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310" r:id="rId2"/>
    <p:sldId id="311" r:id="rId3"/>
    <p:sldId id="326" r:id="rId4"/>
    <p:sldId id="312" r:id="rId5"/>
    <p:sldId id="327" r:id="rId6"/>
    <p:sldId id="313" r:id="rId7"/>
    <p:sldId id="328" r:id="rId8"/>
    <p:sldId id="314" r:id="rId9"/>
    <p:sldId id="329" r:id="rId10"/>
    <p:sldId id="315" r:id="rId11"/>
    <p:sldId id="330" r:id="rId12"/>
    <p:sldId id="316" r:id="rId13"/>
    <p:sldId id="331" r:id="rId14"/>
    <p:sldId id="317" r:id="rId15"/>
    <p:sldId id="332" r:id="rId16"/>
    <p:sldId id="318" r:id="rId17"/>
    <p:sldId id="333" r:id="rId18"/>
    <p:sldId id="319" r:id="rId19"/>
    <p:sldId id="334" r:id="rId20"/>
    <p:sldId id="320" r:id="rId21"/>
    <p:sldId id="335" r:id="rId22"/>
    <p:sldId id="321" r:id="rId23"/>
    <p:sldId id="336" r:id="rId24"/>
    <p:sldId id="322" r:id="rId25"/>
    <p:sldId id="337" r:id="rId26"/>
    <p:sldId id="323" r:id="rId27"/>
    <p:sldId id="338" r:id="rId28"/>
    <p:sldId id="324" r:id="rId29"/>
    <p:sldId id="340" r:id="rId30"/>
    <p:sldId id="325" r:id="rId31"/>
    <p:sldId id="33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0" d="100"/>
          <a:sy n="120" d="100"/>
        </p:scale>
        <p:origin x="114" y="204"/>
      </p:cViewPr>
      <p:guideLst/>
    </p:cSldViewPr>
  </p:slideViewPr>
  <p:notesTextViewPr>
    <p:cViewPr>
      <p:scale>
        <a:sx n="1" d="1"/>
        <a:sy n="1" d="1"/>
      </p:scale>
      <p:origin x="0" y="0"/>
    </p:cViewPr>
  </p:notesText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346E37-B5C0-4188-9A4B-97F3D145A561}" type="datetimeFigureOut">
              <a:rPr lang="en-US" smtClean="0"/>
              <a:t>20/10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69C1B1-51D2-4148-888F-278CFDDC4E38}" type="slidenum">
              <a:rPr lang="en-US" smtClean="0"/>
              <a:t>‹#›</a:t>
            </a:fld>
            <a:endParaRPr lang="en-US"/>
          </a:p>
        </p:txBody>
      </p:sp>
    </p:spTree>
    <p:extLst>
      <p:ext uri="{BB962C8B-B14F-4D97-AF65-F5344CB8AC3E}">
        <p14:creationId xmlns:p14="http://schemas.microsoft.com/office/powerpoint/2010/main" val="3641899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469C1B1-51D2-4148-888F-278CFDDC4E38}" type="slidenum">
              <a:rPr lang="en-US" smtClean="0"/>
              <a:t>11</a:t>
            </a:fld>
            <a:endParaRPr lang="en-US"/>
          </a:p>
        </p:txBody>
      </p:sp>
    </p:spTree>
    <p:extLst>
      <p:ext uri="{BB962C8B-B14F-4D97-AF65-F5344CB8AC3E}">
        <p14:creationId xmlns:p14="http://schemas.microsoft.com/office/powerpoint/2010/main" val="1524049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EFF1B-667A-F549-2D53-E1140D8E66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9C4C4B-3D52-EBD6-6150-A0FBB05923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287F56-C994-43F9-957B-91A1F2A8BFA5}"/>
              </a:ext>
            </a:extLst>
          </p:cNvPr>
          <p:cNvSpPr>
            <a:spLocks noGrp="1"/>
          </p:cNvSpPr>
          <p:nvPr>
            <p:ph type="dt" sz="half" idx="10"/>
          </p:nvPr>
        </p:nvSpPr>
        <p:spPr/>
        <p:txBody>
          <a:bodyPr/>
          <a:lstStyle/>
          <a:p>
            <a:fld id="{C764DE79-268F-4C1A-8933-263129D2AF90}" type="datetimeFigureOut">
              <a:rPr lang="en-US" smtClean="0"/>
              <a:t>20/10</a:t>
            </a:fld>
            <a:endParaRPr lang="en-US" dirty="0"/>
          </a:p>
        </p:txBody>
      </p:sp>
      <p:sp>
        <p:nvSpPr>
          <p:cNvPr id="5" name="Footer Placeholder 4">
            <a:extLst>
              <a:ext uri="{FF2B5EF4-FFF2-40B4-BE49-F238E27FC236}">
                <a16:creationId xmlns:a16="http://schemas.microsoft.com/office/drawing/2014/main" id="{A774CC81-92A8-2793-1125-0E02E09487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C9AC2FE-9DF9-029C-71F0-7FB68EE12D06}"/>
              </a:ext>
            </a:extLst>
          </p:cNvPr>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1993506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3C837-BB72-5FE6-2348-E12ADA1D0A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948163-BA99-C482-8FCF-595BDD31D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6CCBF-A7C9-9626-A37F-313FA37CD6C9}"/>
              </a:ext>
            </a:extLst>
          </p:cNvPr>
          <p:cNvSpPr>
            <a:spLocks noGrp="1"/>
          </p:cNvSpPr>
          <p:nvPr>
            <p:ph type="dt" sz="half" idx="10"/>
          </p:nvPr>
        </p:nvSpPr>
        <p:spPr/>
        <p:txBody>
          <a:bodyPr/>
          <a:lstStyle/>
          <a:p>
            <a:fld id="{C764DE79-268F-4C1A-8933-263129D2AF90}" type="datetimeFigureOut">
              <a:rPr lang="en-US" smtClean="0"/>
              <a:t>20/10</a:t>
            </a:fld>
            <a:endParaRPr lang="en-US" dirty="0"/>
          </a:p>
        </p:txBody>
      </p:sp>
      <p:sp>
        <p:nvSpPr>
          <p:cNvPr id="5" name="Footer Placeholder 4">
            <a:extLst>
              <a:ext uri="{FF2B5EF4-FFF2-40B4-BE49-F238E27FC236}">
                <a16:creationId xmlns:a16="http://schemas.microsoft.com/office/drawing/2014/main" id="{1B2BE3B4-6750-8F91-66EC-BCE30C20596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03125A9-98CE-F3E6-E83F-D587AF9F8857}"/>
              </a:ext>
            </a:extLst>
          </p:cNvPr>
          <p:cNvSpPr>
            <a:spLocks noGrp="1"/>
          </p:cNvSpPr>
          <p:nvPr>
            <p:ph type="sldNum" sz="quarter" idx="12"/>
          </p:nvPr>
        </p:nvSpPr>
        <p:spPr/>
        <p:txBody>
          <a:bodyPr/>
          <a:lstStyle/>
          <a:p>
            <a:pPr>
              <a:defRPr/>
            </a:pPr>
            <a:fld id="{2970207B-D522-9843-9370-2EDD2ED326F5}" type="slidenum">
              <a:rPr lang="en-GB" smtClean="0"/>
              <a:pPr>
                <a:defRPr/>
              </a:pPr>
              <a:t>‹#›</a:t>
            </a:fld>
            <a:endParaRPr lang="en-GB" dirty="0"/>
          </a:p>
        </p:txBody>
      </p:sp>
    </p:spTree>
    <p:extLst>
      <p:ext uri="{BB962C8B-B14F-4D97-AF65-F5344CB8AC3E}">
        <p14:creationId xmlns:p14="http://schemas.microsoft.com/office/powerpoint/2010/main" val="3198770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C10779-8844-BF42-E273-A810EEF2DE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7F7D34-53C2-679E-FB62-C183D5B6A0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A359A5-2408-A457-3A60-809088D89489}"/>
              </a:ext>
            </a:extLst>
          </p:cNvPr>
          <p:cNvSpPr>
            <a:spLocks noGrp="1"/>
          </p:cNvSpPr>
          <p:nvPr>
            <p:ph type="dt" sz="half" idx="10"/>
          </p:nvPr>
        </p:nvSpPr>
        <p:spPr/>
        <p:txBody>
          <a:bodyPr/>
          <a:lstStyle/>
          <a:p>
            <a:fld id="{C764DE79-268F-4C1A-8933-263129D2AF90}" type="datetimeFigureOut">
              <a:rPr lang="en-US" smtClean="0"/>
              <a:t>20/10</a:t>
            </a:fld>
            <a:endParaRPr lang="en-US" dirty="0"/>
          </a:p>
        </p:txBody>
      </p:sp>
      <p:sp>
        <p:nvSpPr>
          <p:cNvPr id="5" name="Footer Placeholder 4">
            <a:extLst>
              <a:ext uri="{FF2B5EF4-FFF2-40B4-BE49-F238E27FC236}">
                <a16:creationId xmlns:a16="http://schemas.microsoft.com/office/drawing/2014/main" id="{46C8A06F-98BF-DF0D-7C41-69375210F24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F87CA7-2EFD-3ED7-AE7C-11599EAE7180}"/>
              </a:ext>
            </a:extLst>
          </p:cNvPr>
          <p:cNvSpPr>
            <a:spLocks noGrp="1"/>
          </p:cNvSpPr>
          <p:nvPr>
            <p:ph type="sldNum" sz="quarter" idx="12"/>
          </p:nvPr>
        </p:nvSpPr>
        <p:spPr/>
        <p:txBody>
          <a:bodyPr/>
          <a:lstStyle/>
          <a:p>
            <a:pPr>
              <a:defRPr/>
            </a:pPr>
            <a:r>
              <a:rPr lang="en-GB"/>
              <a:t>Presentation title - </a:t>
            </a:r>
            <a:fld id="{DA4E4A1D-F72B-1945-8E69-DB5636470060}" type="slidenum">
              <a:rPr lang="en-GB" smtClean="0"/>
              <a:pPr>
                <a:defRPr/>
              </a:pPr>
              <a:t>‹#›</a:t>
            </a:fld>
            <a:endParaRPr lang="en-GB"/>
          </a:p>
        </p:txBody>
      </p:sp>
    </p:spTree>
    <p:extLst>
      <p:ext uri="{BB962C8B-B14F-4D97-AF65-F5344CB8AC3E}">
        <p14:creationId xmlns:p14="http://schemas.microsoft.com/office/powerpoint/2010/main" val="4077988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4FDA1-273C-262F-96A2-B03E51D826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B7FC0C-AC6B-8925-AB81-4412E5DEBC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8D37E0-39EE-9856-B6E8-3E0FD3F80E17}"/>
              </a:ext>
            </a:extLst>
          </p:cNvPr>
          <p:cNvSpPr>
            <a:spLocks noGrp="1"/>
          </p:cNvSpPr>
          <p:nvPr>
            <p:ph type="dt" sz="half" idx="10"/>
          </p:nvPr>
        </p:nvSpPr>
        <p:spPr/>
        <p:txBody>
          <a:bodyPr/>
          <a:lstStyle/>
          <a:p>
            <a:fld id="{C764DE79-268F-4C1A-8933-263129D2AF90}" type="datetimeFigureOut">
              <a:rPr lang="en-US" smtClean="0"/>
              <a:t>20/10</a:t>
            </a:fld>
            <a:endParaRPr lang="en-US" dirty="0"/>
          </a:p>
        </p:txBody>
      </p:sp>
      <p:sp>
        <p:nvSpPr>
          <p:cNvPr id="5" name="Footer Placeholder 4">
            <a:extLst>
              <a:ext uri="{FF2B5EF4-FFF2-40B4-BE49-F238E27FC236}">
                <a16:creationId xmlns:a16="http://schemas.microsoft.com/office/drawing/2014/main" id="{04D4E5E2-5A74-1C46-DEF8-DD7E7AC2C9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F499396-CDDC-A0FA-7D9F-A2F577667E67}"/>
              </a:ext>
            </a:extLst>
          </p:cNvPr>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1437956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F49DE-FA28-C513-4749-C72EF51F39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82A1C5-4269-92F1-497A-C3F751AB0AA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6EA845-637B-B843-7C40-EAA31754C4B8}"/>
              </a:ext>
            </a:extLst>
          </p:cNvPr>
          <p:cNvSpPr>
            <a:spLocks noGrp="1"/>
          </p:cNvSpPr>
          <p:nvPr>
            <p:ph type="dt" sz="half" idx="10"/>
          </p:nvPr>
        </p:nvSpPr>
        <p:spPr/>
        <p:txBody>
          <a:bodyPr/>
          <a:lstStyle/>
          <a:p>
            <a:fld id="{C764DE79-268F-4C1A-8933-263129D2AF90}" type="datetimeFigureOut">
              <a:rPr lang="en-US" smtClean="0"/>
              <a:t>20/10</a:t>
            </a:fld>
            <a:endParaRPr lang="en-US" dirty="0"/>
          </a:p>
        </p:txBody>
      </p:sp>
      <p:sp>
        <p:nvSpPr>
          <p:cNvPr id="5" name="Footer Placeholder 4">
            <a:extLst>
              <a:ext uri="{FF2B5EF4-FFF2-40B4-BE49-F238E27FC236}">
                <a16:creationId xmlns:a16="http://schemas.microsoft.com/office/drawing/2014/main" id="{48B22384-BF4F-A69B-4459-4EE45A2108E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0D8EC2F-9041-2447-8A7B-C7EC06BCD611}"/>
              </a:ext>
            </a:extLst>
          </p:cNvPr>
          <p:cNvSpPr>
            <a:spLocks noGrp="1"/>
          </p:cNvSpPr>
          <p:nvPr>
            <p:ph type="sldNum" sz="quarter" idx="12"/>
          </p:nvPr>
        </p:nvSpPr>
        <p:spPr/>
        <p:txBody>
          <a:bodyPr/>
          <a:lstStyle/>
          <a:p>
            <a:pPr>
              <a:defRPr/>
            </a:pPr>
            <a:fld id="{2AF2747F-ECC4-BB44-B379-DEBCDE6D0557}" type="slidenum">
              <a:rPr lang="en-GB" smtClean="0"/>
              <a:pPr>
                <a:defRPr/>
              </a:pPr>
              <a:t>‹#›</a:t>
            </a:fld>
            <a:endParaRPr lang="en-GB" dirty="0"/>
          </a:p>
        </p:txBody>
      </p:sp>
    </p:spTree>
    <p:extLst>
      <p:ext uri="{BB962C8B-B14F-4D97-AF65-F5344CB8AC3E}">
        <p14:creationId xmlns:p14="http://schemas.microsoft.com/office/powerpoint/2010/main" val="3663808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6AF29-2CE2-3682-5052-2A91E60904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AE8044-633C-5329-854A-64DAB553FE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CE723C-F91A-FB22-4BD8-8E1A542519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7858C4-E3F0-3F36-4C7F-84A43CC56EA4}"/>
              </a:ext>
            </a:extLst>
          </p:cNvPr>
          <p:cNvSpPr>
            <a:spLocks noGrp="1"/>
          </p:cNvSpPr>
          <p:nvPr>
            <p:ph type="dt" sz="half" idx="10"/>
          </p:nvPr>
        </p:nvSpPr>
        <p:spPr/>
        <p:txBody>
          <a:bodyPr/>
          <a:lstStyle/>
          <a:p>
            <a:fld id="{C764DE79-268F-4C1A-8933-263129D2AF90}" type="datetimeFigureOut">
              <a:rPr lang="en-US" smtClean="0"/>
              <a:t>20/10</a:t>
            </a:fld>
            <a:endParaRPr lang="en-US" dirty="0"/>
          </a:p>
        </p:txBody>
      </p:sp>
      <p:sp>
        <p:nvSpPr>
          <p:cNvPr id="6" name="Footer Placeholder 5">
            <a:extLst>
              <a:ext uri="{FF2B5EF4-FFF2-40B4-BE49-F238E27FC236}">
                <a16:creationId xmlns:a16="http://schemas.microsoft.com/office/drawing/2014/main" id="{8FE33333-F29C-41FD-7596-5403750A048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4A86D5C-EF90-4879-B6F9-55941570B794}"/>
              </a:ext>
            </a:extLst>
          </p:cNvPr>
          <p:cNvSpPr>
            <a:spLocks noGrp="1"/>
          </p:cNvSpPr>
          <p:nvPr>
            <p:ph type="sldNum" sz="quarter" idx="12"/>
          </p:nvPr>
        </p:nvSpPr>
        <p:spPr/>
        <p:txBody>
          <a:bodyPr/>
          <a:lstStyle/>
          <a:p>
            <a:pPr>
              <a:defRPr/>
            </a:pPr>
            <a:fld id="{FE6C1ACB-37F4-2E4E-A02F-3AD2C3500E5B}" type="slidenum">
              <a:rPr lang="en-GB" smtClean="0"/>
              <a:pPr>
                <a:defRPr/>
              </a:pPr>
              <a:t>‹#›</a:t>
            </a:fld>
            <a:endParaRPr lang="en-GB" dirty="0"/>
          </a:p>
        </p:txBody>
      </p:sp>
    </p:spTree>
    <p:extLst>
      <p:ext uri="{BB962C8B-B14F-4D97-AF65-F5344CB8AC3E}">
        <p14:creationId xmlns:p14="http://schemas.microsoft.com/office/powerpoint/2010/main" val="3632390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96C52-1E37-0753-1AAC-C8F410B4AC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FD2DFA-3E88-A099-C114-6A55B59A7E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3CF966-2DC2-D8E5-749D-7C2B2700FF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81DF0F-DB96-A961-4A16-320FD43B8B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77B7E8-9E1B-BAB5-E6A1-CD925EF2BD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F2AE43-5446-C052-B7C8-F76D78471C1B}"/>
              </a:ext>
            </a:extLst>
          </p:cNvPr>
          <p:cNvSpPr>
            <a:spLocks noGrp="1"/>
          </p:cNvSpPr>
          <p:nvPr>
            <p:ph type="dt" sz="half" idx="10"/>
          </p:nvPr>
        </p:nvSpPr>
        <p:spPr/>
        <p:txBody>
          <a:bodyPr/>
          <a:lstStyle/>
          <a:p>
            <a:fld id="{C764DE79-268F-4C1A-8933-263129D2AF90}" type="datetimeFigureOut">
              <a:rPr lang="en-US" smtClean="0"/>
              <a:t>20/10</a:t>
            </a:fld>
            <a:endParaRPr lang="en-US" dirty="0"/>
          </a:p>
        </p:txBody>
      </p:sp>
      <p:sp>
        <p:nvSpPr>
          <p:cNvPr id="8" name="Footer Placeholder 7">
            <a:extLst>
              <a:ext uri="{FF2B5EF4-FFF2-40B4-BE49-F238E27FC236}">
                <a16:creationId xmlns:a16="http://schemas.microsoft.com/office/drawing/2014/main" id="{291F961C-F6EA-11A9-FD1D-0E8A8817875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CCB6B9E-BC89-172F-9030-B5FA809B0161}"/>
              </a:ext>
            </a:extLst>
          </p:cNvPr>
          <p:cNvSpPr>
            <a:spLocks noGrp="1"/>
          </p:cNvSpPr>
          <p:nvPr>
            <p:ph type="sldNum" sz="quarter" idx="12"/>
          </p:nvPr>
        </p:nvSpPr>
        <p:spPr/>
        <p:txBody>
          <a:bodyPr/>
          <a:lstStyle/>
          <a:p>
            <a:pPr>
              <a:defRPr/>
            </a:pPr>
            <a:fld id="{DABC9741-E27D-6644-A29C-7357B3CA2856}" type="slidenum">
              <a:rPr lang="en-GB" smtClean="0"/>
              <a:pPr>
                <a:defRPr/>
              </a:pPr>
              <a:t>‹#›</a:t>
            </a:fld>
            <a:endParaRPr lang="en-GB" dirty="0"/>
          </a:p>
        </p:txBody>
      </p:sp>
    </p:spTree>
    <p:extLst>
      <p:ext uri="{BB962C8B-B14F-4D97-AF65-F5344CB8AC3E}">
        <p14:creationId xmlns:p14="http://schemas.microsoft.com/office/powerpoint/2010/main" val="2753811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94274-0890-4E1E-B148-CDF1BEB4FF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7D7144-4815-9B40-D428-FCCFC83834EF}"/>
              </a:ext>
            </a:extLst>
          </p:cNvPr>
          <p:cNvSpPr>
            <a:spLocks noGrp="1"/>
          </p:cNvSpPr>
          <p:nvPr>
            <p:ph type="dt" sz="half" idx="10"/>
          </p:nvPr>
        </p:nvSpPr>
        <p:spPr/>
        <p:txBody>
          <a:bodyPr/>
          <a:lstStyle/>
          <a:p>
            <a:fld id="{C764DE79-268F-4C1A-8933-263129D2AF90}" type="datetimeFigureOut">
              <a:rPr lang="en-US" smtClean="0"/>
              <a:t>20/10</a:t>
            </a:fld>
            <a:endParaRPr lang="en-US" dirty="0"/>
          </a:p>
        </p:txBody>
      </p:sp>
      <p:sp>
        <p:nvSpPr>
          <p:cNvPr id="4" name="Footer Placeholder 3">
            <a:extLst>
              <a:ext uri="{FF2B5EF4-FFF2-40B4-BE49-F238E27FC236}">
                <a16:creationId xmlns:a16="http://schemas.microsoft.com/office/drawing/2014/main" id="{19E4AC4C-095F-A08E-1513-9FADA7CEC95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3A07DB0-DA7F-6289-5E97-856F83E976EC}"/>
              </a:ext>
            </a:extLst>
          </p:cNvPr>
          <p:cNvSpPr>
            <a:spLocks noGrp="1"/>
          </p:cNvSpPr>
          <p:nvPr>
            <p:ph type="sldNum" sz="quarter" idx="12"/>
          </p:nvPr>
        </p:nvSpPr>
        <p:spPr/>
        <p:txBody>
          <a:bodyPr/>
          <a:lstStyle/>
          <a:p>
            <a:pPr>
              <a:defRPr/>
            </a:pPr>
            <a:fld id="{F1A6FC00-01EB-8C4B-8EBA-327D665853CA}" type="slidenum">
              <a:rPr lang="en-GB" smtClean="0"/>
              <a:pPr>
                <a:defRPr/>
              </a:pPr>
              <a:t>‹#›</a:t>
            </a:fld>
            <a:endParaRPr lang="en-GB" dirty="0"/>
          </a:p>
        </p:txBody>
      </p:sp>
    </p:spTree>
    <p:extLst>
      <p:ext uri="{BB962C8B-B14F-4D97-AF65-F5344CB8AC3E}">
        <p14:creationId xmlns:p14="http://schemas.microsoft.com/office/powerpoint/2010/main" val="3080286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02F753-6A2E-6843-FF07-1995DE5E9BE7}"/>
              </a:ext>
            </a:extLst>
          </p:cNvPr>
          <p:cNvSpPr>
            <a:spLocks noGrp="1"/>
          </p:cNvSpPr>
          <p:nvPr>
            <p:ph type="dt" sz="half" idx="10"/>
          </p:nvPr>
        </p:nvSpPr>
        <p:spPr/>
        <p:txBody>
          <a:bodyPr/>
          <a:lstStyle/>
          <a:p>
            <a:fld id="{C764DE79-268F-4C1A-8933-263129D2AF90}" type="datetimeFigureOut">
              <a:rPr lang="en-US" smtClean="0"/>
              <a:t>20/10</a:t>
            </a:fld>
            <a:endParaRPr lang="en-US" dirty="0"/>
          </a:p>
        </p:txBody>
      </p:sp>
      <p:sp>
        <p:nvSpPr>
          <p:cNvPr id="3" name="Footer Placeholder 2">
            <a:extLst>
              <a:ext uri="{FF2B5EF4-FFF2-40B4-BE49-F238E27FC236}">
                <a16:creationId xmlns:a16="http://schemas.microsoft.com/office/drawing/2014/main" id="{1C8D7307-41B9-DEB7-F824-A30E0F38A82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4932809-F456-5DEC-EBFC-BB29A5737CE4}"/>
              </a:ext>
            </a:extLst>
          </p:cNvPr>
          <p:cNvSpPr>
            <a:spLocks noGrp="1"/>
          </p:cNvSpPr>
          <p:nvPr>
            <p:ph type="sldNum" sz="quarter" idx="12"/>
          </p:nvPr>
        </p:nvSpPr>
        <p:spPr/>
        <p:txBody>
          <a:bodyPr/>
          <a:lstStyle/>
          <a:p>
            <a:pPr>
              <a:defRPr/>
            </a:pPr>
            <a:fld id="{72C4B30A-E151-554F-9F57-FEC60EAD6DEE}" type="slidenum">
              <a:rPr lang="en-GB" smtClean="0"/>
              <a:pPr>
                <a:defRPr/>
              </a:pPr>
              <a:t>‹#›</a:t>
            </a:fld>
            <a:endParaRPr lang="en-GB" dirty="0"/>
          </a:p>
        </p:txBody>
      </p:sp>
    </p:spTree>
    <p:extLst>
      <p:ext uri="{BB962C8B-B14F-4D97-AF65-F5344CB8AC3E}">
        <p14:creationId xmlns:p14="http://schemas.microsoft.com/office/powerpoint/2010/main" val="628158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3E0F6-D40F-9EF2-430F-E9A174EB40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B13E06-57D3-A6C9-4DF6-C7DE5520BD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0EC188-97D0-C3C9-338F-060F4CAF8F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5D6E7F-E7ED-0C6A-532E-A134B9D49C7B}"/>
              </a:ext>
            </a:extLst>
          </p:cNvPr>
          <p:cNvSpPr>
            <a:spLocks noGrp="1"/>
          </p:cNvSpPr>
          <p:nvPr>
            <p:ph type="dt" sz="half" idx="10"/>
          </p:nvPr>
        </p:nvSpPr>
        <p:spPr/>
        <p:txBody>
          <a:bodyPr/>
          <a:lstStyle/>
          <a:p>
            <a:fld id="{C764DE79-268F-4C1A-8933-263129D2AF90}" type="datetimeFigureOut">
              <a:rPr lang="en-US" smtClean="0"/>
              <a:t>20/10</a:t>
            </a:fld>
            <a:endParaRPr lang="en-US" dirty="0"/>
          </a:p>
        </p:txBody>
      </p:sp>
      <p:sp>
        <p:nvSpPr>
          <p:cNvPr id="6" name="Footer Placeholder 5">
            <a:extLst>
              <a:ext uri="{FF2B5EF4-FFF2-40B4-BE49-F238E27FC236}">
                <a16:creationId xmlns:a16="http://schemas.microsoft.com/office/drawing/2014/main" id="{F16B4DFD-0D22-5D66-B252-DD6F0F03424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4510500-F85D-AF84-3824-DE7BFD48EC40}"/>
              </a:ext>
            </a:extLst>
          </p:cNvPr>
          <p:cNvSpPr>
            <a:spLocks noGrp="1"/>
          </p:cNvSpPr>
          <p:nvPr>
            <p:ph type="sldNum" sz="quarter" idx="12"/>
          </p:nvPr>
        </p:nvSpPr>
        <p:spPr/>
        <p:txBody>
          <a:bodyPr/>
          <a:lstStyle/>
          <a:p>
            <a:pPr>
              <a:defRPr/>
            </a:pPr>
            <a:fld id="{9FF5AC9E-F104-7046-909E-B47A8243FECD}" type="slidenum">
              <a:rPr lang="en-GB" smtClean="0"/>
              <a:pPr>
                <a:defRPr/>
              </a:pPr>
              <a:t>‹#›</a:t>
            </a:fld>
            <a:endParaRPr lang="en-GB" dirty="0"/>
          </a:p>
        </p:txBody>
      </p:sp>
    </p:spTree>
    <p:extLst>
      <p:ext uri="{BB962C8B-B14F-4D97-AF65-F5344CB8AC3E}">
        <p14:creationId xmlns:p14="http://schemas.microsoft.com/office/powerpoint/2010/main" val="106136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C8473-BD62-0A69-B0DC-38040FC959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7B82BF-5290-897D-F6EF-895F698BC5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51B219-10FD-7A4F-72F5-26E7069772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332A2-82B6-B4B5-8FBB-FAC5880EAB35}"/>
              </a:ext>
            </a:extLst>
          </p:cNvPr>
          <p:cNvSpPr>
            <a:spLocks noGrp="1"/>
          </p:cNvSpPr>
          <p:nvPr>
            <p:ph type="dt" sz="half" idx="10"/>
          </p:nvPr>
        </p:nvSpPr>
        <p:spPr/>
        <p:txBody>
          <a:bodyPr/>
          <a:lstStyle/>
          <a:p>
            <a:fld id="{C764DE79-268F-4C1A-8933-263129D2AF90}" type="datetimeFigureOut">
              <a:rPr lang="en-US" smtClean="0"/>
              <a:t>20/10</a:t>
            </a:fld>
            <a:endParaRPr lang="en-US" dirty="0"/>
          </a:p>
        </p:txBody>
      </p:sp>
      <p:sp>
        <p:nvSpPr>
          <p:cNvPr id="6" name="Footer Placeholder 5">
            <a:extLst>
              <a:ext uri="{FF2B5EF4-FFF2-40B4-BE49-F238E27FC236}">
                <a16:creationId xmlns:a16="http://schemas.microsoft.com/office/drawing/2014/main" id="{D1F76B11-AE27-0EA6-4C9D-A4EFCCE2AD3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697FD8-07E7-698C-6D2B-9CB70D47C170}"/>
              </a:ext>
            </a:extLst>
          </p:cNvPr>
          <p:cNvSpPr>
            <a:spLocks noGrp="1"/>
          </p:cNvSpPr>
          <p:nvPr>
            <p:ph type="sldNum" sz="quarter" idx="12"/>
          </p:nvPr>
        </p:nvSpPr>
        <p:spPr/>
        <p:txBody>
          <a:bodyPr/>
          <a:lstStyle/>
          <a:p>
            <a:pPr>
              <a:defRPr/>
            </a:pPr>
            <a:fld id="{449DDB79-4A56-9B43-9E32-8AACDB1BCC49}" type="slidenum">
              <a:rPr lang="en-GB" smtClean="0"/>
              <a:pPr>
                <a:defRPr/>
              </a:pPr>
              <a:t>‹#›</a:t>
            </a:fld>
            <a:endParaRPr lang="en-GB" dirty="0"/>
          </a:p>
        </p:txBody>
      </p:sp>
    </p:spTree>
    <p:extLst>
      <p:ext uri="{BB962C8B-B14F-4D97-AF65-F5344CB8AC3E}">
        <p14:creationId xmlns:p14="http://schemas.microsoft.com/office/powerpoint/2010/main" val="3534732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F0A609-9AA6-9D1F-F2CB-3F0CBD1B48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6B7441-C45F-DDCA-A745-290BD4D2C7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6051E-2645-86B8-DF3E-4C685B3B7F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smtClean="0"/>
              <a:t>20/10</a:t>
            </a:fld>
            <a:endParaRPr lang="en-US" dirty="0"/>
          </a:p>
        </p:txBody>
      </p:sp>
      <p:sp>
        <p:nvSpPr>
          <p:cNvPr id="5" name="Footer Placeholder 4">
            <a:extLst>
              <a:ext uri="{FF2B5EF4-FFF2-40B4-BE49-F238E27FC236}">
                <a16:creationId xmlns:a16="http://schemas.microsoft.com/office/drawing/2014/main" id="{BFCAD8F6-93C3-D07D-6FAA-1DF01D1631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7847BC2D-C6E3-8A37-0006-B6ECEFF692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D5CD492-2BC6-F348-9965-EC1D86DF57A8}" type="slidenum">
              <a:rPr lang="en-US" smtClean="0"/>
              <a:t>‹#›</a:t>
            </a:fld>
            <a:endParaRPr lang="en-US"/>
          </a:p>
        </p:txBody>
      </p:sp>
      <p:cxnSp>
        <p:nvCxnSpPr>
          <p:cNvPr id="7" name="Straight Connector 6">
            <a:extLst>
              <a:ext uri="{FF2B5EF4-FFF2-40B4-BE49-F238E27FC236}">
                <a16:creationId xmlns:a16="http://schemas.microsoft.com/office/drawing/2014/main" id="{58FAFAF4-868A-72A1-5B83-F898AC41C6D3}"/>
              </a:ext>
            </a:extLst>
          </p:cNvPr>
          <p:cNvCxnSpPr/>
          <p:nvPr userDrawn="1"/>
        </p:nvCxnSpPr>
        <p:spPr>
          <a:xfrm flipV="1">
            <a:off x="609600" y="1417638"/>
            <a:ext cx="1095603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40524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CFDF7-30F0-A323-7B1F-F2337BD253DB}"/>
              </a:ext>
            </a:extLst>
          </p:cNvPr>
          <p:cNvSpPr>
            <a:spLocks noGrp="1"/>
          </p:cNvSpPr>
          <p:nvPr>
            <p:ph type="ctrTitle"/>
          </p:nvPr>
        </p:nvSpPr>
        <p:spPr>
          <a:xfrm>
            <a:off x="1520935" y="2781300"/>
            <a:ext cx="9144000" cy="2387600"/>
          </a:xfrm>
        </p:spPr>
        <p:txBody>
          <a:bodyPr>
            <a:normAutofit fontScale="90000"/>
          </a:bodyPr>
          <a:lstStyle/>
          <a:p>
            <a:r>
              <a:rPr lang="en-US"/>
              <a:t>Bài 05.</a:t>
            </a:r>
            <a:br>
              <a:rPr lang="en-US"/>
            </a:br>
            <a:r>
              <a:rPr lang="en-US"/>
              <a:t>MỘT SỐ THƯ VIỆN MÃ NGUỒN MỞ QUAN TRỌNG TRONG KHOA HỌC DỮ LIỆU</a:t>
            </a:r>
          </a:p>
        </p:txBody>
      </p:sp>
      <p:sp>
        <p:nvSpPr>
          <p:cNvPr id="3" name="Subtitle 2">
            <a:extLst>
              <a:ext uri="{FF2B5EF4-FFF2-40B4-BE49-F238E27FC236}">
                <a16:creationId xmlns:a16="http://schemas.microsoft.com/office/drawing/2014/main" id="{D034C2E1-AA00-7F52-588C-EF05EBE29375}"/>
              </a:ext>
            </a:extLst>
          </p:cNvPr>
          <p:cNvSpPr>
            <a:spLocks noGrp="1"/>
          </p:cNvSpPr>
          <p:nvPr>
            <p:ph type="subTitle" idx="1"/>
          </p:nvPr>
        </p:nvSpPr>
        <p:spPr>
          <a:xfrm>
            <a:off x="333375" y="6105525"/>
            <a:ext cx="3135454" cy="495300"/>
          </a:xfrm>
        </p:spPr>
        <p:txBody>
          <a:bodyPr/>
          <a:lstStyle/>
          <a:p>
            <a:pPr algn="l"/>
            <a:r>
              <a:rPr lang="en-US"/>
              <a:t>ThS. Lê Nhật Tùng</a:t>
            </a:r>
          </a:p>
        </p:txBody>
      </p:sp>
      <p:pic>
        <p:nvPicPr>
          <p:cNvPr id="1030" name="Picture 6">
            <a:extLst>
              <a:ext uri="{FF2B5EF4-FFF2-40B4-BE49-F238E27FC236}">
                <a16:creationId xmlns:a16="http://schemas.microsoft.com/office/drawing/2014/main" id="{003D3978-4728-3E0B-6A37-C023F3B29B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 y="266700"/>
            <a:ext cx="1200150" cy="138562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B01A0733-3475-8056-F312-48292C364DED}"/>
              </a:ext>
            </a:extLst>
          </p:cNvPr>
          <p:cNvSpPr txBox="1">
            <a:spLocks/>
          </p:cNvSpPr>
          <p:nvPr/>
        </p:nvSpPr>
        <p:spPr>
          <a:xfrm>
            <a:off x="1333500" y="577606"/>
            <a:ext cx="9144000" cy="73025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Aptos Display" panose="02110004020202020204"/>
                <a:ea typeface="+mj-ea"/>
                <a:cs typeface="+mj-cs"/>
              </a:rPr>
              <a:t>MÃ NGUỒN MỞ TRONG KHOA HỌC DỮ LIỆU</a:t>
            </a:r>
          </a:p>
        </p:txBody>
      </p:sp>
    </p:spTree>
    <p:extLst>
      <p:ext uri="{BB962C8B-B14F-4D97-AF65-F5344CB8AC3E}">
        <p14:creationId xmlns:p14="http://schemas.microsoft.com/office/powerpoint/2010/main" val="2893862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88C2B-B442-FD21-FD57-0EFD76FC4FB0}"/>
              </a:ext>
            </a:extLst>
          </p:cNvPr>
          <p:cNvSpPr>
            <a:spLocks noGrp="1"/>
          </p:cNvSpPr>
          <p:nvPr>
            <p:ph type="title"/>
          </p:nvPr>
        </p:nvSpPr>
        <p:spPr/>
        <p:txBody>
          <a:bodyPr/>
          <a:lstStyle/>
          <a:p>
            <a:r>
              <a:rPr lang="en-US"/>
              <a:t>5. SciPy</a:t>
            </a:r>
          </a:p>
        </p:txBody>
      </p:sp>
      <p:sp>
        <p:nvSpPr>
          <p:cNvPr id="3" name="Content Placeholder 2">
            <a:extLst>
              <a:ext uri="{FF2B5EF4-FFF2-40B4-BE49-F238E27FC236}">
                <a16:creationId xmlns:a16="http://schemas.microsoft.com/office/drawing/2014/main" id="{B8D5E875-F6A2-0531-B042-74BF3AED5365}"/>
              </a:ext>
            </a:extLst>
          </p:cNvPr>
          <p:cNvSpPr>
            <a:spLocks noGrp="1"/>
          </p:cNvSpPr>
          <p:nvPr>
            <p:ph idx="1"/>
          </p:nvPr>
        </p:nvSpPr>
        <p:spPr/>
        <p:txBody>
          <a:bodyPr/>
          <a:lstStyle/>
          <a:p>
            <a:pPr algn="just"/>
            <a:r>
              <a:rPr lang="vi-VN"/>
              <a:t>SciPy là thư viện mã nguồn mở cho Python, được xây dựng trên nền tảng NumPy, cung cấp các công cụ và thuật toán cho tính toán khoa học và kỹ thuật phức tạp, bao gồm tối ưu hóa, tích phân, nội suy và xử lý tín hiệu.</a:t>
            </a:r>
            <a:endParaRPr lang="en-US"/>
          </a:p>
        </p:txBody>
      </p:sp>
      <p:sp>
        <p:nvSpPr>
          <p:cNvPr id="5" name="TextBox 4">
            <a:extLst>
              <a:ext uri="{FF2B5EF4-FFF2-40B4-BE49-F238E27FC236}">
                <a16:creationId xmlns:a16="http://schemas.microsoft.com/office/drawing/2014/main" id="{CCDAF7C8-8D2F-F7E4-12A7-31BDD01ECEFB}"/>
              </a:ext>
            </a:extLst>
          </p:cNvPr>
          <p:cNvSpPr txBox="1"/>
          <p:nvPr/>
        </p:nvSpPr>
        <p:spPr>
          <a:xfrm>
            <a:off x="152400" y="3543300"/>
            <a:ext cx="6094674" cy="3139321"/>
          </a:xfrm>
          <a:prstGeom prst="rect">
            <a:avLst/>
          </a:prstGeom>
          <a:noFill/>
        </p:spPr>
        <p:txBody>
          <a:bodyPr wrap="square">
            <a:spAutoFit/>
          </a:bodyPr>
          <a:lstStyle/>
          <a:p>
            <a:r>
              <a:rPr lang="vi-VN" b="1"/>
              <a:t>Chức năng chính</a:t>
            </a:r>
            <a:r>
              <a:rPr lang="vi-VN"/>
              <a:t>:</a:t>
            </a:r>
          </a:p>
          <a:p>
            <a:pPr>
              <a:buFont typeface="Arial" panose="020B0604020202020204" pitchFamily="34" charset="0"/>
              <a:buChar char="•"/>
            </a:pPr>
            <a:r>
              <a:rPr lang="vi-VN" b="1"/>
              <a:t>Tối ưu hóa</a:t>
            </a:r>
            <a:r>
              <a:rPr lang="vi-VN"/>
              <a:t>: Các thuật toán tối ưu phi tuyến và tối ưu ràng buộc.</a:t>
            </a:r>
          </a:p>
          <a:p>
            <a:pPr>
              <a:buFont typeface="Arial" panose="020B0604020202020204" pitchFamily="34" charset="0"/>
              <a:buChar char="•"/>
            </a:pPr>
            <a:r>
              <a:rPr lang="vi-VN" b="1"/>
              <a:t>Tích phân</a:t>
            </a:r>
            <a:r>
              <a:rPr lang="vi-VN"/>
              <a:t>: Các hàm tính tích phân, vi phân, và giải phương trình vi phân.</a:t>
            </a:r>
          </a:p>
          <a:p>
            <a:pPr>
              <a:buFont typeface="Arial" panose="020B0604020202020204" pitchFamily="34" charset="0"/>
              <a:buChar char="•"/>
            </a:pPr>
            <a:r>
              <a:rPr lang="vi-VN" b="1"/>
              <a:t>Xử lý tín hiệu</a:t>
            </a:r>
            <a:r>
              <a:rPr lang="vi-VN"/>
              <a:t>: Các công cụ lọc, biến đổi Fourier, và phân tích tín hiệu.</a:t>
            </a:r>
          </a:p>
          <a:p>
            <a:pPr>
              <a:buFont typeface="Arial" panose="020B0604020202020204" pitchFamily="34" charset="0"/>
              <a:buChar char="•"/>
            </a:pPr>
            <a:r>
              <a:rPr lang="vi-VN" b="1"/>
              <a:t>Đại số tuyến tính</a:t>
            </a:r>
            <a:r>
              <a:rPr lang="vi-VN"/>
              <a:t>: Các phép toán ma trận, phân tích ma trận, phân tích đặc trưng.</a:t>
            </a:r>
          </a:p>
          <a:p>
            <a:pPr>
              <a:buFont typeface="Arial" panose="020B0604020202020204" pitchFamily="34" charset="0"/>
              <a:buChar char="•"/>
            </a:pPr>
            <a:r>
              <a:rPr lang="vi-VN" b="1"/>
              <a:t>Thống kê</a:t>
            </a:r>
            <a:r>
              <a:rPr lang="vi-VN"/>
              <a:t>: Các hàm phân phối xác suất, kiểm định giả thuyết, hồi quy thống kê.</a:t>
            </a:r>
          </a:p>
        </p:txBody>
      </p:sp>
      <p:cxnSp>
        <p:nvCxnSpPr>
          <p:cNvPr id="6" name="Straight Connector 5">
            <a:extLst>
              <a:ext uri="{FF2B5EF4-FFF2-40B4-BE49-F238E27FC236}">
                <a16:creationId xmlns:a16="http://schemas.microsoft.com/office/drawing/2014/main" id="{7F0A9441-3ADD-4173-DBA2-3DA869ED9DBC}"/>
              </a:ext>
            </a:extLst>
          </p:cNvPr>
          <p:cNvCxnSpPr/>
          <p:nvPr/>
        </p:nvCxnSpPr>
        <p:spPr>
          <a:xfrm>
            <a:off x="6260657" y="3848100"/>
            <a:ext cx="0" cy="262890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4046C814-A36A-E1FD-A4DD-A372EC1812CD}"/>
              </a:ext>
            </a:extLst>
          </p:cNvPr>
          <p:cNvSpPr txBox="1"/>
          <p:nvPr/>
        </p:nvSpPr>
        <p:spPr>
          <a:xfrm>
            <a:off x="6477000" y="3543300"/>
            <a:ext cx="5417819" cy="1477328"/>
          </a:xfrm>
          <a:prstGeom prst="rect">
            <a:avLst/>
          </a:prstGeom>
          <a:noFill/>
        </p:spPr>
        <p:txBody>
          <a:bodyPr wrap="square">
            <a:spAutoFit/>
          </a:bodyPr>
          <a:lstStyle/>
          <a:p>
            <a:r>
              <a:rPr lang="vi-VN" b="1"/>
              <a:t>Lợi ích</a:t>
            </a:r>
            <a:r>
              <a:rPr lang="vi-VN"/>
              <a:t>:</a:t>
            </a:r>
          </a:p>
          <a:p>
            <a:pPr>
              <a:buFont typeface="Arial" panose="020B0604020202020204" pitchFamily="34" charset="0"/>
              <a:buChar char="•"/>
            </a:pPr>
            <a:r>
              <a:rPr lang="vi-VN"/>
              <a:t>Cung cấp các công cụ tính toán tiên tiến cho các bài toán khoa học, kỹ thuật và thống kê.</a:t>
            </a:r>
          </a:p>
          <a:p>
            <a:pPr>
              <a:buFont typeface="Arial" panose="020B0604020202020204" pitchFamily="34" charset="0"/>
              <a:buChar char="•"/>
            </a:pPr>
            <a:r>
              <a:rPr lang="vi-VN"/>
              <a:t>Được tối ưu hóa để xử lý hiệu quả các bài toán phức tạp và dữ liệu lớn.</a:t>
            </a:r>
          </a:p>
        </p:txBody>
      </p:sp>
      <p:sp>
        <p:nvSpPr>
          <p:cNvPr id="10" name="TextBox 9">
            <a:extLst>
              <a:ext uri="{FF2B5EF4-FFF2-40B4-BE49-F238E27FC236}">
                <a16:creationId xmlns:a16="http://schemas.microsoft.com/office/drawing/2014/main" id="{5D684B5F-0D89-F1C9-03D7-E10C042C04BE}"/>
              </a:ext>
            </a:extLst>
          </p:cNvPr>
          <p:cNvSpPr txBox="1"/>
          <p:nvPr/>
        </p:nvSpPr>
        <p:spPr>
          <a:xfrm>
            <a:off x="6463415" y="4974461"/>
            <a:ext cx="5346259" cy="1754326"/>
          </a:xfrm>
          <a:prstGeom prst="rect">
            <a:avLst/>
          </a:prstGeom>
          <a:noFill/>
        </p:spPr>
        <p:txBody>
          <a:bodyPr wrap="square">
            <a:spAutoFit/>
          </a:bodyPr>
          <a:lstStyle/>
          <a:p>
            <a:pPr>
              <a:buFont typeface="Arial" panose="020B0604020202020204" pitchFamily="34" charset="0"/>
              <a:buChar char="•"/>
            </a:pPr>
            <a:r>
              <a:rPr lang="vi-VN" b="1"/>
              <a:t>Ứng dụng</a:t>
            </a:r>
            <a:r>
              <a:rPr lang="vi-VN"/>
              <a:t>:</a:t>
            </a:r>
          </a:p>
          <a:p>
            <a:pPr marL="742950" lvl="1" indent="-285750">
              <a:buFont typeface="Arial" panose="020B0604020202020204" pitchFamily="34" charset="0"/>
              <a:buChar char="•"/>
            </a:pPr>
            <a:r>
              <a:rPr lang="vi-VN"/>
              <a:t>Giải quyết các bài toán tối ưu hóa và mô phỏng trong khoa học và kỹ thuật.</a:t>
            </a:r>
          </a:p>
          <a:p>
            <a:pPr marL="742950" lvl="1" indent="-285750">
              <a:buFont typeface="Arial" panose="020B0604020202020204" pitchFamily="34" charset="0"/>
              <a:buChar char="•"/>
            </a:pPr>
            <a:r>
              <a:rPr lang="vi-VN"/>
              <a:t>Phân tích và xử lý tín hiệu, hình ảnh.</a:t>
            </a:r>
          </a:p>
          <a:p>
            <a:pPr marL="742950" lvl="1" indent="-285750">
              <a:buFont typeface="Arial" panose="020B0604020202020204" pitchFamily="34" charset="0"/>
              <a:buChar char="•"/>
            </a:pPr>
            <a:r>
              <a:rPr lang="vi-VN"/>
              <a:t>Phân tích dữ liệu thống kê, kiểm định giả thuyết và phân tích số liệu thực nghiệm.</a:t>
            </a:r>
          </a:p>
        </p:txBody>
      </p:sp>
      <p:pic>
        <p:nvPicPr>
          <p:cNvPr id="6146" name="Picture 2" descr="SciPy - Python Library - Studyopedia">
            <a:extLst>
              <a:ext uri="{FF2B5EF4-FFF2-40B4-BE49-F238E27FC236}">
                <a16:creationId xmlns:a16="http://schemas.microsoft.com/office/drawing/2014/main" id="{A6AAD6A6-111A-9199-1BB9-E46346C1EB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9200" y="230188"/>
            <a:ext cx="2590800" cy="1029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3517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78F541-4DCA-CDAE-556B-381479EB43C9}"/>
              </a:ext>
            </a:extLst>
          </p:cNvPr>
          <p:cNvPicPr>
            <a:picLocks noChangeAspect="1"/>
          </p:cNvPicPr>
          <p:nvPr/>
        </p:nvPicPr>
        <p:blipFill>
          <a:blip r:embed="rId3"/>
          <a:stretch>
            <a:fillRect/>
          </a:stretch>
        </p:blipFill>
        <p:spPr>
          <a:xfrm>
            <a:off x="495300" y="304800"/>
            <a:ext cx="5042444" cy="5944073"/>
          </a:xfrm>
          <a:prstGeom prst="rect">
            <a:avLst/>
          </a:prstGeom>
        </p:spPr>
      </p:pic>
      <p:pic>
        <p:nvPicPr>
          <p:cNvPr id="7" name="Picture 6">
            <a:extLst>
              <a:ext uri="{FF2B5EF4-FFF2-40B4-BE49-F238E27FC236}">
                <a16:creationId xmlns:a16="http://schemas.microsoft.com/office/drawing/2014/main" id="{5B77DB53-CC8C-5B24-F68A-5EB84B724E75}"/>
              </a:ext>
            </a:extLst>
          </p:cNvPr>
          <p:cNvPicPr>
            <a:picLocks noChangeAspect="1"/>
          </p:cNvPicPr>
          <p:nvPr/>
        </p:nvPicPr>
        <p:blipFill>
          <a:blip r:embed="rId4"/>
          <a:stretch>
            <a:fillRect/>
          </a:stretch>
        </p:blipFill>
        <p:spPr>
          <a:xfrm>
            <a:off x="5554309" y="457200"/>
            <a:ext cx="6276824" cy="4419600"/>
          </a:xfrm>
          <a:prstGeom prst="rect">
            <a:avLst/>
          </a:prstGeom>
        </p:spPr>
      </p:pic>
    </p:spTree>
    <p:extLst>
      <p:ext uri="{BB962C8B-B14F-4D97-AF65-F5344CB8AC3E}">
        <p14:creationId xmlns:p14="http://schemas.microsoft.com/office/powerpoint/2010/main" val="1188664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C5C8-9686-9AB1-A335-9C34B432274D}"/>
              </a:ext>
            </a:extLst>
          </p:cNvPr>
          <p:cNvSpPr>
            <a:spLocks noGrp="1"/>
          </p:cNvSpPr>
          <p:nvPr>
            <p:ph type="title"/>
          </p:nvPr>
        </p:nvSpPr>
        <p:spPr/>
        <p:txBody>
          <a:bodyPr/>
          <a:lstStyle/>
          <a:p>
            <a:r>
              <a:rPr lang="en-US"/>
              <a:t>6. Scikit-learn</a:t>
            </a:r>
          </a:p>
        </p:txBody>
      </p:sp>
      <p:sp>
        <p:nvSpPr>
          <p:cNvPr id="5" name="TextBox 4">
            <a:extLst>
              <a:ext uri="{FF2B5EF4-FFF2-40B4-BE49-F238E27FC236}">
                <a16:creationId xmlns:a16="http://schemas.microsoft.com/office/drawing/2014/main" id="{5C48E589-560A-5145-9545-60B158A99076}"/>
              </a:ext>
            </a:extLst>
          </p:cNvPr>
          <p:cNvSpPr txBox="1"/>
          <p:nvPr/>
        </p:nvSpPr>
        <p:spPr>
          <a:xfrm>
            <a:off x="381000" y="2895600"/>
            <a:ext cx="5257800" cy="3139321"/>
          </a:xfrm>
          <a:prstGeom prst="rect">
            <a:avLst/>
          </a:prstGeom>
          <a:noFill/>
        </p:spPr>
        <p:txBody>
          <a:bodyPr wrap="square">
            <a:spAutoFit/>
          </a:bodyPr>
          <a:lstStyle/>
          <a:p>
            <a:r>
              <a:rPr lang="vi-VN" b="1"/>
              <a:t>Chức năng chính</a:t>
            </a:r>
            <a:r>
              <a:rPr lang="vi-VN"/>
              <a:t>:</a:t>
            </a:r>
          </a:p>
          <a:p>
            <a:pPr>
              <a:buFont typeface="Arial" panose="020B0604020202020204" pitchFamily="34" charset="0"/>
              <a:buChar char="•"/>
            </a:pPr>
            <a:r>
              <a:rPr lang="vi-VN" b="1"/>
              <a:t>Thuật toán phân loại</a:t>
            </a:r>
            <a:r>
              <a:rPr lang="vi-VN"/>
              <a:t>: Hỗ trợ các thuật toán như KNN, SVM, Naive Bayes, Decision Trees.</a:t>
            </a:r>
          </a:p>
          <a:p>
            <a:pPr>
              <a:buFont typeface="Arial" panose="020B0604020202020204" pitchFamily="34" charset="0"/>
              <a:buChar char="•"/>
            </a:pPr>
            <a:r>
              <a:rPr lang="vi-VN" b="1"/>
              <a:t>Thuật toán hồi quy</a:t>
            </a:r>
            <a:r>
              <a:rPr lang="vi-VN"/>
              <a:t>: Hồi quy tuyến tính, hồi quy logistic.</a:t>
            </a:r>
          </a:p>
          <a:p>
            <a:pPr>
              <a:buFont typeface="Arial" panose="020B0604020202020204" pitchFamily="34" charset="0"/>
              <a:buChar char="•"/>
            </a:pPr>
            <a:r>
              <a:rPr lang="vi-VN" b="1"/>
              <a:t>Thuật toán cụm</a:t>
            </a:r>
            <a:r>
              <a:rPr lang="vi-VN"/>
              <a:t>: K-means, Hierarchical Clustering, DBSCAN.</a:t>
            </a:r>
          </a:p>
          <a:p>
            <a:pPr>
              <a:buFont typeface="Arial" panose="020B0604020202020204" pitchFamily="34" charset="0"/>
              <a:buChar char="•"/>
            </a:pPr>
            <a:r>
              <a:rPr lang="vi-VN" b="1"/>
              <a:t>Giảm kích thước</a:t>
            </a:r>
            <a:r>
              <a:rPr lang="vi-VN"/>
              <a:t>: Principal Component Analysis (PCA), t-SNE.</a:t>
            </a:r>
          </a:p>
          <a:p>
            <a:pPr>
              <a:buFont typeface="Arial" panose="020B0604020202020204" pitchFamily="34" charset="0"/>
              <a:buChar char="•"/>
            </a:pPr>
            <a:r>
              <a:rPr lang="vi-VN" b="1"/>
              <a:t>Đánh giá mô hình</a:t>
            </a:r>
            <a:r>
              <a:rPr lang="vi-VN"/>
              <a:t>: Cross-validation, confusion matrix, precision, recall.</a:t>
            </a:r>
          </a:p>
        </p:txBody>
      </p:sp>
      <p:cxnSp>
        <p:nvCxnSpPr>
          <p:cNvPr id="6" name="Straight Connector 5">
            <a:extLst>
              <a:ext uri="{FF2B5EF4-FFF2-40B4-BE49-F238E27FC236}">
                <a16:creationId xmlns:a16="http://schemas.microsoft.com/office/drawing/2014/main" id="{753BD79B-373F-CA9E-E71E-EB074A3F81AB}"/>
              </a:ext>
            </a:extLst>
          </p:cNvPr>
          <p:cNvCxnSpPr/>
          <p:nvPr/>
        </p:nvCxnSpPr>
        <p:spPr>
          <a:xfrm>
            <a:off x="5867400" y="3009900"/>
            <a:ext cx="0" cy="2628900"/>
          </a:xfrm>
          <a:prstGeom prst="line">
            <a:avLst/>
          </a:prstGeom>
        </p:spPr>
        <p:style>
          <a:lnRef idx="2">
            <a:schemeClr val="accent1"/>
          </a:lnRef>
          <a:fillRef idx="0">
            <a:schemeClr val="accent1"/>
          </a:fillRef>
          <a:effectRef idx="1">
            <a:schemeClr val="accent1"/>
          </a:effectRef>
          <a:fontRef idx="minor">
            <a:schemeClr val="tx1"/>
          </a:fontRef>
        </p:style>
      </p:cxnSp>
      <p:sp>
        <p:nvSpPr>
          <p:cNvPr id="8" name="Rectangle 2">
            <a:extLst>
              <a:ext uri="{FF2B5EF4-FFF2-40B4-BE49-F238E27FC236}">
                <a16:creationId xmlns:a16="http://schemas.microsoft.com/office/drawing/2014/main" id="{B2C2F39F-621D-A1D2-CF00-E4C753F2FEE1}"/>
              </a:ext>
            </a:extLst>
          </p:cNvPr>
          <p:cNvSpPr>
            <a:spLocks noChangeArrowheads="1"/>
          </p:cNvSpPr>
          <p:nvPr/>
        </p:nvSpPr>
        <p:spPr bwMode="auto">
          <a:xfrm>
            <a:off x="6019800" y="2803265"/>
            <a:ext cx="57150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400" b="1" i="0" u="none" strike="noStrike" cap="none" normalizeH="0" baseline="0">
                <a:ln>
                  <a:noFill/>
                </a:ln>
                <a:solidFill>
                  <a:schemeClr val="tx1"/>
                </a:solidFill>
                <a:effectLst/>
                <a:latin typeface="Arial" panose="020B0604020202020204" pitchFamily="34" charset="0"/>
              </a:rPr>
              <a:t>Lợi ích:</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400" b="0" i="0" u="none" strike="noStrike" cap="none" normalizeH="0" baseline="0">
                <a:ln>
                  <a:noFill/>
                </a:ln>
                <a:solidFill>
                  <a:schemeClr val="tx1"/>
                </a:solidFill>
                <a:effectLst/>
                <a:latin typeface="Arial" panose="020B0604020202020204" pitchFamily="34" charset="0"/>
              </a:rPr>
              <a:t>Dễ sử dụng và thân thiện với người mới bắt đầu.</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400" b="0" i="0" u="none" strike="noStrike" cap="none" normalizeH="0" baseline="0">
                <a:ln>
                  <a:noFill/>
                </a:ln>
                <a:solidFill>
                  <a:schemeClr val="tx1"/>
                </a:solidFill>
                <a:effectLst/>
                <a:latin typeface="Arial" panose="020B0604020202020204" pitchFamily="34" charset="0"/>
              </a:rPr>
              <a:t>Cung cấp nhiều công cụ tiện ích như chuẩn hóa dữ liệu, chia tách dữ liệu (train-test split).</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400" b="0" i="0" u="none" strike="noStrike" cap="none" normalizeH="0" baseline="0">
                <a:ln>
                  <a:noFill/>
                </a:ln>
                <a:solidFill>
                  <a:schemeClr val="tx1"/>
                </a:solidFill>
                <a:effectLst/>
                <a:latin typeface="Arial" panose="020B0604020202020204" pitchFamily="34" charset="0"/>
              </a:rPr>
              <a:t>Tích hợp tốt với các thư viện như NumPy và Pandas để xây dựng pipeline học máy toàn diện.</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400" b="0" i="0" u="none" strike="noStrike" cap="none" normalizeH="0" baseline="0">
                <a:ln>
                  <a:noFill/>
                </a:ln>
                <a:solidFill>
                  <a:schemeClr val="tx1"/>
                </a:solidFill>
                <a:effectLst/>
                <a:latin typeface="Arial" panose="020B0604020202020204" pitchFamily="34" charset="0"/>
              </a:rPr>
              <a:t>Được tối ưu hóa để xử lý hiệu quả các thuật toán phức tạp với tốc độ nhanh.</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400" b="1" i="0" u="none" strike="noStrike" cap="none" normalizeH="0" baseline="0">
                <a:ln>
                  <a:noFill/>
                </a:ln>
                <a:solidFill>
                  <a:schemeClr val="tx1"/>
                </a:solidFill>
                <a:effectLst/>
                <a:latin typeface="Arial" panose="020B0604020202020204" pitchFamily="34" charset="0"/>
              </a:rPr>
              <a:t>Ứng dụng:</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400" b="0" i="0" u="none" strike="noStrike" cap="none" normalizeH="0" baseline="0">
                <a:ln>
                  <a:noFill/>
                </a:ln>
                <a:solidFill>
                  <a:schemeClr val="tx1"/>
                </a:solidFill>
                <a:effectLst/>
                <a:latin typeface="Arial" panose="020B0604020202020204" pitchFamily="34" charset="0"/>
              </a:rPr>
              <a:t>Phân loại và hồi quy trong học máy: dự đoán, phân loại hình ảnh, phân tích văn bản.</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400" b="0" i="0" u="none" strike="noStrike" cap="none" normalizeH="0" baseline="0">
                <a:ln>
                  <a:noFill/>
                </a:ln>
                <a:solidFill>
                  <a:schemeClr val="tx1"/>
                </a:solidFill>
                <a:effectLst/>
                <a:latin typeface="Arial" panose="020B0604020202020204" pitchFamily="34" charset="0"/>
              </a:rPr>
              <a:t>Phân tích cụm và giảm kích thước dữ liệu để khám phá các mẫu ẩn trong dữ liệu lớn.</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400" b="0" i="0" u="none" strike="noStrike" cap="none" normalizeH="0" baseline="0">
                <a:ln>
                  <a:noFill/>
                </a:ln>
                <a:solidFill>
                  <a:schemeClr val="tx1"/>
                </a:solidFill>
                <a:effectLst/>
                <a:latin typeface="Arial" panose="020B0604020202020204" pitchFamily="34" charset="0"/>
              </a:rPr>
              <a:t>Đánh giá và tối ưu hóa mô hình học máy để cải thiện độ chính xác và hiệu suất.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10" name="Content Placeholder 9">
            <a:extLst>
              <a:ext uri="{FF2B5EF4-FFF2-40B4-BE49-F238E27FC236}">
                <a16:creationId xmlns:a16="http://schemas.microsoft.com/office/drawing/2014/main" id="{E145492F-37EF-92D7-6E98-8020227FA764}"/>
              </a:ext>
            </a:extLst>
          </p:cNvPr>
          <p:cNvSpPr>
            <a:spLocks noGrp="1"/>
          </p:cNvSpPr>
          <p:nvPr>
            <p:ph idx="1"/>
          </p:nvPr>
        </p:nvSpPr>
        <p:spPr>
          <a:xfrm>
            <a:off x="838200" y="1866900"/>
            <a:ext cx="10515600" cy="952500"/>
          </a:xfrm>
        </p:spPr>
        <p:txBody>
          <a:bodyPr>
            <a:normAutofit/>
          </a:bodyPr>
          <a:lstStyle/>
          <a:p>
            <a:r>
              <a:rPr lang="vi-VN" sz="1800"/>
              <a:t>Scikit-learn là một thư viện mã nguồn mở mạnh mẽ cho Python, cung cấp các công cụ và thuật toán phổ biến cho học máy (machine learning). Nó hỗ trợ cả các thuật toán học giám sát (supervised) và không giám sát (unsupervised).</a:t>
            </a:r>
            <a:endParaRPr lang="en-US" sz="1800"/>
          </a:p>
        </p:txBody>
      </p:sp>
      <p:pic>
        <p:nvPicPr>
          <p:cNvPr id="7172" name="Picture 4" descr="scikit-learn - Wikipedia">
            <a:extLst>
              <a:ext uri="{FF2B5EF4-FFF2-40B4-BE49-F238E27FC236}">
                <a16:creationId xmlns:a16="http://schemas.microsoft.com/office/drawing/2014/main" id="{43A9C41E-8AC1-577B-5038-6AFEA8E34C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0" y="254498"/>
            <a:ext cx="1763889"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749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D169E1-E606-1DA9-EFB5-20030C70DA63}"/>
              </a:ext>
            </a:extLst>
          </p:cNvPr>
          <p:cNvPicPr>
            <a:picLocks noChangeAspect="1"/>
          </p:cNvPicPr>
          <p:nvPr/>
        </p:nvPicPr>
        <p:blipFill>
          <a:blip r:embed="rId2"/>
          <a:stretch>
            <a:fillRect/>
          </a:stretch>
        </p:blipFill>
        <p:spPr>
          <a:xfrm>
            <a:off x="419100" y="419100"/>
            <a:ext cx="6049069" cy="5744713"/>
          </a:xfrm>
          <a:prstGeom prst="rect">
            <a:avLst/>
          </a:prstGeom>
        </p:spPr>
      </p:pic>
      <p:pic>
        <p:nvPicPr>
          <p:cNvPr id="7" name="Picture 6">
            <a:extLst>
              <a:ext uri="{FF2B5EF4-FFF2-40B4-BE49-F238E27FC236}">
                <a16:creationId xmlns:a16="http://schemas.microsoft.com/office/drawing/2014/main" id="{D13804FB-D414-E0AC-F237-C5134F8BFEE7}"/>
              </a:ext>
            </a:extLst>
          </p:cNvPr>
          <p:cNvPicPr>
            <a:picLocks noChangeAspect="1"/>
          </p:cNvPicPr>
          <p:nvPr/>
        </p:nvPicPr>
        <p:blipFill>
          <a:blip r:embed="rId3"/>
          <a:stretch>
            <a:fillRect/>
          </a:stretch>
        </p:blipFill>
        <p:spPr>
          <a:xfrm>
            <a:off x="6362700" y="419100"/>
            <a:ext cx="5734850" cy="4077269"/>
          </a:xfrm>
          <a:prstGeom prst="rect">
            <a:avLst/>
          </a:prstGeom>
        </p:spPr>
      </p:pic>
    </p:spTree>
    <p:extLst>
      <p:ext uri="{BB962C8B-B14F-4D97-AF65-F5344CB8AC3E}">
        <p14:creationId xmlns:p14="http://schemas.microsoft.com/office/powerpoint/2010/main" val="3903317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09C52-A981-D531-B65D-E59865961BBC}"/>
              </a:ext>
            </a:extLst>
          </p:cNvPr>
          <p:cNvSpPr>
            <a:spLocks noGrp="1"/>
          </p:cNvSpPr>
          <p:nvPr>
            <p:ph type="title"/>
          </p:nvPr>
        </p:nvSpPr>
        <p:spPr/>
        <p:txBody>
          <a:bodyPr/>
          <a:lstStyle/>
          <a:p>
            <a:r>
              <a:rPr lang="en-US"/>
              <a:t>7. TensorFlow</a:t>
            </a:r>
          </a:p>
        </p:txBody>
      </p:sp>
      <p:sp>
        <p:nvSpPr>
          <p:cNvPr id="3" name="Content Placeholder 2">
            <a:extLst>
              <a:ext uri="{FF2B5EF4-FFF2-40B4-BE49-F238E27FC236}">
                <a16:creationId xmlns:a16="http://schemas.microsoft.com/office/drawing/2014/main" id="{58B3197F-6BED-F8E3-3120-8926112A2BF1}"/>
              </a:ext>
            </a:extLst>
          </p:cNvPr>
          <p:cNvSpPr>
            <a:spLocks noGrp="1"/>
          </p:cNvSpPr>
          <p:nvPr>
            <p:ph idx="1"/>
          </p:nvPr>
        </p:nvSpPr>
        <p:spPr/>
        <p:txBody>
          <a:bodyPr>
            <a:normAutofit/>
          </a:bodyPr>
          <a:lstStyle/>
          <a:p>
            <a:r>
              <a:rPr lang="vi-VN" sz="1800"/>
              <a:t>TensorFlow là một thư viện mã nguồn mở mạnh mẽ được phát triển bởi Google, hỗ trợ xây dựng và huấn luyện các mô hình học sâu (deep learning) và học máy (machine learning) trên nhiều quy mô khác nhau, từ máy tính cá nhân đến các hệ thống phân tán.</a:t>
            </a:r>
            <a:endParaRPr lang="en-US" sz="1800"/>
          </a:p>
        </p:txBody>
      </p:sp>
      <p:sp>
        <p:nvSpPr>
          <p:cNvPr id="5" name="TextBox 4">
            <a:extLst>
              <a:ext uri="{FF2B5EF4-FFF2-40B4-BE49-F238E27FC236}">
                <a16:creationId xmlns:a16="http://schemas.microsoft.com/office/drawing/2014/main" id="{B971DC3D-DFD6-AD2E-2FB1-A03F8E8B31AF}"/>
              </a:ext>
            </a:extLst>
          </p:cNvPr>
          <p:cNvSpPr txBox="1"/>
          <p:nvPr/>
        </p:nvSpPr>
        <p:spPr>
          <a:xfrm>
            <a:off x="266700" y="2895600"/>
            <a:ext cx="5448300" cy="3693319"/>
          </a:xfrm>
          <a:prstGeom prst="rect">
            <a:avLst/>
          </a:prstGeom>
          <a:noFill/>
        </p:spPr>
        <p:txBody>
          <a:bodyPr wrap="square">
            <a:spAutoFit/>
          </a:bodyPr>
          <a:lstStyle/>
          <a:p>
            <a:r>
              <a:rPr lang="vi-VN" b="1"/>
              <a:t>Chức năng chính</a:t>
            </a:r>
            <a:r>
              <a:rPr lang="vi-VN"/>
              <a:t>:</a:t>
            </a:r>
          </a:p>
          <a:p>
            <a:pPr>
              <a:buFont typeface="Arial" panose="020B0604020202020204" pitchFamily="34" charset="0"/>
              <a:buChar char="•"/>
            </a:pPr>
            <a:r>
              <a:rPr lang="vi-VN" b="1"/>
              <a:t>Mạng nơ-ron nhân tạo</a:t>
            </a:r>
            <a:r>
              <a:rPr lang="vi-VN"/>
              <a:t>: Xây dựng và huấn luyện các mô hình học sâu phức tạp như CNN, RNN, và Transformer.</a:t>
            </a:r>
          </a:p>
          <a:p>
            <a:pPr>
              <a:buFont typeface="Arial" panose="020B0604020202020204" pitchFamily="34" charset="0"/>
              <a:buChar char="•"/>
            </a:pPr>
            <a:r>
              <a:rPr lang="vi-VN" b="1"/>
              <a:t>Hỗ trợ GPU/TPU</a:t>
            </a:r>
            <a:r>
              <a:rPr lang="vi-VN"/>
              <a:t>: Tối ưu hóa tính toán trên các hệ thống phần cứng tăng tốc như GPU và TPU.</a:t>
            </a:r>
          </a:p>
          <a:p>
            <a:pPr>
              <a:buFont typeface="Arial" panose="020B0604020202020204" pitchFamily="34" charset="0"/>
              <a:buChar char="•"/>
            </a:pPr>
            <a:r>
              <a:rPr lang="vi-VN" b="1"/>
              <a:t>TensorFlow Lite</a:t>
            </a:r>
            <a:r>
              <a:rPr lang="vi-VN"/>
              <a:t>: Triển khai mô hình trên các thiết bị di động và IoT.</a:t>
            </a:r>
          </a:p>
          <a:p>
            <a:pPr>
              <a:buFont typeface="Arial" panose="020B0604020202020204" pitchFamily="34" charset="0"/>
              <a:buChar char="•"/>
            </a:pPr>
            <a:r>
              <a:rPr lang="vi-VN" b="1"/>
              <a:t>TensorFlow Extended (TFX)</a:t>
            </a:r>
            <a:r>
              <a:rPr lang="vi-VN"/>
              <a:t>: Xây dựng pipeline cho toàn bộ quy trình học máy từ tiền xử lý đến triển khai.</a:t>
            </a:r>
          </a:p>
          <a:p>
            <a:pPr>
              <a:buFont typeface="Arial" panose="020B0604020202020204" pitchFamily="34" charset="0"/>
              <a:buChar char="•"/>
            </a:pPr>
            <a:r>
              <a:rPr lang="vi-VN" b="1"/>
              <a:t>TensorBoard</a:t>
            </a:r>
            <a:r>
              <a:rPr lang="vi-VN"/>
              <a:t>: Công cụ trực quan hóa quá trình huấn luyện và đánh giá mô hình.</a:t>
            </a:r>
          </a:p>
        </p:txBody>
      </p:sp>
      <p:sp>
        <p:nvSpPr>
          <p:cNvPr id="7" name="TextBox 6">
            <a:extLst>
              <a:ext uri="{FF2B5EF4-FFF2-40B4-BE49-F238E27FC236}">
                <a16:creationId xmlns:a16="http://schemas.microsoft.com/office/drawing/2014/main" id="{62FFCAA4-9264-12FF-50D3-BEE22C08F498}"/>
              </a:ext>
            </a:extLst>
          </p:cNvPr>
          <p:cNvSpPr txBox="1"/>
          <p:nvPr/>
        </p:nvSpPr>
        <p:spPr>
          <a:xfrm>
            <a:off x="6019800" y="2819400"/>
            <a:ext cx="6096000" cy="2031325"/>
          </a:xfrm>
          <a:prstGeom prst="rect">
            <a:avLst/>
          </a:prstGeom>
          <a:noFill/>
        </p:spPr>
        <p:txBody>
          <a:bodyPr wrap="square">
            <a:spAutoFit/>
          </a:bodyPr>
          <a:lstStyle/>
          <a:p>
            <a:r>
              <a:rPr lang="en-US" b="1"/>
              <a:t>Ứng dụng</a:t>
            </a:r>
            <a:r>
              <a:rPr lang="en-US"/>
              <a:t>:</a:t>
            </a:r>
          </a:p>
          <a:p>
            <a:pPr>
              <a:buFont typeface="Arial" panose="020B0604020202020204" pitchFamily="34" charset="0"/>
              <a:buChar char="•"/>
            </a:pPr>
            <a:r>
              <a:rPr lang="en-US"/>
              <a:t>Nhận diện hình ảnh, phân loại văn bản, xử lý ngôn ngữ tự nhiên (NLP), dịch máy.</a:t>
            </a:r>
          </a:p>
          <a:p>
            <a:pPr>
              <a:buFont typeface="Arial" panose="020B0604020202020204" pitchFamily="34" charset="0"/>
              <a:buChar char="•"/>
            </a:pPr>
            <a:r>
              <a:rPr lang="en-US"/>
              <a:t>Phân tích chuỗi thời gian, hệ thống đề xuất, xe tự hành và nhiều ứng dụng AI phức tạp khác.</a:t>
            </a:r>
          </a:p>
          <a:p>
            <a:pPr>
              <a:buFont typeface="Arial" panose="020B0604020202020204" pitchFamily="34" charset="0"/>
              <a:buChar char="•"/>
            </a:pPr>
            <a:r>
              <a:rPr lang="en-US"/>
              <a:t>Triển khai mô hình trên các thiết bị di động và nhúng nhờ TensorFlow Lite.</a:t>
            </a:r>
          </a:p>
        </p:txBody>
      </p:sp>
      <p:pic>
        <p:nvPicPr>
          <p:cNvPr id="8194" name="Picture 2" descr="Exploring the Depths of TensorFlow">
            <a:extLst>
              <a:ext uri="{FF2B5EF4-FFF2-40B4-BE49-F238E27FC236}">
                <a16:creationId xmlns:a16="http://schemas.microsoft.com/office/drawing/2014/main" id="{B41298C0-E621-468B-24BC-17569004DC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171569"/>
            <a:ext cx="3938625" cy="1321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475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4EE47D-2C0E-10F2-6DFF-62A0FAA7D177}"/>
              </a:ext>
            </a:extLst>
          </p:cNvPr>
          <p:cNvPicPr>
            <a:picLocks noChangeAspect="1"/>
          </p:cNvPicPr>
          <p:nvPr/>
        </p:nvPicPr>
        <p:blipFill>
          <a:blip r:embed="rId2"/>
          <a:stretch>
            <a:fillRect/>
          </a:stretch>
        </p:blipFill>
        <p:spPr>
          <a:xfrm>
            <a:off x="381000" y="0"/>
            <a:ext cx="8496300" cy="6436592"/>
          </a:xfrm>
          <a:prstGeom prst="rect">
            <a:avLst/>
          </a:prstGeom>
        </p:spPr>
      </p:pic>
    </p:spTree>
    <p:extLst>
      <p:ext uri="{BB962C8B-B14F-4D97-AF65-F5344CB8AC3E}">
        <p14:creationId xmlns:p14="http://schemas.microsoft.com/office/powerpoint/2010/main" val="3573787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666D6-BB91-95AB-6C95-81A5AC32C72E}"/>
              </a:ext>
            </a:extLst>
          </p:cNvPr>
          <p:cNvSpPr>
            <a:spLocks noGrp="1"/>
          </p:cNvSpPr>
          <p:nvPr>
            <p:ph type="title"/>
          </p:nvPr>
        </p:nvSpPr>
        <p:spPr/>
        <p:txBody>
          <a:bodyPr/>
          <a:lstStyle/>
          <a:p>
            <a:r>
              <a:rPr lang="en-US"/>
              <a:t>8. PyTorch</a:t>
            </a:r>
          </a:p>
        </p:txBody>
      </p:sp>
      <p:sp>
        <p:nvSpPr>
          <p:cNvPr id="3" name="Content Placeholder 2">
            <a:extLst>
              <a:ext uri="{FF2B5EF4-FFF2-40B4-BE49-F238E27FC236}">
                <a16:creationId xmlns:a16="http://schemas.microsoft.com/office/drawing/2014/main" id="{9A1A3F59-77FD-BD19-29CD-5853F0902283}"/>
              </a:ext>
            </a:extLst>
          </p:cNvPr>
          <p:cNvSpPr>
            <a:spLocks noGrp="1"/>
          </p:cNvSpPr>
          <p:nvPr>
            <p:ph idx="1"/>
          </p:nvPr>
        </p:nvSpPr>
        <p:spPr/>
        <p:txBody>
          <a:bodyPr/>
          <a:lstStyle/>
          <a:p>
            <a:pPr algn="just"/>
            <a:r>
              <a:rPr lang="vi-VN"/>
              <a:t>PyTorch là một thư viện mã nguồn mở cho học máy và học sâu, nổi bật với tính dễ sử dụng và hỗ trợ tính toán động.</a:t>
            </a:r>
            <a:endParaRPr lang="en-US"/>
          </a:p>
          <a:p>
            <a:pPr algn="just"/>
            <a:r>
              <a:rPr lang="vi-VN"/>
              <a:t>Nó được ứng dụng rộng rãi trong nghiên cứu AI, xử lý ngôn ngữ tự nhiên, nhận diện hình ảnh, và hệ thống đề xuất.</a:t>
            </a:r>
            <a:endParaRPr lang="en-US"/>
          </a:p>
          <a:p>
            <a:pPr algn="just"/>
            <a:r>
              <a:rPr lang="vi-VN"/>
              <a:t>PyTorch hỗ trợ huấn luyện các mạng nơ-ron trên GPU, giúp tăng tốc phát triển và triển khai mô hình AI.</a:t>
            </a:r>
            <a:endParaRPr lang="en-US"/>
          </a:p>
        </p:txBody>
      </p:sp>
      <p:pic>
        <p:nvPicPr>
          <p:cNvPr id="1026" name="Picture 2" descr="🔥 PyTorch: It's Python on FIRE! 🔥">
            <a:extLst>
              <a:ext uri="{FF2B5EF4-FFF2-40B4-BE49-F238E27FC236}">
                <a16:creationId xmlns:a16="http://schemas.microsoft.com/office/drawing/2014/main" id="{6CD2F219-0B24-09CC-BD1A-3997B83DFC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9100" y="114300"/>
            <a:ext cx="3629025" cy="125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488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AEEBD4-1D87-DD4D-C127-1E071CF4CB95}"/>
              </a:ext>
            </a:extLst>
          </p:cNvPr>
          <p:cNvPicPr>
            <a:picLocks noChangeAspect="1"/>
          </p:cNvPicPr>
          <p:nvPr/>
        </p:nvPicPr>
        <p:blipFill>
          <a:blip r:embed="rId2"/>
          <a:stretch>
            <a:fillRect/>
          </a:stretch>
        </p:blipFill>
        <p:spPr>
          <a:xfrm>
            <a:off x="342900" y="495300"/>
            <a:ext cx="5558950" cy="5867400"/>
          </a:xfrm>
          <a:prstGeom prst="rect">
            <a:avLst/>
          </a:prstGeom>
        </p:spPr>
      </p:pic>
      <p:pic>
        <p:nvPicPr>
          <p:cNvPr id="7" name="Picture 6">
            <a:extLst>
              <a:ext uri="{FF2B5EF4-FFF2-40B4-BE49-F238E27FC236}">
                <a16:creationId xmlns:a16="http://schemas.microsoft.com/office/drawing/2014/main" id="{F31C6B5F-3E0C-BFB3-D937-21D5F6C148F3}"/>
              </a:ext>
            </a:extLst>
          </p:cNvPr>
          <p:cNvPicPr>
            <a:picLocks noChangeAspect="1"/>
          </p:cNvPicPr>
          <p:nvPr/>
        </p:nvPicPr>
        <p:blipFill>
          <a:blip r:embed="rId3"/>
          <a:stretch>
            <a:fillRect/>
          </a:stretch>
        </p:blipFill>
        <p:spPr>
          <a:xfrm>
            <a:off x="5950228" y="495300"/>
            <a:ext cx="5860320" cy="3467100"/>
          </a:xfrm>
          <a:prstGeom prst="rect">
            <a:avLst/>
          </a:prstGeom>
        </p:spPr>
      </p:pic>
    </p:spTree>
    <p:extLst>
      <p:ext uri="{BB962C8B-B14F-4D97-AF65-F5344CB8AC3E}">
        <p14:creationId xmlns:p14="http://schemas.microsoft.com/office/powerpoint/2010/main" val="3501560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666D6-BB91-95AB-6C95-81A5AC32C72E}"/>
              </a:ext>
            </a:extLst>
          </p:cNvPr>
          <p:cNvSpPr>
            <a:spLocks noGrp="1"/>
          </p:cNvSpPr>
          <p:nvPr>
            <p:ph type="title"/>
          </p:nvPr>
        </p:nvSpPr>
        <p:spPr/>
        <p:txBody>
          <a:bodyPr/>
          <a:lstStyle/>
          <a:p>
            <a:r>
              <a:rPr lang="en-US"/>
              <a:t>9. Keras</a:t>
            </a:r>
          </a:p>
        </p:txBody>
      </p:sp>
      <p:sp>
        <p:nvSpPr>
          <p:cNvPr id="3" name="Content Placeholder 2">
            <a:extLst>
              <a:ext uri="{FF2B5EF4-FFF2-40B4-BE49-F238E27FC236}">
                <a16:creationId xmlns:a16="http://schemas.microsoft.com/office/drawing/2014/main" id="{9A1A3F59-77FD-BD19-29CD-5853F0902283}"/>
              </a:ext>
            </a:extLst>
          </p:cNvPr>
          <p:cNvSpPr>
            <a:spLocks noGrp="1"/>
          </p:cNvSpPr>
          <p:nvPr>
            <p:ph idx="1"/>
          </p:nvPr>
        </p:nvSpPr>
        <p:spPr/>
        <p:txBody>
          <a:bodyPr/>
          <a:lstStyle/>
          <a:p>
            <a:pPr algn="just"/>
            <a:r>
              <a:rPr lang="vi-VN"/>
              <a:t>Keras là một thư viện mã nguồn mở cho học sâu, được phát triển để đơn giản hóa việc xây dựng và huấn luyện các mô hình mạng nơ-ron.</a:t>
            </a:r>
            <a:endParaRPr lang="en-US"/>
          </a:p>
          <a:p>
            <a:pPr algn="just"/>
            <a:r>
              <a:rPr lang="vi-VN"/>
              <a:t> Nó cung cấp giao diện thân thiện và dễ sử dụng, cho phép người dùng nhanh chóng triển khai các mô hình phức tạp trong các lĩnh vực như nhận diện hình ảnh, xử lý ngôn ngữ tự nhiên và học máy. </a:t>
            </a:r>
            <a:endParaRPr lang="en-US"/>
          </a:p>
          <a:p>
            <a:pPr algn="just"/>
            <a:r>
              <a:rPr lang="vi-VN"/>
              <a:t>Keras có thể chạy trên TensorFlow, Theano hoặc Microsoft CNTK, giúp tối ưu hóa hiệu suất và tính linh hoạt trong việc phát triển ứng dụng AI.</a:t>
            </a:r>
            <a:endParaRPr lang="en-US"/>
          </a:p>
        </p:txBody>
      </p:sp>
      <p:pic>
        <p:nvPicPr>
          <p:cNvPr id="2050" name="Picture 2" descr="Keras: Deep Learning for humans">
            <a:extLst>
              <a:ext uri="{FF2B5EF4-FFF2-40B4-BE49-F238E27FC236}">
                <a16:creationId xmlns:a16="http://schemas.microsoft.com/office/drawing/2014/main" id="{FBC13950-2E5A-4774-A5DA-116F45C19A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0" y="346075"/>
            <a:ext cx="2693276" cy="78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9964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97F34B-88FA-CD09-B99A-1BDC4B765192}"/>
              </a:ext>
            </a:extLst>
          </p:cNvPr>
          <p:cNvPicPr>
            <a:picLocks noChangeAspect="1"/>
          </p:cNvPicPr>
          <p:nvPr/>
        </p:nvPicPr>
        <p:blipFill>
          <a:blip r:embed="rId2"/>
          <a:stretch>
            <a:fillRect/>
          </a:stretch>
        </p:blipFill>
        <p:spPr>
          <a:xfrm>
            <a:off x="457200" y="304800"/>
            <a:ext cx="7200900" cy="6109187"/>
          </a:xfrm>
          <a:prstGeom prst="rect">
            <a:avLst/>
          </a:prstGeom>
        </p:spPr>
      </p:pic>
    </p:spTree>
    <p:extLst>
      <p:ext uri="{BB962C8B-B14F-4D97-AF65-F5344CB8AC3E}">
        <p14:creationId xmlns:p14="http://schemas.microsoft.com/office/powerpoint/2010/main" val="3018079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2E243-F9A9-60C6-54CA-ED0B593DC6B6}"/>
              </a:ext>
            </a:extLst>
          </p:cNvPr>
          <p:cNvSpPr>
            <a:spLocks noGrp="1"/>
          </p:cNvSpPr>
          <p:nvPr>
            <p:ph type="title"/>
          </p:nvPr>
        </p:nvSpPr>
        <p:spPr/>
        <p:txBody>
          <a:bodyPr/>
          <a:lstStyle/>
          <a:p>
            <a:r>
              <a:rPr lang="en-US"/>
              <a:t>1. NumPy</a:t>
            </a:r>
          </a:p>
        </p:txBody>
      </p:sp>
      <p:sp>
        <p:nvSpPr>
          <p:cNvPr id="3" name="Content Placeholder 2">
            <a:extLst>
              <a:ext uri="{FF2B5EF4-FFF2-40B4-BE49-F238E27FC236}">
                <a16:creationId xmlns:a16="http://schemas.microsoft.com/office/drawing/2014/main" id="{FCF231F4-E45D-E2C8-DA08-7FF6B816E790}"/>
              </a:ext>
            </a:extLst>
          </p:cNvPr>
          <p:cNvSpPr>
            <a:spLocks noGrp="1"/>
          </p:cNvSpPr>
          <p:nvPr>
            <p:ph idx="1"/>
          </p:nvPr>
        </p:nvSpPr>
        <p:spPr>
          <a:xfrm>
            <a:off x="838200" y="1616611"/>
            <a:ext cx="10515600" cy="4351338"/>
          </a:xfrm>
        </p:spPr>
        <p:txBody>
          <a:bodyPr/>
          <a:lstStyle/>
          <a:p>
            <a:r>
              <a:rPr lang="vi-VN"/>
              <a:t>NumPy (Numerical Python) là một thư viện mã nguồn mở cho Python, cung cấp các công cụ mạnh mẽ để xử lý các mảng đa chiều (ndarray) và thực hiện các phép toán số học tốc độ cao.</a:t>
            </a:r>
            <a:endParaRPr lang="en-US"/>
          </a:p>
        </p:txBody>
      </p:sp>
      <p:sp>
        <p:nvSpPr>
          <p:cNvPr id="5" name="TextBox 4">
            <a:extLst>
              <a:ext uri="{FF2B5EF4-FFF2-40B4-BE49-F238E27FC236}">
                <a16:creationId xmlns:a16="http://schemas.microsoft.com/office/drawing/2014/main" id="{A8E021FF-3DE5-A8EE-0C60-A9210808DD18}"/>
              </a:ext>
            </a:extLst>
          </p:cNvPr>
          <p:cNvSpPr txBox="1"/>
          <p:nvPr/>
        </p:nvSpPr>
        <p:spPr>
          <a:xfrm>
            <a:off x="115626" y="3086100"/>
            <a:ext cx="6094674" cy="2585323"/>
          </a:xfrm>
          <a:prstGeom prst="rect">
            <a:avLst/>
          </a:prstGeom>
          <a:noFill/>
        </p:spPr>
        <p:txBody>
          <a:bodyPr wrap="square">
            <a:spAutoFit/>
          </a:bodyPr>
          <a:lstStyle/>
          <a:p>
            <a:r>
              <a:rPr lang="vi-VN" b="1"/>
              <a:t>Chức năng chính</a:t>
            </a:r>
            <a:r>
              <a:rPr lang="vi-VN"/>
              <a:t>:</a:t>
            </a:r>
          </a:p>
          <a:p>
            <a:pPr>
              <a:buFont typeface="Arial" panose="020B0604020202020204" pitchFamily="34" charset="0"/>
              <a:buChar char="•"/>
            </a:pPr>
            <a:r>
              <a:rPr lang="vi-VN"/>
              <a:t>Hỗ trợ mảng n-dimensional (ndarray).</a:t>
            </a:r>
          </a:p>
          <a:p>
            <a:pPr>
              <a:buFont typeface="Arial" panose="020B0604020202020204" pitchFamily="34" charset="0"/>
              <a:buChar char="•"/>
            </a:pPr>
            <a:r>
              <a:rPr lang="vi-VN"/>
              <a:t>Cung cấp các hàm toán học như:</a:t>
            </a:r>
          </a:p>
          <a:p>
            <a:pPr marL="742950" lvl="1" indent="-285750">
              <a:buFont typeface="Arial" panose="020B0604020202020204" pitchFamily="34" charset="0"/>
              <a:buChar char="•"/>
            </a:pPr>
            <a:r>
              <a:rPr lang="vi-VN" b="1"/>
              <a:t>Phép tính mảng</a:t>
            </a:r>
            <a:r>
              <a:rPr lang="vi-VN"/>
              <a:t>: cộng, trừ, nhân, chia.</a:t>
            </a:r>
          </a:p>
          <a:p>
            <a:pPr marL="742950" lvl="1" indent="-285750">
              <a:buFont typeface="Arial" panose="020B0604020202020204" pitchFamily="34" charset="0"/>
              <a:buChar char="•"/>
            </a:pPr>
            <a:r>
              <a:rPr lang="vi-VN" b="1"/>
              <a:t>Đại số tuyến tính</a:t>
            </a:r>
            <a:r>
              <a:rPr lang="vi-VN"/>
              <a:t>: ma trận, ma trận nghịch đảo, định thức.</a:t>
            </a:r>
          </a:p>
          <a:p>
            <a:pPr marL="742950" lvl="1" indent="-285750">
              <a:buFont typeface="Arial" panose="020B0604020202020204" pitchFamily="34" charset="0"/>
              <a:buChar char="•"/>
            </a:pPr>
            <a:r>
              <a:rPr lang="vi-VN" b="1"/>
              <a:t>Thống kê</a:t>
            </a:r>
            <a:r>
              <a:rPr lang="vi-VN"/>
              <a:t>: giá trị trung bình, phương sai, độ lệch chuẩn.</a:t>
            </a:r>
          </a:p>
          <a:p>
            <a:pPr>
              <a:buFont typeface="Arial" panose="020B0604020202020204" pitchFamily="34" charset="0"/>
              <a:buChar char="•"/>
            </a:pPr>
            <a:r>
              <a:rPr lang="vi-VN"/>
              <a:t>Tích hợp với C, C++ và Fortran để tăng tốc xử lý.</a:t>
            </a:r>
          </a:p>
        </p:txBody>
      </p:sp>
      <p:sp>
        <p:nvSpPr>
          <p:cNvPr id="7" name="TextBox 6">
            <a:extLst>
              <a:ext uri="{FF2B5EF4-FFF2-40B4-BE49-F238E27FC236}">
                <a16:creationId xmlns:a16="http://schemas.microsoft.com/office/drawing/2014/main" id="{D0F46D90-B019-4205-1079-90B3492C6B28}"/>
              </a:ext>
            </a:extLst>
          </p:cNvPr>
          <p:cNvSpPr txBox="1"/>
          <p:nvPr/>
        </p:nvSpPr>
        <p:spPr>
          <a:xfrm>
            <a:off x="6210300" y="3162300"/>
            <a:ext cx="6094674" cy="2031325"/>
          </a:xfrm>
          <a:prstGeom prst="rect">
            <a:avLst/>
          </a:prstGeom>
          <a:noFill/>
        </p:spPr>
        <p:txBody>
          <a:bodyPr wrap="square">
            <a:spAutoFit/>
          </a:bodyPr>
          <a:lstStyle/>
          <a:p>
            <a:r>
              <a:rPr lang="vi-VN" b="1"/>
              <a:t>Lợi ích</a:t>
            </a:r>
            <a:r>
              <a:rPr lang="vi-VN"/>
              <a:t>:</a:t>
            </a:r>
          </a:p>
          <a:p>
            <a:pPr>
              <a:buFont typeface="Arial" panose="020B0604020202020204" pitchFamily="34" charset="0"/>
              <a:buChar char="•"/>
            </a:pPr>
            <a:r>
              <a:rPr lang="vi-VN"/>
              <a:t>Tốc độ xử lý nhanh hơn so với danh sách (list) của Python.</a:t>
            </a:r>
          </a:p>
          <a:p>
            <a:pPr>
              <a:buFont typeface="Arial" panose="020B0604020202020204" pitchFamily="34" charset="0"/>
              <a:buChar char="•"/>
            </a:pPr>
            <a:r>
              <a:rPr lang="vi-VN"/>
              <a:t>Hiệu quả trong việc thao tác và phân tích dữ liệu số lượng lớn.</a:t>
            </a:r>
          </a:p>
          <a:p>
            <a:pPr>
              <a:buFont typeface="Arial" panose="020B0604020202020204" pitchFamily="34" charset="0"/>
              <a:buChar char="•"/>
            </a:pPr>
            <a:r>
              <a:rPr lang="vi-VN"/>
              <a:t>Nền tảng cho các thư viện khoa học dữ liệu khác như Pandas, SciPy, Scikit-learn.</a:t>
            </a:r>
          </a:p>
        </p:txBody>
      </p:sp>
      <p:cxnSp>
        <p:nvCxnSpPr>
          <p:cNvPr id="9" name="Straight Connector 8">
            <a:extLst>
              <a:ext uri="{FF2B5EF4-FFF2-40B4-BE49-F238E27FC236}">
                <a16:creationId xmlns:a16="http://schemas.microsoft.com/office/drawing/2014/main" id="{23D5B5FF-16EF-8AA9-AEC2-52B6007B509E}"/>
              </a:ext>
            </a:extLst>
          </p:cNvPr>
          <p:cNvCxnSpPr/>
          <p:nvPr/>
        </p:nvCxnSpPr>
        <p:spPr>
          <a:xfrm>
            <a:off x="6019800" y="3238500"/>
            <a:ext cx="0" cy="2628900"/>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584C7E39-D4A7-E1CC-3F90-D36C8223C6C7}"/>
              </a:ext>
            </a:extLst>
          </p:cNvPr>
          <p:cNvSpPr txBox="1"/>
          <p:nvPr/>
        </p:nvSpPr>
        <p:spPr>
          <a:xfrm>
            <a:off x="2095500" y="6068497"/>
            <a:ext cx="8991599" cy="369332"/>
          </a:xfrm>
          <a:prstGeom prst="rect">
            <a:avLst/>
          </a:prstGeom>
          <a:noFill/>
        </p:spPr>
        <p:txBody>
          <a:bodyPr wrap="square">
            <a:spAutoFit/>
          </a:bodyPr>
          <a:lstStyle/>
          <a:p>
            <a:pPr>
              <a:buFont typeface="Arial" panose="020B0604020202020204" pitchFamily="34" charset="0"/>
              <a:buChar char="•"/>
            </a:pPr>
            <a:r>
              <a:rPr lang="en-US" b="1"/>
              <a:t>Ứng dụng</a:t>
            </a:r>
            <a:r>
              <a:rPr lang="en-US"/>
              <a:t>: Phân tích dữ liệu khoa học, học máy, mô phỏng, và xử lý tín hiệu.</a:t>
            </a:r>
          </a:p>
        </p:txBody>
      </p:sp>
      <p:pic>
        <p:nvPicPr>
          <p:cNvPr id="1026" name="Picture 2">
            <a:extLst>
              <a:ext uri="{FF2B5EF4-FFF2-40B4-BE49-F238E27FC236}">
                <a16:creationId xmlns:a16="http://schemas.microsoft.com/office/drawing/2014/main" id="{685FD79B-E737-7D33-FF32-24ADEF743F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6900" y="0"/>
            <a:ext cx="2582333" cy="11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710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666D6-BB91-95AB-6C95-81A5AC32C72E}"/>
              </a:ext>
            </a:extLst>
          </p:cNvPr>
          <p:cNvSpPr>
            <a:spLocks noGrp="1"/>
          </p:cNvSpPr>
          <p:nvPr>
            <p:ph type="title"/>
          </p:nvPr>
        </p:nvSpPr>
        <p:spPr/>
        <p:txBody>
          <a:bodyPr/>
          <a:lstStyle/>
          <a:p>
            <a:r>
              <a:rPr lang="en-US"/>
              <a:t>11. NLTK (Natural Language Toolkit)</a:t>
            </a:r>
          </a:p>
        </p:txBody>
      </p:sp>
      <p:sp>
        <p:nvSpPr>
          <p:cNvPr id="3" name="Content Placeholder 2">
            <a:extLst>
              <a:ext uri="{FF2B5EF4-FFF2-40B4-BE49-F238E27FC236}">
                <a16:creationId xmlns:a16="http://schemas.microsoft.com/office/drawing/2014/main" id="{9A1A3F59-77FD-BD19-29CD-5853F0902283}"/>
              </a:ext>
            </a:extLst>
          </p:cNvPr>
          <p:cNvSpPr>
            <a:spLocks noGrp="1"/>
          </p:cNvSpPr>
          <p:nvPr>
            <p:ph idx="1"/>
          </p:nvPr>
        </p:nvSpPr>
        <p:spPr/>
        <p:txBody>
          <a:bodyPr>
            <a:normAutofit lnSpcReduction="10000"/>
          </a:bodyPr>
          <a:lstStyle/>
          <a:p>
            <a:pPr algn="just"/>
            <a:r>
              <a:rPr lang="vi-VN"/>
              <a:t>NLTK (Natural Language Toolkit) là một thư viện mã nguồn mở cho Python, cung cấp các công cụ và tài nguyên để xử lý ngôn ngữ tự nhiên.</a:t>
            </a:r>
            <a:endParaRPr lang="en-US"/>
          </a:p>
          <a:p>
            <a:pPr algn="just"/>
            <a:r>
              <a:rPr lang="vi-VN"/>
              <a:t>Nó cho phép người dùng thực hiện các tác vụ như phân tích cú pháp, gán nhãn từ loại, phân tích cảm xúc và tách từ. NLTK được ứng dụng rộng rãi trong các nghiên cứu về ngôn ngữ, phát triển ứng dụng chatbot, và xây dựng các hệ thống thông minh xử lý văn bản.</a:t>
            </a:r>
            <a:endParaRPr lang="en-US"/>
          </a:p>
          <a:p>
            <a:pPr algn="just"/>
            <a:r>
              <a:rPr lang="vi-VN"/>
              <a:t>Thư viện này cung cấp một bộ sưu tập lớn các dữ liệu và tài nguyên giúp hỗ trợ việc học và nghiên cứu trong lĩnh vực ngôn ngữ tự nhiên.</a:t>
            </a:r>
            <a:endParaRPr lang="en-US"/>
          </a:p>
        </p:txBody>
      </p:sp>
      <p:pic>
        <p:nvPicPr>
          <p:cNvPr id="3074" name="Picture 2" descr="GitHub - Navayuvan-SB/NLTK-: NLP using python">
            <a:extLst>
              <a:ext uri="{FF2B5EF4-FFF2-40B4-BE49-F238E27FC236}">
                <a16:creationId xmlns:a16="http://schemas.microsoft.com/office/drawing/2014/main" id="{CEF35E84-E615-2552-5D1C-368AAF2FD7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7425" y="365125"/>
            <a:ext cx="1504950" cy="75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978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8F8337-4A6F-7746-4E7E-81E393271B5D}"/>
              </a:ext>
            </a:extLst>
          </p:cNvPr>
          <p:cNvPicPr>
            <a:picLocks noChangeAspect="1"/>
          </p:cNvPicPr>
          <p:nvPr/>
        </p:nvPicPr>
        <p:blipFill>
          <a:blip r:embed="rId2"/>
          <a:stretch>
            <a:fillRect/>
          </a:stretch>
        </p:blipFill>
        <p:spPr>
          <a:xfrm>
            <a:off x="184240" y="533400"/>
            <a:ext cx="11823520" cy="5943600"/>
          </a:xfrm>
          <a:prstGeom prst="rect">
            <a:avLst/>
          </a:prstGeom>
        </p:spPr>
      </p:pic>
    </p:spTree>
    <p:extLst>
      <p:ext uri="{BB962C8B-B14F-4D97-AF65-F5344CB8AC3E}">
        <p14:creationId xmlns:p14="http://schemas.microsoft.com/office/powerpoint/2010/main" val="2685450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666D6-BB91-95AB-6C95-81A5AC32C72E}"/>
              </a:ext>
            </a:extLst>
          </p:cNvPr>
          <p:cNvSpPr>
            <a:spLocks noGrp="1"/>
          </p:cNvSpPr>
          <p:nvPr>
            <p:ph type="title"/>
          </p:nvPr>
        </p:nvSpPr>
        <p:spPr/>
        <p:txBody>
          <a:bodyPr/>
          <a:lstStyle/>
          <a:p>
            <a:r>
              <a:rPr lang="en-US"/>
              <a:t>12. Gensim</a:t>
            </a:r>
          </a:p>
        </p:txBody>
      </p:sp>
      <p:sp>
        <p:nvSpPr>
          <p:cNvPr id="3" name="Content Placeholder 2">
            <a:extLst>
              <a:ext uri="{FF2B5EF4-FFF2-40B4-BE49-F238E27FC236}">
                <a16:creationId xmlns:a16="http://schemas.microsoft.com/office/drawing/2014/main" id="{9A1A3F59-77FD-BD19-29CD-5853F0902283}"/>
              </a:ext>
            </a:extLst>
          </p:cNvPr>
          <p:cNvSpPr>
            <a:spLocks noGrp="1"/>
          </p:cNvSpPr>
          <p:nvPr>
            <p:ph idx="1"/>
          </p:nvPr>
        </p:nvSpPr>
        <p:spPr/>
        <p:txBody>
          <a:bodyPr>
            <a:normAutofit lnSpcReduction="10000"/>
          </a:bodyPr>
          <a:lstStyle/>
          <a:p>
            <a:pPr algn="just"/>
            <a:r>
              <a:rPr lang="vi-VN"/>
              <a:t>Gensim là một thư viện mã nguồn mở cho Python, chuyên về xử lý ngôn ngữ tự nhiên và học máy, đặc biệt trong việc phân tích văn bản và mô hình hóa chủ đề. </a:t>
            </a:r>
            <a:endParaRPr lang="en-US"/>
          </a:p>
          <a:p>
            <a:pPr algn="just"/>
            <a:r>
              <a:rPr lang="vi-VN"/>
              <a:t>Nó hỗ trợ các tác vụ như trích xuất đặc trưng từ văn bản, xây dựng mô hình nhúng từ (word embeddings) như Word2Vec và FastText, và thực hiện phân tích chủ đề với LDA (Latent Dirichlet Allocation).</a:t>
            </a:r>
            <a:endParaRPr lang="en-US"/>
          </a:p>
          <a:p>
            <a:pPr algn="just"/>
            <a:r>
              <a:rPr lang="vi-VN"/>
              <a:t>Gensim được ứng dụng rộng rãi trong việc xây dựng hệ thống gợi ý, phân tích cảm xúc, và khám phá thông tin từ các tập dữ liệu văn bản lớn. Thư viện này nổi bật với khả năng xử lý các tập dữ liệu lớn mà không cần tải toàn bộ vào bộ nhớ.</a:t>
            </a:r>
            <a:endParaRPr lang="en-US"/>
          </a:p>
        </p:txBody>
      </p:sp>
      <p:pic>
        <p:nvPicPr>
          <p:cNvPr id="4098" name="Picture 2" descr="GitHub - piskvorky/gensim: Topic Modelling for Humans">
            <a:extLst>
              <a:ext uri="{FF2B5EF4-FFF2-40B4-BE49-F238E27FC236}">
                <a16:creationId xmlns:a16="http://schemas.microsoft.com/office/drawing/2014/main" id="{D04337B2-80C6-1406-93DC-76488C3FAC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9300" y="341311"/>
            <a:ext cx="1889128" cy="944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741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F2A765-1AE0-B74B-99AD-27A736BF9F95}"/>
              </a:ext>
            </a:extLst>
          </p:cNvPr>
          <p:cNvPicPr>
            <a:picLocks noChangeAspect="1"/>
          </p:cNvPicPr>
          <p:nvPr/>
        </p:nvPicPr>
        <p:blipFill>
          <a:blip r:embed="rId2"/>
          <a:stretch>
            <a:fillRect/>
          </a:stretch>
        </p:blipFill>
        <p:spPr>
          <a:xfrm>
            <a:off x="533400" y="228600"/>
            <a:ext cx="6849053" cy="5628820"/>
          </a:xfrm>
          <a:prstGeom prst="rect">
            <a:avLst/>
          </a:prstGeom>
        </p:spPr>
      </p:pic>
    </p:spTree>
    <p:extLst>
      <p:ext uri="{BB962C8B-B14F-4D97-AF65-F5344CB8AC3E}">
        <p14:creationId xmlns:p14="http://schemas.microsoft.com/office/powerpoint/2010/main" val="2591516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666D6-BB91-95AB-6C95-81A5AC32C72E}"/>
              </a:ext>
            </a:extLst>
          </p:cNvPr>
          <p:cNvSpPr>
            <a:spLocks noGrp="1"/>
          </p:cNvSpPr>
          <p:nvPr>
            <p:ph type="title"/>
          </p:nvPr>
        </p:nvSpPr>
        <p:spPr/>
        <p:txBody>
          <a:bodyPr/>
          <a:lstStyle/>
          <a:p>
            <a:r>
              <a:rPr lang="en-US"/>
              <a:t>13. OpenCV</a:t>
            </a:r>
          </a:p>
        </p:txBody>
      </p:sp>
      <p:sp>
        <p:nvSpPr>
          <p:cNvPr id="3" name="Content Placeholder 2">
            <a:extLst>
              <a:ext uri="{FF2B5EF4-FFF2-40B4-BE49-F238E27FC236}">
                <a16:creationId xmlns:a16="http://schemas.microsoft.com/office/drawing/2014/main" id="{9A1A3F59-77FD-BD19-29CD-5853F0902283}"/>
              </a:ext>
            </a:extLst>
          </p:cNvPr>
          <p:cNvSpPr>
            <a:spLocks noGrp="1"/>
          </p:cNvSpPr>
          <p:nvPr>
            <p:ph idx="1"/>
          </p:nvPr>
        </p:nvSpPr>
        <p:spPr/>
        <p:txBody>
          <a:bodyPr/>
          <a:lstStyle/>
          <a:p>
            <a:pPr algn="just"/>
            <a:r>
              <a:rPr lang="vi-VN"/>
              <a:t>OpenCV (Open Source Computer Vision Library) là một thư viện mã nguồn mở mạnh mẽ cho xử lý ảnh và thị giác máy tính. </a:t>
            </a:r>
            <a:endParaRPr lang="en-US"/>
          </a:p>
          <a:p>
            <a:pPr algn="just"/>
            <a:r>
              <a:rPr lang="vi-VN"/>
              <a:t>Nó cung cấp nhiều công cụ và thuật toán để thực hiện các tác vụ như nhận diện khuôn mặt, theo dõi đối tượng, xử lý video, và phân tích hình ảnh. </a:t>
            </a:r>
            <a:endParaRPr lang="en-US"/>
          </a:p>
          <a:p>
            <a:pPr algn="just"/>
            <a:r>
              <a:rPr lang="vi-VN"/>
              <a:t>OpenCV được ứng dụng rộng rãi trong các lĩnh vực như robot, nhận diện hình ảnh, thực tế ảo, và các hệ thống an ninh. Thư viện này hỗ trợ nhiều ngôn ngữ lập trình như Python, C++, và Java, giúp phát triển ứng dụng nhanh chóng và hiệu quả.</a:t>
            </a:r>
            <a:endParaRPr lang="en-US"/>
          </a:p>
        </p:txBody>
      </p:sp>
      <p:pic>
        <p:nvPicPr>
          <p:cNvPr id="5122" name="Picture 2" descr="Scientific Image Processing with Python OpenCV | RC Learning Portal">
            <a:extLst>
              <a:ext uri="{FF2B5EF4-FFF2-40B4-BE49-F238E27FC236}">
                <a16:creationId xmlns:a16="http://schemas.microsoft.com/office/drawing/2014/main" id="{A2D8397E-9DB8-6655-0D36-5CFDEDDA3B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0" y="365125"/>
            <a:ext cx="2667000" cy="866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874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51E737-410E-0959-4AC3-352E24E85A8B}"/>
              </a:ext>
            </a:extLst>
          </p:cNvPr>
          <p:cNvPicPr>
            <a:picLocks noChangeAspect="1"/>
          </p:cNvPicPr>
          <p:nvPr/>
        </p:nvPicPr>
        <p:blipFill>
          <a:blip r:embed="rId2"/>
          <a:stretch>
            <a:fillRect/>
          </a:stretch>
        </p:blipFill>
        <p:spPr>
          <a:xfrm>
            <a:off x="495300" y="381000"/>
            <a:ext cx="5835296" cy="3418730"/>
          </a:xfrm>
          <a:prstGeom prst="rect">
            <a:avLst/>
          </a:prstGeom>
        </p:spPr>
      </p:pic>
      <p:pic>
        <p:nvPicPr>
          <p:cNvPr id="7" name="Picture 6">
            <a:extLst>
              <a:ext uri="{FF2B5EF4-FFF2-40B4-BE49-F238E27FC236}">
                <a16:creationId xmlns:a16="http://schemas.microsoft.com/office/drawing/2014/main" id="{D3CBA7AF-2611-C2B2-33E1-B1875676FA09}"/>
              </a:ext>
            </a:extLst>
          </p:cNvPr>
          <p:cNvPicPr>
            <a:picLocks noChangeAspect="1"/>
          </p:cNvPicPr>
          <p:nvPr/>
        </p:nvPicPr>
        <p:blipFill>
          <a:blip r:embed="rId3"/>
          <a:stretch>
            <a:fillRect/>
          </a:stretch>
        </p:blipFill>
        <p:spPr>
          <a:xfrm>
            <a:off x="5676315" y="3657600"/>
            <a:ext cx="6020385" cy="2914413"/>
          </a:xfrm>
          <a:prstGeom prst="rect">
            <a:avLst/>
          </a:prstGeom>
        </p:spPr>
      </p:pic>
    </p:spTree>
    <p:extLst>
      <p:ext uri="{BB962C8B-B14F-4D97-AF65-F5344CB8AC3E}">
        <p14:creationId xmlns:p14="http://schemas.microsoft.com/office/powerpoint/2010/main" val="3560807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666D6-BB91-95AB-6C95-81A5AC32C72E}"/>
              </a:ext>
            </a:extLst>
          </p:cNvPr>
          <p:cNvSpPr>
            <a:spLocks noGrp="1"/>
          </p:cNvSpPr>
          <p:nvPr>
            <p:ph type="title"/>
          </p:nvPr>
        </p:nvSpPr>
        <p:spPr/>
        <p:txBody>
          <a:bodyPr/>
          <a:lstStyle/>
          <a:p>
            <a:r>
              <a:rPr lang="en-US"/>
              <a:t>14. XGBoost</a:t>
            </a:r>
          </a:p>
        </p:txBody>
      </p:sp>
      <p:sp>
        <p:nvSpPr>
          <p:cNvPr id="3" name="Content Placeholder 2">
            <a:extLst>
              <a:ext uri="{FF2B5EF4-FFF2-40B4-BE49-F238E27FC236}">
                <a16:creationId xmlns:a16="http://schemas.microsoft.com/office/drawing/2014/main" id="{9A1A3F59-77FD-BD19-29CD-5853F0902283}"/>
              </a:ext>
            </a:extLst>
          </p:cNvPr>
          <p:cNvSpPr>
            <a:spLocks noGrp="1"/>
          </p:cNvSpPr>
          <p:nvPr>
            <p:ph idx="1"/>
          </p:nvPr>
        </p:nvSpPr>
        <p:spPr/>
        <p:txBody>
          <a:bodyPr/>
          <a:lstStyle/>
          <a:p>
            <a:pPr algn="just"/>
            <a:r>
              <a:rPr lang="vi-VN"/>
              <a:t>XGBoost (Extreme Gradient Boosting) là một thư viện mã nguồn mở mạnh mẽ cho học máy, chuyên về thuật toán boosting để cải thiện độ chính xác của mô hình dự đoán.</a:t>
            </a:r>
            <a:endParaRPr lang="en-US"/>
          </a:p>
          <a:p>
            <a:pPr algn="just"/>
            <a:r>
              <a:rPr lang="vi-VN"/>
              <a:t>Nó nổi bật với khả năng xử lý nhanh, hiệu quả và giảm thiểu overfitting thông qua các kỹ thuật regularization.</a:t>
            </a:r>
            <a:endParaRPr lang="en-US"/>
          </a:p>
          <a:p>
            <a:pPr algn="just"/>
            <a:r>
              <a:rPr lang="vi-VN"/>
              <a:t>XGBoost được ứng dụng rộng rãi trong các bài toán phân loại và hồi quy, đặc biệt là trong các cuộc thi khoa học dữ liệu như Kaggle. Thư viện này cung cấp nhiều tùy chọn tùy chỉnh, cho phép người dùng điều chỉnh các tham số mô hình để tối ưu hóa hiệu suất trong các tập dữ liệu lớn và phức tạp.</a:t>
            </a:r>
            <a:endParaRPr lang="en-US"/>
          </a:p>
        </p:txBody>
      </p:sp>
      <p:pic>
        <p:nvPicPr>
          <p:cNvPr id="6146" name="Picture 2" descr="XGBoost: The Superpower of Gradient Boosting - DEV Community">
            <a:extLst>
              <a:ext uri="{FF2B5EF4-FFF2-40B4-BE49-F238E27FC236}">
                <a16:creationId xmlns:a16="http://schemas.microsoft.com/office/drawing/2014/main" id="{2BC629EC-A9DF-1B49-F9EF-95B1D82F7E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7300" y="152400"/>
            <a:ext cx="2857500"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7990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A8A6F9D-7A73-3D44-9452-1622A238F207}"/>
              </a:ext>
            </a:extLst>
          </p:cNvPr>
          <p:cNvPicPr>
            <a:picLocks noChangeAspect="1"/>
          </p:cNvPicPr>
          <p:nvPr/>
        </p:nvPicPr>
        <p:blipFill>
          <a:blip r:embed="rId2"/>
          <a:stretch>
            <a:fillRect/>
          </a:stretch>
        </p:blipFill>
        <p:spPr>
          <a:xfrm>
            <a:off x="342900" y="209100"/>
            <a:ext cx="9240540" cy="6439799"/>
          </a:xfrm>
          <a:prstGeom prst="rect">
            <a:avLst/>
          </a:prstGeom>
        </p:spPr>
      </p:pic>
    </p:spTree>
    <p:extLst>
      <p:ext uri="{BB962C8B-B14F-4D97-AF65-F5344CB8AC3E}">
        <p14:creationId xmlns:p14="http://schemas.microsoft.com/office/powerpoint/2010/main" val="382072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666D6-BB91-95AB-6C95-81A5AC32C72E}"/>
              </a:ext>
            </a:extLst>
          </p:cNvPr>
          <p:cNvSpPr>
            <a:spLocks noGrp="1"/>
          </p:cNvSpPr>
          <p:nvPr>
            <p:ph type="title"/>
          </p:nvPr>
        </p:nvSpPr>
        <p:spPr/>
        <p:txBody>
          <a:bodyPr/>
          <a:lstStyle/>
          <a:p>
            <a:r>
              <a:rPr lang="en-US"/>
              <a:t>15. LightGBM</a:t>
            </a:r>
          </a:p>
        </p:txBody>
      </p:sp>
      <p:sp>
        <p:nvSpPr>
          <p:cNvPr id="3" name="Content Placeholder 2">
            <a:extLst>
              <a:ext uri="{FF2B5EF4-FFF2-40B4-BE49-F238E27FC236}">
                <a16:creationId xmlns:a16="http://schemas.microsoft.com/office/drawing/2014/main" id="{9A1A3F59-77FD-BD19-29CD-5853F0902283}"/>
              </a:ext>
            </a:extLst>
          </p:cNvPr>
          <p:cNvSpPr>
            <a:spLocks noGrp="1"/>
          </p:cNvSpPr>
          <p:nvPr>
            <p:ph idx="1"/>
          </p:nvPr>
        </p:nvSpPr>
        <p:spPr/>
        <p:txBody>
          <a:bodyPr>
            <a:normAutofit fontScale="92500"/>
          </a:bodyPr>
          <a:lstStyle/>
          <a:p>
            <a:pPr algn="just"/>
            <a:r>
              <a:rPr lang="vi-VN"/>
              <a:t>LightGBM (Light Gradient Boosting Machine) là một thư viện mã nguồn mở cho học máy, được phát triển bởi Microsoft, chuyên về thuật toán boosting với hiệu suất cao và tốc độ nhanh. </a:t>
            </a:r>
            <a:endParaRPr lang="en-US"/>
          </a:p>
          <a:p>
            <a:pPr algn="just"/>
            <a:r>
              <a:rPr lang="vi-VN"/>
              <a:t>LightGBM sử dụng phương pháp gradient boosting để xây dựng các mô hình dự đoán, và nổi bật với khả năng xử lý dữ liệu lớn nhờ vào việc sử dụng thuật toán phân tách tối ưu hóa và giảm thiểu bộ nhớ. </a:t>
            </a:r>
            <a:endParaRPr lang="en-US"/>
          </a:p>
          <a:p>
            <a:pPr algn="just"/>
            <a:r>
              <a:rPr lang="vi-VN"/>
              <a:t>Nó được ứng dụng rộng rãi trong các bài toán phân loại, hồi quy, và phân tích chuỗi thời gian. LightGBM thường được ưa chuộng trong các cuộc thi khoa học dữ liệu và các dự án yêu cầu tốc độ huấn luyện nhanh và hiệu suất cao trên các tập dữ liệu phức tạp.</a:t>
            </a:r>
            <a:endParaRPr lang="en-US"/>
          </a:p>
        </p:txBody>
      </p:sp>
      <p:sp>
        <p:nvSpPr>
          <p:cNvPr id="4" name="AutoShape 2" descr="Welcome to LightGBM's documentation! — LightGBM 4.5.0 documentation">
            <a:extLst>
              <a:ext uri="{FF2B5EF4-FFF2-40B4-BE49-F238E27FC236}">
                <a16:creationId xmlns:a16="http://schemas.microsoft.com/office/drawing/2014/main" id="{5707C1C2-E34B-1BA1-4034-55E1EDC4E99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Welcome to LightGBM's documentation! — LightGBM 4.5.0 documentation">
            <a:extLst>
              <a:ext uri="{FF2B5EF4-FFF2-40B4-BE49-F238E27FC236}">
                <a16:creationId xmlns:a16="http://schemas.microsoft.com/office/drawing/2014/main" id="{89052125-1139-DC51-4B47-1D856143C9B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74" name="Picture 6" descr="What is Dask?">
            <a:extLst>
              <a:ext uri="{FF2B5EF4-FFF2-40B4-BE49-F238E27FC236}">
                <a16:creationId xmlns:a16="http://schemas.microsoft.com/office/drawing/2014/main" id="{C0965DD0-1286-A98B-829C-61834E6EAA0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750" t="27676" r="13124" b="32183"/>
          <a:stretch/>
        </p:blipFill>
        <p:spPr bwMode="auto">
          <a:xfrm>
            <a:off x="7696200" y="160734"/>
            <a:ext cx="4037336" cy="1040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1706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8DBF21-A8E8-39B1-A169-A64A2D0F2657}"/>
              </a:ext>
            </a:extLst>
          </p:cNvPr>
          <p:cNvPicPr>
            <a:picLocks noChangeAspect="1"/>
          </p:cNvPicPr>
          <p:nvPr/>
        </p:nvPicPr>
        <p:blipFill>
          <a:blip r:embed="rId2"/>
          <a:stretch>
            <a:fillRect/>
          </a:stretch>
        </p:blipFill>
        <p:spPr>
          <a:xfrm>
            <a:off x="571500" y="571500"/>
            <a:ext cx="6270701" cy="5524500"/>
          </a:xfrm>
          <a:prstGeom prst="rect">
            <a:avLst/>
          </a:prstGeom>
        </p:spPr>
      </p:pic>
    </p:spTree>
    <p:extLst>
      <p:ext uri="{BB962C8B-B14F-4D97-AF65-F5344CB8AC3E}">
        <p14:creationId xmlns:p14="http://schemas.microsoft.com/office/powerpoint/2010/main" val="4234651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0880A0-6292-FA77-3398-A8E05DFC31CD}"/>
              </a:ext>
            </a:extLst>
          </p:cNvPr>
          <p:cNvPicPr>
            <a:picLocks noChangeAspect="1"/>
          </p:cNvPicPr>
          <p:nvPr/>
        </p:nvPicPr>
        <p:blipFill>
          <a:blip r:embed="rId2"/>
          <a:stretch>
            <a:fillRect/>
          </a:stretch>
        </p:blipFill>
        <p:spPr>
          <a:xfrm>
            <a:off x="2400300" y="466335"/>
            <a:ext cx="6782610" cy="5925329"/>
          </a:xfrm>
          <a:prstGeom prst="rect">
            <a:avLst/>
          </a:prstGeom>
        </p:spPr>
      </p:pic>
    </p:spTree>
    <p:extLst>
      <p:ext uri="{BB962C8B-B14F-4D97-AF65-F5344CB8AC3E}">
        <p14:creationId xmlns:p14="http://schemas.microsoft.com/office/powerpoint/2010/main" val="18429058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666D6-BB91-95AB-6C95-81A5AC32C72E}"/>
              </a:ext>
            </a:extLst>
          </p:cNvPr>
          <p:cNvSpPr>
            <a:spLocks noGrp="1"/>
          </p:cNvSpPr>
          <p:nvPr>
            <p:ph type="title"/>
          </p:nvPr>
        </p:nvSpPr>
        <p:spPr/>
        <p:txBody>
          <a:bodyPr/>
          <a:lstStyle/>
          <a:p>
            <a:r>
              <a:rPr lang="en-US"/>
              <a:t>16. Statsmodels</a:t>
            </a:r>
          </a:p>
        </p:txBody>
      </p:sp>
      <p:sp>
        <p:nvSpPr>
          <p:cNvPr id="3" name="Content Placeholder 2">
            <a:extLst>
              <a:ext uri="{FF2B5EF4-FFF2-40B4-BE49-F238E27FC236}">
                <a16:creationId xmlns:a16="http://schemas.microsoft.com/office/drawing/2014/main" id="{9A1A3F59-77FD-BD19-29CD-5853F0902283}"/>
              </a:ext>
            </a:extLst>
          </p:cNvPr>
          <p:cNvSpPr>
            <a:spLocks noGrp="1"/>
          </p:cNvSpPr>
          <p:nvPr>
            <p:ph idx="1"/>
          </p:nvPr>
        </p:nvSpPr>
        <p:spPr/>
        <p:txBody>
          <a:bodyPr>
            <a:normAutofit lnSpcReduction="10000"/>
          </a:bodyPr>
          <a:lstStyle/>
          <a:p>
            <a:r>
              <a:rPr lang="vi-VN"/>
              <a:t>Statsmodels là một thư viện mã nguồn mở cho Python, cung cấp các công cụ và phương pháp thống kê để phân tích dữ liệu. </a:t>
            </a:r>
            <a:endParaRPr lang="en-US"/>
          </a:p>
          <a:p>
            <a:r>
              <a:rPr lang="vi-VN"/>
              <a:t>Nó cho phép người dùng thực hiện các tác vụ như hồi quy tuyến tính, hồi quy logistic, phân tích thời gian, và kiểm định giả thuyết. Statsmodels cung cấp các mô hình thống kê phong phú và dễ sử dụng, giúp người dùng hiểu rõ hơn về mối quan hệ giữa các biến trong dữ liệu. </a:t>
            </a:r>
            <a:endParaRPr lang="en-US"/>
          </a:p>
          <a:p>
            <a:r>
              <a:rPr lang="vi-VN"/>
              <a:t>Thư viện này thường được sử dụng trong nghiên cứu kinh tế, khoa học xã hội và phân tích dữ liệu để cung cấp các phương pháp phân tích chuyên sâu và trực quan hóa kết quả thống kê.</a:t>
            </a:r>
            <a:endParaRPr lang="en-US"/>
          </a:p>
        </p:txBody>
      </p:sp>
      <p:sp>
        <p:nvSpPr>
          <p:cNvPr id="4" name="AutoShape 2" descr="statsmodels 0.14.4">
            <a:extLst>
              <a:ext uri="{FF2B5EF4-FFF2-40B4-BE49-F238E27FC236}">
                <a16:creationId xmlns:a16="http://schemas.microsoft.com/office/drawing/2014/main" id="{2DF4C0FE-148C-D8EC-769F-FE7A620666A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statsmodels 0.14.4">
            <a:extLst>
              <a:ext uri="{FF2B5EF4-FFF2-40B4-BE49-F238E27FC236}">
                <a16:creationId xmlns:a16="http://schemas.microsoft.com/office/drawing/2014/main" id="{A4482A61-7329-16D6-7A44-CB762FE48A3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198" name="Picture 6" descr="Is statsmodels a suitable library to make predictions on new cases of  COV19? | by Crystal X | Artificial Intelligence in Plain English">
            <a:extLst>
              <a:ext uri="{FF2B5EF4-FFF2-40B4-BE49-F238E27FC236}">
                <a16:creationId xmlns:a16="http://schemas.microsoft.com/office/drawing/2014/main" id="{45B3D84C-AE86-9039-41DC-ACD862781A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0" y="365125"/>
            <a:ext cx="2357439" cy="928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8229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1840D2-02CB-81BB-E05D-FEB44ED6EC3E}"/>
              </a:ext>
            </a:extLst>
          </p:cNvPr>
          <p:cNvPicPr>
            <a:picLocks noChangeAspect="1"/>
          </p:cNvPicPr>
          <p:nvPr/>
        </p:nvPicPr>
        <p:blipFill>
          <a:blip r:embed="rId2"/>
          <a:stretch>
            <a:fillRect/>
          </a:stretch>
        </p:blipFill>
        <p:spPr>
          <a:xfrm>
            <a:off x="190500" y="152400"/>
            <a:ext cx="6592220" cy="4829849"/>
          </a:xfrm>
          <a:prstGeom prst="rect">
            <a:avLst/>
          </a:prstGeom>
        </p:spPr>
      </p:pic>
      <p:pic>
        <p:nvPicPr>
          <p:cNvPr id="7" name="Picture 6">
            <a:extLst>
              <a:ext uri="{FF2B5EF4-FFF2-40B4-BE49-F238E27FC236}">
                <a16:creationId xmlns:a16="http://schemas.microsoft.com/office/drawing/2014/main" id="{AC925055-4501-1B23-10B6-C1C50711FA77}"/>
              </a:ext>
            </a:extLst>
          </p:cNvPr>
          <p:cNvPicPr>
            <a:picLocks noChangeAspect="1"/>
          </p:cNvPicPr>
          <p:nvPr/>
        </p:nvPicPr>
        <p:blipFill>
          <a:blip r:embed="rId3"/>
          <a:stretch>
            <a:fillRect/>
          </a:stretch>
        </p:blipFill>
        <p:spPr>
          <a:xfrm>
            <a:off x="4713831" y="1333500"/>
            <a:ext cx="7478169" cy="4582164"/>
          </a:xfrm>
          <a:prstGeom prst="rect">
            <a:avLst/>
          </a:prstGeom>
        </p:spPr>
      </p:pic>
    </p:spTree>
    <p:extLst>
      <p:ext uri="{BB962C8B-B14F-4D97-AF65-F5344CB8AC3E}">
        <p14:creationId xmlns:p14="http://schemas.microsoft.com/office/powerpoint/2010/main" val="2167323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E5534-9154-F9BF-E949-41343E533EBC}"/>
              </a:ext>
            </a:extLst>
          </p:cNvPr>
          <p:cNvSpPr>
            <a:spLocks noGrp="1"/>
          </p:cNvSpPr>
          <p:nvPr>
            <p:ph type="title"/>
          </p:nvPr>
        </p:nvSpPr>
        <p:spPr/>
        <p:txBody>
          <a:bodyPr/>
          <a:lstStyle/>
          <a:p>
            <a:r>
              <a:rPr lang="en-US"/>
              <a:t>2. Pandas</a:t>
            </a:r>
          </a:p>
        </p:txBody>
      </p:sp>
      <p:sp>
        <p:nvSpPr>
          <p:cNvPr id="3" name="Content Placeholder 2">
            <a:extLst>
              <a:ext uri="{FF2B5EF4-FFF2-40B4-BE49-F238E27FC236}">
                <a16:creationId xmlns:a16="http://schemas.microsoft.com/office/drawing/2014/main" id="{8A194006-AF9C-9768-795E-2BA9740F35D4}"/>
              </a:ext>
            </a:extLst>
          </p:cNvPr>
          <p:cNvSpPr>
            <a:spLocks noGrp="1"/>
          </p:cNvSpPr>
          <p:nvPr>
            <p:ph idx="1"/>
          </p:nvPr>
        </p:nvSpPr>
        <p:spPr>
          <a:xfrm>
            <a:off x="838200" y="1562100"/>
            <a:ext cx="10515600" cy="4351338"/>
          </a:xfrm>
        </p:spPr>
        <p:txBody>
          <a:bodyPr/>
          <a:lstStyle/>
          <a:p>
            <a:r>
              <a:rPr lang="vi-VN"/>
              <a:t>Pandas là một thư viện mã nguồn mở cho Python, cung cấp các công cụ mạnh mẽ để thao tác và phân tích dữ liệu có cấu trúc và bán cấu trúc. Đặc biệt hiệu quả cho dữ liệu dạng bảng và chuỗi thời gian.</a:t>
            </a:r>
            <a:endParaRPr lang="en-US"/>
          </a:p>
        </p:txBody>
      </p:sp>
      <p:sp>
        <p:nvSpPr>
          <p:cNvPr id="5" name="TextBox 4">
            <a:extLst>
              <a:ext uri="{FF2B5EF4-FFF2-40B4-BE49-F238E27FC236}">
                <a16:creationId xmlns:a16="http://schemas.microsoft.com/office/drawing/2014/main" id="{AF756861-2D30-E7C4-002A-825FB70C83CF}"/>
              </a:ext>
            </a:extLst>
          </p:cNvPr>
          <p:cNvSpPr txBox="1"/>
          <p:nvPr/>
        </p:nvSpPr>
        <p:spPr>
          <a:xfrm>
            <a:off x="195638" y="3215904"/>
            <a:ext cx="5651552" cy="2585323"/>
          </a:xfrm>
          <a:prstGeom prst="rect">
            <a:avLst/>
          </a:prstGeom>
          <a:noFill/>
        </p:spPr>
        <p:txBody>
          <a:bodyPr wrap="square">
            <a:spAutoFit/>
          </a:bodyPr>
          <a:lstStyle/>
          <a:p>
            <a:r>
              <a:rPr lang="vi-VN" b="1"/>
              <a:t>Chức năng chính</a:t>
            </a:r>
            <a:r>
              <a:rPr lang="vi-VN"/>
              <a:t>:</a:t>
            </a:r>
          </a:p>
          <a:p>
            <a:pPr>
              <a:buFont typeface="Arial" panose="020B0604020202020204" pitchFamily="34" charset="0"/>
              <a:buChar char="•"/>
            </a:pPr>
            <a:r>
              <a:rPr lang="vi-VN" b="1"/>
              <a:t>DataFrame</a:t>
            </a:r>
            <a:r>
              <a:rPr lang="vi-VN"/>
              <a:t>: Cấu trúc dữ liệu 2D giống bảng tính, với các cột có thể có kiểu dữ liệu khác nhau.</a:t>
            </a:r>
          </a:p>
          <a:p>
            <a:pPr>
              <a:buFont typeface="Arial" panose="020B0604020202020204" pitchFamily="34" charset="0"/>
              <a:buChar char="•"/>
            </a:pPr>
            <a:r>
              <a:rPr lang="vi-VN" b="1"/>
              <a:t>Series</a:t>
            </a:r>
            <a:r>
              <a:rPr lang="vi-VN"/>
              <a:t>: Cấu trúc dữ liệu 1D tương tự như danh sách (list) hoặc mảng (array).</a:t>
            </a:r>
          </a:p>
          <a:p>
            <a:pPr>
              <a:buFont typeface="Arial" panose="020B0604020202020204" pitchFamily="34" charset="0"/>
              <a:buChar char="•"/>
            </a:pPr>
            <a:r>
              <a:rPr lang="vi-VN"/>
              <a:t>Xử lý dữ liệu bị thiếu, ghép, hợp nhất, và nhóm dữ liệu.</a:t>
            </a:r>
          </a:p>
          <a:p>
            <a:pPr>
              <a:buFont typeface="Arial" panose="020B0604020202020204" pitchFamily="34" charset="0"/>
              <a:buChar char="•"/>
            </a:pPr>
            <a:r>
              <a:rPr lang="vi-VN"/>
              <a:t>Dễ dàng nhập/xuất dữ liệu từ/đến nhiều định dạng: CSV, Excel, SQL, JSON.</a:t>
            </a:r>
          </a:p>
        </p:txBody>
      </p:sp>
      <p:cxnSp>
        <p:nvCxnSpPr>
          <p:cNvPr id="6" name="Straight Connector 5">
            <a:extLst>
              <a:ext uri="{FF2B5EF4-FFF2-40B4-BE49-F238E27FC236}">
                <a16:creationId xmlns:a16="http://schemas.microsoft.com/office/drawing/2014/main" id="{084D62FA-9C7A-3075-6CEC-1EF84B65802D}"/>
              </a:ext>
            </a:extLst>
          </p:cNvPr>
          <p:cNvCxnSpPr/>
          <p:nvPr/>
        </p:nvCxnSpPr>
        <p:spPr>
          <a:xfrm>
            <a:off x="6073140" y="3284538"/>
            <a:ext cx="0" cy="262890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CBF42455-54FA-9BCF-A11A-95BCBD57D632}"/>
              </a:ext>
            </a:extLst>
          </p:cNvPr>
          <p:cNvSpPr txBox="1"/>
          <p:nvPr/>
        </p:nvSpPr>
        <p:spPr>
          <a:xfrm>
            <a:off x="6344811" y="3215904"/>
            <a:ext cx="5675243" cy="1754326"/>
          </a:xfrm>
          <a:prstGeom prst="rect">
            <a:avLst/>
          </a:prstGeom>
          <a:noFill/>
        </p:spPr>
        <p:txBody>
          <a:bodyPr wrap="square">
            <a:spAutoFit/>
          </a:bodyPr>
          <a:lstStyle/>
          <a:p>
            <a:r>
              <a:rPr lang="en-US" b="1"/>
              <a:t>Lợi ích</a:t>
            </a:r>
            <a:r>
              <a:rPr lang="en-US"/>
              <a:t>:</a:t>
            </a:r>
          </a:p>
          <a:p>
            <a:pPr>
              <a:buFont typeface="Arial" panose="020B0604020202020204" pitchFamily="34" charset="0"/>
              <a:buChar char="•"/>
            </a:pPr>
            <a:r>
              <a:rPr lang="en-US"/>
              <a:t>Xử lý dữ liệu lớn nhanh chóng và hiệu quả.</a:t>
            </a:r>
          </a:p>
          <a:p>
            <a:pPr>
              <a:buFont typeface="Arial" panose="020B0604020202020204" pitchFamily="34" charset="0"/>
              <a:buChar char="•"/>
            </a:pPr>
            <a:r>
              <a:rPr lang="en-US"/>
              <a:t>Các hàm tích hợp giúp dễ dàng thao tác, sắp xếp, lọc, và nhóm dữ liệu.</a:t>
            </a:r>
          </a:p>
          <a:p>
            <a:pPr>
              <a:buFont typeface="Arial" panose="020B0604020202020204" pitchFamily="34" charset="0"/>
              <a:buChar char="•"/>
            </a:pPr>
            <a:r>
              <a:rPr lang="en-US"/>
              <a:t>Khả năng kết hợp với NumPy, Matplotlib để tạo ra các pipeline phân tích dữ liệu mạnh mẽ.</a:t>
            </a:r>
          </a:p>
        </p:txBody>
      </p:sp>
      <p:pic>
        <p:nvPicPr>
          <p:cNvPr id="2050" name="Picture 2">
            <a:extLst>
              <a:ext uri="{FF2B5EF4-FFF2-40B4-BE49-F238E27FC236}">
                <a16:creationId xmlns:a16="http://schemas.microsoft.com/office/drawing/2014/main" id="{65FAA283-71C2-281D-E036-CEFB60EDE8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8300" y="272355"/>
            <a:ext cx="2305050" cy="9246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79819E6-BF1C-B71F-310D-7E095AE71D66}"/>
              </a:ext>
            </a:extLst>
          </p:cNvPr>
          <p:cNvSpPr txBox="1"/>
          <p:nvPr/>
        </p:nvSpPr>
        <p:spPr>
          <a:xfrm>
            <a:off x="2616641" y="5816893"/>
            <a:ext cx="9144000" cy="923330"/>
          </a:xfrm>
          <a:prstGeom prst="rect">
            <a:avLst/>
          </a:prstGeom>
          <a:noFill/>
        </p:spPr>
        <p:txBody>
          <a:bodyPr wrap="square">
            <a:spAutoFit/>
          </a:bodyPr>
          <a:lstStyle/>
          <a:p>
            <a:r>
              <a:rPr lang="en-US" b="1"/>
              <a:t>Ứng dụng</a:t>
            </a:r>
            <a:r>
              <a:rPr lang="en-US"/>
              <a:t>:</a:t>
            </a:r>
          </a:p>
          <a:p>
            <a:pPr>
              <a:buFont typeface="Arial" panose="020B0604020202020204" pitchFamily="34" charset="0"/>
              <a:buChar char="•"/>
            </a:pPr>
            <a:r>
              <a:rPr lang="en-US"/>
              <a:t>Thao tác và phân tích dữ liệu trong các dự án khoa học dữ liệu.</a:t>
            </a:r>
          </a:p>
          <a:p>
            <a:pPr>
              <a:buFont typeface="Arial" panose="020B0604020202020204" pitchFamily="34" charset="0"/>
              <a:buChar char="•"/>
            </a:pPr>
            <a:r>
              <a:rPr lang="en-US"/>
              <a:t>Chuẩn bị và tiền xử lý dữ liệu cho học máy, phân tích tài chính, và các dự án thống kê.</a:t>
            </a:r>
          </a:p>
        </p:txBody>
      </p:sp>
    </p:spTree>
    <p:extLst>
      <p:ext uri="{BB962C8B-B14F-4D97-AF65-F5344CB8AC3E}">
        <p14:creationId xmlns:p14="http://schemas.microsoft.com/office/powerpoint/2010/main" val="966223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752F21-1D71-D589-BD38-A6CF8ED9FB65}"/>
              </a:ext>
            </a:extLst>
          </p:cNvPr>
          <p:cNvPicPr>
            <a:picLocks noChangeAspect="1"/>
          </p:cNvPicPr>
          <p:nvPr/>
        </p:nvPicPr>
        <p:blipFill>
          <a:blip r:embed="rId2"/>
          <a:stretch>
            <a:fillRect/>
          </a:stretch>
        </p:blipFill>
        <p:spPr>
          <a:xfrm>
            <a:off x="1361414" y="337706"/>
            <a:ext cx="9469171" cy="6182588"/>
          </a:xfrm>
          <a:prstGeom prst="rect">
            <a:avLst/>
          </a:prstGeom>
        </p:spPr>
      </p:pic>
    </p:spTree>
    <p:extLst>
      <p:ext uri="{BB962C8B-B14F-4D97-AF65-F5344CB8AC3E}">
        <p14:creationId xmlns:p14="http://schemas.microsoft.com/office/powerpoint/2010/main" val="568876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21AE8-FE66-EADB-88C4-2CC364FB5870}"/>
              </a:ext>
            </a:extLst>
          </p:cNvPr>
          <p:cNvSpPr>
            <a:spLocks noGrp="1"/>
          </p:cNvSpPr>
          <p:nvPr>
            <p:ph type="title"/>
          </p:nvPr>
        </p:nvSpPr>
        <p:spPr/>
        <p:txBody>
          <a:bodyPr/>
          <a:lstStyle/>
          <a:p>
            <a:r>
              <a:rPr lang="en-US"/>
              <a:t>3. Matplotlib</a:t>
            </a:r>
          </a:p>
        </p:txBody>
      </p:sp>
      <p:sp>
        <p:nvSpPr>
          <p:cNvPr id="3" name="Content Placeholder 2">
            <a:extLst>
              <a:ext uri="{FF2B5EF4-FFF2-40B4-BE49-F238E27FC236}">
                <a16:creationId xmlns:a16="http://schemas.microsoft.com/office/drawing/2014/main" id="{E71CD9E2-BFF7-66E8-56EA-1BD14D117668}"/>
              </a:ext>
            </a:extLst>
          </p:cNvPr>
          <p:cNvSpPr>
            <a:spLocks noGrp="1"/>
          </p:cNvSpPr>
          <p:nvPr>
            <p:ph idx="1"/>
          </p:nvPr>
        </p:nvSpPr>
        <p:spPr>
          <a:xfrm>
            <a:off x="843501" y="1531965"/>
            <a:ext cx="10515600" cy="4351338"/>
          </a:xfrm>
        </p:spPr>
        <p:txBody>
          <a:bodyPr/>
          <a:lstStyle/>
          <a:p>
            <a:pPr algn="just"/>
            <a:r>
              <a:rPr lang="vi-VN"/>
              <a:t>Matplotlib là thư viện mã nguồn mở cho Python, cung cấp các công cụ mạnh mẽ để tạo các biểu đồ và hình ảnh trực quan. Đây là một trong những thư viện phổ biến nhất để trực quan hóa dữ liệu trong khoa học dữ liệu.</a:t>
            </a:r>
            <a:endParaRPr lang="en-US"/>
          </a:p>
        </p:txBody>
      </p:sp>
      <p:cxnSp>
        <p:nvCxnSpPr>
          <p:cNvPr id="4" name="Straight Connector 3">
            <a:extLst>
              <a:ext uri="{FF2B5EF4-FFF2-40B4-BE49-F238E27FC236}">
                <a16:creationId xmlns:a16="http://schemas.microsoft.com/office/drawing/2014/main" id="{8FE9AA7C-8212-2801-47C9-9F63A6841E5D}"/>
              </a:ext>
            </a:extLst>
          </p:cNvPr>
          <p:cNvCxnSpPr/>
          <p:nvPr/>
        </p:nvCxnSpPr>
        <p:spPr>
          <a:xfrm>
            <a:off x="5905500" y="3238500"/>
            <a:ext cx="0" cy="262890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79B1585-4CA4-1F14-1E1C-A32597687B30}"/>
              </a:ext>
            </a:extLst>
          </p:cNvPr>
          <p:cNvSpPr txBox="1"/>
          <p:nvPr/>
        </p:nvSpPr>
        <p:spPr>
          <a:xfrm>
            <a:off x="59968" y="3242807"/>
            <a:ext cx="5807431" cy="2862322"/>
          </a:xfrm>
          <a:prstGeom prst="rect">
            <a:avLst/>
          </a:prstGeom>
          <a:noFill/>
        </p:spPr>
        <p:txBody>
          <a:bodyPr wrap="square">
            <a:spAutoFit/>
          </a:bodyPr>
          <a:lstStyle/>
          <a:p>
            <a:r>
              <a:rPr lang="vi-VN" b="1"/>
              <a:t>Chức năng chính</a:t>
            </a:r>
            <a:r>
              <a:rPr lang="vi-VN"/>
              <a:t>:</a:t>
            </a:r>
          </a:p>
          <a:p>
            <a:pPr>
              <a:buFont typeface="Arial" panose="020B0604020202020204" pitchFamily="34" charset="0"/>
              <a:buChar char="•"/>
            </a:pPr>
            <a:r>
              <a:rPr lang="vi-VN"/>
              <a:t>Hỗ trợ nhiều loại biểu đồ:</a:t>
            </a:r>
          </a:p>
          <a:p>
            <a:pPr marL="742950" lvl="1" indent="-285750">
              <a:buFont typeface="Arial" panose="020B0604020202020204" pitchFamily="34" charset="0"/>
              <a:buChar char="•"/>
            </a:pPr>
            <a:r>
              <a:rPr lang="vi-VN" b="1"/>
              <a:t>Biểu đồ đường</a:t>
            </a:r>
            <a:r>
              <a:rPr lang="vi-VN"/>
              <a:t>, </a:t>
            </a:r>
            <a:r>
              <a:rPr lang="vi-VN" b="1"/>
              <a:t>biểu đồ cột</a:t>
            </a:r>
            <a:r>
              <a:rPr lang="vi-VN"/>
              <a:t>, </a:t>
            </a:r>
            <a:r>
              <a:rPr lang="vi-VN" b="1"/>
              <a:t>biểu đồ phân tán</a:t>
            </a:r>
            <a:r>
              <a:rPr lang="vi-VN"/>
              <a:t>, </a:t>
            </a:r>
            <a:r>
              <a:rPr lang="vi-VN" b="1"/>
              <a:t>biểu đồ tròn</a:t>
            </a:r>
            <a:r>
              <a:rPr lang="vi-VN"/>
              <a:t>, </a:t>
            </a:r>
            <a:r>
              <a:rPr lang="vi-VN" b="1"/>
              <a:t>biểu đồ hộp</a:t>
            </a:r>
            <a:r>
              <a:rPr lang="vi-VN"/>
              <a:t>.</a:t>
            </a:r>
          </a:p>
          <a:p>
            <a:pPr>
              <a:buFont typeface="Arial" panose="020B0604020202020204" pitchFamily="34" charset="0"/>
              <a:buChar char="•"/>
            </a:pPr>
            <a:r>
              <a:rPr lang="vi-VN"/>
              <a:t>Tùy chỉnh các thuộc tính biểu đồ: tiêu đề, nhãn trục, màu sắc, lưới, chú thích.</a:t>
            </a:r>
          </a:p>
          <a:p>
            <a:pPr>
              <a:buFont typeface="Arial" panose="020B0604020202020204" pitchFamily="34" charset="0"/>
              <a:buChar char="•"/>
            </a:pPr>
            <a:r>
              <a:rPr lang="vi-VN"/>
              <a:t>Khả năng tích hợp với NumPy và Pandas để trực quan hóa dữ liệu trực tiếp.</a:t>
            </a:r>
          </a:p>
          <a:p>
            <a:pPr>
              <a:buFont typeface="Arial" panose="020B0604020202020204" pitchFamily="34" charset="0"/>
              <a:buChar char="•"/>
            </a:pPr>
            <a:r>
              <a:rPr lang="vi-VN"/>
              <a:t>Hỗ trợ vẽ biểu đồ 2D tĩnh và có thể tạo biểu đồ tương tác thông qua các công cụ mở rộng.</a:t>
            </a:r>
          </a:p>
        </p:txBody>
      </p:sp>
      <p:sp>
        <p:nvSpPr>
          <p:cNvPr id="8" name="TextBox 7">
            <a:extLst>
              <a:ext uri="{FF2B5EF4-FFF2-40B4-BE49-F238E27FC236}">
                <a16:creationId xmlns:a16="http://schemas.microsoft.com/office/drawing/2014/main" id="{40D4807B-17D9-C429-669C-7C0441115BA6}"/>
              </a:ext>
            </a:extLst>
          </p:cNvPr>
          <p:cNvSpPr txBox="1"/>
          <p:nvPr/>
        </p:nvSpPr>
        <p:spPr>
          <a:xfrm>
            <a:off x="6077116" y="3162300"/>
            <a:ext cx="6094674" cy="2031325"/>
          </a:xfrm>
          <a:prstGeom prst="rect">
            <a:avLst/>
          </a:prstGeom>
          <a:noFill/>
        </p:spPr>
        <p:txBody>
          <a:bodyPr wrap="square">
            <a:spAutoFit/>
          </a:bodyPr>
          <a:lstStyle/>
          <a:p>
            <a:r>
              <a:rPr lang="vi-VN" b="1"/>
              <a:t>Lợi ích</a:t>
            </a:r>
            <a:r>
              <a:rPr lang="vi-VN"/>
              <a:t>:</a:t>
            </a:r>
          </a:p>
          <a:p>
            <a:pPr>
              <a:buFont typeface="Arial" panose="020B0604020202020204" pitchFamily="34" charset="0"/>
              <a:buChar char="•"/>
            </a:pPr>
            <a:r>
              <a:rPr lang="vi-VN"/>
              <a:t>Dễ sử dụng và tùy chỉnh, phù hợp cho cả người mới và chuyên gia.</a:t>
            </a:r>
          </a:p>
          <a:p>
            <a:pPr>
              <a:buFont typeface="Arial" panose="020B0604020202020204" pitchFamily="34" charset="0"/>
              <a:buChar char="•"/>
            </a:pPr>
            <a:r>
              <a:rPr lang="vi-VN"/>
              <a:t>Cung cấp các công cụ mạnh mẽ cho báo cáo trực quan và phân tích dữ liệu.</a:t>
            </a:r>
          </a:p>
          <a:p>
            <a:pPr>
              <a:buFont typeface="Arial" panose="020B0604020202020204" pitchFamily="34" charset="0"/>
              <a:buChar char="•"/>
            </a:pPr>
            <a:r>
              <a:rPr lang="vi-VN"/>
              <a:t>Là nền tảng cho nhiều thư viện trực quan hóa khác như Seaborn.</a:t>
            </a:r>
          </a:p>
        </p:txBody>
      </p:sp>
      <p:sp>
        <p:nvSpPr>
          <p:cNvPr id="10" name="TextBox 9">
            <a:extLst>
              <a:ext uri="{FF2B5EF4-FFF2-40B4-BE49-F238E27FC236}">
                <a16:creationId xmlns:a16="http://schemas.microsoft.com/office/drawing/2014/main" id="{1AE159F2-E1EE-31F6-C9F5-BEDB866C5E0A}"/>
              </a:ext>
            </a:extLst>
          </p:cNvPr>
          <p:cNvSpPr txBox="1"/>
          <p:nvPr/>
        </p:nvSpPr>
        <p:spPr>
          <a:xfrm>
            <a:off x="6117535" y="5244860"/>
            <a:ext cx="6094674" cy="1477328"/>
          </a:xfrm>
          <a:prstGeom prst="rect">
            <a:avLst/>
          </a:prstGeom>
          <a:noFill/>
        </p:spPr>
        <p:txBody>
          <a:bodyPr wrap="square">
            <a:spAutoFit/>
          </a:bodyPr>
          <a:lstStyle/>
          <a:p>
            <a:r>
              <a:rPr lang="en-US" b="1"/>
              <a:t>Ứng dụng</a:t>
            </a:r>
            <a:r>
              <a:rPr lang="en-US"/>
              <a:t>:</a:t>
            </a:r>
          </a:p>
          <a:p>
            <a:pPr>
              <a:buFont typeface="Arial" panose="020B0604020202020204" pitchFamily="34" charset="0"/>
              <a:buChar char="•"/>
            </a:pPr>
            <a:r>
              <a:rPr lang="en-US"/>
              <a:t>Tạo biểu đồ trong các báo cáo khoa học, phân tích tài chính.</a:t>
            </a:r>
          </a:p>
          <a:p>
            <a:pPr>
              <a:buFont typeface="Arial" panose="020B0604020202020204" pitchFamily="34" charset="0"/>
              <a:buChar char="•"/>
            </a:pPr>
            <a:r>
              <a:rPr lang="en-US"/>
              <a:t>Trực quan hóa dữ liệu trong học máy, mô hình thống kê và chuỗi thời gian.</a:t>
            </a:r>
          </a:p>
        </p:txBody>
      </p:sp>
      <p:pic>
        <p:nvPicPr>
          <p:cNvPr id="3074" name="Picture 2" descr="Customising figures in Matplotlib">
            <a:extLst>
              <a:ext uri="{FF2B5EF4-FFF2-40B4-BE49-F238E27FC236}">
                <a16:creationId xmlns:a16="http://schemas.microsoft.com/office/drawing/2014/main" id="{D552DE96-1A6F-53CE-0EE0-6AB2089707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7200" y="116928"/>
            <a:ext cx="3733800" cy="124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561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5F4D24-FB94-7FD9-1CDE-03059E89EA8D}"/>
              </a:ext>
            </a:extLst>
          </p:cNvPr>
          <p:cNvPicPr>
            <a:picLocks noChangeAspect="1"/>
          </p:cNvPicPr>
          <p:nvPr/>
        </p:nvPicPr>
        <p:blipFill>
          <a:blip r:embed="rId2"/>
          <a:stretch>
            <a:fillRect/>
          </a:stretch>
        </p:blipFill>
        <p:spPr>
          <a:xfrm>
            <a:off x="162834" y="242443"/>
            <a:ext cx="5944430" cy="6373114"/>
          </a:xfrm>
          <a:prstGeom prst="rect">
            <a:avLst/>
          </a:prstGeom>
        </p:spPr>
      </p:pic>
      <p:pic>
        <p:nvPicPr>
          <p:cNvPr id="7" name="Picture 6">
            <a:extLst>
              <a:ext uri="{FF2B5EF4-FFF2-40B4-BE49-F238E27FC236}">
                <a16:creationId xmlns:a16="http://schemas.microsoft.com/office/drawing/2014/main" id="{F861CF98-2201-907C-8D34-CDC143CF0297}"/>
              </a:ext>
            </a:extLst>
          </p:cNvPr>
          <p:cNvPicPr>
            <a:picLocks noChangeAspect="1"/>
          </p:cNvPicPr>
          <p:nvPr/>
        </p:nvPicPr>
        <p:blipFill>
          <a:blip r:embed="rId3"/>
          <a:stretch>
            <a:fillRect/>
          </a:stretch>
        </p:blipFill>
        <p:spPr>
          <a:xfrm>
            <a:off x="6096000" y="952500"/>
            <a:ext cx="5609432" cy="4229100"/>
          </a:xfrm>
          <a:prstGeom prst="rect">
            <a:avLst/>
          </a:prstGeom>
        </p:spPr>
      </p:pic>
    </p:spTree>
    <p:extLst>
      <p:ext uri="{BB962C8B-B14F-4D97-AF65-F5344CB8AC3E}">
        <p14:creationId xmlns:p14="http://schemas.microsoft.com/office/powerpoint/2010/main" val="2883910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6B7AB-E453-B426-46F2-E4584B0F27D1}"/>
              </a:ext>
            </a:extLst>
          </p:cNvPr>
          <p:cNvSpPr>
            <a:spLocks noGrp="1"/>
          </p:cNvSpPr>
          <p:nvPr>
            <p:ph type="title"/>
          </p:nvPr>
        </p:nvSpPr>
        <p:spPr/>
        <p:txBody>
          <a:bodyPr/>
          <a:lstStyle/>
          <a:p>
            <a:r>
              <a:rPr lang="en-US"/>
              <a:t>4. Seaborn</a:t>
            </a:r>
          </a:p>
        </p:txBody>
      </p:sp>
      <p:sp>
        <p:nvSpPr>
          <p:cNvPr id="3" name="Content Placeholder 2">
            <a:extLst>
              <a:ext uri="{FF2B5EF4-FFF2-40B4-BE49-F238E27FC236}">
                <a16:creationId xmlns:a16="http://schemas.microsoft.com/office/drawing/2014/main" id="{81D43B3E-AD37-36DC-78E1-41C1DE00C43D}"/>
              </a:ext>
            </a:extLst>
          </p:cNvPr>
          <p:cNvSpPr>
            <a:spLocks noGrp="1"/>
          </p:cNvSpPr>
          <p:nvPr>
            <p:ph idx="1"/>
          </p:nvPr>
        </p:nvSpPr>
        <p:spPr>
          <a:xfrm>
            <a:off x="842507" y="1524000"/>
            <a:ext cx="10515600" cy="4351338"/>
          </a:xfrm>
        </p:spPr>
        <p:txBody>
          <a:bodyPr/>
          <a:lstStyle/>
          <a:p>
            <a:pPr algn="just"/>
            <a:r>
              <a:rPr lang="vi-VN"/>
              <a:t>Seaborn là một thư viện mã nguồn mở xây dựng trên Matplotlib, được thiết kế để tạo ra các biểu đồ trực quan phức tạp và đẹp mắt một cách dễ dàng. Seaborn cung cấp các công cụ trực quan hóa dữ liệu theo thống kê và các mối quan hệ giữa các biến.</a:t>
            </a:r>
            <a:endParaRPr lang="en-US"/>
          </a:p>
        </p:txBody>
      </p:sp>
      <p:sp>
        <p:nvSpPr>
          <p:cNvPr id="5" name="TextBox 4">
            <a:extLst>
              <a:ext uri="{FF2B5EF4-FFF2-40B4-BE49-F238E27FC236}">
                <a16:creationId xmlns:a16="http://schemas.microsoft.com/office/drawing/2014/main" id="{42B91183-5F92-01D7-5A5C-3EB525098B98}"/>
              </a:ext>
            </a:extLst>
          </p:cNvPr>
          <p:cNvSpPr txBox="1"/>
          <p:nvPr/>
        </p:nvSpPr>
        <p:spPr>
          <a:xfrm>
            <a:off x="228600" y="3543300"/>
            <a:ext cx="5524497" cy="3139321"/>
          </a:xfrm>
          <a:prstGeom prst="rect">
            <a:avLst/>
          </a:prstGeom>
          <a:noFill/>
        </p:spPr>
        <p:txBody>
          <a:bodyPr wrap="square">
            <a:spAutoFit/>
          </a:bodyPr>
          <a:lstStyle/>
          <a:p>
            <a:r>
              <a:rPr lang="vi-VN" b="1"/>
              <a:t>Chức năng chính</a:t>
            </a:r>
            <a:r>
              <a:rPr lang="vi-VN"/>
              <a:t>:</a:t>
            </a:r>
          </a:p>
          <a:p>
            <a:pPr>
              <a:buFont typeface="Arial" panose="020B0604020202020204" pitchFamily="34" charset="0"/>
              <a:buChar char="•"/>
            </a:pPr>
            <a:r>
              <a:rPr lang="vi-VN"/>
              <a:t>Cung cấp các kiểu biểu đồ nâng cao:</a:t>
            </a:r>
          </a:p>
          <a:p>
            <a:pPr marL="742950" lvl="1" indent="-285750">
              <a:buFont typeface="Arial" panose="020B0604020202020204" pitchFamily="34" charset="0"/>
              <a:buChar char="•"/>
            </a:pPr>
            <a:r>
              <a:rPr lang="vi-VN" b="1"/>
              <a:t>Biểu đồ phân phối</a:t>
            </a:r>
            <a:r>
              <a:rPr lang="vi-VN"/>
              <a:t> (distplot), </a:t>
            </a:r>
            <a:r>
              <a:rPr lang="vi-VN" b="1"/>
              <a:t>biểu đồ hồi quy</a:t>
            </a:r>
            <a:r>
              <a:rPr lang="vi-VN"/>
              <a:t> (regplot), </a:t>
            </a:r>
            <a:r>
              <a:rPr lang="vi-VN" b="1"/>
              <a:t>biểu đồ hộp</a:t>
            </a:r>
            <a:r>
              <a:rPr lang="vi-VN"/>
              <a:t> (boxplot), </a:t>
            </a:r>
            <a:r>
              <a:rPr lang="vi-VN" b="1"/>
              <a:t>biểu đồ điểm</a:t>
            </a:r>
            <a:r>
              <a:rPr lang="vi-VN"/>
              <a:t> (pointplot).</a:t>
            </a:r>
          </a:p>
          <a:p>
            <a:pPr>
              <a:buFont typeface="Arial" panose="020B0604020202020204" pitchFamily="34" charset="0"/>
              <a:buChar char="•"/>
            </a:pPr>
            <a:r>
              <a:rPr lang="vi-VN"/>
              <a:t>Hỗ trợ tự động định dạng biểu đồ với phong cách trực quan hiện đại và thẩm mỹ.</a:t>
            </a:r>
          </a:p>
          <a:p>
            <a:pPr>
              <a:buFont typeface="Arial" panose="020B0604020202020204" pitchFamily="34" charset="0"/>
              <a:buChar char="•"/>
            </a:pPr>
            <a:r>
              <a:rPr lang="vi-VN"/>
              <a:t>Dễ dàng tích hợp với Pandas để vẽ biểu đồ từ DataFrame.</a:t>
            </a:r>
          </a:p>
          <a:p>
            <a:pPr>
              <a:buFont typeface="Arial" panose="020B0604020202020204" pitchFamily="34" charset="0"/>
              <a:buChar char="•"/>
            </a:pPr>
            <a:r>
              <a:rPr lang="vi-VN"/>
              <a:t>Hỗ trợ hiển thị mối quan hệ giữa nhiều biến và trực quan hóa ma trận tương quan.</a:t>
            </a:r>
          </a:p>
        </p:txBody>
      </p:sp>
      <p:cxnSp>
        <p:nvCxnSpPr>
          <p:cNvPr id="6" name="Straight Connector 5">
            <a:extLst>
              <a:ext uri="{FF2B5EF4-FFF2-40B4-BE49-F238E27FC236}">
                <a16:creationId xmlns:a16="http://schemas.microsoft.com/office/drawing/2014/main" id="{71B1C870-9650-68A8-F7B9-BB89D4FE030F}"/>
              </a:ext>
            </a:extLst>
          </p:cNvPr>
          <p:cNvCxnSpPr/>
          <p:nvPr/>
        </p:nvCxnSpPr>
        <p:spPr>
          <a:xfrm>
            <a:off x="5905500" y="3238500"/>
            <a:ext cx="0" cy="262890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B74E3B8B-FB9F-73F5-FD2C-27F1C0D91D43}"/>
              </a:ext>
            </a:extLst>
          </p:cNvPr>
          <p:cNvSpPr txBox="1"/>
          <p:nvPr/>
        </p:nvSpPr>
        <p:spPr>
          <a:xfrm>
            <a:off x="5981700" y="3162300"/>
            <a:ext cx="6094674" cy="2031325"/>
          </a:xfrm>
          <a:prstGeom prst="rect">
            <a:avLst/>
          </a:prstGeom>
          <a:noFill/>
        </p:spPr>
        <p:txBody>
          <a:bodyPr wrap="square">
            <a:spAutoFit/>
          </a:bodyPr>
          <a:lstStyle/>
          <a:p>
            <a:r>
              <a:rPr lang="vi-VN" b="1"/>
              <a:t>Lợi ích</a:t>
            </a:r>
            <a:r>
              <a:rPr lang="vi-VN"/>
              <a:t>:</a:t>
            </a:r>
          </a:p>
          <a:p>
            <a:pPr>
              <a:buFont typeface="Arial" panose="020B0604020202020204" pitchFamily="34" charset="0"/>
              <a:buChar char="•"/>
            </a:pPr>
            <a:r>
              <a:rPr lang="vi-VN"/>
              <a:t>Giao diện thân thiện và dễ sử dụng để trực quan hóa dữ liệu phức tạp.</a:t>
            </a:r>
          </a:p>
          <a:p>
            <a:pPr>
              <a:buFont typeface="Arial" panose="020B0604020202020204" pitchFamily="34" charset="0"/>
              <a:buChar char="•"/>
            </a:pPr>
            <a:r>
              <a:rPr lang="vi-VN"/>
              <a:t>Được tối ưu hóa để làm việc với các dữ liệu có cấu trúc như bảng (DataFrame).</a:t>
            </a:r>
          </a:p>
          <a:p>
            <a:pPr>
              <a:buFont typeface="Arial" panose="020B0604020202020204" pitchFamily="34" charset="0"/>
              <a:buChar char="•"/>
            </a:pPr>
            <a:r>
              <a:rPr lang="vi-VN"/>
              <a:t>Tạo các biểu đồ với định dạng đẹp mắt và chuyên nghiệp mà không cần tùy chỉnh nhiều.</a:t>
            </a:r>
          </a:p>
        </p:txBody>
      </p:sp>
      <p:sp>
        <p:nvSpPr>
          <p:cNvPr id="10" name="TextBox 9">
            <a:extLst>
              <a:ext uri="{FF2B5EF4-FFF2-40B4-BE49-F238E27FC236}">
                <a16:creationId xmlns:a16="http://schemas.microsoft.com/office/drawing/2014/main" id="{86F22882-BD20-7BF4-BA87-9AFB2688B5D6}"/>
              </a:ext>
            </a:extLst>
          </p:cNvPr>
          <p:cNvSpPr txBox="1"/>
          <p:nvPr/>
        </p:nvSpPr>
        <p:spPr>
          <a:xfrm>
            <a:off x="5995946" y="5129857"/>
            <a:ext cx="6122504" cy="1754326"/>
          </a:xfrm>
          <a:prstGeom prst="rect">
            <a:avLst/>
          </a:prstGeom>
          <a:noFill/>
        </p:spPr>
        <p:txBody>
          <a:bodyPr wrap="square">
            <a:spAutoFit/>
          </a:bodyPr>
          <a:lstStyle/>
          <a:p>
            <a:r>
              <a:rPr lang="vi-VN" b="1"/>
              <a:t>Ứng dụng</a:t>
            </a:r>
            <a:r>
              <a:rPr lang="vi-VN"/>
              <a:t>:</a:t>
            </a:r>
          </a:p>
          <a:p>
            <a:pPr>
              <a:buFont typeface="Arial" panose="020B0604020202020204" pitchFamily="34" charset="0"/>
              <a:buChar char="•"/>
            </a:pPr>
            <a:r>
              <a:rPr lang="vi-VN"/>
              <a:t>Phân tích dữ liệu thống kê, trực quan hóa mối quan hệ giữa các biến.</a:t>
            </a:r>
          </a:p>
          <a:p>
            <a:pPr>
              <a:buFont typeface="Arial" panose="020B0604020202020204" pitchFamily="34" charset="0"/>
              <a:buChar char="•"/>
            </a:pPr>
            <a:r>
              <a:rPr lang="vi-VN"/>
              <a:t>Được sử dụng rộng rãi trong khoa học dữ liệu, tài chính, và học máy để tạo ra các biểu đồ phân tích đẹp và dễ hiểu.</a:t>
            </a:r>
          </a:p>
        </p:txBody>
      </p:sp>
      <p:pic>
        <p:nvPicPr>
          <p:cNvPr id="15" name="Picture 14">
            <a:extLst>
              <a:ext uri="{FF2B5EF4-FFF2-40B4-BE49-F238E27FC236}">
                <a16:creationId xmlns:a16="http://schemas.microsoft.com/office/drawing/2014/main" id="{9CDBEE26-30B4-2438-4176-5E7589F67F59}"/>
              </a:ext>
            </a:extLst>
          </p:cNvPr>
          <p:cNvPicPr>
            <a:picLocks noChangeAspect="1"/>
          </p:cNvPicPr>
          <p:nvPr/>
        </p:nvPicPr>
        <p:blipFill>
          <a:blip r:embed="rId2"/>
          <a:stretch>
            <a:fillRect/>
          </a:stretch>
        </p:blipFill>
        <p:spPr>
          <a:xfrm>
            <a:off x="7431106" y="52388"/>
            <a:ext cx="3924848" cy="1267002"/>
          </a:xfrm>
          <a:prstGeom prst="rect">
            <a:avLst/>
          </a:prstGeom>
        </p:spPr>
      </p:pic>
    </p:spTree>
    <p:extLst>
      <p:ext uri="{BB962C8B-B14F-4D97-AF65-F5344CB8AC3E}">
        <p14:creationId xmlns:p14="http://schemas.microsoft.com/office/powerpoint/2010/main" val="707605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D272A291-EC04-BC80-8F32-4AB130583D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1300" y="1143000"/>
            <a:ext cx="5059891" cy="4572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1B058C7-380E-1436-74BE-0BEBF378CE61}"/>
              </a:ext>
            </a:extLst>
          </p:cNvPr>
          <p:cNvPicPr>
            <a:picLocks noChangeAspect="1"/>
          </p:cNvPicPr>
          <p:nvPr/>
        </p:nvPicPr>
        <p:blipFill>
          <a:blip r:embed="rId3"/>
          <a:stretch>
            <a:fillRect/>
          </a:stretch>
        </p:blipFill>
        <p:spPr>
          <a:xfrm>
            <a:off x="532858" y="952500"/>
            <a:ext cx="6125158" cy="5219700"/>
          </a:xfrm>
          <a:prstGeom prst="rect">
            <a:avLst/>
          </a:prstGeom>
        </p:spPr>
      </p:pic>
    </p:spTree>
    <p:extLst>
      <p:ext uri="{BB962C8B-B14F-4D97-AF65-F5344CB8AC3E}">
        <p14:creationId xmlns:p14="http://schemas.microsoft.com/office/powerpoint/2010/main" val="42896479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78</TotalTime>
  <Words>2718</Words>
  <Application>Microsoft Office PowerPoint</Application>
  <PresentationFormat>Widescreen</PresentationFormat>
  <Paragraphs>138</Paragraphs>
  <Slides>31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Aptos</vt:lpstr>
      <vt:lpstr>Aptos Display</vt:lpstr>
      <vt:lpstr>Arial</vt:lpstr>
      <vt:lpstr>1_Office Theme</vt:lpstr>
      <vt:lpstr>Bài 05. MỘT SỐ THƯ VIỆN MÃ NGUỒN MỞ QUAN TRỌNG TRONG KHOA HỌC DỮ LIỆU</vt:lpstr>
      <vt:lpstr>1. NumPy</vt:lpstr>
      <vt:lpstr>PowerPoint Presentation</vt:lpstr>
      <vt:lpstr>2. Pandas</vt:lpstr>
      <vt:lpstr>PowerPoint Presentation</vt:lpstr>
      <vt:lpstr>3. Matplotlib</vt:lpstr>
      <vt:lpstr>PowerPoint Presentation</vt:lpstr>
      <vt:lpstr>4. Seaborn</vt:lpstr>
      <vt:lpstr>PowerPoint Presentation</vt:lpstr>
      <vt:lpstr>5. SciPy</vt:lpstr>
      <vt:lpstr>PowerPoint Presentation</vt:lpstr>
      <vt:lpstr>6. Scikit-learn</vt:lpstr>
      <vt:lpstr>PowerPoint Presentation</vt:lpstr>
      <vt:lpstr>7. TensorFlow</vt:lpstr>
      <vt:lpstr>PowerPoint Presentation</vt:lpstr>
      <vt:lpstr>8. PyTorch</vt:lpstr>
      <vt:lpstr>PowerPoint Presentation</vt:lpstr>
      <vt:lpstr>9. Keras</vt:lpstr>
      <vt:lpstr>PowerPoint Presentation</vt:lpstr>
      <vt:lpstr>11. NLTK (Natural Language Toolkit)</vt:lpstr>
      <vt:lpstr>PowerPoint Presentation</vt:lpstr>
      <vt:lpstr>12. Gensim</vt:lpstr>
      <vt:lpstr>PowerPoint Presentation</vt:lpstr>
      <vt:lpstr>13. OpenCV</vt:lpstr>
      <vt:lpstr>PowerPoint Presentation</vt:lpstr>
      <vt:lpstr>14. XGBoost</vt:lpstr>
      <vt:lpstr>PowerPoint Presentation</vt:lpstr>
      <vt:lpstr>15. LightGBM</vt:lpstr>
      <vt:lpstr>PowerPoint Presentation</vt:lpstr>
      <vt:lpstr>16. Statsmodels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 Nhat Tung</dc:creator>
  <cp:lastModifiedBy>Le Nhat Tung</cp:lastModifiedBy>
  <cp:revision>18</cp:revision>
  <dcterms:created xsi:type="dcterms:W3CDTF">2024-10-20T08:45:12Z</dcterms:created>
  <dcterms:modified xsi:type="dcterms:W3CDTF">2024-10-20T10:19:02Z</dcterms:modified>
</cp:coreProperties>
</file>