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310" r:id="rId2"/>
    <p:sldId id="311" r:id="rId3"/>
    <p:sldId id="326" r:id="rId4"/>
    <p:sldId id="312" r:id="rId5"/>
    <p:sldId id="327" r:id="rId6"/>
    <p:sldId id="313" r:id="rId7"/>
    <p:sldId id="328" r:id="rId8"/>
    <p:sldId id="314" r:id="rId9"/>
    <p:sldId id="329" r:id="rId10"/>
    <p:sldId id="315" r:id="rId11"/>
    <p:sldId id="330" r:id="rId12"/>
    <p:sldId id="316" r:id="rId13"/>
    <p:sldId id="331" r:id="rId14"/>
    <p:sldId id="317" r:id="rId15"/>
    <p:sldId id="332" r:id="rId16"/>
    <p:sldId id="318" r:id="rId17"/>
    <p:sldId id="319" r:id="rId18"/>
    <p:sldId id="320" r:id="rId19"/>
    <p:sldId id="321" r:id="rId20"/>
    <p:sldId id="322" r:id="rId21"/>
    <p:sldId id="323" r:id="rId22"/>
    <p:sldId id="324" r:id="rId23"/>
    <p:sldId id="32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876" y="630"/>
      </p:cViewPr>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346E37-B5C0-4188-9A4B-97F3D145A561}" type="datetimeFigureOut">
              <a:rPr lang="en-US" smtClean="0"/>
              <a:t>20/10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9C1B1-51D2-4148-888F-278CFDDC4E38}" type="slidenum">
              <a:rPr lang="en-US" smtClean="0"/>
              <a:t>‹#›</a:t>
            </a:fld>
            <a:endParaRPr lang="en-US"/>
          </a:p>
        </p:txBody>
      </p:sp>
    </p:spTree>
    <p:extLst>
      <p:ext uri="{BB962C8B-B14F-4D97-AF65-F5344CB8AC3E}">
        <p14:creationId xmlns:p14="http://schemas.microsoft.com/office/powerpoint/2010/main" val="3641899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469C1B1-51D2-4148-888F-278CFDDC4E38}" type="slidenum">
              <a:rPr lang="en-US" smtClean="0"/>
              <a:t>11</a:t>
            </a:fld>
            <a:endParaRPr lang="en-US"/>
          </a:p>
        </p:txBody>
      </p:sp>
    </p:spTree>
    <p:extLst>
      <p:ext uri="{BB962C8B-B14F-4D97-AF65-F5344CB8AC3E}">
        <p14:creationId xmlns:p14="http://schemas.microsoft.com/office/powerpoint/2010/main" val="1524049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EFF1B-667A-F549-2D53-E1140D8E66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9C4C4B-3D52-EBD6-6150-A0FBB05923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287F56-C994-43F9-957B-91A1F2A8BFA5}"/>
              </a:ext>
            </a:extLst>
          </p:cNvPr>
          <p:cNvSpPr>
            <a:spLocks noGrp="1"/>
          </p:cNvSpPr>
          <p:nvPr>
            <p:ph type="dt" sz="half" idx="10"/>
          </p:nvPr>
        </p:nvSpPr>
        <p:spPr/>
        <p:txBody>
          <a:bodyPr/>
          <a:lstStyle/>
          <a:p>
            <a:fld id="{C764DE79-268F-4C1A-8933-263129D2AF90}" type="datetimeFigureOut">
              <a:rPr lang="en-US" smtClean="0"/>
              <a:t>20/10</a:t>
            </a:fld>
            <a:endParaRPr lang="en-US" dirty="0"/>
          </a:p>
        </p:txBody>
      </p:sp>
      <p:sp>
        <p:nvSpPr>
          <p:cNvPr id="5" name="Footer Placeholder 4">
            <a:extLst>
              <a:ext uri="{FF2B5EF4-FFF2-40B4-BE49-F238E27FC236}">
                <a16:creationId xmlns:a16="http://schemas.microsoft.com/office/drawing/2014/main" id="{A774CC81-92A8-2793-1125-0E02E09487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C9AC2FE-9DF9-029C-71F0-7FB68EE12D06}"/>
              </a:ext>
            </a:extLst>
          </p:cNvPr>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1993506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3C837-BB72-5FE6-2348-E12ADA1D0A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948163-BA99-C482-8FCF-595BDD31D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6CCBF-A7C9-9626-A37F-313FA37CD6C9}"/>
              </a:ext>
            </a:extLst>
          </p:cNvPr>
          <p:cNvSpPr>
            <a:spLocks noGrp="1"/>
          </p:cNvSpPr>
          <p:nvPr>
            <p:ph type="dt" sz="half" idx="10"/>
          </p:nvPr>
        </p:nvSpPr>
        <p:spPr/>
        <p:txBody>
          <a:bodyPr/>
          <a:lstStyle/>
          <a:p>
            <a:fld id="{C764DE79-268F-4C1A-8933-263129D2AF90}" type="datetimeFigureOut">
              <a:rPr lang="en-US" smtClean="0"/>
              <a:t>20/10</a:t>
            </a:fld>
            <a:endParaRPr lang="en-US" dirty="0"/>
          </a:p>
        </p:txBody>
      </p:sp>
      <p:sp>
        <p:nvSpPr>
          <p:cNvPr id="5" name="Footer Placeholder 4">
            <a:extLst>
              <a:ext uri="{FF2B5EF4-FFF2-40B4-BE49-F238E27FC236}">
                <a16:creationId xmlns:a16="http://schemas.microsoft.com/office/drawing/2014/main" id="{1B2BE3B4-6750-8F91-66EC-BCE30C20596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03125A9-98CE-F3E6-E83F-D587AF9F8857}"/>
              </a:ext>
            </a:extLst>
          </p:cNvPr>
          <p:cNvSpPr>
            <a:spLocks noGrp="1"/>
          </p:cNvSpPr>
          <p:nvPr>
            <p:ph type="sldNum" sz="quarter" idx="12"/>
          </p:nvPr>
        </p:nvSpPr>
        <p:spPr/>
        <p:txBody>
          <a:bodyPr/>
          <a:lstStyle/>
          <a:p>
            <a:pPr>
              <a:defRPr/>
            </a:pPr>
            <a:fld id="{2970207B-D522-9843-9370-2EDD2ED326F5}" type="slidenum">
              <a:rPr lang="en-GB" smtClean="0"/>
              <a:pPr>
                <a:defRPr/>
              </a:pPr>
              <a:t>‹#›</a:t>
            </a:fld>
            <a:endParaRPr lang="en-GB" dirty="0"/>
          </a:p>
        </p:txBody>
      </p:sp>
    </p:spTree>
    <p:extLst>
      <p:ext uri="{BB962C8B-B14F-4D97-AF65-F5344CB8AC3E}">
        <p14:creationId xmlns:p14="http://schemas.microsoft.com/office/powerpoint/2010/main" val="319877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C10779-8844-BF42-E273-A810EEF2DE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7F7D34-53C2-679E-FB62-C183D5B6A0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A359A5-2408-A457-3A60-809088D89489}"/>
              </a:ext>
            </a:extLst>
          </p:cNvPr>
          <p:cNvSpPr>
            <a:spLocks noGrp="1"/>
          </p:cNvSpPr>
          <p:nvPr>
            <p:ph type="dt" sz="half" idx="10"/>
          </p:nvPr>
        </p:nvSpPr>
        <p:spPr/>
        <p:txBody>
          <a:bodyPr/>
          <a:lstStyle/>
          <a:p>
            <a:fld id="{C764DE79-268F-4C1A-8933-263129D2AF90}" type="datetimeFigureOut">
              <a:rPr lang="en-US" smtClean="0"/>
              <a:t>20/10</a:t>
            </a:fld>
            <a:endParaRPr lang="en-US" dirty="0"/>
          </a:p>
        </p:txBody>
      </p:sp>
      <p:sp>
        <p:nvSpPr>
          <p:cNvPr id="5" name="Footer Placeholder 4">
            <a:extLst>
              <a:ext uri="{FF2B5EF4-FFF2-40B4-BE49-F238E27FC236}">
                <a16:creationId xmlns:a16="http://schemas.microsoft.com/office/drawing/2014/main" id="{46C8A06F-98BF-DF0D-7C41-69375210F2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F87CA7-2EFD-3ED7-AE7C-11599EAE7180}"/>
              </a:ext>
            </a:extLst>
          </p:cNvPr>
          <p:cNvSpPr>
            <a:spLocks noGrp="1"/>
          </p:cNvSpPr>
          <p:nvPr>
            <p:ph type="sldNum" sz="quarter" idx="12"/>
          </p:nvPr>
        </p:nvSpPr>
        <p:spPr/>
        <p:txBody>
          <a:bodyPr/>
          <a:lstStyle/>
          <a:p>
            <a:pPr>
              <a:defRPr/>
            </a:pPr>
            <a:r>
              <a:rPr lang="en-GB"/>
              <a:t>Presentation title - </a:t>
            </a:r>
            <a:fld id="{DA4E4A1D-F72B-1945-8E69-DB5636470060}" type="slidenum">
              <a:rPr lang="en-GB" smtClean="0"/>
              <a:pPr>
                <a:defRPr/>
              </a:pPr>
              <a:t>‹#›</a:t>
            </a:fld>
            <a:endParaRPr lang="en-GB"/>
          </a:p>
        </p:txBody>
      </p:sp>
    </p:spTree>
    <p:extLst>
      <p:ext uri="{BB962C8B-B14F-4D97-AF65-F5344CB8AC3E}">
        <p14:creationId xmlns:p14="http://schemas.microsoft.com/office/powerpoint/2010/main" val="4077988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4FDA1-273C-262F-96A2-B03E51D826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B7FC0C-AC6B-8925-AB81-4412E5DEBC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D37E0-39EE-9856-B6E8-3E0FD3F80E17}"/>
              </a:ext>
            </a:extLst>
          </p:cNvPr>
          <p:cNvSpPr>
            <a:spLocks noGrp="1"/>
          </p:cNvSpPr>
          <p:nvPr>
            <p:ph type="dt" sz="half" idx="10"/>
          </p:nvPr>
        </p:nvSpPr>
        <p:spPr/>
        <p:txBody>
          <a:bodyPr/>
          <a:lstStyle/>
          <a:p>
            <a:fld id="{C764DE79-268F-4C1A-8933-263129D2AF90}" type="datetimeFigureOut">
              <a:rPr lang="en-US" smtClean="0"/>
              <a:t>20/10</a:t>
            </a:fld>
            <a:endParaRPr lang="en-US" dirty="0"/>
          </a:p>
        </p:txBody>
      </p:sp>
      <p:sp>
        <p:nvSpPr>
          <p:cNvPr id="5" name="Footer Placeholder 4">
            <a:extLst>
              <a:ext uri="{FF2B5EF4-FFF2-40B4-BE49-F238E27FC236}">
                <a16:creationId xmlns:a16="http://schemas.microsoft.com/office/drawing/2014/main" id="{04D4E5E2-5A74-1C46-DEF8-DD7E7AC2C9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F499396-CDDC-A0FA-7D9F-A2F577667E67}"/>
              </a:ext>
            </a:extLst>
          </p:cNvPr>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1437956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F49DE-FA28-C513-4749-C72EF51F39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82A1C5-4269-92F1-497A-C3F751AB0AA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6EA845-637B-B843-7C40-EAA31754C4B8}"/>
              </a:ext>
            </a:extLst>
          </p:cNvPr>
          <p:cNvSpPr>
            <a:spLocks noGrp="1"/>
          </p:cNvSpPr>
          <p:nvPr>
            <p:ph type="dt" sz="half" idx="10"/>
          </p:nvPr>
        </p:nvSpPr>
        <p:spPr/>
        <p:txBody>
          <a:bodyPr/>
          <a:lstStyle/>
          <a:p>
            <a:fld id="{C764DE79-268F-4C1A-8933-263129D2AF90}" type="datetimeFigureOut">
              <a:rPr lang="en-US" smtClean="0"/>
              <a:t>20/10</a:t>
            </a:fld>
            <a:endParaRPr lang="en-US" dirty="0"/>
          </a:p>
        </p:txBody>
      </p:sp>
      <p:sp>
        <p:nvSpPr>
          <p:cNvPr id="5" name="Footer Placeholder 4">
            <a:extLst>
              <a:ext uri="{FF2B5EF4-FFF2-40B4-BE49-F238E27FC236}">
                <a16:creationId xmlns:a16="http://schemas.microsoft.com/office/drawing/2014/main" id="{48B22384-BF4F-A69B-4459-4EE45A2108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D8EC2F-9041-2447-8A7B-C7EC06BCD611}"/>
              </a:ext>
            </a:extLst>
          </p:cNvPr>
          <p:cNvSpPr>
            <a:spLocks noGrp="1"/>
          </p:cNvSpPr>
          <p:nvPr>
            <p:ph type="sldNum" sz="quarter" idx="12"/>
          </p:nvPr>
        </p:nvSpPr>
        <p:spPr/>
        <p:txBody>
          <a:bodyPr/>
          <a:lstStyle/>
          <a:p>
            <a:pPr>
              <a:defRPr/>
            </a:pPr>
            <a:fld id="{2AF2747F-ECC4-BB44-B379-DEBCDE6D0557}" type="slidenum">
              <a:rPr lang="en-GB" smtClean="0"/>
              <a:pPr>
                <a:defRPr/>
              </a:pPr>
              <a:t>‹#›</a:t>
            </a:fld>
            <a:endParaRPr lang="en-GB" dirty="0"/>
          </a:p>
        </p:txBody>
      </p:sp>
    </p:spTree>
    <p:extLst>
      <p:ext uri="{BB962C8B-B14F-4D97-AF65-F5344CB8AC3E}">
        <p14:creationId xmlns:p14="http://schemas.microsoft.com/office/powerpoint/2010/main" val="3663808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6AF29-2CE2-3682-5052-2A91E60904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AE8044-633C-5329-854A-64DAB553FE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CE723C-F91A-FB22-4BD8-8E1A542519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7858C4-E3F0-3F36-4C7F-84A43CC56EA4}"/>
              </a:ext>
            </a:extLst>
          </p:cNvPr>
          <p:cNvSpPr>
            <a:spLocks noGrp="1"/>
          </p:cNvSpPr>
          <p:nvPr>
            <p:ph type="dt" sz="half" idx="10"/>
          </p:nvPr>
        </p:nvSpPr>
        <p:spPr/>
        <p:txBody>
          <a:bodyPr/>
          <a:lstStyle/>
          <a:p>
            <a:fld id="{C764DE79-268F-4C1A-8933-263129D2AF90}" type="datetimeFigureOut">
              <a:rPr lang="en-US" smtClean="0"/>
              <a:t>20/10</a:t>
            </a:fld>
            <a:endParaRPr lang="en-US" dirty="0"/>
          </a:p>
        </p:txBody>
      </p:sp>
      <p:sp>
        <p:nvSpPr>
          <p:cNvPr id="6" name="Footer Placeholder 5">
            <a:extLst>
              <a:ext uri="{FF2B5EF4-FFF2-40B4-BE49-F238E27FC236}">
                <a16:creationId xmlns:a16="http://schemas.microsoft.com/office/drawing/2014/main" id="{8FE33333-F29C-41FD-7596-5403750A048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4A86D5C-EF90-4879-B6F9-55941570B794}"/>
              </a:ext>
            </a:extLst>
          </p:cNvPr>
          <p:cNvSpPr>
            <a:spLocks noGrp="1"/>
          </p:cNvSpPr>
          <p:nvPr>
            <p:ph type="sldNum" sz="quarter" idx="12"/>
          </p:nvPr>
        </p:nvSpPr>
        <p:spPr/>
        <p:txBody>
          <a:bodyPr/>
          <a:lstStyle/>
          <a:p>
            <a:pPr>
              <a:defRPr/>
            </a:pPr>
            <a:fld id="{FE6C1ACB-37F4-2E4E-A02F-3AD2C3500E5B}" type="slidenum">
              <a:rPr lang="en-GB" smtClean="0"/>
              <a:pPr>
                <a:defRPr/>
              </a:pPr>
              <a:t>‹#›</a:t>
            </a:fld>
            <a:endParaRPr lang="en-GB" dirty="0"/>
          </a:p>
        </p:txBody>
      </p:sp>
    </p:spTree>
    <p:extLst>
      <p:ext uri="{BB962C8B-B14F-4D97-AF65-F5344CB8AC3E}">
        <p14:creationId xmlns:p14="http://schemas.microsoft.com/office/powerpoint/2010/main" val="3632390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96C52-1E37-0753-1AAC-C8F410B4AC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FD2DFA-3E88-A099-C114-6A55B59A7E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3CF966-2DC2-D8E5-749D-7C2B2700FF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81DF0F-DB96-A961-4A16-320FD43B8B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77B7E8-9E1B-BAB5-E6A1-CD925EF2BD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F2AE43-5446-C052-B7C8-F76D78471C1B}"/>
              </a:ext>
            </a:extLst>
          </p:cNvPr>
          <p:cNvSpPr>
            <a:spLocks noGrp="1"/>
          </p:cNvSpPr>
          <p:nvPr>
            <p:ph type="dt" sz="half" idx="10"/>
          </p:nvPr>
        </p:nvSpPr>
        <p:spPr/>
        <p:txBody>
          <a:bodyPr/>
          <a:lstStyle/>
          <a:p>
            <a:fld id="{C764DE79-268F-4C1A-8933-263129D2AF90}" type="datetimeFigureOut">
              <a:rPr lang="en-US" smtClean="0"/>
              <a:t>20/10</a:t>
            </a:fld>
            <a:endParaRPr lang="en-US" dirty="0"/>
          </a:p>
        </p:txBody>
      </p:sp>
      <p:sp>
        <p:nvSpPr>
          <p:cNvPr id="8" name="Footer Placeholder 7">
            <a:extLst>
              <a:ext uri="{FF2B5EF4-FFF2-40B4-BE49-F238E27FC236}">
                <a16:creationId xmlns:a16="http://schemas.microsoft.com/office/drawing/2014/main" id="{291F961C-F6EA-11A9-FD1D-0E8A8817875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CCB6B9E-BC89-172F-9030-B5FA809B0161}"/>
              </a:ext>
            </a:extLst>
          </p:cNvPr>
          <p:cNvSpPr>
            <a:spLocks noGrp="1"/>
          </p:cNvSpPr>
          <p:nvPr>
            <p:ph type="sldNum" sz="quarter" idx="12"/>
          </p:nvPr>
        </p:nvSpPr>
        <p:spPr/>
        <p:txBody>
          <a:bodyPr/>
          <a:lstStyle/>
          <a:p>
            <a:pPr>
              <a:defRPr/>
            </a:pPr>
            <a:fld id="{DABC9741-E27D-6644-A29C-7357B3CA2856}" type="slidenum">
              <a:rPr lang="en-GB" smtClean="0"/>
              <a:pPr>
                <a:defRPr/>
              </a:pPr>
              <a:t>‹#›</a:t>
            </a:fld>
            <a:endParaRPr lang="en-GB" dirty="0"/>
          </a:p>
        </p:txBody>
      </p:sp>
    </p:spTree>
    <p:extLst>
      <p:ext uri="{BB962C8B-B14F-4D97-AF65-F5344CB8AC3E}">
        <p14:creationId xmlns:p14="http://schemas.microsoft.com/office/powerpoint/2010/main" val="2753811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94274-0890-4E1E-B148-CDF1BEB4FF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7D7144-4815-9B40-D428-FCCFC83834EF}"/>
              </a:ext>
            </a:extLst>
          </p:cNvPr>
          <p:cNvSpPr>
            <a:spLocks noGrp="1"/>
          </p:cNvSpPr>
          <p:nvPr>
            <p:ph type="dt" sz="half" idx="10"/>
          </p:nvPr>
        </p:nvSpPr>
        <p:spPr/>
        <p:txBody>
          <a:bodyPr/>
          <a:lstStyle/>
          <a:p>
            <a:fld id="{C764DE79-268F-4C1A-8933-263129D2AF90}" type="datetimeFigureOut">
              <a:rPr lang="en-US" smtClean="0"/>
              <a:t>20/10</a:t>
            </a:fld>
            <a:endParaRPr lang="en-US" dirty="0"/>
          </a:p>
        </p:txBody>
      </p:sp>
      <p:sp>
        <p:nvSpPr>
          <p:cNvPr id="4" name="Footer Placeholder 3">
            <a:extLst>
              <a:ext uri="{FF2B5EF4-FFF2-40B4-BE49-F238E27FC236}">
                <a16:creationId xmlns:a16="http://schemas.microsoft.com/office/drawing/2014/main" id="{19E4AC4C-095F-A08E-1513-9FADA7CEC95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3A07DB0-DA7F-6289-5E97-856F83E976EC}"/>
              </a:ext>
            </a:extLst>
          </p:cNvPr>
          <p:cNvSpPr>
            <a:spLocks noGrp="1"/>
          </p:cNvSpPr>
          <p:nvPr>
            <p:ph type="sldNum" sz="quarter" idx="12"/>
          </p:nvPr>
        </p:nvSpPr>
        <p:spPr/>
        <p:txBody>
          <a:bodyPr/>
          <a:lstStyle/>
          <a:p>
            <a:pPr>
              <a:defRPr/>
            </a:pPr>
            <a:fld id="{F1A6FC00-01EB-8C4B-8EBA-327D665853CA}" type="slidenum">
              <a:rPr lang="en-GB" smtClean="0"/>
              <a:pPr>
                <a:defRPr/>
              </a:pPr>
              <a:t>‹#›</a:t>
            </a:fld>
            <a:endParaRPr lang="en-GB" dirty="0"/>
          </a:p>
        </p:txBody>
      </p:sp>
    </p:spTree>
    <p:extLst>
      <p:ext uri="{BB962C8B-B14F-4D97-AF65-F5344CB8AC3E}">
        <p14:creationId xmlns:p14="http://schemas.microsoft.com/office/powerpoint/2010/main" val="3080286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02F753-6A2E-6843-FF07-1995DE5E9BE7}"/>
              </a:ext>
            </a:extLst>
          </p:cNvPr>
          <p:cNvSpPr>
            <a:spLocks noGrp="1"/>
          </p:cNvSpPr>
          <p:nvPr>
            <p:ph type="dt" sz="half" idx="10"/>
          </p:nvPr>
        </p:nvSpPr>
        <p:spPr/>
        <p:txBody>
          <a:bodyPr/>
          <a:lstStyle/>
          <a:p>
            <a:fld id="{C764DE79-268F-4C1A-8933-263129D2AF90}" type="datetimeFigureOut">
              <a:rPr lang="en-US" smtClean="0"/>
              <a:t>20/10</a:t>
            </a:fld>
            <a:endParaRPr lang="en-US" dirty="0"/>
          </a:p>
        </p:txBody>
      </p:sp>
      <p:sp>
        <p:nvSpPr>
          <p:cNvPr id="3" name="Footer Placeholder 2">
            <a:extLst>
              <a:ext uri="{FF2B5EF4-FFF2-40B4-BE49-F238E27FC236}">
                <a16:creationId xmlns:a16="http://schemas.microsoft.com/office/drawing/2014/main" id="{1C8D7307-41B9-DEB7-F824-A30E0F38A82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4932809-F456-5DEC-EBFC-BB29A5737CE4}"/>
              </a:ext>
            </a:extLst>
          </p:cNvPr>
          <p:cNvSpPr>
            <a:spLocks noGrp="1"/>
          </p:cNvSpPr>
          <p:nvPr>
            <p:ph type="sldNum" sz="quarter" idx="12"/>
          </p:nvPr>
        </p:nvSpPr>
        <p:spPr/>
        <p:txBody>
          <a:bodyPr/>
          <a:lstStyle/>
          <a:p>
            <a:pPr>
              <a:defRPr/>
            </a:pPr>
            <a:fld id="{72C4B30A-E151-554F-9F57-FEC60EAD6DEE}" type="slidenum">
              <a:rPr lang="en-GB" smtClean="0"/>
              <a:pPr>
                <a:defRPr/>
              </a:pPr>
              <a:t>‹#›</a:t>
            </a:fld>
            <a:endParaRPr lang="en-GB" dirty="0"/>
          </a:p>
        </p:txBody>
      </p:sp>
    </p:spTree>
    <p:extLst>
      <p:ext uri="{BB962C8B-B14F-4D97-AF65-F5344CB8AC3E}">
        <p14:creationId xmlns:p14="http://schemas.microsoft.com/office/powerpoint/2010/main" val="628158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3E0F6-D40F-9EF2-430F-E9A174EB40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B13E06-57D3-A6C9-4DF6-C7DE5520BD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0EC188-97D0-C3C9-338F-060F4CAF8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5D6E7F-E7ED-0C6A-532E-A134B9D49C7B}"/>
              </a:ext>
            </a:extLst>
          </p:cNvPr>
          <p:cNvSpPr>
            <a:spLocks noGrp="1"/>
          </p:cNvSpPr>
          <p:nvPr>
            <p:ph type="dt" sz="half" idx="10"/>
          </p:nvPr>
        </p:nvSpPr>
        <p:spPr/>
        <p:txBody>
          <a:bodyPr/>
          <a:lstStyle/>
          <a:p>
            <a:fld id="{C764DE79-268F-4C1A-8933-263129D2AF90}" type="datetimeFigureOut">
              <a:rPr lang="en-US" smtClean="0"/>
              <a:t>20/10</a:t>
            </a:fld>
            <a:endParaRPr lang="en-US" dirty="0"/>
          </a:p>
        </p:txBody>
      </p:sp>
      <p:sp>
        <p:nvSpPr>
          <p:cNvPr id="6" name="Footer Placeholder 5">
            <a:extLst>
              <a:ext uri="{FF2B5EF4-FFF2-40B4-BE49-F238E27FC236}">
                <a16:creationId xmlns:a16="http://schemas.microsoft.com/office/drawing/2014/main" id="{F16B4DFD-0D22-5D66-B252-DD6F0F03424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4510500-F85D-AF84-3824-DE7BFD48EC40}"/>
              </a:ext>
            </a:extLst>
          </p:cNvPr>
          <p:cNvSpPr>
            <a:spLocks noGrp="1"/>
          </p:cNvSpPr>
          <p:nvPr>
            <p:ph type="sldNum" sz="quarter" idx="12"/>
          </p:nvPr>
        </p:nvSpPr>
        <p:spPr/>
        <p:txBody>
          <a:bodyPr/>
          <a:lstStyle/>
          <a:p>
            <a:pPr>
              <a:defRPr/>
            </a:pPr>
            <a:fld id="{9FF5AC9E-F104-7046-909E-B47A8243FECD}" type="slidenum">
              <a:rPr lang="en-GB" smtClean="0"/>
              <a:pPr>
                <a:defRPr/>
              </a:pPr>
              <a:t>‹#›</a:t>
            </a:fld>
            <a:endParaRPr lang="en-GB" dirty="0"/>
          </a:p>
        </p:txBody>
      </p:sp>
    </p:spTree>
    <p:extLst>
      <p:ext uri="{BB962C8B-B14F-4D97-AF65-F5344CB8AC3E}">
        <p14:creationId xmlns:p14="http://schemas.microsoft.com/office/powerpoint/2010/main" val="106136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C8473-BD62-0A69-B0DC-38040FC959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7B82BF-5290-897D-F6EF-895F698BC5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51B219-10FD-7A4F-72F5-26E7069772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332A2-82B6-B4B5-8FBB-FAC5880EAB35}"/>
              </a:ext>
            </a:extLst>
          </p:cNvPr>
          <p:cNvSpPr>
            <a:spLocks noGrp="1"/>
          </p:cNvSpPr>
          <p:nvPr>
            <p:ph type="dt" sz="half" idx="10"/>
          </p:nvPr>
        </p:nvSpPr>
        <p:spPr/>
        <p:txBody>
          <a:bodyPr/>
          <a:lstStyle/>
          <a:p>
            <a:fld id="{C764DE79-268F-4C1A-8933-263129D2AF90}" type="datetimeFigureOut">
              <a:rPr lang="en-US" smtClean="0"/>
              <a:t>20/10</a:t>
            </a:fld>
            <a:endParaRPr lang="en-US" dirty="0"/>
          </a:p>
        </p:txBody>
      </p:sp>
      <p:sp>
        <p:nvSpPr>
          <p:cNvPr id="6" name="Footer Placeholder 5">
            <a:extLst>
              <a:ext uri="{FF2B5EF4-FFF2-40B4-BE49-F238E27FC236}">
                <a16:creationId xmlns:a16="http://schemas.microsoft.com/office/drawing/2014/main" id="{D1F76B11-AE27-0EA6-4C9D-A4EFCCE2AD3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697FD8-07E7-698C-6D2B-9CB70D47C170}"/>
              </a:ext>
            </a:extLst>
          </p:cNvPr>
          <p:cNvSpPr>
            <a:spLocks noGrp="1"/>
          </p:cNvSpPr>
          <p:nvPr>
            <p:ph type="sldNum" sz="quarter" idx="12"/>
          </p:nvPr>
        </p:nvSpPr>
        <p:spPr/>
        <p:txBody>
          <a:bodyPr/>
          <a:lstStyle/>
          <a:p>
            <a:pPr>
              <a:defRPr/>
            </a:pPr>
            <a:fld id="{449DDB79-4A56-9B43-9E32-8AACDB1BCC49}" type="slidenum">
              <a:rPr lang="en-GB" smtClean="0"/>
              <a:pPr>
                <a:defRPr/>
              </a:pPr>
              <a:t>‹#›</a:t>
            </a:fld>
            <a:endParaRPr lang="en-GB" dirty="0"/>
          </a:p>
        </p:txBody>
      </p:sp>
    </p:spTree>
    <p:extLst>
      <p:ext uri="{BB962C8B-B14F-4D97-AF65-F5344CB8AC3E}">
        <p14:creationId xmlns:p14="http://schemas.microsoft.com/office/powerpoint/2010/main" val="353473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F0A609-9AA6-9D1F-F2CB-3F0CBD1B48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6B7441-C45F-DDCA-A745-290BD4D2C7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6051E-2645-86B8-DF3E-4C685B3B7F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smtClean="0"/>
              <a:t>20/10</a:t>
            </a:fld>
            <a:endParaRPr lang="en-US" dirty="0"/>
          </a:p>
        </p:txBody>
      </p:sp>
      <p:sp>
        <p:nvSpPr>
          <p:cNvPr id="5" name="Footer Placeholder 4">
            <a:extLst>
              <a:ext uri="{FF2B5EF4-FFF2-40B4-BE49-F238E27FC236}">
                <a16:creationId xmlns:a16="http://schemas.microsoft.com/office/drawing/2014/main" id="{BFCAD8F6-93C3-D07D-6FAA-1DF01D1631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7847BC2D-C6E3-8A37-0006-B6ECEFF692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D5CD492-2BC6-F348-9965-EC1D86DF57A8}" type="slidenum">
              <a:rPr lang="en-US" smtClean="0"/>
              <a:t>‹#›</a:t>
            </a:fld>
            <a:endParaRPr lang="en-US"/>
          </a:p>
        </p:txBody>
      </p:sp>
      <p:cxnSp>
        <p:nvCxnSpPr>
          <p:cNvPr id="7" name="Straight Connector 6">
            <a:extLst>
              <a:ext uri="{FF2B5EF4-FFF2-40B4-BE49-F238E27FC236}">
                <a16:creationId xmlns:a16="http://schemas.microsoft.com/office/drawing/2014/main" id="{58FAFAF4-868A-72A1-5B83-F898AC41C6D3}"/>
              </a:ext>
            </a:extLst>
          </p:cNvPr>
          <p:cNvCxnSpPr/>
          <p:nvPr userDrawn="1"/>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40524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CFDF7-30F0-A323-7B1F-F2337BD253DB}"/>
              </a:ext>
            </a:extLst>
          </p:cNvPr>
          <p:cNvSpPr>
            <a:spLocks noGrp="1"/>
          </p:cNvSpPr>
          <p:nvPr>
            <p:ph type="ctrTitle"/>
          </p:nvPr>
        </p:nvSpPr>
        <p:spPr>
          <a:xfrm>
            <a:off x="1520935" y="2781300"/>
            <a:ext cx="9144000" cy="2387600"/>
          </a:xfrm>
        </p:spPr>
        <p:txBody>
          <a:bodyPr>
            <a:normAutofit fontScale="90000"/>
          </a:bodyPr>
          <a:lstStyle/>
          <a:p>
            <a:r>
              <a:rPr lang="en-US"/>
              <a:t>Bài 05.</a:t>
            </a:r>
            <a:br>
              <a:rPr lang="en-US"/>
            </a:br>
            <a:r>
              <a:rPr lang="en-US"/>
              <a:t>MỘT SỐ THƯ VIỆN MÃ NGUỒN MỞ QUAN TRỌNG TRONG KHOA HỌC DỮ LIỆU</a:t>
            </a:r>
          </a:p>
        </p:txBody>
      </p:sp>
      <p:sp>
        <p:nvSpPr>
          <p:cNvPr id="3" name="Subtitle 2">
            <a:extLst>
              <a:ext uri="{FF2B5EF4-FFF2-40B4-BE49-F238E27FC236}">
                <a16:creationId xmlns:a16="http://schemas.microsoft.com/office/drawing/2014/main" id="{D034C2E1-AA00-7F52-588C-EF05EBE29375}"/>
              </a:ext>
            </a:extLst>
          </p:cNvPr>
          <p:cNvSpPr>
            <a:spLocks noGrp="1"/>
          </p:cNvSpPr>
          <p:nvPr>
            <p:ph type="subTitle" idx="1"/>
          </p:nvPr>
        </p:nvSpPr>
        <p:spPr>
          <a:xfrm>
            <a:off x="333375" y="6105525"/>
            <a:ext cx="3135454" cy="495300"/>
          </a:xfrm>
        </p:spPr>
        <p:txBody>
          <a:bodyPr/>
          <a:lstStyle/>
          <a:p>
            <a:pPr algn="l"/>
            <a:r>
              <a:rPr lang="en-US"/>
              <a:t>ThS. Lê Nhật Tùng</a:t>
            </a:r>
          </a:p>
        </p:txBody>
      </p:sp>
      <p:pic>
        <p:nvPicPr>
          <p:cNvPr id="1030" name="Picture 6">
            <a:extLst>
              <a:ext uri="{FF2B5EF4-FFF2-40B4-BE49-F238E27FC236}">
                <a16:creationId xmlns:a16="http://schemas.microsoft.com/office/drawing/2014/main" id="{003D3978-4728-3E0B-6A37-C023F3B29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266700"/>
            <a:ext cx="1200150" cy="138562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B01A0733-3475-8056-F312-48292C364DED}"/>
              </a:ext>
            </a:extLst>
          </p:cNvPr>
          <p:cNvSpPr txBox="1">
            <a:spLocks/>
          </p:cNvSpPr>
          <p:nvPr/>
        </p:nvSpPr>
        <p:spPr>
          <a:xfrm>
            <a:off x="1333500" y="577606"/>
            <a:ext cx="9144000" cy="73025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Aptos Display" panose="02110004020202020204"/>
                <a:ea typeface="+mj-ea"/>
                <a:cs typeface="+mj-cs"/>
              </a:rPr>
              <a:t>MÃ NGUỒN MỞ TRONG KHOA HỌC DỮ LIỆU</a:t>
            </a:r>
          </a:p>
        </p:txBody>
      </p:sp>
    </p:spTree>
    <p:extLst>
      <p:ext uri="{BB962C8B-B14F-4D97-AF65-F5344CB8AC3E}">
        <p14:creationId xmlns:p14="http://schemas.microsoft.com/office/powerpoint/2010/main" val="2893862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88C2B-B442-FD21-FD57-0EFD76FC4FB0}"/>
              </a:ext>
            </a:extLst>
          </p:cNvPr>
          <p:cNvSpPr>
            <a:spLocks noGrp="1"/>
          </p:cNvSpPr>
          <p:nvPr>
            <p:ph type="title"/>
          </p:nvPr>
        </p:nvSpPr>
        <p:spPr/>
        <p:txBody>
          <a:bodyPr/>
          <a:lstStyle/>
          <a:p>
            <a:r>
              <a:rPr lang="en-US"/>
              <a:t>5. SciPy</a:t>
            </a:r>
          </a:p>
        </p:txBody>
      </p:sp>
      <p:sp>
        <p:nvSpPr>
          <p:cNvPr id="3" name="Content Placeholder 2">
            <a:extLst>
              <a:ext uri="{FF2B5EF4-FFF2-40B4-BE49-F238E27FC236}">
                <a16:creationId xmlns:a16="http://schemas.microsoft.com/office/drawing/2014/main" id="{B8D5E875-F6A2-0531-B042-74BF3AED5365}"/>
              </a:ext>
            </a:extLst>
          </p:cNvPr>
          <p:cNvSpPr>
            <a:spLocks noGrp="1"/>
          </p:cNvSpPr>
          <p:nvPr>
            <p:ph idx="1"/>
          </p:nvPr>
        </p:nvSpPr>
        <p:spPr/>
        <p:txBody>
          <a:bodyPr/>
          <a:lstStyle/>
          <a:p>
            <a:pPr algn="just"/>
            <a:r>
              <a:rPr lang="vi-VN"/>
              <a:t>SciPy là thư viện mã nguồn mở cho Python, được xây dựng trên nền tảng NumPy, cung cấp các công cụ và thuật toán cho tính toán khoa học và kỹ thuật phức tạp, bao gồm tối ưu hóa, tích phân, nội suy và xử lý tín hiệu.</a:t>
            </a:r>
            <a:endParaRPr lang="en-US"/>
          </a:p>
        </p:txBody>
      </p:sp>
      <p:sp>
        <p:nvSpPr>
          <p:cNvPr id="5" name="TextBox 4">
            <a:extLst>
              <a:ext uri="{FF2B5EF4-FFF2-40B4-BE49-F238E27FC236}">
                <a16:creationId xmlns:a16="http://schemas.microsoft.com/office/drawing/2014/main" id="{CCDAF7C8-8D2F-F7E4-12A7-31BDD01ECEFB}"/>
              </a:ext>
            </a:extLst>
          </p:cNvPr>
          <p:cNvSpPr txBox="1"/>
          <p:nvPr/>
        </p:nvSpPr>
        <p:spPr>
          <a:xfrm>
            <a:off x="152400" y="3543300"/>
            <a:ext cx="6094674" cy="3139321"/>
          </a:xfrm>
          <a:prstGeom prst="rect">
            <a:avLst/>
          </a:prstGeom>
          <a:noFill/>
        </p:spPr>
        <p:txBody>
          <a:bodyPr wrap="square">
            <a:spAutoFit/>
          </a:bodyPr>
          <a:lstStyle/>
          <a:p>
            <a:r>
              <a:rPr lang="vi-VN" b="1"/>
              <a:t>Chức năng chính</a:t>
            </a:r>
            <a:r>
              <a:rPr lang="vi-VN"/>
              <a:t>:</a:t>
            </a:r>
          </a:p>
          <a:p>
            <a:pPr>
              <a:buFont typeface="Arial" panose="020B0604020202020204" pitchFamily="34" charset="0"/>
              <a:buChar char="•"/>
            </a:pPr>
            <a:r>
              <a:rPr lang="vi-VN" b="1"/>
              <a:t>Tối ưu hóa</a:t>
            </a:r>
            <a:r>
              <a:rPr lang="vi-VN"/>
              <a:t>: Các thuật toán tối ưu phi tuyến và tối ưu ràng buộc.</a:t>
            </a:r>
          </a:p>
          <a:p>
            <a:pPr>
              <a:buFont typeface="Arial" panose="020B0604020202020204" pitchFamily="34" charset="0"/>
              <a:buChar char="•"/>
            </a:pPr>
            <a:r>
              <a:rPr lang="vi-VN" b="1"/>
              <a:t>Tích phân</a:t>
            </a:r>
            <a:r>
              <a:rPr lang="vi-VN"/>
              <a:t>: Các hàm tính tích phân, vi phân, và giải phương trình vi phân.</a:t>
            </a:r>
          </a:p>
          <a:p>
            <a:pPr>
              <a:buFont typeface="Arial" panose="020B0604020202020204" pitchFamily="34" charset="0"/>
              <a:buChar char="•"/>
            </a:pPr>
            <a:r>
              <a:rPr lang="vi-VN" b="1"/>
              <a:t>Xử lý tín hiệu</a:t>
            </a:r>
            <a:r>
              <a:rPr lang="vi-VN"/>
              <a:t>: Các công cụ lọc, biến đổi Fourier, và phân tích tín hiệu.</a:t>
            </a:r>
          </a:p>
          <a:p>
            <a:pPr>
              <a:buFont typeface="Arial" panose="020B0604020202020204" pitchFamily="34" charset="0"/>
              <a:buChar char="•"/>
            </a:pPr>
            <a:r>
              <a:rPr lang="vi-VN" b="1"/>
              <a:t>Đại số tuyến tính</a:t>
            </a:r>
            <a:r>
              <a:rPr lang="vi-VN"/>
              <a:t>: Các phép toán ma trận, phân tích ma trận, phân tích đặc trưng.</a:t>
            </a:r>
          </a:p>
          <a:p>
            <a:pPr>
              <a:buFont typeface="Arial" panose="020B0604020202020204" pitchFamily="34" charset="0"/>
              <a:buChar char="•"/>
            </a:pPr>
            <a:r>
              <a:rPr lang="vi-VN" b="1"/>
              <a:t>Thống kê</a:t>
            </a:r>
            <a:r>
              <a:rPr lang="vi-VN"/>
              <a:t>: Các hàm phân phối xác suất, kiểm định giả thuyết, hồi quy thống kê.</a:t>
            </a:r>
          </a:p>
        </p:txBody>
      </p:sp>
      <p:cxnSp>
        <p:nvCxnSpPr>
          <p:cNvPr id="6" name="Straight Connector 5">
            <a:extLst>
              <a:ext uri="{FF2B5EF4-FFF2-40B4-BE49-F238E27FC236}">
                <a16:creationId xmlns:a16="http://schemas.microsoft.com/office/drawing/2014/main" id="{7F0A9441-3ADD-4173-DBA2-3DA869ED9DBC}"/>
              </a:ext>
            </a:extLst>
          </p:cNvPr>
          <p:cNvCxnSpPr/>
          <p:nvPr/>
        </p:nvCxnSpPr>
        <p:spPr>
          <a:xfrm>
            <a:off x="6260657" y="3848100"/>
            <a:ext cx="0" cy="262890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4046C814-A36A-E1FD-A4DD-A372EC1812CD}"/>
              </a:ext>
            </a:extLst>
          </p:cNvPr>
          <p:cNvSpPr txBox="1"/>
          <p:nvPr/>
        </p:nvSpPr>
        <p:spPr>
          <a:xfrm>
            <a:off x="6477000" y="3543300"/>
            <a:ext cx="5417819" cy="1477328"/>
          </a:xfrm>
          <a:prstGeom prst="rect">
            <a:avLst/>
          </a:prstGeom>
          <a:noFill/>
        </p:spPr>
        <p:txBody>
          <a:bodyPr wrap="square">
            <a:spAutoFit/>
          </a:bodyPr>
          <a:lstStyle/>
          <a:p>
            <a:r>
              <a:rPr lang="vi-VN" b="1"/>
              <a:t>Lợi ích</a:t>
            </a:r>
            <a:r>
              <a:rPr lang="vi-VN"/>
              <a:t>:</a:t>
            </a:r>
          </a:p>
          <a:p>
            <a:pPr>
              <a:buFont typeface="Arial" panose="020B0604020202020204" pitchFamily="34" charset="0"/>
              <a:buChar char="•"/>
            </a:pPr>
            <a:r>
              <a:rPr lang="vi-VN"/>
              <a:t>Cung cấp các công cụ tính toán tiên tiến cho các bài toán khoa học, kỹ thuật và thống kê.</a:t>
            </a:r>
          </a:p>
          <a:p>
            <a:pPr>
              <a:buFont typeface="Arial" panose="020B0604020202020204" pitchFamily="34" charset="0"/>
              <a:buChar char="•"/>
            </a:pPr>
            <a:r>
              <a:rPr lang="vi-VN"/>
              <a:t>Được tối ưu hóa để xử lý hiệu quả các bài toán phức tạp và dữ liệu lớn.</a:t>
            </a:r>
          </a:p>
        </p:txBody>
      </p:sp>
      <p:sp>
        <p:nvSpPr>
          <p:cNvPr id="10" name="TextBox 9">
            <a:extLst>
              <a:ext uri="{FF2B5EF4-FFF2-40B4-BE49-F238E27FC236}">
                <a16:creationId xmlns:a16="http://schemas.microsoft.com/office/drawing/2014/main" id="{5D684B5F-0D89-F1C9-03D7-E10C042C04BE}"/>
              </a:ext>
            </a:extLst>
          </p:cNvPr>
          <p:cNvSpPr txBox="1"/>
          <p:nvPr/>
        </p:nvSpPr>
        <p:spPr>
          <a:xfrm>
            <a:off x="6463415" y="4974461"/>
            <a:ext cx="5346259" cy="1754326"/>
          </a:xfrm>
          <a:prstGeom prst="rect">
            <a:avLst/>
          </a:prstGeom>
          <a:noFill/>
        </p:spPr>
        <p:txBody>
          <a:bodyPr wrap="square">
            <a:spAutoFit/>
          </a:bodyPr>
          <a:lstStyle/>
          <a:p>
            <a:pPr>
              <a:buFont typeface="Arial" panose="020B0604020202020204" pitchFamily="34" charset="0"/>
              <a:buChar char="•"/>
            </a:pPr>
            <a:r>
              <a:rPr lang="vi-VN" b="1"/>
              <a:t>Ứng dụng</a:t>
            </a:r>
            <a:r>
              <a:rPr lang="vi-VN"/>
              <a:t>:</a:t>
            </a:r>
          </a:p>
          <a:p>
            <a:pPr marL="742950" lvl="1" indent="-285750">
              <a:buFont typeface="Arial" panose="020B0604020202020204" pitchFamily="34" charset="0"/>
              <a:buChar char="•"/>
            </a:pPr>
            <a:r>
              <a:rPr lang="vi-VN"/>
              <a:t>Giải quyết các bài toán tối ưu hóa và mô phỏng trong khoa học và kỹ thuật.</a:t>
            </a:r>
          </a:p>
          <a:p>
            <a:pPr marL="742950" lvl="1" indent="-285750">
              <a:buFont typeface="Arial" panose="020B0604020202020204" pitchFamily="34" charset="0"/>
              <a:buChar char="•"/>
            </a:pPr>
            <a:r>
              <a:rPr lang="vi-VN"/>
              <a:t>Phân tích và xử lý tín hiệu, hình ảnh.</a:t>
            </a:r>
          </a:p>
          <a:p>
            <a:pPr marL="742950" lvl="1" indent="-285750">
              <a:buFont typeface="Arial" panose="020B0604020202020204" pitchFamily="34" charset="0"/>
              <a:buChar char="•"/>
            </a:pPr>
            <a:r>
              <a:rPr lang="vi-VN"/>
              <a:t>Phân tích dữ liệu thống kê, kiểm định giả thuyết và phân tích số liệu thực nghiệm.</a:t>
            </a:r>
          </a:p>
        </p:txBody>
      </p:sp>
      <p:pic>
        <p:nvPicPr>
          <p:cNvPr id="6146" name="Picture 2" descr="SciPy - Python Library - Studyopedia">
            <a:extLst>
              <a:ext uri="{FF2B5EF4-FFF2-40B4-BE49-F238E27FC236}">
                <a16:creationId xmlns:a16="http://schemas.microsoft.com/office/drawing/2014/main" id="{A6AAD6A6-111A-9199-1BB9-E46346C1EB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200" y="230188"/>
            <a:ext cx="2590800" cy="1029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517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78F541-4DCA-CDAE-556B-381479EB43C9}"/>
              </a:ext>
            </a:extLst>
          </p:cNvPr>
          <p:cNvPicPr>
            <a:picLocks noChangeAspect="1"/>
          </p:cNvPicPr>
          <p:nvPr/>
        </p:nvPicPr>
        <p:blipFill>
          <a:blip r:embed="rId3"/>
          <a:stretch>
            <a:fillRect/>
          </a:stretch>
        </p:blipFill>
        <p:spPr>
          <a:xfrm>
            <a:off x="495300" y="304800"/>
            <a:ext cx="5042444" cy="5944073"/>
          </a:xfrm>
          <a:prstGeom prst="rect">
            <a:avLst/>
          </a:prstGeom>
        </p:spPr>
      </p:pic>
      <p:pic>
        <p:nvPicPr>
          <p:cNvPr id="7" name="Picture 6">
            <a:extLst>
              <a:ext uri="{FF2B5EF4-FFF2-40B4-BE49-F238E27FC236}">
                <a16:creationId xmlns:a16="http://schemas.microsoft.com/office/drawing/2014/main" id="{5B77DB53-CC8C-5B24-F68A-5EB84B724E75}"/>
              </a:ext>
            </a:extLst>
          </p:cNvPr>
          <p:cNvPicPr>
            <a:picLocks noChangeAspect="1"/>
          </p:cNvPicPr>
          <p:nvPr/>
        </p:nvPicPr>
        <p:blipFill>
          <a:blip r:embed="rId4"/>
          <a:stretch>
            <a:fillRect/>
          </a:stretch>
        </p:blipFill>
        <p:spPr>
          <a:xfrm>
            <a:off x="5554309" y="457200"/>
            <a:ext cx="6276824" cy="4419600"/>
          </a:xfrm>
          <a:prstGeom prst="rect">
            <a:avLst/>
          </a:prstGeom>
        </p:spPr>
      </p:pic>
    </p:spTree>
    <p:extLst>
      <p:ext uri="{BB962C8B-B14F-4D97-AF65-F5344CB8AC3E}">
        <p14:creationId xmlns:p14="http://schemas.microsoft.com/office/powerpoint/2010/main" val="1188664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C5C8-9686-9AB1-A335-9C34B432274D}"/>
              </a:ext>
            </a:extLst>
          </p:cNvPr>
          <p:cNvSpPr>
            <a:spLocks noGrp="1"/>
          </p:cNvSpPr>
          <p:nvPr>
            <p:ph type="title"/>
          </p:nvPr>
        </p:nvSpPr>
        <p:spPr/>
        <p:txBody>
          <a:bodyPr/>
          <a:lstStyle/>
          <a:p>
            <a:r>
              <a:rPr lang="en-US"/>
              <a:t>6. Scikit-learn</a:t>
            </a:r>
          </a:p>
        </p:txBody>
      </p:sp>
      <p:sp>
        <p:nvSpPr>
          <p:cNvPr id="5" name="TextBox 4">
            <a:extLst>
              <a:ext uri="{FF2B5EF4-FFF2-40B4-BE49-F238E27FC236}">
                <a16:creationId xmlns:a16="http://schemas.microsoft.com/office/drawing/2014/main" id="{5C48E589-560A-5145-9545-60B158A99076}"/>
              </a:ext>
            </a:extLst>
          </p:cNvPr>
          <p:cNvSpPr txBox="1"/>
          <p:nvPr/>
        </p:nvSpPr>
        <p:spPr>
          <a:xfrm>
            <a:off x="381000" y="2895600"/>
            <a:ext cx="5257800" cy="3139321"/>
          </a:xfrm>
          <a:prstGeom prst="rect">
            <a:avLst/>
          </a:prstGeom>
          <a:noFill/>
        </p:spPr>
        <p:txBody>
          <a:bodyPr wrap="square">
            <a:spAutoFit/>
          </a:bodyPr>
          <a:lstStyle/>
          <a:p>
            <a:r>
              <a:rPr lang="vi-VN" b="1"/>
              <a:t>Chức năng chính</a:t>
            </a:r>
            <a:r>
              <a:rPr lang="vi-VN"/>
              <a:t>:</a:t>
            </a:r>
          </a:p>
          <a:p>
            <a:pPr>
              <a:buFont typeface="Arial" panose="020B0604020202020204" pitchFamily="34" charset="0"/>
              <a:buChar char="•"/>
            </a:pPr>
            <a:r>
              <a:rPr lang="vi-VN" b="1"/>
              <a:t>Thuật toán phân loại</a:t>
            </a:r>
            <a:r>
              <a:rPr lang="vi-VN"/>
              <a:t>: Hỗ trợ các thuật toán như KNN, SVM, Naive Bayes, Decision Trees.</a:t>
            </a:r>
          </a:p>
          <a:p>
            <a:pPr>
              <a:buFont typeface="Arial" panose="020B0604020202020204" pitchFamily="34" charset="0"/>
              <a:buChar char="•"/>
            </a:pPr>
            <a:r>
              <a:rPr lang="vi-VN" b="1"/>
              <a:t>Thuật toán hồi quy</a:t>
            </a:r>
            <a:r>
              <a:rPr lang="vi-VN"/>
              <a:t>: Hồi quy tuyến tính, hồi quy logistic.</a:t>
            </a:r>
          </a:p>
          <a:p>
            <a:pPr>
              <a:buFont typeface="Arial" panose="020B0604020202020204" pitchFamily="34" charset="0"/>
              <a:buChar char="•"/>
            </a:pPr>
            <a:r>
              <a:rPr lang="vi-VN" b="1"/>
              <a:t>Thuật toán cụm</a:t>
            </a:r>
            <a:r>
              <a:rPr lang="vi-VN"/>
              <a:t>: K-means, Hierarchical Clustering, DBSCAN.</a:t>
            </a:r>
          </a:p>
          <a:p>
            <a:pPr>
              <a:buFont typeface="Arial" panose="020B0604020202020204" pitchFamily="34" charset="0"/>
              <a:buChar char="•"/>
            </a:pPr>
            <a:r>
              <a:rPr lang="vi-VN" b="1"/>
              <a:t>Giảm kích thước</a:t>
            </a:r>
            <a:r>
              <a:rPr lang="vi-VN"/>
              <a:t>: Principal Component Analysis (PCA), t-SNE.</a:t>
            </a:r>
          </a:p>
          <a:p>
            <a:pPr>
              <a:buFont typeface="Arial" panose="020B0604020202020204" pitchFamily="34" charset="0"/>
              <a:buChar char="•"/>
            </a:pPr>
            <a:r>
              <a:rPr lang="vi-VN" b="1"/>
              <a:t>Đánh giá mô hình</a:t>
            </a:r>
            <a:r>
              <a:rPr lang="vi-VN"/>
              <a:t>: Cross-validation, confusion matrix, precision, recall.</a:t>
            </a:r>
          </a:p>
        </p:txBody>
      </p:sp>
      <p:cxnSp>
        <p:nvCxnSpPr>
          <p:cNvPr id="6" name="Straight Connector 5">
            <a:extLst>
              <a:ext uri="{FF2B5EF4-FFF2-40B4-BE49-F238E27FC236}">
                <a16:creationId xmlns:a16="http://schemas.microsoft.com/office/drawing/2014/main" id="{753BD79B-373F-CA9E-E71E-EB074A3F81AB}"/>
              </a:ext>
            </a:extLst>
          </p:cNvPr>
          <p:cNvCxnSpPr/>
          <p:nvPr/>
        </p:nvCxnSpPr>
        <p:spPr>
          <a:xfrm>
            <a:off x="5867400" y="3009900"/>
            <a:ext cx="0" cy="2628900"/>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2">
            <a:extLst>
              <a:ext uri="{FF2B5EF4-FFF2-40B4-BE49-F238E27FC236}">
                <a16:creationId xmlns:a16="http://schemas.microsoft.com/office/drawing/2014/main" id="{B2C2F39F-621D-A1D2-CF00-E4C753F2FEE1}"/>
              </a:ext>
            </a:extLst>
          </p:cNvPr>
          <p:cNvSpPr>
            <a:spLocks noChangeArrowheads="1"/>
          </p:cNvSpPr>
          <p:nvPr/>
        </p:nvSpPr>
        <p:spPr bwMode="auto">
          <a:xfrm>
            <a:off x="6019800" y="2803265"/>
            <a:ext cx="57150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400" b="1" i="0" u="none" strike="noStrike" cap="none" normalizeH="0" baseline="0">
                <a:ln>
                  <a:noFill/>
                </a:ln>
                <a:solidFill>
                  <a:schemeClr val="tx1"/>
                </a:solidFill>
                <a:effectLst/>
                <a:latin typeface="Arial" panose="020B0604020202020204" pitchFamily="34" charset="0"/>
              </a:rPr>
              <a:t>Lợi ích:</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400" b="0" i="0" u="none" strike="noStrike" cap="none" normalizeH="0" baseline="0">
                <a:ln>
                  <a:noFill/>
                </a:ln>
                <a:solidFill>
                  <a:schemeClr val="tx1"/>
                </a:solidFill>
                <a:effectLst/>
                <a:latin typeface="Arial" panose="020B0604020202020204" pitchFamily="34" charset="0"/>
              </a:rPr>
              <a:t>Dễ sử dụng và thân thiện với người mới bắt đầu.</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400" b="0" i="0" u="none" strike="noStrike" cap="none" normalizeH="0" baseline="0">
                <a:ln>
                  <a:noFill/>
                </a:ln>
                <a:solidFill>
                  <a:schemeClr val="tx1"/>
                </a:solidFill>
                <a:effectLst/>
                <a:latin typeface="Arial" panose="020B0604020202020204" pitchFamily="34" charset="0"/>
              </a:rPr>
              <a:t>Cung cấp nhiều công cụ tiện ích như chuẩn hóa dữ liệu, chia tách dữ liệu (train-test split).</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400" b="0" i="0" u="none" strike="noStrike" cap="none" normalizeH="0" baseline="0">
                <a:ln>
                  <a:noFill/>
                </a:ln>
                <a:solidFill>
                  <a:schemeClr val="tx1"/>
                </a:solidFill>
                <a:effectLst/>
                <a:latin typeface="Arial" panose="020B0604020202020204" pitchFamily="34" charset="0"/>
              </a:rPr>
              <a:t>Tích hợp tốt với các thư viện như NumPy và Pandas để xây dựng pipeline học máy toàn diện.</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400" b="0" i="0" u="none" strike="noStrike" cap="none" normalizeH="0" baseline="0">
                <a:ln>
                  <a:noFill/>
                </a:ln>
                <a:solidFill>
                  <a:schemeClr val="tx1"/>
                </a:solidFill>
                <a:effectLst/>
                <a:latin typeface="Arial" panose="020B0604020202020204" pitchFamily="34" charset="0"/>
              </a:rPr>
              <a:t>Được tối ưu hóa để xử lý hiệu quả các thuật toán phức tạp với tốc độ nhanh.</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400" b="1" i="0" u="none" strike="noStrike" cap="none" normalizeH="0" baseline="0">
                <a:ln>
                  <a:noFill/>
                </a:ln>
                <a:solidFill>
                  <a:schemeClr val="tx1"/>
                </a:solidFill>
                <a:effectLst/>
                <a:latin typeface="Arial" panose="020B0604020202020204" pitchFamily="34" charset="0"/>
              </a:rPr>
              <a:t>Ứng dụng:</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400" b="0" i="0" u="none" strike="noStrike" cap="none" normalizeH="0" baseline="0">
                <a:ln>
                  <a:noFill/>
                </a:ln>
                <a:solidFill>
                  <a:schemeClr val="tx1"/>
                </a:solidFill>
                <a:effectLst/>
                <a:latin typeface="Arial" panose="020B0604020202020204" pitchFamily="34" charset="0"/>
              </a:rPr>
              <a:t>Phân loại và hồi quy trong học máy: dự đoán, phân loại hình ảnh, phân tích văn bản.</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400" b="0" i="0" u="none" strike="noStrike" cap="none" normalizeH="0" baseline="0">
                <a:ln>
                  <a:noFill/>
                </a:ln>
                <a:solidFill>
                  <a:schemeClr val="tx1"/>
                </a:solidFill>
                <a:effectLst/>
                <a:latin typeface="Arial" panose="020B0604020202020204" pitchFamily="34" charset="0"/>
              </a:rPr>
              <a:t>Phân tích cụm và giảm kích thước dữ liệu để khám phá các mẫu ẩn trong dữ liệu lớn.</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400" b="0" i="0" u="none" strike="noStrike" cap="none" normalizeH="0" baseline="0">
                <a:ln>
                  <a:noFill/>
                </a:ln>
                <a:solidFill>
                  <a:schemeClr val="tx1"/>
                </a:solidFill>
                <a:effectLst/>
                <a:latin typeface="Arial" panose="020B0604020202020204" pitchFamily="34" charset="0"/>
              </a:rPr>
              <a:t>Đánh giá và tối ưu hóa mô hình học máy để cải thiện độ chính xác và hiệu suất.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10" name="Content Placeholder 9">
            <a:extLst>
              <a:ext uri="{FF2B5EF4-FFF2-40B4-BE49-F238E27FC236}">
                <a16:creationId xmlns:a16="http://schemas.microsoft.com/office/drawing/2014/main" id="{E145492F-37EF-92D7-6E98-8020227FA764}"/>
              </a:ext>
            </a:extLst>
          </p:cNvPr>
          <p:cNvSpPr>
            <a:spLocks noGrp="1"/>
          </p:cNvSpPr>
          <p:nvPr>
            <p:ph idx="1"/>
          </p:nvPr>
        </p:nvSpPr>
        <p:spPr>
          <a:xfrm>
            <a:off x="838200" y="1866900"/>
            <a:ext cx="10515600" cy="952500"/>
          </a:xfrm>
        </p:spPr>
        <p:txBody>
          <a:bodyPr>
            <a:normAutofit/>
          </a:bodyPr>
          <a:lstStyle/>
          <a:p>
            <a:r>
              <a:rPr lang="vi-VN" sz="1800"/>
              <a:t>Scikit-learn là một thư viện mã nguồn mở mạnh mẽ cho Python, cung cấp các công cụ và thuật toán phổ biến cho học máy (machine learning). Nó hỗ trợ cả các thuật toán học giám sát (supervised) và không giám sát (unsupervised).</a:t>
            </a:r>
            <a:endParaRPr lang="en-US" sz="1800"/>
          </a:p>
        </p:txBody>
      </p:sp>
      <p:pic>
        <p:nvPicPr>
          <p:cNvPr id="7172" name="Picture 4" descr="scikit-learn - Wikipedia">
            <a:extLst>
              <a:ext uri="{FF2B5EF4-FFF2-40B4-BE49-F238E27FC236}">
                <a16:creationId xmlns:a16="http://schemas.microsoft.com/office/drawing/2014/main" id="{43A9C41E-8AC1-577B-5038-6AFEA8E34C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0" y="254498"/>
            <a:ext cx="1763889"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749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D169E1-E606-1DA9-EFB5-20030C70DA63}"/>
              </a:ext>
            </a:extLst>
          </p:cNvPr>
          <p:cNvPicPr>
            <a:picLocks noChangeAspect="1"/>
          </p:cNvPicPr>
          <p:nvPr/>
        </p:nvPicPr>
        <p:blipFill>
          <a:blip r:embed="rId2"/>
          <a:stretch>
            <a:fillRect/>
          </a:stretch>
        </p:blipFill>
        <p:spPr>
          <a:xfrm>
            <a:off x="419100" y="419100"/>
            <a:ext cx="6049069" cy="5744713"/>
          </a:xfrm>
          <a:prstGeom prst="rect">
            <a:avLst/>
          </a:prstGeom>
        </p:spPr>
      </p:pic>
      <p:pic>
        <p:nvPicPr>
          <p:cNvPr id="7" name="Picture 6">
            <a:extLst>
              <a:ext uri="{FF2B5EF4-FFF2-40B4-BE49-F238E27FC236}">
                <a16:creationId xmlns:a16="http://schemas.microsoft.com/office/drawing/2014/main" id="{D13804FB-D414-E0AC-F237-C5134F8BFEE7}"/>
              </a:ext>
            </a:extLst>
          </p:cNvPr>
          <p:cNvPicPr>
            <a:picLocks noChangeAspect="1"/>
          </p:cNvPicPr>
          <p:nvPr/>
        </p:nvPicPr>
        <p:blipFill>
          <a:blip r:embed="rId3"/>
          <a:stretch>
            <a:fillRect/>
          </a:stretch>
        </p:blipFill>
        <p:spPr>
          <a:xfrm>
            <a:off x="6362700" y="419100"/>
            <a:ext cx="5734850" cy="4077269"/>
          </a:xfrm>
          <a:prstGeom prst="rect">
            <a:avLst/>
          </a:prstGeom>
        </p:spPr>
      </p:pic>
    </p:spTree>
    <p:extLst>
      <p:ext uri="{BB962C8B-B14F-4D97-AF65-F5344CB8AC3E}">
        <p14:creationId xmlns:p14="http://schemas.microsoft.com/office/powerpoint/2010/main" val="3903317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09C52-A981-D531-B65D-E59865961BBC}"/>
              </a:ext>
            </a:extLst>
          </p:cNvPr>
          <p:cNvSpPr>
            <a:spLocks noGrp="1"/>
          </p:cNvSpPr>
          <p:nvPr>
            <p:ph type="title"/>
          </p:nvPr>
        </p:nvSpPr>
        <p:spPr/>
        <p:txBody>
          <a:bodyPr/>
          <a:lstStyle/>
          <a:p>
            <a:r>
              <a:rPr lang="en-US"/>
              <a:t>7. TensorFlow</a:t>
            </a:r>
          </a:p>
        </p:txBody>
      </p:sp>
      <p:sp>
        <p:nvSpPr>
          <p:cNvPr id="3" name="Content Placeholder 2">
            <a:extLst>
              <a:ext uri="{FF2B5EF4-FFF2-40B4-BE49-F238E27FC236}">
                <a16:creationId xmlns:a16="http://schemas.microsoft.com/office/drawing/2014/main" id="{58B3197F-6BED-F8E3-3120-8926112A2BF1}"/>
              </a:ext>
            </a:extLst>
          </p:cNvPr>
          <p:cNvSpPr>
            <a:spLocks noGrp="1"/>
          </p:cNvSpPr>
          <p:nvPr>
            <p:ph idx="1"/>
          </p:nvPr>
        </p:nvSpPr>
        <p:spPr/>
        <p:txBody>
          <a:bodyPr>
            <a:normAutofit/>
          </a:bodyPr>
          <a:lstStyle/>
          <a:p>
            <a:r>
              <a:rPr lang="vi-VN" sz="1800"/>
              <a:t>TensorFlow là một thư viện mã nguồn mở mạnh mẽ được phát triển bởi Google, hỗ trợ xây dựng và huấn luyện các mô hình học sâu (deep learning) và học máy (machine learning) trên nhiều quy mô khác nhau, từ máy tính cá nhân đến các hệ thống phân tán.</a:t>
            </a:r>
            <a:endParaRPr lang="en-US" sz="1800"/>
          </a:p>
        </p:txBody>
      </p:sp>
      <p:sp>
        <p:nvSpPr>
          <p:cNvPr id="5" name="TextBox 4">
            <a:extLst>
              <a:ext uri="{FF2B5EF4-FFF2-40B4-BE49-F238E27FC236}">
                <a16:creationId xmlns:a16="http://schemas.microsoft.com/office/drawing/2014/main" id="{B971DC3D-DFD6-AD2E-2FB1-A03F8E8B31AF}"/>
              </a:ext>
            </a:extLst>
          </p:cNvPr>
          <p:cNvSpPr txBox="1"/>
          <p:nvPr/>
        </p:nvSpPr>
        <p:spPr>
          <a:xfrm>
            <a:off x="266700" y="2895600"/>
            <a:ext cx="5448300" cy="3693319"/>
          </a:xfrm>
          <a:prstGeom prst="rect">
            <a:avLst/>
          </a:prstGeom>
          <a:noFill/>
        </p:spPr>
        <p:txBody>
          <a:bodyPr wrap="square">
            <a:spAutoFit/>
          </a:bodyPr>
          <a:lstStyle/>
          <a:p>
            <a:r>
              <a:rPr lang="vi-VN" b="1"/>
              <a:t>Chức năng chính</a:t>
            </a:r>
            <a:r>
              <a:rPr lang="vi-VN"/>
              <a:t>:</a:t>
            </a:r>
          </a:p>
          <a:p>
            <a:pPr>
              <a:buFont typeface="Arial" panose="020B0604020202020204" pitchFamily="34" charset="0"/>
              <a:buChar char="•"/>
            </a:pPr>
            <a:r>
              <a:rPr lang="vi-VN" b="1"/>
              <a:t>Mạng nơ-ron nhân tạo</a:t>
            </a:r>
            <a:r>
              <a:rPr lang="vi-VN"/>
              <a:t>: Xây dựng và huấn luyện các mô hình học sâu phức tạp như CNN, RNN, và Transformer.</a:t>
            </a:r>
          </a:p>
          <a:p>
            <a:pPr>
              <a:buFont typeface="Arial" panose="020B0604020202020204" pitchFamily="34" charset="0"/>
              <a:buChar char="•"/>
            </a:pPr>
            <a:r>
              <a:rPr lang="vi-VN" b="1"/>
              <a:t>Hỗ trợ GPU/TPU</a:t>
            </a:r>
            <a:r>
              <a:rPr lang="vi-VN"/>
              <a:t>: Tối ưu hóa tính toán trên các hệ thống phần cứng tăng tốc như GPU và TPU.</a:t>
            </a:r>
          </a:p>
          <a:p>
            <a:pPr>
              <a:buFont typeface="Arial" panose="020B0604020202020204" pitchFamily="34" charset="0"/>
              <a:buChar char="•"/>
            </a:pPr>
            <a:r>
              <a:rPr lang="vi-VN" b="1"/>
              <a:t>TensorFlow Lite</a:t>
            </a:r>
            <a:r>
              <a:rPr lang="vi-VN"/>
              <a:t>: Triển khai mô hình trên các thiết bị di động và IoT.</a:t>
            </a:r>
          </a:p>
          <a:p>
            <a:pPr>
              <a:buFont typeface="Arial" panose="020B0604020202020204" pitchFamily="34" charset="0"/>
              <a:buChar char="•"/>
            </a:pPr>
            <a:r>
              <a:rPr lang="vi-VN" b="1"/>
              <a:t>TensorFlow Extended (TFX)</a:t>
            </a:r>
            <a:r>
              <a:rPr lang="vi-VN"/>
              <a:t>: Xây dựng pipeline cho toàn bộ quy trình học máy từ tiền xử lý đến triển khai.</a:t>
            </a:r>
          </a:p>
          <a:p>
            <a:pPr>
              <a:buFont typeface="Arial" panose="020B0604020202020204" pitchFamily="34" charset="0"/>
              <a:buChar char="•"/>
            </a:pPr>
            <a:r>
              <a:rPr lang="vi-VN" b="1"/>
              <a:t>TensorBoard</a:t>
            </a:r>
            <a:r>
              <a:rPr lang="vi-VN"/>
              <a:t>: Công cụ trực quan hóa quá trình huấn luyện và đánh giá mô hình.</a:t>
            </a:r>
          </a:p>
        </p:txBody>
      </p:sp>
      <p:sp>
        <p:nvSpPr>
          <p:cNvPr id="7" name="TextBox 6">
            <a:extLst>
              <a:ext uri="{FF2B5EF4-FFF2-40B4-BE49-F238E27FC236}">
                <a16:creationId xmlns:a16="http://schemas.microsoft.com/office/drawing/2014/main" id="{62FFCAA4-9264-12FF-50D3-BEE22C08F498}"/>
              </a:ext>
            </a:extLst>
          </p:cNvPr>
          <p:cNvSpPr txBox="1"/>
          <p:nvPr/>
        </p:nvSpPr>
        <p:spPr>
          <a:xfrm>
            <a:off x="6019800" y="2819400"/>
            <a:ext cx="6096000" cy="2031325"/>
          </a:xfrm>
          <a:prstGeom prst="rect">
            <a:avLst/>
          </a:prstGeom>
          <a:noFill/>
        </p:spPr>
        <p:txBody>
          <a:bodyPr wrap="square">
            <a:spAutoFit/>
          </a:bodyPr>
          <a:lstStyle/>
          <a:p>
            <a:r>
              <a:rPr lang="en-US" b="1"/>
              <a:t>Ứng dụng</a:t>
            </a:r>
            <a:r>
              <a:rPr lang="en-US"/>
              <a:t>:</a:t>
            </a:r>
          </a:p>
          <a:p>
            <a:pPr>
              <a:buFont typeface="Arial" panose="020B0604020202020204" pitchFamily="34" charset="0"/>
              <a:buChar char="•"/>
            </a:pPr>
            <a:r>
              <a:rPr lang="en-US"/>
              <a:t>Nhận diện hình ảnh, phân loại văn bản, xử lý ngôn ngữ tự nhiên (NLP), dịch máy.</a:t>
            </a:r>
          </a:p>
          <a:p>
            <a:pPr>
              <a:buFont typeface="Arial" panose="020B0604020202020204" pitchFamily="34" charset="0"/>
              <a:buChar char="•"/>
            </a:pPr>
            <a:r>
              <a:rPr lang="en-US"/>
              <a:t>Phân tích chuỗi thời gian, hệ thống đề xuất, xe tự hành và nhiều ứng dụng AI phức tạp khác.</a:t>
            </a:r>
          </a:p>
          <a:p>
            <a:pPr>
              <a:buFont typeface="Arial" panose="020B0604020202020204" pitchFamily="34" charset="0"/>
              <a:buChar char="•"/>
            </a:pPr>
            <a:r>
              <a:rPr lang="en-US"/>
              <a:t>Triển khai mô hình trên các thiết bị di động và nhúng nhờ TensorFlow Lite.</a:t>
            </a:r>
          </a:p>
        </p:txBody>
      </p:sp>
      <p:pic>
        <p:nvPicPr>
          <p:cNvPr id="8194" name="Picture 2" descr="Exploring the Depths of TensorFlow">
            <a:extLst>
              <a:ext uri="{FF2B5EF4-FFF2-40B4-BE49-F238E27FC236}">
                <a16:creationId xmlns:a16="http://schemas.microsoft.com/office/drawing/2014/main" id="{B41298C0-E621-468B-24BC-17569004DC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171569"/>
            <a:ext cx="3938625" cy="1321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475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4EE47D-2C0E-10F2-6DFF-62A0FAA7D177}"/>
              </a:ext>
            </a:extLst>
          </p:cNvPr>
          <p:cNvPicPr>
            <a:picLocks noChangeAspect="1"/>
          </p:cNvPicPr>
          <p:nvPr/>
        </p:nvPicPr>
        <p:blipFill>
          <a:blip r:embed="rId2"/>
          <a:stretch>
            <a:fillRect/>
          </a:stretch>
        </p:blipFill>
        <p:spPr>
          <a:xfrm>
            <a:off x="381000" y="0"/>
            <a:ext cx="8496300" cy="6436592"/>
          </a:xfrm>
          <a:prstGeom prst="rect">
            <a:avLst/>
          </a:prstGeom>
        </p:spPr>
      </p:pic>
    </p:spTree>
    <p:extLst>
      <p:ext uri="{BB962C8B-B14F-4D97-AF65-F5344CB8AC3E}">
        <p14:creationId xmlns:p14="http://schemas.microsoft.com/office/powerpoint/2010/main" val="3573787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66D6-BB91-95AB-6C95-81A5AC32C72E}"/>
              </a:ext>
            </a:extLst>
          </p:cNvPr>
          <p:cNvSpPr>
            <a:spLocks noGrp="1"/>
          </p:cNvSpPr>
          <p:nvPr>
            <p:ph type="title"/>
          </p:nvPr>
        </p:nvSpPr>
        <p:spPr/>
        <p:txBody>
          <a:bodyPr/>
          <a:lstStyle/>
          <a:p>
            <a:r>
              <a:rPr lang="en-US"/>
              <a:t>8. PyTorch</a:t>
            </a:r>
          </a:p>
        </p:txBody>
      </p:sp>
      <p:sp>
        <p:nvSpPr>
          <p:cNvPr id="3" name="Content Placeholder 2">
            <a:extLst>
              <a:ext uri="{FF2B5EF4-FFF2-40B4-BE49-F238E27FC236}">
                <a16:creationId xmlns:a16="http://schemas.microsoft.com/office/drawing/2014/main" id="{9A1A3F59-77FD-BD19-29CD-5853F09022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08488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66D6-BB91-95AB-6C95-81A5AC32C72E}"/>
              </a:ext>
            </a:extLst>
          </p:cNvPr>
          <p:cNvSpPr>
            <a:spLocks noGrp="1"/>
          </p:cNvSpPr>
          <p:nvPr>
            <p:ph type="title"/>
          </p:nvPr>
        </p:nvSpPr>
        <p:spPr/>
        <p:txBody>
          <a:bodyPr/>
          <a:lstStyle/>
          <a:p>
            <a:r>
              <a:rPr lang="en-US"/>
              <a:t>10. Keras</a:t>
            </a:r>
          </a:p>
        </p:txBody>
      </p:sp>
      <p:sp>
        <p:nvSpPr>
          <p:cNvPr id="3" name="Content Placeholder 2">
            <a:extLst>
              <a:ext uri="{FF2B5EF4-FFF2-40B4-BE49-F238E27FC236}">
                <a16:creationId xmlns:a16="http://schemas.microsoft.com/office/drawing/2014/main" id="{9A1A3F59-77FD-BD19-29CD-5853F09022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89964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66D6-BB91-95AB-6C95-81A5AC32C72E}"/>
              </a:ext>
            </a:extLst>
          </p:cNvPr>
          <p:cNvSpPr>
            <a:spLocks noGrp="1"/>
          </p:cNvSpPr>
          <p:nvPr>
            <p:ph type="title"/>
          </p:nvPr>
        </p:nvSpPr>
        <p:spPr/>
        <p:txBody>
          <a:bodyPr/>
          <a:lstStyle/>
          <a:p>
            <a:r>
              <a:rPr lang="en-US"/>
              <a:t>11. NLTK (Natural Language Toolkit)</a:t>
            </a:r>
          </a:p>
        </p:txBody>
      </p:sp>
      <p:sp>
        <p:nvSpPr>
          <p:cNvPr id="3" name="Content Placeholder 2">
            <a:extLst>
              <a:ext uri="{FF2B5EF4-FFF2-40B4-BE49-F238E27FC236}">
                <a16:creationId xmlns:a16="http://schemas.microsoft.com/office/drawing/2014/main" id="{9A1A3F59-77FD-BD19-29CD-5853F09022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39978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66D6-BB91-95AB-6C95-81A5AC32C72E}"/>
              </a:ext>
            </a:extLst>
          </p:cNvPr>
          <p:cNvSpPr>
            <a:spLocks noGrp="1"/>
          </p:cNvSpPr>
          <p:nvPr>
            <p:ph type="title"/>
          </p:nvPr>
        </p:nvSpPr>
        <p:spPr/>
        <p:txBody>
          <a:bodyPr/>
          <a:lstStyle/>
          <a:p>
            <a:r>
              <a:rPr lang="en-US"/>
              <a:t>12. Gensim</a:t>
            </a:r>
          </a:p>
        </p:txBody>
      </p:sp>
      <p:sp>
        <p:nvSpPr>
          <p:cNvPr id="3" name="Content Placeholder 2">
            <a:extLst>
              <a:ext uri="{FF2B5EF4-FFF2-40B4-BE49-F238E27FC236}">
                <a16:creationId xmlns:a16="http://schemas.microsoft.com/office/drawing/2014/main" id="{9A1A3F59-77FD-BD19-29CD-5853F09022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14741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E243-F9A9-60C6-54CA-ED0B593DC6B6}"/>
              </a:ext>
            </a:extLst>
          </p:cNvPr>
          <p:cNvSpPr>
            <a:spLocks noGrp="1"/>
          </p:cNvSpPr>
          <p:nvPr>
            <p:ph type="title"/>
          </p:nvPr>
        </p:nvSpPr>
        <p:spPr/>
        <p:txBody>
          <a:bodyPr/>
          <a:lstStyle/>
          <a:p>
            <a:r>
              <a:rPr lang="en-US"/>
              <a:t>1. NumPy</a:t>
            </a:r>
          </a:p>
        </p:txBody>
      </p:sp>
      <p:sp>
        <p:nvSpPr>
          <p:cNvPr id="3" name="Content Placeholder 2">
            <a:extLst>
              <a:ext uri="{FF2B5EF4-FFF2-40B4-BE49-F238E27FC236}">
                <a16:creationId xmlns:a16="http://schemas.microsoft.com/office/drawing/2014/main" id="{FCF231F4-E45D-E2C8-DA08-7FF6B816E790}"/>
              </a:ext>
            </a:extLst>
          </p:cNvPr>
          <p:cNvSpPr>
            <a:spLocks noGrp="1"/>
          </p:cNvSpPr>
          <p:nvPr>
            <p:ph idx="1"/>
          </p:nvPr>
        </p:nvSpPr>
        <p:spPr>
          <a:xfrm>
            <a:off x="838200" y="1616611"/>
            <a:ext cx="10515600" cy="4351338"/>
          </a:xfrm>
        </p:spPr>
        <p:txBody>
          <a:bodyPr/>
          <a:lstStyle/>
          <a:p>
            <a:r>
              <a:rPr lang="vi-VN"/>
              <a:t>NumPy (Numerical Python) là một thư viện mã nguồn mở cho Python, cung cấp các công cụ mạnh mẽ để xử lý các mảng đa chiều (ndarray) và thực hiện các phép toán số học tốc độ cao.</a:t>
            </a:r>
            <a:endParaRPr lang="en-US"/>
          </a:p>
        </p:txBody>
      </p:sp>
      <p:sp>
        <p:nvSpPr>
          <p:cNvPr id="5" name="TextBox 4">
            <a:extLst>
              <a:ext uri="{FF2B5EF4-FFF2-40B4-BE49-F238E27FC236}">
                <a16:creationId xmlns:a16="http://schemas.microsoft.com/office/drawing/2014/main" id="{A8E021FF-3DE5-A8EE-0C60-A9210808DD18}"/>
              </a:ext>
            </a:extLst>
          </p:cNvPr>
          <p:cNvSpPr txBox="1"/>
          <p:nvPr/>
        </p:nvSpPr>
        <p:spPr>
          <a:xfrm>
            <a:off x="115626" y="3086100"/>
            <a:ext cx="6094674" cy="2585323"/>
          </a:xfrm>
          <a:prstGeom prst="rect">
            <a:avLst/>
          </a:prstGeom>
          <a:noFill/>
        </p:spPr>
        <p:txBody>
          <a:bodyPr wrap="square">
            <a:spAutoFit/>
          </a:bodyPr>
          <a:lstStyle/>
          <a:p>
            <a:r>
              <a:rPr lang="vi-VN" b="1"/>
              <a:t>Chức năng chính</a:t>
            </a:r>
            <a:r>
              <a:rPr lang="vi-VN"/>
              <a:t>:</a:t>
            </a:r>
          </a:p>
          <a:p>
            <a:pPr>
              <a:buFont typeface="Arial" panose="020B0604020202020204" pitchFamily="34" charset="0"/>
              <a:buChar char="•"/>
            </a:pPr>
            <a:r>
              <a:rPr lang="vi-VN"/>
              <a:t>Hỗ trợ mảng n-dimensional (ndarray).</a:t>
            </a:r>
          </a:p>
          <a:p>
            <a:pPr>
              <a:buFont typeface="Arial" panose="020B0604020202020204" pitchFamily="34" charset="0"/>
              <a:buChar char="•"/>
            </a:pPr>
            <a:r>
              <a:rPr lang="vi-VN"/>
              <a:t>Cung cấp các hàm toán học như:</a:t>
            </a:r>
          </a:p>
          <a:p>
            <a:pPr marL="742950" lvl="1" indent="-285750">
              <a:buFont typeface="Arial" panose="020B0604020202020204" pitchFamily="34" charset="0"/>
              <a:buChar char="•"/>
            </a:pPr>
            <a:r>
              <a:rPr lang="vi-VN" b="1"/>
              <a:t>Phép tính mảng</a:t>
            </a:r>
            <a:r>
              <a:rPr lang="vi-VN"/>
              <a:t>: cộng, trừ, nhân, chia.</a:t>
            </a:r>
          </a:p>
          <a:p>
            <a:pPr marL="742950" lvl="1" indent="-285750">
              <a:buFont typeface="Arial" panose="020B0604020202020204" pitchFamily="34" charset="0"/>
              <a:buChar char="•"/>
            </a:pPr>
            <a:r>
              <a:rPr lang="vi-VN" b="1"/>
              <a:t>Đại số tuyến tính</a:t>
            </a:r>
            <a:r>
              <a:rPr lang="vi-VN"/>
              <a:t>: ma trận, ma trận nghịch đảo, định thức.</a:t>
            </a:r>
          </a:p>
          <a:p>
            <a:pPr marL="742950" lvl="1" indent="-285750">
              <a:buFont typeface="Arial" panose="020B0604020202020204" pitchFamily="34" charset="0"/>
              <a:buChar char="•"/>
            </a:pPr>
            <a:r>
              <a:rPr lang="vi-VN" b="1"/>
              <a:t>Thống kê</a:t>
            </a:r>
            <a:r>
              <a:rPr lang="vi-VN"/>
              <a:t>: giá trị trung bình, phương sai, độ lệch chuẩn.</a:t>
            </a:r>
          </a:p>
          <a:p>
            <a:pPr>
              <a:buFont typeface="Arial" panose="020B0604020202020204" pitchFamily="34" charset="0"/>
              <a:buChar char="•"/>
            </a:pPr>
            <a:r>
              <a:rPr lang="vi-VN"/>
              <a:t>Tích hợp với C, C++ và Fortran để tăng tốc xử lý.</a:t>
            </a:r>
          </a:p>
        </p:txBody>
      </p:sp>
      <p:sp>
        <p:nvSpPr>
          <p:cNvPr id="7" name="TextBox 6">
            <a:extLst>
              <a:ext uri="{FF2B5EF4-FFF2-40B4-BE49-F238E27FC236}">
                <a16:creationId xmlns:a16="http://schemas.microsoft.com/office/drawing/2014/main" id="{D0F46D90-B019-4205-1079-90B3492C6B28}"/>
              </a:ext>
            </a:extLst>
          </p:cNvPr>
          <p:cNvSpPr txBox="1"/>
          <p:nvPr/>
        </p:nvSpPr>
        <p:spPr>
          <a:xfrm>
            <a:off x="6210300" y="3162300"/>
            <a:ext cx="6094674" cy="2031325"/>
          </a:xfrm>
          <a:prstGeom prst="rect">
            <a:avLst/>
          </a:prstGeom>
          <a:noFill/>
        </p:spPr>
        <p:txBody>
          <a:bodyPr wrap="square">
            <a:spAutoFit/>
          </a:bodyPr>
          <a:lstStyle/>
          <a:p>
            <a:r>
              <a:rPr lang="vi-VN" b="1"/>
              <a:t>Lợi ích</a:t>
            </a:r>
            <a:r>
              <a:rPr lang="vi-VN"/>
              <a:t>:</a:t>
            </a:r>
          </a:p>
          <a:p>
            <a:pPr>
              <a:buFont typeface="Arial" panose="020B0604020202020204" pitchFamily="34" charset="0"/>
              <a:buChar char="•"/>
            </a:pPr>
            <a:r>
              <a:rPr lang="vi-VN"/>
              <a:t>Tốc độ xử lý nhanh hơn so với danh sách (list) của Python.</a:t>
            </a:r>
          </a:p>
          <a:p>
            <a:pPr>
              <a:buFont typeface="Arial" panose="020B0604020202020204" pitchFamily="34" charset="0"/>
              <a:buChar char="•"/>
            </a:pPr>
            <a:r>
              <a:rPr lang="vi-VN"/>
              <a:t>Hiệu quả trong việc thao tác và phân tích dữ liệu số lượng lớn.</a:t>
            </a:r>
          </a:p>
          <a:p>
            <a:pPr>
              <a:buFont typeface="Arial" panose="020B0604020202020204" pitchFamily="34" charset="0"/>
              <a:buChar char="•"/>
            </a:pPr>
            <a:r>
              <a:rPr lang="vi-VN"/>
              <a:t>Nền tảng cho các thư viện khoa học dữ liệu khác như Pandas, SciPy, Scikit-learn.</a:t>
            </a:r>
          </a:p>
        </p:txBody>
      </p:sp>
      <p:cxnSp>
        <p:nvCxnSpPr>
          <p:cNvPr id="9" name="Straight Connector 8">
            <a:extLst>
              <a:ext uri="{FF2B5EF4-FFF2-40B4-BE49-F238E27FC236}">
                <a16:creationId xmlns:a16="http://schemas.microsoft.com/office/drawing/2014/main" id="{23D5B5FF-16EF-8AA9-AEC2-52B6007B509E}"/>
              </a:ext>
            </a:extLst>
          </p:cNvPr>
          <p:cNvCxnSpPr/>
          <p:nvPr/>
        </p:nvCxnSpPr>
        <p:spPr>
          <a:xfrm>
            <a:off x="6019800" y="3238500"/>
            <a:ext cx="0" cy="262890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584C7E39-D4A7-E1CC-3F90-D36C8223C6C7}"/>
              </a:ext>
            </a:extLst>
          </p:cNvPr>
          <p:cNvSpPr txBox="1"/>
          <p:nvPr/>
        </p:nvSpPr>
        <p:spPr>
          <a:xfrm>
            <a:off x="2095500" y="6068497"/>
            <a:ext cx="8991599" cy="369332"/>
          </a:xfrm>
          <a:prstGeom prst="rect">
            <a:avLst/>
          </a:prstGeom>
          <a:noFill/>
        </p:spPr>
        <p:txBody>
          <a:bodyPr wrap="square">
            <a:spAutoFit/>
          </a:bodyPr>
          <a:lstStyle/>
          <a:p>
            <a:pPr>
              <a:buFont typeface="Arial" panose="020B0604020202020204" pitchFamily="34" charset="0"/>
              <a:buChar char="•"/>
            </a:pPr>
            <a:r>
              <a:rPr lang="en-US" b="1"/>
              <a:t>Ứng dụng</a:t>
            </a:r>
            <a:r>
              <a:rPr lang="en-US"/>
              <a:t>: Phân tích dữ liệu khoa học, học máy, mô phỏng, và xử lý tín hiệu.</a:t>
            </a:r>
          </a:p>
        </p:txBody>
      </p:sp>
      <p:pic>
        <p:nvPicPr>
          <p:cNvPr id="1026" name="Picture 2">
            <a:extLst>
              <a:ext uri="{FF2B5EF4-FFF2-40B4-BE49-F238E27FC236}">
                <a16:creationId xmlns:a16="http://schemas.microsoft.com/office/drawing/2014/main" id="{685FD79B-E737-7D33-FF32-24ADEF743F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6900" y="0"/>
            <a:ext cx="2582333"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710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66D6-BB91-95AB-6C95-81A5AC32C72E}"/>
              </a:ext>
            </a:extLst>
          </p:cNvPr>
          <p:cNvSpPr>
            <a:spLocks noGrp="1"/>
          </p:cNvSpPr>
          <p:nvPr>
            <p:ph type="title"/>
          </p:nvPr>
        </p:nvSpPr>
        <p:spPr/>
        <p:txBody>
          <a:bodyPr/>
          <a:lstStyle/>
          <a:p>
            <a:r>
              <a:rPr lang="en-US"/>
              <a:t>13. OpenCV</a:t>
            </a:r>
          </a:p>
        </p:txBody>
      </p:sp>
      <p:sp>
        <p:nvSpPr>
          <p:cNvPr id="3" name="Content Placeholder 2">
            <a:extLst>
              <a:ext uri="{FF2B5EF4-FFF2-40B4-BE49-F238E27FC236}">
                <a16:creationId xmlns:a16="http://schemas.microsoft.com/office/drawing/2014/main" id="{9A1A3F59-77FD-BD19-29CD-5853F09022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40874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66D6-BB91-95AB-6C95-81A5AC32C72E}"/>
              </a:ext>
            </a:extLst>
          </p:cNvPr>
          <p:cNvSpPr>
            <a:spLocks noGrp="1"/>
          </p:cNvSpPr>
          <p:nvPr>
            <p:ph type="title"/>
          </p:nvPr>
        </p:nvSpPr>
        <p:spPr/>
        <p:txBody>
          <a:bodyPr/>
          <a:lstStyle/>
          <a:p>
            <a:r>
              <a:rPr lang="en-US"/>
              <a:t>14. XGBoost</a:t>
            </a:r>
          </a:p>
        </p:txBody>
      </p:sp>
      <p:sp>
        <p:nvSpPr>
          <p:cNvPr id="3" name="Content Placeholder 2">
            <a:extLst>
              <a:ext uri="{FF2B5EF4-FFF2-40B4-BE49-F238E27FC236}">
                <a16:creationId xmlns:a16="http://schemas.microsoft.com/office/drawing/2014/main" id="{9A1A3F59-77FD-BD19-29CD-5853F09022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77990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66D6-BB91-95AB-6C95-81A5AC32C72E}"/>
              </a:ext>
            </a:extLst>
          </p:cNvPr>
          <p:cNvSpPr>
            <a:spLocks noGrp="1"/>
          </p:cNvSpPr>
          <p:nvPr>
            <p:ph type="title"/>
          </p:nvPr>
        </p:nvSpPr>
        <p:spPr/>
        <p:txBody>
          <a:bodyPr/>
          <a:lstStyle/>
          <a:p>
            <a:r>
              <a:rPr lang="en-US"/>
              <a:t>15. LightGBM</a:t>
            </a:r>
          </a:p>
        </p:txBody>
      </p:sp>
      <p:sp>
        <p:nvSpPr>
          <p:cNvPr id="3" name="Content Placeholder 2">
            <a:extLst>
              <a:ext uri="{FF2B5EF4-FFF2-40B4-BE49-F238E27FC236}">
                <a16:creationId xmlns:a16="http://schemas.microsoft.com/office/drawing/2014/main" id="{9A1A3F59-77FD-BD19-29CD-5853F09022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78170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66D6-BB91-95AB-6C95-81A5AC32C72E}"/>
              </a:ext>
            </a:extLst>
          </p:cNvPr>
          <p:cNvSpPr>
            <a:spLocks noGrp="1"/>
          </p:cNvSpPr>
          <p:nvPr>
            <p:ph type="title"/>
          </p:nvPr>
        </p:nvSpPr>
        <p:spPr/>
        <p:txBody>
          <a:bodyPr/>
          <a:lstStyle/>
          <a:p>
            <a:r>
              <a:rPr lang="en-US"/>
              <a:t>16. Statsmodels</a:t>
            </a:r>
          </a:p>
        </p:txBody>
      </p:sp>
      <p:sp>
        <p:nvSpPr>
          <p:cNvPr id="3" name="Content Placeholder 2">
            <a:extLst>
              <a:ext uri="{FF2B5EF4-FFF2-40B4-BE49-F238E27FC236}">
                <a16:creationId xmlns:a16="http://schemas.microsoft.com/office/drawing/2014/main" id="{9A1A3F59-77FD-BD19-29CD-5853F09022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89822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0880A0-6292-FA77-3398-A8E05DFC31CD}"/>
              </a:ext>
            </a:extLst>
          </p:cNvPr>
          <p:cNvPicPr>
            <a:picLocks noChangeAspect="1"/>
          </p:cNvPicPr>
          <p:nvPr/>
        </p:nvPicPr>
        <p:blipFill>
          <a:blip r:embed="rId2"/>
          <a:stretch>
            <a:fillRect/>
          </a:stretch>
        </p:blipFill>
        <p:spPr>
          <a:xfrm>
            <a:off x="2400300" y="466335"/>
            <a:ext cx="6782610" cy="5925329"/>
          </a:xfrm>
          <a:prstGeom prst="rect">
            <a:avLst/>
          </a:prstGeom>
        </p:spPr>
      </p:pic>
    </p:spTree>
    <p:extLst>
      <p:ext uri="{BB962C8B-B14F-4D97-AF65-F5344CB8AC3E}">
        <p14:creationId xmlns:p14="http://schemas.microsoft.com/office/powerpoint/2010/main" val="1842905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E5534-9154-F9BF-E949-41343E533EBC}"/>
              </a:ext>
            </a:extLst>
          </p:cNvPr>
          <p:cNvSpPr>
            <a:spLocks noGrp="1"/>
          </p:cNvSpPr>
          <p:nvPr>
            <p:ph type="title"/>
          </p:nvPr>
        </p:nvSpPr>
        <p:spPr/>
        <p:txBody>
          <a:bodyPr/>
          <a:lstStyle/>
          <a:p>
            <a:r>
              <a:rPr lang="en-US"/>
              <a:t>2. Pandas</a:t>
            </a:r>
          </a:p>
        </p:txBody>
      </p:sp>
      <p:sp>
        <p:nvSpPr>
          <p:cNvPr id="3" name="Content Placeholder 2">
            <a:extLst>
              <a:ext uri="{FF2B5EF4-FFF2-40B4-BE49-F238E27FC236}">
                <a16:creationId xmlns:a16="http://schemas.microsoft.com/office/drawing/2014/main" id="{8A194006-AF9C-9768-795E-2BA9740F35D4}"/>
              </a:ext>
            </a:extLst>
          </p:cNvPr>
          <p:cNvSpPr>
            <a:spLocks noGrp="1"/>
          </p:cNvSpPr>
          <p:nvPr>
            <p:ph idx="1"/>
          </p:nvPr>
        </p:nvSpPr>
        <p:spPr>
          <a:xfrm>
            <a:off x="838200" y="1562100"/>
            <a:ext cx="10515600" cy="4351338"/>
          </a:xfrm>
        </p:spPr>
        <p:txBody>
          <a:bodyPr/>
          <a:lstStyle/>
          <a:p>
            <a:r>
              <a:rPr lang="vi-VN"/>
              <a:t>Pandas là một thư viện mã nguồn mở cho Python, cung cấp các công cụ mạnh mẽ để thao tác và phân tích dữ liệu có cấu trúc và bán cấu trúc. Đặc biệt hiệu quả cho dữ liệu dạng bảng và chuỗi thời gian.</a:t>
            </a:r>
            <a:endParaRPr lang="en-US"/>
          </a:p>
        </p:txBody>
      </p:sp>
      <p:sp>
        <p:nvSpPr>
          <p:cNvPr id="5" name="TextBox 4">
            <a:extLst>
              <a:ext uri="{FF2B5EF4-FFF2-40B4-BE49-F238E27FC236}">
                <a16:creationId xmlns:a16="http://schemas.microsoft.com/office/drawing/2014/main" id="{AF756861-2D30-E7C4-002A-825FB70C83CF}"/>
              </a:ext>
            </a:extLst>
          </p:cNvPr>
          <p:cNvSpPr txBox="1"/>
          <p:nvPr/>
        </p:nvSpPr>
        <p:spPr>
          <a:xfrm>
            <a:off x="195638" y="3215904"/>
            <a:ext cx="5651552" cy="2585323"/>
          </a:xfrm>
          <a:prstGeom prst="rect">
            <a:avLst/>
          </a:prstGeom>
          <a:noFill/>
        </p:spPr>
        <p:txBody>
          <a:bodyPr wrap="square">
            <a:spAutoFit/>
          </a:bodyPr>
          <a:lstStyle/>
          <a:p>
            <a:r>
              <a:rPr lang="vi-VN" b="1"/>
              <a:t>Chức năng chính</a:t>
            </a:r>
            <a:r>
              <a:rPr lang="vi-VN"/>
              <a:t>:</a:t>
            </a:r>
          </a:p>
          <a:p>
            <a:pPr>
              <a:buFont typeface="Arial" panose="020B0604020202020204" pitchFamily="34" charset="0"/>
              <a:buChar char="•"/>
            </a:pPr>
            <a:r>
              <a:rPr lang="vi-VN" b="1"/>
              <a:t>DataFrame</a:t>
            </a:r>
            <a:r>
              <a:rPr lang="vi-VN"/>
              <a:t>: Cấu trúc dữ liệu 2D giống bảng tính, với các cột có thể có kiểu dữ liệu khác nhau.</a:t>
            </a:r>
          </a:p>
          <a:p>
            <a:pPr>
              <a:buFont typeface="Arial" panose="020B0604020202020204" pitchFamily="34" charset="0"/>
              <a:buChar char="•"/>
            </a:pPr>
            <a:r>
              <a:rPr lang="vi-VN" b="1"/>
              <a:t>Series</a:t>
            </a:r>
            <a:r>
              <a:rPr lang="vi-VN"/>
              <a:t>: Cấu trúc dữ liệu 1D tương tự như danh sách (list) hoặc mảng (array).</a:t>
            </a:r>
          </a:p>
          <a:p>
            <a:pPr>
              <a:buFont typeface="Arial" panose="020B0604020202020204" pitchFamily="34" charset="0"/>
              <a:buChar char="•"/>
            </a:pPr>
            <a:r>
              <a:rPr lang="vi-VN"/>
              <a:t>Xử lý dữ liệu bị thiếu, ghép, hợp nhất, và nhóm dữ liệu.</a:t>
            </a:r>
          </a:p>
          <a:p>
            <a:pPr>
              <a:buFont typeface="Arial" panose="020B0604020202020204" pitchFamily="34" charset="0"/>
              <a:buChar char="•"/>
            </a:pPr>
            <a:r>
              <a:rPr lang="vi-VN"/>
              <a:t>Dễ dàng nhập/xuất dữ liệu từ/đến nhiều định dạng: CSV, Excel, SQL, JSON.</a:t>
            </a:r>
          </a:p>
        </p:txBody>
      </p:sp>
      <p:cxnSp>
        <p:nvCxnSpPr>
          <p:cNvPr id="6" name="Straight Connector 5">
            <a:extLst>
              <a:ext uri="{FF2B5EF4-FFF2-40B4-BE49-F238E27FC236}">
                <a16:creationId xmlns:a16="http://schemas.microsoft.com/office/drawing/2014/main" id="{084D62FA-9C7A-3075-6CEC-1EF84B65802D}"/>
              </a:ext>
            </a:extLst>
          </p:cNvPr>
          <p:cNvCxnSpPr/>
          <p:nvPr/>
        </p:nvCxnSpPr>
        <p:spPr>
          <a:xfrm>
            <a:off x="6073140" y="3284538"/>
            <a:ext cx="0" cy="262890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CBF42455-54FA-9BCF-A11A-95BCBD57D632}"/>
              </a:ext>
            </a:extLst>
          </p:cNvPr>
          <p:cNvSpPr txBox="1"/>
          <p:nvPr/>
        </p:nvSpPr>
        <p:spPr>
          <a:xfrm>
            <a:off x="6344811" y="3215904"/>
            <a:ext cx="5675243" cy="1754326"/>
          </a:xfrm>
          <a:prstGeom prst="rect">
            <a:avLst/>
          </a:prstGeom>
          <a:noFill/>
        </p:spPr>
        <p:txBody>
          <a:bodyPr wrap="square">
            <a:spAutoFit/>
          </a:bodyPr>
          <a:lstStyle/>
          <a:p>
            <a:r>
              <a:rPr lang="en-US" b="1"/>
              <a:t>Lợi ích</a:t>
            </a:r>
            <a:r>
              <a:rPr lang="en-US"/>
              <a:t>:</a:t>
            </a:r>
          </a:p>
          <a:p>
            <a:pPr>
              <a:buFont typeface="Arial" panose="020B0604020202020204" pitchFamily="34" charset="0"/>
              <a:buChar char="•"/>
            </a:pPr>
            <a:r>
              <a:rPr lang="en-US"/>
              <a:t>Xử lý dữ liệu lớn nhanh chóng và hiệu quả.</a:t>
            </a:r>
          </a:p>
          <a:p>
            <a:pPr>
              <a:buFont typeface="Arial" panose="020B0604020202020204" pitchFamily="34" charset="0"/>
              <a:buChar char="•"/>
            </a:pPr>
            <a:r>
              <a:rPr lang="en-US"/>
              <a:t>Các hàm tích hợp giúp dễ dàng thao tác, sắp xếp, lọc, và nhóm dữ liệu.</a:t>
            </a:r>
          </a:p>
          <a:p>
            <a:pPr>
              <a:buFont typeface="Arial" panose="020B0604020202020204" pitchFamily="34" charset="0"/>
              <a:buChar char="•"/>
            </a:pPr>
            <a:r>
              <a:rPr lang="en-US"/>
              <a:t>Khả năng kết hợp với NumPy, Matplotlib để tạo ra các pipeline phân tích dữ liệu mạnh mẽ.</a:t>
            </a:r>
          </a:p>
        </p:txBody>
      </p:sp>
      <p:pic>
        <p:nvPicPr>
          <p:cNvPr id="2050" name="Picture 2">
            <a:extLst>
              <a:ext uri="{FF2B5EF4-FFF2-40B4-BE49-F238E27FC236}">
                <a16:creationId xmlns:a16="http://schemas.microsoft.com/office/drawing/2014/main" id="{65FAA283-71C2-281D-E036-CEFB60EDE8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8300" y="272355"/>
            <a:ext cx="2305050" cy="9246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79819E6-BF1C-B71F-310D-7E095AE71D66}"/>
              </a:ext>
            </a:extLst>
          </p:cNvPr>
          <p:cNvSpPr txBox="1"/>
          <p:nvPr/>
        </p:nvSpPr>
        <p:spPr>
          <a:xfrm>
            <a:off x="2616641" y="5816893"/>
            <a:ext cx="9144000" cy="923330"/>
          </a:xfrm>
          <a:prstGeom prst="rect">
            <a:avLst/>
          </a:prstGeom>
          <a:noFill/>
        </p:spPr>
        <p:txBody>
          <a:bodyPr wrap="square">
            <a:spAutoFit/>
          </a:bodyPr>
          <a:lstStyle/>
          <a:p>
            <a:r>
              <a:rPr lang="en-US" b="1"/>
              <a:t>Ứng dụng</a:t>
            </a:r>
            <a:r>
              <a:rPr lang="en-US"/>
              <a:t>:</a:t>
            </a:r>
          </a:p>
          <a:p>
            <a:pPr>
              <a:buFont typeface="Arial" panose="020B0604020202020204" pitchFamily="34" charset="0"/>
              <a:buChar char="•"/>
            </a:pPr>
            <a:r>
              <a:rPr lang="en-US"/>
              <a:t>Thao tác và phân tích dữ liệu trong các dự án khoa học dữ liệu.</a:t>
            </a:r>
          </a:p>
          <a:p>
            <a:pPr>
              <a:buFont typeface="Arial" panose="020B0604020202020204" pitchFamily="34" charset="0"/>
              <a:buChar char="•"/>
            </a:pPr>
            <a:r>
              <a:rPr lang="en-US"/>
              <a:t>Chuẩn bị và tiền xử lý dữ liệu cho học máy, phân tích tài chính, và các dự án thống kê.</a:t>
            </a:r>
          </a:p>
        </p:txBody>
      </p:sp>
    </p:spTree>
    <p:extLst>
      <p:ext uri="{BB962C8B-B14F-4D97-AF65-F5344CB8AC3E}">
        <p14:creationId xmlns:p14="http://schemas.microsoft.com/office/powerpoint/2010/main" val="966223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752F21-1D71-D589-BD38-A6CF8ED9FB65}"/>
              </a:ext>
            </a:extLst>
          </p:cNvPr>
          <p:cNvPicPr>
            <a:picLocks noChangeAspect="1"/>
          </p:cNvPicPr>
          <p:nvPr/>
        </p:nvPicPr>
        <p:blipFill>
          <a:blip r:embed="rId2"/>
          <a:stretch>
            <a:fillRect/>
          </a:stretch>
        </p:blipFill>
        <p:spPr>
          <a:xfrm>
            <a:off x="1361414" y="337706"/>
            <a:ext cx="9469171" cy="6182588"/>
          </a:xfrm>
          <a:prstGeom prst="rect">
            <a:avLst/>
          </a:prstGeom>
        </p:spPr>
      </p:pic>
    </p:spTree>
    <p:extLst>
      <p:ext uri="{BB962C8B-B14F-4D97-AF65-F5344CB8AC3E}">
        <p14:creationId xmlns:p14="http://schemas.microsoft.com/office/powerpoint/2010/main" val="568876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21AE8-FE66-EADB-88C4-2CC364FB5870}"/>
              </a:ext>
            </a:extLst>
          </p:cNvPr>
          <p:cNvSpPr>
            <a:spLocks noGrp="1"/>
          </p:cNvSpPr>
          <p:nvPr>
            <p:ph type="title"/>
          </p:nvPr>
        </p:nvSpPr>
        <p:spPr/>
        <p:txBody>
          <a:bodyPr/>
          <a:lstStyle/>
          <a:p>
            <a:r>
              <a:rPr lang="en-US"/>
              <a:t>3. Matplotlib</a:t>
            </a:r>
          </a:p>
        </p:txBody>
      </p:sp>
      <p:sp>
        <p:nvSpPr>
          <p:cNvPr id="3" name="Content Placeholder 2">
            <a:extLst>
              <a:ext uri="{FF2B5EF4-FFF2-40B4-BE49-F238E27FC236}">
                <a16:creationId xmlns:a16="http://schemas.microsoft.com/office/drawing/2014/main" id="{E71CD9E2-BFF7-66E8-56EA-1BD14D117668}"/>
              </a:ext>
            </a:extLst>
          </p:cNvPr>
          <p:cNvSpPr>
            <a:spLocks noGrp="1"/>
          </p:cNvSpPr>
          <p:nvPr>
            <p:ph idx="1"/>
          </p:nvPr>
        </p:nvSpPr>
        <p:spPr>
          <a:xfrm>
            <a:off x="843501" y="1531965"/>
            <a:ext cx="10515600" cy="4351338"/>
          </a:xfrm>
        </p:spPr>
        <p:txBody>
          <a:bodyPr/>
          <a:lstStyle/>
          <a:p>
            <a:pPr algn="just"/>
            <a:r>
              <a:rPr lang="vi-VN"/>
              <a:t>Matplotlib là thư viện mã nguồn mở cho Python, cung cấp các công cụ mạnh mẽ để tạo các biểu đồ và hình ảnh trực quan. Đây là một trong những thư viện phổ biến nhất để trực quan hóa dữ liệu trong khoa học dữ liệu.</a:t>
            </a:r>
            <a:endParaRPr lang="en-US"/>
          </a:p>
        </p:txBody>
      </p:sp>
      <p:cxnSp>
        <p:nvCxnSpPr>
          <p:cNvPr id="4" name="Straight Connector 3">
            <a:extLst>
              <a:ext uri="{FF2B5EF4-FFF2-40B4-BE49-F238E27FC236}">
                <a16:creationId xmlns:a16="http://schemas.microsoft.com/office/drawing/2014/main" id="{8FE9AA7C-8212-2801-47C9-9F63A6841E5D}"/>
              </a:ext>
            </a:extLst>
          </p:cNvPr>
          <p:cNvCxnSpPr/>
          <p:nvPr/>
        </p:nvCxnSpPr>
        <p:spPr>
          <a:xfrm>
            <a:off x="5905500" y="3238500"/>
            <a:ext cx="0" cy="262890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79B1585-4CA4-1F14-1E1C-A32597687B30}"/>
              </a:ext>
            </a:extLst>
          </p:cNvPr>
          <p:cNvSpPr txBox="1"/>
          <p:nvPr/>
        </p:nvSpPr>
        <p:spPr>
          <a:xfrm>
            <a:off x="59968" y="3242807"/>
            <a:ext cx="5807431" cy="2862322"/>
          </a:xfrm>
          <a:prstGeom prst="rect">
            <a:avLst/>
          </a:prstGeom>
          <a:noFill/>
        </p:spPr>
        <p:txBody>
          <a:bodyPr wrap="square">
            <a:spAutoFit/>
          </a:bodyPr>
          <a:lstStyle/>
          <a:p>
            <a:r>
              <a:rPr lang="vi-VN" b="1"/>
              <a:t>Chức năng chính</a:t>
            </a:r>
            <a:r>
              <a:rPr lang="vi-VN"/>
              <a:t>:</a:t>
            </a:r>
          </a:p>
          <a:p>
            <a:pPr>
              <a:buFont typeface="Arial" panose="020B0604020202020204" pitchFamily="34" charset="0"/>
              <a:buChar char="•"/>
            </a:pPr>
            <a:r>
              <a:rPr lang="vi-VN"/>
              <a:t>Hỗ trợ nhiều loại biểu đồ:</a:t>
            </a:r>
          </a:p>
          <a:p>
            <a:pPr marL="742950" lvl="1" indent="-285750">
              <a:buFont typeface="Arial" panose="020B0604020202020204" pitchFamily="34" charset="0"/>
              <a:buChar char="•"/>
            </a:pPr>
            <a:r>
              <a:rPr lang="vi-VN" b="1"/>
              <a:t>Biểu đồ đường</a:t>
            </a:r>
            <a:r>
              <a:rPr lang="vi-VN"/>
              <a:t>, </a:t>
            </a:r>
            <a:r>
              <a:rPr lang="vi-VN" b="1"/>
              <a:t>biểu đồ cột</a:t>
            </a:r>
            <a:r>
              <a:rPr lang="vi-VN"/>
              <a:t>, </a:t>
            </a:r>
            <a:r>
              <a:rPr lang="vi-VN" b="1"/>
              <a:t>biểu đồ phân tán</a:t>
            </a:r>
            <a:r>
              <a:rPr lang="vi-VN"/>
              <a:t>, </a:t>
            </a:r>
            <a:r>
              <a:rPr lang="vi-VN" b="1"/>
              <a:t>biểu đồ tròn</a:t>
            </a:r>
            <a:r>
              <a:rPr lang="vi-VN"/>
              <a:t>, </a:t>
            </a:r>
            <a:r>
              <a:rPr lang="vi-VN" b="1"/>
              <a:t>biểu đồ hộp</a:t>
            </a:r>
            <a:r>
              <a:rPr lang="vi-VN"/>
              <a:t>.</a:t>
            </a:r>
          </a:p>
          <a:p>
            <a:pPr>
              <a:buFont typeface="Arial" panose="020B0604020202020204" pitchFamily="34" charset="0"/>
              <a:buChar char="•"/>
            </a:pPr>
            <a:r>
              <a:rPr lang="vi-VN"/>
              <a:t>Tùy chỉnh các thuộc tính biểu đồ: tiêu đề, nhãn trục, màu sắc, lưới, chú thích.</a:t>
            </a:r>
          </a:p>
          <a:p>
            <a:pPr>
              <a:buFont typeface="Arial" panose="020B0604020202020204" pitchFamily="34" charset="0"/>
              <a:buChar char="•"/>
            </a:pPr>
            <a:r>
              <a:rPr lang="vi-VN"/>
              <a:t>Khả năng tích hợp với NumPy và Pandas để trực quan hóa dữ liệu trực tiếp.</a:t>
            </a:r>
          </a:p>
          <a:p>
            <a:pPr>
              <a:buFont typeface="Arial" panose="020B0604020202020204" pitchFamily="34" charset="0"/>
              <a:buChar char="•"/>
            </a:pPr>
            <a:r>
              <a:rPr lang="vi-VN"/>
              <a:t>Hỗ trợ vẽ biểu đồ 2D tĩnh và có thể tạo biểu đồ tương tác thông qua các công cụ mở rộng.</a:t>
            </a:r>
          </a:p>
        </p:txBody>
      </p:sp>
      <p:sp>
        <p:nvSpPr>
          <p:cNvPr id="8" name="TextBox 7">
            <a:extLst>
              <a:ext uri="{FF2B5EF4-FFF2-40B4-BE49-F238E27FC236}">
                <a16:creationId xmlns:a16="http://schemas.microsoft.com/office/drawing/2014/main" id="{40D4807B-17D9-C429-669C-7C0441115BA6}"/>
              </a:ext>
            </a:extLst>
          </p:cNvPr>
          <p:cNvSpPr txBox="1"/>
          <p:nvPr/>
        </p:nvSpPr>
        <p:spPr>
          <a:xfrm>
            <a:off x="6077116" y="3162300"/>
            <a:ext cx="6094674" cy="2031325"/>
          </a:xfrm>
          <a:prstGeom prst="rect">
            <a:avLst/>
          </a:prstGeom>
          <a:noFill/>
        </p:spPr>
        <p:txBody>
          <a:bodyPr wrap="square">
            <a:spAutoFit/>
          </a:bodyPr>
          <a:lstStyle/>
          <a:p>
            <a:r>
              <a:rPr lang="vi-VN" b="1"/>
              <a:t>Lợi ích</a:t>
            </a:r>
            <a:r>
              <a:rPr lang="vi-VN"/>
              <a:t>:</a:t>
            </a:r>
          </a:p>
          <a:p>
            <a:pPr>
              <a:buFont typeface="Arial" panose="020B0604020202020204" pitchFamily="34" charset="0"/>
              <a:buChar char="•"/>
            </a:pPr>
            <a:r>
              <a:rPr lang="vi-VN"/>
              <a:t>Dễ sử dụng và tùy chỉnh, phù hợp cho cả người mới và chuyên gia.</a:t>
            </a:r>
          </a:p>
          <a:p>
            <a:pPr>
              <a:buFont typeface="Arial" panose="020B0604020202020204" pitchFamily="34" charset="0"/>
              <a:buChar char="•"/>
            </a:pPr>
            <a:r>
              <a:rPr lang="vi-VN"/>
              <a:t>Cung cấp các công cụ mạnh mẽ cho báo cáo trực quan và phân tích dữ liệu.</a:t>
            </a:r>
          </a:p>
          <a:p>
            <a:pPr>
              <a:buFont typeface="Arial" panose="020B0604020202020204" pitchFamily="34" charset="0"/>
              <a:buChar char="•"/>
            </a:pPr>
            <a:r>
              <a:rPr lang="vi-VN"/>
              <a:t>Là nền tảng cho nhiều thư viện trực quan hóa khác như Seaborn.</a:t>
            </a:r>
          </a:p>
        </p:txBody>
      </p:sp>
      <p:sp>
        <p:nvSpPr>
          <p:cNvPr id="10" name="TextBox 9">
            <a:extLst>
              <a:ext uri="{FF2B5EF4-FFF2-40B4-BE49-F238E27FC236}">
                <a16:creationId xmlns:a16="http://schemas.microsoft.com/office/drawing/2014/main" id="{1AE159F2-E1EE-31F6-C9F5-BEDB866C5E0A}"/>
              </a:ext>
            </a:extLst>
          </p:cNvPr>
          <p:cNvSpPr txBox="1"/>
          <p:nvPr/>
        </p:nvSpPr>
        <p:spPr>
          <a:xfrm>
            <a:off x="6117535" y="5244860"/>
            <a:ext cx="6094674" cy="1477328"/>
          </a:xfrm>
          <a:prstGeom prst="rect">
            <a:avLst/>
          </a:prstGeom>
          <a:noFill/>
        </p:spPr>
        <p:txBody>
          <a:bodyPr wrap="square">
            <a:spAutoFit/>
          </a:bodyPr>
          <a:lstStyle/>
          <a:p>
            <a:r>
              <a:rPr lang="en-US" b="1"/>
              <a:t>Ứng dụng</a:t>
            </a:r>
            <a:r>
              <a:rPr lang="en-US"/>
              <a:t>:</a:t>
            </a:r>
          </a:p>
          <a:p>
            <a:pPr>
              <a:buFont typeface="Arial" panose="020B0604020202020204" pitchFamily="34" charset="0"/>
              <a:buChar char="•"/>
            </a:pPr>
            <a:r>
              <a:rPr lang="en-US"/>
              <a:t>Tạo biểu đồ trong các báo cáo khoa học, phân tích tài chính.</a:t>
            </a:r>
          </a:p>
          <a:p>
            <a:pPr>
              <a:buFont typeface="Arial" panose="020B0604020202020204" pitchFamily="34" charset="0"/>
              <a:buChar char="•"/>
            </a:pPr>
            <a:r>
              <a:rPr lang="en-US"/>
              <a:t>Trực quan hóa dữ liệu trong học máy, mô hình thống kê và chuỗi thời gian.</a:t>
            </a:r>
          </a:p>
        </p:txBody>
      </p:sp>
      <p:pic>
        <p:nvPicPr>
          <p:cNvPr id="3074" name="Picture 2" descr="Customising figures in Matplotlib">
            <a:extLst>
              <a:ext uri="{FF2B5EF4-FFF2-40B4-BE49-F238E27FC236}">
                <a16:creationId xmlns:a16="http://schemas.microsoft.com/office/drawing/2014/main" id="{D552DE96-1A6F-53CE-0EE0-6AB2089707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200" y="116928"/>
            <a:ext cx="3733800" cy="124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561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5F4D24-FB94-7FD9-1CDE-03059E89EA8D}"/>
              </a:ext>
            </a:extLst>
          </p:cNvPr>
          <p:cNvPicPr>
            <a:picLocks noChangeAspect="1"/>
          </p:cNvPicPr>
          <p:nvPr/>
        </p:nvPicPr>
        <p:blipFill>
          <a:blip r:embed="rId2"/>
          <a:stretch>
            <a:fillRect/>
          </a:stretch>
        </p:blipFill>
        <p:spPr>
          <a:xfrm>
            <a:off x="162834" y="242443"/>
            <a:ext cx="5944430" cy="6373114"/>
          </a:xfrm>
          <a:prstGeom prst="rect">
            <a:avLst/>
          </a:prstGeom>
        </p:spPr>
      </p:pic>
      <p:pic>
        <p:nvPicPr>
          <p:cNvPr id="7" name="Picture 6">
            <a:extLst>
              <a:ext uri="{FF2B5EF4-FFF2-40B4-BE49-F238E27FC236}">
                <a16:creationId xmlns:a16="http://schemas.microsoft.com/office/drawing/2014/main" id="{F861CF98-2201-907C-8D34-CDC143CF0297}"/>
              </a:ext>
            </a:extLst>
          </p:cNvPr>
          <p:cNvPicPr>
            <a:picLocks noChangeAspect="1"/>
          </p:cNvPicPr>
          <p:nvPr/>
        </p:nvPicPr>
        <p:blipFill>
          <a:blip r:embed="rId3"/>
          <a:stretch>
            <a:fillRect/>
          </a:stretch>
        </p:blipFill>
        <p:spPr>
          <a:xfrm>
            <a:off x="6096000" y="952500"/>
            <a:ext cx="5609432" cy="4229100"/>
          </a:xfrm>
          <a:prstGeom prst="rect">
            <a:avLst/>
          </a:prstGeom>
        </p:spPr>
      </p:pic>
    </p:spTree>
    <p:extLst>
      <p:ext uri="{BB962C8B-B14F-4D97-AF65-F5344CB8AC3E}">
        <p14:creationId xmlns:p14="http://schemas.microsoft.com/office/powerpoint/2010/main" val="2883910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B7AB-E453-B426-46F2-E4584B0F27D1}"/>
              </a:ext>
            </a:extLst>
          </p:cNvPr>
          <p:cNvSpPr>
            <a:spLocks noGrp="1"/>
          </p:cNvSpPr>
          <p:nvPr>
            <p:ph type="title"/>
          </p:nvPr>
        </p:nvSpPr>
        <p:spPr/>
        <p:txBody>
          <a:bodyPr/>
          <a:lstStyle/>
          <a:p>
            <a:r>
              <a:rPr lang="en-US"/>
              <a:t>4. Seaborn</a:t>
            </a:r>
          </a:p>
        </p:txBody>
      </p:sp>
      <p:sp>
        <p:nvSpPr>
          <p:cNvPr id="3" name="Content Placeholder 2">
            <a:extLst>
              <a:ext uri="{FF2B5EF4-FFF2-40B4-BE49-F238E27FC236}">
                <a16:creationId xmlns:a16="http://schemas.microsoft.com/office/drawing/2014/main" id="{81D43B3E-AD37-36DC-78E1-41C1DE00C43D}"/>
              </a:ext>
            </a:extLst>
          </p:cNvPr>
          <p:cNvSpPr>
            <a:spLocks noGrp="1"/>
          </p:cNvSpPr>
          <p:nvPr>
            <p:ph idx="1"/>
          </p:nvPr>
        </p:nvSpPr>
        <p:spPr>
          <a:xfrm>
            <a:off x="842507" y="1524000"/>
            <a:ext cx="10515600" cy="4351338"/>
          </a:xfrm>
        </p:spPr>
        <p:txBody>
          <a:bodyPr/>
          <a:lstStyle/>
          <a:p>
            <a:pPr algn="just"/>
            <a:r>
              <a:rPr lang="vi-VN"/>
              <a:t>Seaborn là một thư viện mã nguồn mở xây dựng trên Matplotlib, được thiết kế để tạo ra các biểu đồ trực quan phức tạp và đẹp mắt một cách dễ dàng. Seaborn cung cấp các công cụ trực quan hóa dữ liệu theo thống kê và các mối quan hệ giữa các biến.</a:t>
            </a:r>
            <a:endParaRPr lang="en-US"/>
          </a:p>
        </p:txBody>
      </p:sp>
      <p:sp>
        <p:nvSpPr>
          <p:cNvPr id="5" name="TextBox 4">
            <a:extLst>
              <a:ext uri="{FF2B5EF4-FFF2-40B4-BE49-F238E27FC236}">
                <a16:creationId xmlns:a16="http://schemas.microsoft.com/office/drawing/2014/main" id="{42B91183-5F92-01D7-5A5C-3EB525098B98}"/>
              </a:ext>
            </a:extLst>
          </p:cNvPr>
          <p:cNvSpPr txBox="1"/>
          <p:nvPr/>
        </p:nvSpPr>
        <p:spPr>
          <a:xfrm>
            <a:off x="228600" y="3543300"/>
            <a:ext cx="5524497" cy="3139321"/>
          </a:xfrm>
          <a:prstGeom prst="rect">
            <a:avLst/>
          </a:prstGeom>
          <a:noFill/>
        </p:spPr>
        <p:txBody>
          <a:bodyPr wrap="square">
            <a:spAutoFit/>
          </a:bodyPr>
          <a:lstStyle/>
          <a:p>
            <a:r>
              <a:rPr lang="vi-VN" b="1"/>
              <a:t>Chức năng chính</a:t>
            </a:r>
            <a:r>
              <a:rPr lang="vi-VN"/>
              <a:t>:</a:t>
            </a:r>
          </a:p>
          <a:p>
            <a:pPr>
              <a:buFont typeface="Arial" panose="020B0604020202020204" pitchFamily="34" charset="0"/>
              <a:buChar char="•"/>
            </a:pPr>
            <a:r>
              <a:rPr lang="vi-VN"/>
              <a:t>Cung cấp các kiểu biểu đồ nâng cao:</a:t>
            </a:r>
          </a:p>
          <a:p>
            <a:pPr marL="742950" lvl="1" indent="-285750">
              <a:buFont typeface="Arial" panose="020B0604020202020204" pitchFamily="34" charset="0"/>
              <a:buChar char="•"/>
            </a:pPr>
            <a:r>
              <a:rPr lang="vi-VN" b="1"/>
              <a:t>Biểu đồ phân phối</a:t>
            </a:r>
            <a:r>
              <a:rPr lang="vi-VN"/>
              <a:t> (distplot), </a:t>
            </a:r>
            <a:r>
              <a:rPr lang="vi-VN" b="1"/>
              <a:t>biểu đồ hồi quy</a:t>
            </a:r>
            <a:r>
              <a:rPr lang="vi-VN"/>
              <a:t> (regplot), </a:t>
            </a:r>
            <a:r>
              <a:rPr lang="vi-VN" b="1"/>
              <a:t>biểu đồ hộp</a:t>
            </a:r>
            <a:r>
              <a:rPr lang="vi-VN"/>
              <a:t> (boxplot), </a:t>
            </a:r>
            <a:r>
              <a:rPr lang="vi-VN" b="1"/>
              <a:t>biểu đồ điểm</a:t>
            </a:r>
            <a:r>
              <a:rPr lang="vi-VN"/>
              <a:t> (pointplot).</a:t>
            </a:r>
          </a:p>
          <a:p>
            <a:pPr>
              <a:buFont typeface="Arial" panose="020B0604020202020204" pitchFamily="34" charset="0"/>
              <a:buChar char="•"/>
            </a:pPr>
            <a:r>
              <a:rPr lang="vi-VN"/>
              <a:t>Hỗ trợ tự động định dạng biểu đồ với phong cách trực quan hiện đại và thẩm mỹ.</a:t>
            </a:r>
          </a:p>
          <a:p>
            <a:pPr>
              <a:buFont typeface="Arial" panose="020B0604020202020204" pitchFamily="34" charset="0"/>
              <a:buChar char="•"/>
            </a:pPr>
            <a:r>
              <a:rPr lang="vi-VN"/>
              <a:t>Dễ dàng tích hợp với Pandas để vẽ biểu đồ từ DataFrame.</a:t>
            </a:r>
          </a:p>
          <a:p>
            <a:pPr>
              <a:buFont typeface="Arial" panose="020B0604020202020204" pitchFamily="34" charset="0"/>
              <a:buChar char="•"/>
            </a:pPr>
            <a:r>
              <a:rPr lang="vi-VN"/>
              <a:t>Hỗ trợ hiển thị mối quan hệ giữa nhiều biến và trực quan hóa ma trận tương quan.</a:t>
            </a:r>
          </a:p>
        </p:txBody>
      </p:sp>
      <p:cxnSp>
        <p:nvCxnSpPr>
          <p:cNvPr id="6" name="Straight Connector 5">
            <a:extLst>
              <a:ext uri="{FF2B5EF4-FFF2-40B4-BE49-F238E27FC236}">
                <a16:creationId xmlns:a16="http://schemas.microsoft.com/office/drawing/2014/main" id="{71B1C870-9650-68A8-F7B9-BB89D4FE030F}"/>
              </a:ext>
            </a:extLst>
          </p:cNvPr>
          <p:cNvCxnSpPr/>
          <p:nvPr/>
        </p:nvCxnSpPr>
        <p:spPr>
          <a:xfrm>
            <a:off x="5905500" y="3238500"/>
            <a:ext cx="0" cy="262890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B74E3B8B-FB9F-73F5-FD2C-27F1C0D91D43}"/>
              </a:ext>
            </a:extLst>
          </p:cNvPr>
          <p:cNvSpPr txBox="1"/>
          <p:nvPr/>
        </p:nvSpPr>
        <p:spPr>
          <a:xfrm>
            <a:off x="5981700" y="3162300"/>
            <a:ext cx="6094674" cy="2031325"/>
          </a:xfrm>
          <a:prstGeom prst="rect">
            <a:avLst/>
          </a:prstGeom>
          <a:noFill/>
        </p:spPr>
        <p:txBody>
          <a:bodyPr wrap="square">
            <a:spAutoFit/>
          </a:bodyPr>
          <a:lstStyle/>
          <a:p>
            <a:r>
              <a:rPr lang="vi-VN" b="1"/>
              <a:t>Lợi ích</a:t>
            </a:r>
            <a:r>
              <a:rPr lang="vi-VN"/>
              <a:t>:</a:t>
            </a:r>
          </a:p>
          <a:p>
            <a:pPr>
              <a:buFont typeface="Arial" panose="020B0604020202020204" pitchFamily="34" charset="0"/>
              <a:buChar char="•"/>
            </a:pPr>
            <a:r>
              <a:rPr lang="vi-VN"/>
              <a:t>Giao diện thân thiện và dễ sử dụng để trực quan hóa dữ liệu phức tạp.</a:t>
            </a:r>
          </a:p>
          <a:p>
            <a:pPr>
              <a:buFont typeface="Arial" panose="020B0604020202020204" pitchFamily="34" charset="0"/>
              <a:buChar char="•"/>
            </a:pPr>
            <a:r>
              <a:rPr lang="vi-VN"/>
              <a:t>Được tối ưu hóa để làm việc với các dữ liệu có cấu trúc như bảng (DataFrame).</a:t>
            </a:r>
          </a:p>
          <a:p>
            <a:pPr>
              <a:buFont typeface="Arial" panose="020B0604020202020204" pitchFamily="34" charset="0"/>
              <a:buChar char="•"/>
            </a:pPr>
            <a:r>
              <a:rPr lang="vi-VN"/>
              <a:t>Tạo các biểu đồ với định dạng đẹp mắt và chuyên nghiệp mà không cần tùy chỉnh nhiều.</a:t>
            </a:r>
          </a:p>
        </p:txBody>
      </p:sp>
      <p:sp>
        <p:nvSpPr>
          <p:cNvPr id="10" name="TextBox 9">
            <a:extLst>
              <a:ext uri="{FF2B5EF4-FFF2-40B4-BE49-F238E27FC236}">
                <a16:creationId xmlns:a16="http://schemas.microsoft.com/office/drawing/2014/main" id="{86F22882-BD20-7BF4-BA87-9AFB2688B5D6}"/>
              </a:ext>
            </a:extLst>
          </p:cNvPr>
          <p:cNvSpPr txBox="1"/>
          <p:nvPr/>
        </p:nvSpPr>
        <p:spPr>
          <a:xfrm>
            <a:off x="5995946" y="5129857"/>
            <a:ext cx="6122504" cy="1754326"/>
          </a:xfrm>
          <a:prstGeom prst="rect">
            <a:avLst/>
          </a:prstGeom>
          <a:noFill/>
        </p:spPr>
        <p:txBody>
          <a:bodyPr wrap="square">
            <a:spAutoFit/>
          </a:bodyPr>
          <a:lstStyle/>
          <a:p>
            <a:r>
              <a:rPr lang="vi-VN" b="1"/>
              <a:t>Ứng dụng</a:t>
            </a:r>
            <a:r>
              <a:rPr lang="vi-VN"/>
              <a:t>:</a:t>
            </a:r>
          </a:p>
          <a:p>
            <a:pPr>
              <a:buFont typeface="Arial" panose="020B0604020202020204" pitchFamily="34" charset="0"/>
              <a:buChar char="•"/>
            </a:pPr>
            <a:r>
              <a:rPr lang="vi-VN"/>
              <a:t>Phân tích dữ liệu thống kê, trực quan hóa mối quan hệ giữa các biến.</a:t>
            </a:r>
          </a:p>
          <a:p>
            <a:pPr>
              <a:buFont typeface="Arial" panose="020B0604020202020204" pitchFamily="34" charset="0"/>
              <a:buChar char="•"/>
            </a:pPr>
            <a:r>
              <a:rPr lang="vi-VN"/>
              <a:t>Được sử dụng rộng rãi trong khoa học dữ liệu, tài chính, và học máy để tạo ra các biểu đồ phân tích đẹp và dễ hiểu.</a:t>
            </a:r>
          </a:p>
        </p:txBody>
      </p:sp>
      <p:pic>
        <p:nvPicPr>
          <p:cNvPr id="15" name="Picture 14">
            <a:extLst>
              <a:ext uri="{FF2B5EF4-FFF2-40B4-BE49-F238E27FC236}">
                <a16:creationId xmlns:a16="http://schemas.microsoft.com/office/drawing/2014/main" id="{9CDBEE26-30B4-2438-4176-5E7589F67F59}"/>
              </a:ext>
            </a:extLst>
          </p:cNvPr>
          <p:cNvPicPr>
            <a:picLocks noChangeAspect="1"/>
          </p:cNvPicPr>
          <p:nvPr/>
        </p:nvPicPr>
        <p:blipFill>
          <a:blip r:embed="rId2"/>
          <a:stretch>
            <a:fillRect/>
          </a:stretch>
        </p:blipFill>
        <p:spPr>
          <a:xfrm>
            <a:off x="7431106" y="52388"/>
            <a:ext cx="3924848" cy="1267002"/>
          </a:xfrm>
          <a:prstGeom prst="rect">
            <a:avLst/>
          </a:prstGeom>
        </p:spPr>
      </p:pic>
    </p:spTree>
    <p:extLst>
      <p:ext uri="{BB962C8B-B14F-4D97-AF65-F5344CB8AC3E}">
        <p14:creationId xmlns:p14="http://schemas.microsoft.com/office/powerpoint/2010/main" val="707605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D272A291-EC04-BC80-8F32-4AB130583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1300" y="1143000"/>
            <a:ext cx="5059891" cy="4572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1B058C7-380E-1436-74BE-0BEBF378CE61}"/>
              </a:ext>
            </a:extLst>
          </p:cNvPr>
          <p:cNvPicPr>
            <a:picLocks noChangeAspect="1"/>
          </p:cNvPicPr>
          <p:nvPr/>
        </p:nvPicPr>
        <p:blipFill>
          <a:blip r:embed="rId3"/>
          <a:stretch>
            <a:fillRect/>
          </a:stretch>
        </p:blipFill>
        <p:spPr>
          <a:xfrm>
            <a:off x="532858" y="952500"/>
            <a:ext cx="6125158" cy="5219700"/>
          </a:xfrm>
          <a:prstGeom prst="rect">
            <a:avLst/>
          </a:prstGeom>
        </p:spPr>
      </p:pic>
    </p:spTree>
    <p:extLst>
      <p:ext uri="{BB962C8B-B14F-4D97-AF65-F5344CB8AC3E}">
        <p14:creationId xmlns:p14="http://schemas.microsoft.com/office/powerpoint/2010/main" val="42896479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TotalTime>
  <Words>1742</Words>
  <Application>Microsoft Office PowerPoint</Application>
  <PresentationFormat>Widescreen</PresentationFormat>
  <Paragraphs>114</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Aptos</vt:lpstr>
      <vt:lpstr>Aptos Display</vt:lpstr>
      <vt:lpstr>Arial</vt:lpstr>
      <vt:lpstr>1_Office Theme</vt:lpstr>
      <vt:lpstr>Bài 05. MỘT SỐ THƯ VIỆN MÃ NGUỒN MỞ QUAN TRỌNG TRONG KHOA HỌC DỮ LIỆU</vt:lpstr>
      <vt:lpstr>1. NumPy</vt:lpstr>
      <vt:lpstr>PowerPoint Presentation</vt:lpstr>
      <vt:lpstr>2. Pandas</vt:lpstr>
      <vt:lpstr>PowerPoint Presentation</vt:lpstr>
      <vt:lpstr>3. Matplotlib</vt:lpstr>
      <vt:lpstr>PowerPoint Presentation</vt:lpstr>
      <vt:lpstr>4. Seaborn</vt:lpstr>
      <vt:lpstr>PowerPoint Presentation</vt:lpstr>
      <vt:lpstr>5. SciPy</vt:lpstr>
      <vt:lpstr>PowerPoint Presentation</vt:lpstr>
      <vt:lpstr>6. Scikit-learn</vt:lpstr>
      <vt:lpstr>PowerPoint Presentation</vt:lpstr>
      <vt:lpstr>7. TensorFlow</vt:lpstr>
      <vt:lpstr>PowerPoint Presentation</vt:lpstr>
      <vt:lpstr>8. PyTorch</vt:lpstr>
      <vt:lpstr>10. Keras</vt:lpstr>
      <vt:lpstr>11. NLTK (Natural Language Toolkit)</vt:lpstr>
      <vt:lpstr>12. Gensim</vt:lpstr>
      <vt:lpstr>13. OpenCV</vt:lpstr>
      <vt:lpstr>14. XGBoost</vt:lpstr>
      <vt:lpstr>15. LightGBM</vt:lpstr>
      <vt:lpstr>16. Statsmodels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 Nhat Tung</dc:creator>
  <cp:lastModifiedBy>Le Nhat Tung</cp:lastModifiedBy>
  <cp:revision>14</cp:revision>
  <dcterms:created xsi:type="dcterms:W3CDTF">2024-10-20T08:45:12Z</dcterms:created>
  <dcterms:modified xsi:type="dcterms:W3CDTF">2024-10-20T09:35:04Z</dcterms:modified>
</cp:coreProperties>
</file>