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Slab-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Best model here is Random Forest. This is likely due to the small training data set and the potential of gradient boosting / xgboost overfitting. Also, GLMnet probably did not perform well due to a non-linear decision boundary. </a:t>
            </a:r>
          </a:p>
          <a:p>
            <a:pPr indent="-228600" lvl="0" marL="457200" rtl="0">
              <a:spcBef>
                <a:spcPts val="0"/>
              </a:spcBef>
              <a:buChar char="-"/>
            </a:pPr>
            <a:r>
              <a:rPr lang="en"/>
              <a:t>Big takeaway here is that the features importances have changed from the first 15 rounds. Now, the amount that your opponent offers to you is the best predictor of how much you will make (i.e. if you opponent offers you more money, you are likely to make more money).</a:t>
            </a:r>
          </a:p>
          <a:p>
            <a:pPr indent="-228600" lvl="0" marL="457200" rtl="0">
              <a:spcBef>
                <a:spcPts val="0"/>
              </a:spcBef>
              <a:buChar char="-"/>
            </a:pPr>
            <a:r>
              <a:rPr lang="en"/>
              <a:t>In addition, how much money you offer to your opponent is the second most important feature for determining how much money you will make. If you offer money to your opponent, you are more likely to make more money in your total payoff.</a:t>
            </a:r>
          </a:p>
          <a:p>
            <a:pPr indent="-228600" lvl="0" marL="457200" rtl="0">
              <a:spcBef>
                <a:spcPts val="0"/>
              </a:spcBef>
              <a:buChar char="-"/>
            </a:pPr>
            <a:r>
              <a:rPr lang="en"/>
              <a:t>This is likely due to both players being more inclined to ‘push’  money to the other player in the presence of a side payment (incentives here are changing decisions.</a:t>
            </a:r>
          </a:p>
          <a:p>
            <a:pPr indent="-228600" lvl="0" marL="457200" rtl="0">
              <a:spcBef>
                <a:spcPts val="0"/>
              </a:spcBef>
              <a:buChar char="-"/>
            </a:pPr>
            <a:r>
              <a:rPr lang="en"/>
              <a:t>In addition, we have much higher prediction accuracy (in terms of RMSE) compared to the first 15 rounds. This means it is easier to predict how much money a person will make if there is an option to make side payments.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Again, the best model here if random forest (in terms of RMSE).</a:t>
            </a:r>
          </a:p>
          <a:p>
            <a:pPr indent="-228600" lvl="0" marL="457200" rtl="0">
              <a:spcBef>
                <a:spcPts val="0"/>
              </a:spcBef>
              <a:buChar char="-"/>
            </a:pPr>
            <a:r>
              <a:rPr lang="en"/>
              <a:t>The features importances for the top three stay the same. However, rd tops my side as the second most important factor to predict your payoff over all rounds.</a:t>
            </a:r>
          </a:p>
          <a:p>
            <a:pPr indent="-228600" lvl="1" marL="914400" rtl="0">
              <a:spcBef>
                <a:spcPts val="0"/>
              </a:spcBef>
              <a:buChar char="-"/>
            </a:pPr>
            <a:r>
              <a:rPr lang="en"/>
              <a:t>This means that after seeing how much a player has offered you to ‘push’ (opptside), the next feature to investigate is the rd. In later rounds, players have learned how to cooperate with each other to achieve a maximum payout.</a:t>
            </a:r>
          </a:p>
          <a:p>
            <a:pPr indent="-228600" lvl="0" marL="457200" rtl="0">
              <a:spcBef>
                <a:spcPts val="0"/>
              </a:spcBef>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Here, combine the predicted results of each individual model into a linear regression ensemble.</a:t>
            </a:r>
          </a:p>
          <a:p>
            <a:pPr indent="-228600" lvl="0" marL="457200" rtl="0">
              <a:spcBef>
                <a:spcPts val="0"/>
              </a:spcBef>
              <a:buChar char="-"/>
            </a:pPr>
            <a:r>
              <a:rPr lang="en"/>
              <a:t>The idea is that by assigning weights to each model, we can combine the strengths of multiple approaches.</a:t>
            </a:r>
          </a:p>
          <a:p>
            <a:pPr indent="-228600" lvl="1" marL="914400" rtl="0">
              <a:spcBef>
                <a:spcPts val="0"/>
              </a:spcBef>
              <a:buChar char="-"/>
            </a:pPr>
            <a:r>
              <a:rPr lang="en"/>
              <a:t>I.e. a linear decision boundary from regression, clustering techniques from KNN, and non-linear boundaries from trees.</a:t>
            </a:r>
          </a:p>
          <a:p>
            <a:pPr indent="-228600" lvl="0" marL="457200" rtl="0">
              <a:spcBef>
                <a:spcPts val="0"/>
              </a:spcBef>
              <a:buChar char="-"/>
            </a:pPr>
            <a:r>
              <a:rPr lang="en"/>
              <a:t>Above, our linear regression model gives the most weight to GB.</a:t>
            </a:r>
          </a:p>
          <a:p>
            <a:pPr indent="-228600" lvl="1" marL="914400" rtl="0">
              <a:spcBef>
                <a:spcPts val="0"/>
              </a:spcBef>
              <a:buChar char="-"/>
            </a:pPr>
            <a:r>
              <a:rPr lang="en"/>
              <a:t>Interesting, since GB does not perform the best in any of the models</a:t>
            </a:r>
          </a:p>
          <a:p>
            <a:pPr indent="-228600" lvl="0" marL="457200" rtl="0">
              <a:spcBef>
                <a:spcPts val="0"/>
              </a:spcBef>
              <a:buChar char="-"/>
            </a:pPr>
            <a:r>
              <a:rPr lang="en"/>
              <a:t>Meta dataframe just means that we are combining the original features alongside the predictions from each model as features</a:t>
            </a:r>
          </a:p>
          <a:p>
            <a:pPr indent="-228600" lvl="1" marL="914400" rtl="0">
              <a:spcBef>
                <a:spcPts val="0"/>
              </a:spcBef>
              <a:buChar char="-"/>
            </a:pPr>
            <a:r>
              <a:rPr lang="en"/>
              <a:t>For the meta dataframe, the best feature from the original features  is the rd number.</a:t>
            </a:r>
          </a:p>
          <a:p>
            <a:pPr indent="-228600" lvl="1" marL="914400">
              <a:spcBef>
                <a:spcPts val="0"/>
              </a:spcBef>
              <a:buChar char="-"/>
            </a:pPr>
            <a:r>
              <a:rPr lang="en"/>
              <a:t>Scaled data was used here to keep the original features on the same scale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RF again wins as the best model (but barely).</a:t>
            </a:r>
          </a:p>
          <a:p>
            <a:pPr indent="-228600" lvl="0" marL="457200" rtl="0">
              <a:spcBef>
                <a:spcPts val="0"/>
              </a:spcBef>
              <a:buChar char="-"/>
            </a:pPr>
            <a:r>
              <a:rPr lang="en"/>
              <a:t>Hypothesis here is that the ensemble method would perform best on new incoming data because of the combination of models used.</a:t>
            </a:r>
          </a:p>
          <a:p>
            <a:pPr indent="-228600" lvl="1" marL="914400" rtl="0">
              <a:spcBef>
                <a:spcPts val="0"/>
              </a:spcBef>
              <a:buChar char="-"/>
            </a:pPr>
            <a:r>
              <a:rPr lang="en"/>
              <a:t>The meta ensemble did worse than the linear ensemble of model predictions</a:t>
            </a:r>
          </a:p>
          <a:p>
            <a:pPr indent="-228600" lvl="0" marL="457200">
              <a:spcBef>
                <a:spcPts val="0"/>
              </a:spcBef>
              <a:buChar char="-"/>
            </a:pPr>
            <a:r>
              <a:rPr lang="en"/>
              <a:t>Chart on left shows the predicted values vs actual values for each model that went into the ensemble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45720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a:spcBef>
                <a:spcPts val="0"/>
              </a:spcBef>
              <a:buChar char="-"/>
            </a:pPr>
            <a:r>
              <a:rPr lang="en"/>
              <a:t>The ultimatum game is an economic thought experiment that is an extension of the Prisoner’s Dilemma</a:t>
            </a:r>
          </a:p>
          <a:p>
            <a:pPr indent="-228600" lvl="1" marL="914400">
              <a:spcBef>
                <a:spcPts val="0"/>
              </a:spcBef>
              <a:buChar char="-"/>
            </a:pPr>
            <a:r>
              <a:rPr lang="en"/>
              <a:t>The basic premise, explained more on the next slide, is that there are two people in this game. Both players choose whether to ‘push’ (give money to the other player) or ‘pull’ (take money for themself from the pot). The catch is that you can only pull $3-$4 while you can push $6-$7. Best option is for both players to push to the other player.</a:t>
            </a:r>
          </a:p>
          <a:p>
            <a:pPr indent="0" lvl="0" marL="457200">
              <a:spcBef>
                <a:spcPts val="0"/>
              </a:spcBef>
              <a:buNone/>
            </a:pPr>
            <a:r>
              <a:t/>
            </a:r>
            <a:endParaRP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Cooperation here is defined as reaching the maximum monetary outcome for each player (i.e. for this game it would be both players pushing money to the other player).</a:t>
            </a:r>
          </a:p>
          <a:p>
            <a:pPr indent="-228600" lvl="0" marL="457200" rtl="0">
              <a:spcBef>
                <a:spcPts val="0"/>
              </a:spcBef>
              <a:buChar char="-"/>
            </a:pPr>
            <a:r>
              <a:rPr lang="en"/>
              <a:t>The reason why cooperation is not reached 100% o the time is due to a concept of fairness and people being greedy.</a:t>
            </a:r>
          </a:p>
          <a:p>
            <a:pPr indent="-228600" lvl="1" marL="914400" rtl="0">
              <a:spcBef>
                <a:spcPts val="0"/>
              </a:spcBef>
              <a:buChar char="-"/>
            </a:pPr>
            <a:r>
              <a:rPr lang="en"/>
              <a:t>If I offer you $1 and keep $9 for myself, that may be viewed as not fair. (This concept is not applicable in this version of the game because each player selects their move at the same time (i.e. you do not observe the opponent’s choice before making your own choice).</a:t>
            </a:r>
          </a:p>
          <a:p>
            <a:pPr indent="-228600" lvl="1" marL="914400">
              <a:spcBef>
                <a:spcPts val="0"/>
              </a:spcBef>
              <a:buChar char="-"/>
            </a:pPr>
            <a:r>
              <a:rPr lang="en"/>
              <a:t>On the flip side, you may be greedy and want to only take money for yourself (pull) instead of giving money to the other player (push)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Push here means that you are giving money from the pot to the other player</a:t>
            </a:r>
          </a:p>
          <a:p>
            <a:pPr indent="-228600" lvl="0" marL="457200">
              <a:spcBef>
                <a:spcPts val="0"/>
              </a:spcBef>
              <a:buChar char="-"/>
            </a:pPr>
            <a:r>
              <a:rPr lang="en"/>
              <a:t>Each player played ~ 8 rounds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First stage players are not able to give side payments (‘My payment to other’, ‘Other’s payment to me’). Players decision to push or pull happen simultaneously.</a:t>
            </a:r>
          </a:p>
          <a:p>
            <a:pPr indent="-228600" lvl="0" marL="457200" rtl="0">
              <a:spcBef>
                <a:spcPts val="0"/>
              </a:spcBef>
              <a:buChar char="-"/>
            </a:pPr>
            <a:r>
              <a:rPr lang="en"/>
              <a:t>Second stage, players are able to give side payments</a:t>
            </a:r>
          </a:p>
          <a:p>
            <a:pPr indent="-228600" lvl="1" marL="914400" rtl="0">
              <a:spcBef>
                <a:spcPts val="0"/>
              </a:spcBef>
              <a:buChar char="-"/>
            </a:pPr>
            <a:r>
              <a:rPr lang="en"/>
              <a:t>Side payments are given first. Then, players decide whether to pull or push</a:t>
            </a:r>
          </a:p>
          <a:p>
            <a:pPr indent="-228600" lvl="1" marL="914400" rtl="0">
              <a:spcBef>
                <a:spcPts val="0"/>
              </a:spcBef>
              <a:buChar char="-"/>
            </a:pPr>
            <a:r>
              <a:rPr lang="en"/>
              <a:t>If a side payment is present and a player pulls, the side payment goes back to the opposite player.</a:t>
            </a:r>
          </a:p>
          <a:p>
            <a:pPr indent="-228600" lvl="1" marL="914400" rtl="0">
              <a:spcBef>
                <a:spcPts val="0"/>
              </a:spcBef>
              <a:buChar char="-"/>
            </a:pPr>
            <a:r>
              <a:rPr lang="en"/>
              <a:t>If a side payment is present and a player pushes (gives money to the opposite player), then this player receives the side payment amount</a:t>
            </a:r>
          </a:p>
          <a:p>
            <a:pPr indent="-228600" lvl="0" marL="457200" rtl="0">
              <a:spcBef>
                <a:spcPts val="0"/>
              </a:spcBef>
              <a:buChar char="-"/>
            </a:pPr>
            <a:r>
              <a:rPr lang="en"/>
              <a:t>Each subject played ~8 rounds (between these two options - side payment / no side payment).</a:t>
            </a:r>
          </a:p>
          <a:p>
            <a:pPr indent="-228600" lvl="0" marL="457200">
              <a:spcBef>
                <a:spcPts val="0"/>
              </a:spcBef>
              <a:buChar char="-"/>
            </a:pPr>
            <a:r>
              <a:rPr lang="en"/>
              <a:t>This setup is such that is your are greedy, want to pull, you make $3-$4 less than if you push (and the other player pushes).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In the later rounds, the myside and opptside columns are not empty.</a:t>
            </a:r>
          </a:p>
          <a:p>
            <a:pPr indent="-228600" lvl="0" marL="457200">
              <a:spcBef>
                <a:spcPts val="0"/>
              </a:spcBef>
              <a:buChar char="-"/>
            </a:pPr>
            <a:r>
              <a:rPr lang="en"/>
              <a:t>I removed the opptchoice, and opptchoicecard columns because you would not have access to this information during the game.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Different results throughout the rounds.</a:t>
            </a:r>
          </a:p>
          <a:p>
            <a:pPr indent="-228600" lvl="1" marL="914400" rtl="0">
              <a:spcBef>
                <a:spcPts val="0"/>
              </a:spcBef>
              <a:buChar char="-"/>
            </a:pPr>
            <a:r>
              <a:rPr lang="en"/>
              <a:t>However, it is easiest to predict your payoff in the later rounds (with a sidepayment).</a:t>
            </a:r>
          </a:p>
          <a:p>
            <a:pPr indent="-228600" lvl="0" marL="457200" rtl="0">
              <a:spcBef>
                <a:spcPts val="0"/>
              </a:spcBef>
              <a:buChar char="-"/>
            </a:pPr>
            <a:r>
              <a:rPr lang="en"/>
              <a:t>Each algorithm has a different approach to find the answer. </a:t>
            </a:r>
          </a:p>
          <a:p>
            <a:pPr indent="-228600" lvl="1" marL="914400" rtl="0">
              <a:spcBef>
                <a:spcPts val="0"/>
              </a:spcBef>
              <a:buChar char="-"/>
            </a:pPr>
            <a:r>
              <a:rPr lang="en"/>
              <a:t>Clustering</a:t>
            </a:r>
          </a:p>
          <a:p>
            <a:pPr indent="-228600" lvl="1" marL="914400" rtl="0">
              <a:spcBef>
                <a:spcPts val="0"/>
              </a:spcBef>
              <a:buChar char="-"/>
            </a:pPr>
            <a:r>
              <a:rPr lang="en"/>
              <a:t>Regression</a:t>
            </a:r>
          </a:p>
          <a:p>
            <a:pPr indent="-228600" lvl="1" marL="914400" rtl="0">
              <a:spcBef>
                <a:spcPts val="0"/>
              </a:spcBef>
              <a:buChar char="-"/>
            </a:pPr>
            <a:r>
              <a:rPr lang="en"/>
              <a:t>Trees / Boosted Trees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Best model in terms of RMSE is KNN</a:t>
            </a:r>
          </a:p>
          <a:p>
            <a:pPr indent="-228600" lvl="0" marL="457200" rtl="0">
              <a:spcBef>
                <a:spcPts val="0"/>
              </a:spcBef>
              <a:buChar char="-"/>
            </a:pPr>
            <a:r>
              <a:rPr lang="en"/>
              <a:t>However, KNN can not give us feature importances. Therefore, GLMnet is used for the graph to the right.</a:t>
            </a:r>
          </a:p>
          <a:p>
            <a:pPr indent="-228600" lvl="0" marL="457200">
              <a:spcBef>
                <a:spcPts val="0"/>
              </a:spcBef>
              <a:buChar char="-"/>
            </a:pPr>
            <a:r>
              <a:rPr lang="en"/>
              <a:t>Takeaway, whether you pull or push is the most important feature for determining your payoff in the game (dominant option is to push money to the other player).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7.png"/><Relationship Id="rId4" Type="http://schemas.openxmlformats.org/officeDocument/2006/relationships/image" Target="../media/image08.png"/><Relationship Id="rId5"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6.png"/><Relationship Id="rId4"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501700" y="1188925"/>
            <a:ext cx="6484800" cy="1457400"/>
          </a:xfrm>
          <a:prstGeom prst="rect">
            <a:avLst/>
          </a:prstGeom>
        </p:spPr>
        <p:txBody>
          <a:bodyPr anchorCtr="0" anchor="b" bIns="91425" lIns="91425" rIns="91425" tIns="91425">
            <a:noAutofit/>
          </a:bodyPr>
          <a:lstStyle/>
          <a:p>
            <a:pPr lvl="0">
              <a:spcBef>
                <a:spcPts val="0"/>
              </a:spcBef>
              <a:buNone/>
            </a:pPr>
            <a:r>
              <a:rPr lang="en"/>
              <a:t>DSCI6003: </a:t>
            </a:r>
          </a:p>
          <a:p>
            <a:pPr lvl="0">
              <a:spcBef>
                <a:spcPts val="0"/>
              </a:spcBef>
              <a:buNone/>
            </a:pPr>
            <a:r>
              <a:rPr lang="en"/>
              <a:t>Ultimatum Game</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 sz="2400"/>
              <a:t>A machine learning approach to maximizing your earnings</a:t>
            </a:r>
          </a:p>
        </p:txBody>
      </p:sp>
      <p:sp>
        <p:nvSpPr>
          <p:cNvPr id="65" name="Shape 65"/>
          <p:cNvSpPr txBox="1"/>
          <p:nvPr/>
        </p:nvSpPr>
        <p:spPr>
          <a:xfrm>
            <a:off x="3992750" y="4057800"/>
            <a:ext cx="1502700" cy="6252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Jonathan Hilgart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Rounds past 15 </a:t>
            </a:r>
          </a:p>
        </p:txBody>
      </p:sp>
      <p:sp>
        <p:nvSpPr>
          <p:cNvPr id="135" name="Shape 135"/>
          <p:cNvSpPr txBox="1"/>
          <p:nvPr>
            <p:ph idx="1" type="body"/>
          </p:nvPr>
        </p:nvSpPr>
        <p:spPr>
          <a:xfrm>
            <a:off x="387900" y="1368799"/>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Results vary slightly based upon train test split</a:t>
            </a:r>
          </a:p>
        </p:txBody>
      </p:sp>
      <p:sp>
        <p:nvSpPr>
          <p:cNvPr id="136" name="Shape 136"/>
          <p:cNvSpPr txBox="1"/>
          <p:nvPr/>
        </p:nvSpPr>
        <p:spPr>
          <a:xfrm>
            <a:off x="543525" y="4763750"/>
            <a:ext cx="7866600" cy="266700"/>
          </a:xfrm>
          <a:prstGeom prst="rect">
            <a:avLst/>
          </a:prstGeom>
          <a:noFill/>
          <a:ln>
            <a:noFill/>
          </a:ln>
        </p:spPr>
        <p:txBody>
          <a:bodyPr anchorCtr="0" anchor="t" bIns="91425" lIns="91425" rIns="91425" tIns="91425">
            <a:noAutofit/>
          </a:bodyPr>
          <a:lstStyle/>
          <a:p>
            <a:pPr lvl="0" rtl="0">
              <a:spcBef>
                <a:spcPts val="0"/>
              </a:spcBef>
              <a:buNone/>
            </a:pPr>
            <a:r>
              <a:rPr i="1" lang="en">
                <a:solidFill>
                  <a:srgbClr val="FFFFFF"/>
                </a:solidFill>
              </a:rPr>
              <a:t>* Best parameters found from randomized gridsearch. Feature importance from RF.</a:t>
            </a:r>
          </a:p>
        </p:txBody>
      </p:sp>
      <p:pic>
        <p:nvPicPr>
          <p:cNvPr id="137" name="Shape 137"/>
          <p:cNvPicPr preferRelativeResize="0"/>
          <p:nvPr/>
        </p:nvPicPr>
        <p:blipFill>
          <a:blip r:embed="rId3">
            <a:alphaModFix/>
          </a:blip>
          <a:stretch>
            <a:fillRect/>
          </a:stretch>
        </p:blipFill>
        <p:spPr>
          <a:xfrm>
            <a:off x="543525" y="1870350"/>
            <a:ext cx="3992331" cy="2138750"/>
          </a:xfrm>
          <a:prstGeom prst="rect">
            <a:avLst/>
          </a:prstGeom>
          <a:noFill/>
          <a:ln>
            <a:noFill/>
          </a:ln>
        </p:spPr>
      </p:pic>
      <p:pic>
        <p:nvPicPr>
          <p:cNvPr id="138" name="Shape 138"/>
          <p:cNvPicPr preferRelativeResize="0"/>
          <p:nvPr/>
        </p:nvPicPr>
        <p:blipFill>
          <a:blip r:embed="rId4">
            <a:alphaModFix/>
          </a:blip>
          <a:stretch>
            <a:fillRect/>
          </a:stretch>
        </p:blipFill>
        <p:spPr>
          <a:xfrm>
            <a:off x="4664300" y="1870349"/>
            <a:ext cx="3992324" cy="21370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All rounds </a:t>
            </a:r>
          </a:p>
        </p:txBody>
      </p:sp>
      <p:sp>
        <p:nvSpPr>
          <p:cNvPr id="144" name="Shape 144"/>
          <p:cNvSpPr txBox="1"/>
          <p:nvPr>
            <p:ph idx="1" type="body"/>
          </p:nvPr>
        </p:nvSpPr>
        <p:spPr>
          <a:xfrm>
            <a:off x="387900" y="1368799"/>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Results vary slightly based upon train test split</a:t>
            </a:r>
          </a:p>
        </p:txBody>
      </p:sp>
      <p:sp>
        <p:nvSpPr>
          <p:cNvPr id="145" name="Shape 145"/>
          <p:cNvSpPr txBox="1"/>
          <p:nvPr/>
        </p:nvSpPr>
        <p:spPr>
          <a:xfrm>
            <a:off x="543525" y="4763750"/>
            <a:ext cx="7775700" cy="266700"/>
          </a:xfrm>
          <a:prstGeom prst="rect">
            <a:avLst/>
          </a:prstGeom>
          <a:noFill/>
          <a:ln>
            <a:noFill/>
          </a:ln>
        </p:spPr>
        <p:txBody>
          <a:bodyPr anchorCtr="0" anchor="t" bIns="91425" lIns="91425" rIns="91425" tIns="91425">
            <a:noAutofit/>
          </a:bodyPr>
          <a:lstStyle/>
          <a:p>
            <a:pPr lvl="0" rtl="0">
              <a:spcBef>
                <a:spcPts val="0"/>
              </a:spcBef>
              <a:buNone/>
            </a:pPr>
            <a:r>
              <a:rPr i="1" lang="en">
                <a:solidFill>
                  <a:srgbClr val="FFFFFF"/>
                </a:solidFill>
              </a:rPr>
              <a:t>* Best parameters found from randomized gridsearch. Feature importance from RF.</a:t>
            </a:r>
          </a:p>
        </p:txBody>
      </p:sp>
      <p:pic>
        <p:nvPicPr>
          <p:cNvPr id="146" name="Shape 146"/>
          <p:cNvPicPr preferRelativeResize="0"/>
          <p:nvPr/>
        </p:nvPicPr>
        <p:blipFill>
          <a:blip r:embed="rId3">
            <a:alphaModFix/>
          </a:blip>
          <a:stretch>
            <a:fillRect/>
          </a:stretch>
        </p:blipFill>
        <p:spPr>
          <a:xfrm>
            <a:off x="387900" y="1920725"/>
            <a:ext cx="3825895" cy="2066449"/>
          </a:xfrm>
          <a:prstGeom prst="rect">
            <a:avLst/>
          </a:prstGeom>
          <a:noFill/>
          <a:ln>
            <a:noFill/>
          </a:ln>
        </p:spPr>
      </p:pic>
      <p:pic>
        <p:nvPicPr>
          <p:cNvPr id="147" name="Shape 147"/>
          <p:cNvPicPr preferRelativeResize="0"/>
          <p:nvPr/>
        </p:nvPicPr>
        <p:blipFill>
          <a:blip r:embed="rId4">
            <a:alphaModFix/>
          </a:blip>
          <a:stretch>
            <a:fillRect/>
          </a:stretch>
        </p:blipFill>
        <p:spPr>
          <a:xfrm>
            <a:off x="4600975" y="1920725"/>
            <a:ext cx="3920179" cy="206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Ensemble</a:t>
            </a:r>
          </a:p>
        </p:txBody>
      </p:sp>
      <p:sp>
        <p:nvSpPr>
          <p:cNvPr id="153" name="Shape 153"/>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Dataframe (linear):</a:t>
            </a:r>
          </a:p>
          <a:p>
            <a:pPr lvl="0" rtl="0">
              <a:spcBef>
                <a:spcPts val="0"/>
              </a:spcBef>
              <a:buNone/>
            </a:pPr>
            <a:r>
              <a:t/>
            </a:r>
            <a:endParaRPr/>
          </a:p>
          <a:p>
            <a:pPr indent="-228600" lvl="0" marL="457200" rtl="0">
              <a:spcBef>
                <a:spcPts val="0"/>
              </a:spcBef>
              <a:buChar char="-"/>
            </a:pPr>
            <a:r>
              <a:rPr lang="en"/>
              <a:t>Dataframe (meta):</a:t>
            </a:r>
          </a:p>
          <a:p>
            <a:pPr lvl="0" rtl="0">
              <a:spcBef>
                <a:spcPts val="0"/>
              </a:spcBef>
              <a:buNone/>
            </a:pPr>
            <a:r>
              <a:t/>
            </a:r>
            <a:endParaRPr/>
          </a:p>
          <a:p>
            <a:pPr indent="-228600" lvl="0" marL="457200" rtl="0">
              <a:spcBef>
                <a:spcPts val="0"/>
              </a:spcBef>
              <a:buChar char="-"/>
            </a:pPr>
            <a:r>
              <a:rPr lang="en"/>
              <a:t>Weights per model (linear):</a:t>
            </a:r>
          </a:p>
          <a:p>
            <a:pPr indent="-228600" lvl="0" marL="457200" rtl="0">
              <a:spcBef>
                <a:spcPts val="0"/>
              </a:spcBef>
              <a:buChar char="-"/>
            </a:pPr>
            <a:r>
              <a:rPr lang="en"/>
              <a:t>Weights (meta):</a:t>
            </a:r>
          </a:p>
          <a:p>
            <a:pPr indent="0" lvl="0" marL="0" rtl="0">
              <a:spcBef>
                <a:spcPts val="0"/>
              </a:spcBef>
              <a:buNone/>
            </a:pPr>
            <a:r>
              <a:t/>
            </a:r>
            <a:endParaRPr/>
          </a:p>
          <a:p>
            <a:pPr lvl="0" rtl="0">
              <a:spcBef>
                <a:spcPts val="0"/>
              </a:spcBef>
              <a:buNone/>
            </a:pPr>
            <a:r>
              <a:t/>
            </a:r>
            <a:endParaRPr/>
          </a:p>
        </p:txBody>
      </p:sp>
      <p:pic>
        <p:nvPicPr>
          <p:cNvPr id="154" name="Shape 154"/>
          <p:cNvPicPr preferRelativeResize="0"/>
          <p:nvPr/>
        </p:nvPicPr>
        <p:blipFill>
          <a:blip r:embed="rId3">
            <a:alphaModFix/>
          </a:blip>
          <a:stretch>
            <a:fillRect/>
          </a:stretch>
        </p:blipFill>
        <p:spPr>
          <a:xfrm>
            <a:off x="3586037" y="1546912"/>
            <a:ext cx="3952875" cy="619125"/>
          </a:xfrm>
          <a:prstGeom prst="rect">
            <a:avLst/>
          </a:prstGeom>
          <a:noFill/>
          <a:ln>
            <a:noFill/>
          </a:ln>
        </p:spPr>
      </p:pic>
      <p:pic>
        <p:nvPicPr>
          <p:cNvPr id="155" name="Shape 155"/>
          <p:cNvPicPr preferRelativeResize="0"/>
          <p:nvPr/>
        </p:nvPicPr>
        <p:blipFill>
          <a:blip r:embed="rId4">
            <a:alphaModFix/>
          </a:blip>
          <a:stretch>
            <a:fillRect/>
          </a:stretch>
        </p:blipFill>
        <p:spPr>
          <a:xfrm>
            <a:off x="3955500" y="3696562"/>
            <a:ext cx="4800600" cy="581025"/>
          </a:xfrm>
          <a:prstGeom prst="rect">
            <a:avLst/>
          </a:prstGeom>
          <a:noFill/>
          <a:ln>
            <a:noFill/>
          </a:ln>
        </p:spPr>
      </p:pic>
      <p:pic>
        <p:nvPicPr>
          <p:cNvPr id="156" name="Shape 156"/>
          <p:cNvPicPr preferRelativeResize="0"/>
          <p:nvPr/>
        </p:nvPicPr>
        <p:blipFill>
          <a:blip r:embed="rId5">
            <a:alphaModFix/>
          </a:blip>
          <a:stretch>
            <a:fillRect/>
          </a:stretch>
        </p:blipFill>
        <p:spPr>
          <a:xfrm>
            <a:off x="893300" y="2920100"/>
            <a:ext cx="6800850" cy="666750"/>
          </a:xfrm>
          <a:prstGeom prst="rect">
            <a:avLst/>
          </a:prstGeom>
          <a:noFill/>
          <a:ln>
            <a:noFill/>
          </a:ln>
        </p:spPr>
      </p:pic>
      <p:pic>
        <p:nvPicPr>
          <p:cNvPr id="157" name="Shape 157"/>
          <p:cNvPicPr preferRelativeResize="0"/>
          <p:nvPr/>
        </p:nvPicPr>
        <p:blipFill>
          <a:blip r:embed="rId6">
            <a:alphaModFix/>
          </a:blip>
          <a:stretch>
            <a:fillRect/>
          </a:stretch>
        </p:blipFill>
        <p:spPr>
          <a:xfrm>
            <a:off x="3250650" y="4277600"/>
            <a:ext cx="5505450" cy="85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Ensemble results</a:t>
            </a:r>
          </a:p>
        </p:txBody>
      </p:sp>
      <p:sp>
        <p:nvSpPr>
          <p:cNvPr id="163" name="Shape 163"/>
          <p:cNvSpPr txBox="1"/>
          <p:nvPr>
            <p:ph idx="1" type="body"/>
          </p:nvPr>
        </p:nvSpPr>
        <p:spPr>
          <a:xfrm>
            <a:off x="514375" y="4661400"/>
            <a:ext cx="7664700" cy="379200"/>
          </a:xfrm>
          <a:prstGeom prst="rect">
            <a:avLst/>
          </a:prstGeom>
        </p:spPr>
        <p:txBody>
          <a:bodyPr anchorCtr="0" anchor="t" bIns="91425" lIns="91425" rIns="91425" tIns="91425">
            <a:noAutofit/>
          </a:bodyPr>
          <a:lstStyle/>
          <a:p>
            <a:pPr lvl="0" rtl="0">
              <a:spcBef>
                <a:spcPts val="0"/>
              </a:spcBef>
              <a:buNone/>
            </a:pPr>
            <a:r>
              <a:rPr lang="en" sz="1200"/>
              <a:t>*Neither ensemble method could beat the final RF model.</a:t>
            </a:r>
          </a:p>
        </p:txBody>
      </p:sp>
      <p:pic>
        <p:nvPicPr>
          <p:cNvPr id="164" name="Shape 164"/>
          <p:cNvPicPr preferRelativeResize="0"/>
          <p:nvPr/>
        </p:nvPicPr>
        <p:blipFill>
          <a:blip r:embed="rId3">
            <a:alphaModFix/>
          </a:blip>
          <a:stretch>
            <a:fillRect/>
          </a:stretch>
        </p:blipFill>
        <p:spPr>
          <a:xfrm>
            <a:off x="4611300" y="1605774"/>
            <a:ext cx="4310875" cy="2305668"/>
          </a:xfrm>
          <a:prstGeom prst="rect">
            <a:avLst/>
          </a:prstGeom>
          <a:noFill/>
          <a:ln>
            <a:noFill/>
          </a:ln>
        </p:spPr>
      </p:pic>
      <p:pic>
        <p:nvPicPr>
          <p:cNvPr id="165" name="Shape 165"/>
          <p:cNvPicPr preferRelativeResize="0"/>
          <p:nvPr/>
        </p:nvPicPr>
        <p:blipFill>
          <a:blip r:embed="rId4">
            <a:alphaModFix/>
          </a:blip>
          <a:stretch>
            <a:fillRect/>
          </a:stretch>
        </p:blipFill>
        <p:spPr>
          <a:xfrm>
            <a:off x="3157525" y="3940537"/>
            <a:ext cx="2828925" cy="790575"/>
          </a:xfrm>
          <a:prstGeom prst="rect">
            <a:avLst/>
          </a:prstGeom>
          <a:noFill/>
          <a:ln>
            <a:noFill/>
          </a:ln>
        </p:spPr>
      </p:pic>
      <p:pic>
        <p:nvPicPr>
          <p:cNvPr id="166" name="Shape 166"/>
          <p:cNvPicPr preferRelativeResize="0"/>
          <p:nvPr/>
        </p:nvPicPr>
        <p:blipFill>
          <a:blip r:embed="rId5">
            <a:alphaModFix/>
          </a:blip>
          <a:stretch>
            <a:fillRect/>
          </a:stretch>
        </p:blipFill>
        <p:spPr>
          <a:xfrm>
            <a:off x="574225" y="1605775"/>
            <a:ext cx="3791136" cy="2305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80750" y="1764950"/>
            <a:ext cx="8222100" cy="907500"/>
          </a:xfrm>
          <a:prstGeom prst="rect">
            <a:avLst/>
          </a:prstGeom>
        </p:spPr>
        <p:txBody>
          <a:bodyPr anchorCtr="0" anchor="b" bIns="91425" lIns="91425" rIns="91425" tIns="91425">
            <a:noAutofit/>
          </a:bodyPr>
          <a:lstStyle/>
          <a:p>
            <a:pPr lvl="0">
              <a:spcBef>
                <a:spcPts val="0"/>
              </a:spcBef>
              <a:buNone/>
            </a:pPr>
            <a:r>
              <a:rPr lang="en"/>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Overview</a:t>
            </a:r>
          </a:p>
        </p:txBody>
      </p:sp>
      <p:sp>
        <p:nvSpPr>
          <p:cNvPr id="71" name="Shape 7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55600" lvl="0" marL="457200" rtl="0">
              <a:spcBef>
                <a:spcPts val="0"/>
              </a:spcBef>
              <a:buSzPct val="100000"/>
              <a:buAutoNum type="arabicParenR"/>
            </a:pPr>
            <a:r>
              <a:rPr lang="en" sz="2000"/>
              <a:t>What is the ultimatum game?</a:t>
            </a:r>
          </a:p>
          <a:p>
            <a:pPr lvl="0" rtl="0">
              <a:spcBef>
                <a:spcPts val="0"/>
              </a:spcBef>
              <a:buNone/>
            </a:pPr>
            <a:r>
              <a:t/>
            </a:r>
            <a:endParaRPr sz="2000"/>
          </a:p>
          <a:p>
            <a:pPr indent="-355600" lvl="0" marL="457200" rtl="0">
              <a:spcBef>
                <a:spcPts val="0"/>
              </a:spcBef>
              <a:buSzPct val="100000"/>
              <a:buAutoNum type="arabicParenR"/>
            </a:pPr>
            <a:r>
              <a:rPr lang="en" sz="2000"/>
              <a:t>What does the data look like?</a:t>
            </a:r>
          </a:p>
          <a:p>
            <a:pPr lvl="0" rtl="0">
              <a:spcBef>
                <a:spcPts val="0"/>
              </a:spcBef>
              <a:buNone/>
            </a:pPr>
            <a:r>
              <a:t/>
            </a:r>
            <a:endParaRPr sz="2000"/>
          </a:p>
          <a:p>
            <a:pPr indent="-355600" lvl="0" marL="457200">
              <a:spcBef>
                <a:spcPts val="0"/>
              </a:spcBef>
              <a:buSzPct val="100000"/>
              <a:buAutoNum type="arabicParenR"/>
            </a:pPr>
            <a:r>
              <a:rPr lang="en" sz="2000"/>
              <a:t>How to maximize how much money we make?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Traditional Ultimatum Game</a:t>
            </a:r>
          </a:p>
        </p:txBody>
      </p:sp>
      <p:pic>
        <p:nvPicPr>
          <p:cNvPr id="77" name="Shape 77"/>
          <p:cNvPicPr preferRelativeResize="0"/>
          <p:nvPr/>
        </p:nvPicPr>
        <p:blipFill>
          <a:blip r:embed="rId3">
            <a:alphaModFix/>
          </a:blip>
          <a:stretch>
            <a:fillRect/>
          </a:stretch>
        </p:blipFill>
        <p:spPr>
          <a:xfrm>
            <a:off x="387900" y="1743399"/>
            <a:ext cx="3874800" cy="2571749"/>
          </a:xfrm>
          <a:prstGeom prst="rect">
            <a:avLst/>
          </a:prstGeom>
          <a:noFill/>
          <a:ln>
            <a:noFill/>
          </a:ln>
        </p:spPr>
      </p:pic>
      <p:pic>
        <p:nvPicPr>
          <p:cNvPr id="78" name="Shape 78"/>
          <p:cNvPicPr preferRelativeResize="0"/>
          <p:nvPr/>
        </p:nvPicPr>
        <p:blipFill>
          <a:blip r:embed="rId4">
            <a:alphaModFix/>
          </a:blip>
          <a:stretch>
            <a:fillRect/>
          </a:stretch>
        </p:blipFill>
        <p:spPr>
          <a:xfrm>
            <a:off x="5284450" y="2202098"/>
            <a:ext cx="3471700" cy="1501524"/>
          </a:xfrm>
          <a:prstGeom prst="rect">
            <a:avLst/>
          </a:prstGeom>
          <a:noFill/>
          <a:ln>
            <a:noFill/>
          </a:ln>
        </p:spPr>
      </p:pic>
      <p:sp>
        <p:nvSpPr>
          <p:cNvPr id="79" name="Shape 79"/>
          <p:cNvSpPr/>
          <p:nvPr/>
        </p:nvSpPr>
        <p:spPr>
          <a:xfrm>
            <a:off x="4426425" y="2474400"/>
            <a:ext cx="659700" cy="917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Empirical Results</a:t>
            </a:r>
          </a:p>
        </p:txBody>
      </p:sp>
      <p:sp>
        <p:nvSpPr>
          <p:cNvPr id="85" name="Shape 85"/>
          <p:cNvSpPr txBox="1"/>
          <p:nvPr>
            <p:ph idx="1" type="body"/>
          </p:nvPr>
        </p:nvSpPr>
        <p:spPr>
          <a:xfrm>
            <a:off x="387900" y="1489825"/>
            <a:ext cx="3510600" cy="3078900"/>
          </a:xfrm>
          <a:prstGeom prst="rect">
            <a:avLst/>
          </a:prstGeom>
        </p:spPr>
        <p:txBody>
          <a:bodyPr anchorCtr="0" anchor="t" bIns="91425" lIns="91425" rIns="91425" tIns="91425">
            <a:noAutofit/>
          </a:bodyPr>
          <a:lstStyle/>
          <a:p>
            <a:pPr indent="-228600" lvl="0" marL="457200" rtl="0">
              <a:spcBef>
                <a:spcPts val="0"/>
              </a:spcBef>
              <a:buChar char="-"/>
            </a:pPr>
            <a:r>
              <a:rPr lang="en"/>
              <a:t>Cooperation is very low (15-50%) even though nash equilibrium suggests responder should accept any offer.</a:t>
            </a:r>
          </a:p>
          <a:p>
            <a:pPr indent="-228600" lvl="0" marL="457200">
              <a:spcBef>
                <a:spcPts val="0"/>
              </a:spcBef>
              <a:buChar char="-"/>
            </a:pPr>
            <a:r>
              <a:rPr lang="en"/>
              <a:t>What is the accuracy for predicting our payoff playing this game?</a:t>
            </a:r>
          </a:p>
        </p:txBody>
      </p:sp>
      <p:pic>
        <p:nvPicPr>
          <p:cNvPr id="86" name="Shape 86"/>
          <p:cNvPicPr preferRelativeResize="0"/>
          <p:nvPr/>
        </p:nvPicPr>
        <p:blipFill>
          <a:blip r:embed="rId3">
            <a:alphaModFix/>
          </a:blip>
          <a:stretch>
            <a:fillRect/>
          </a:stretch>
        </p:blipFill>
        <p:spPr>
          <a:xfrm>
            <a:off x="3898500" y="1489824"/>
            <a:ext cx="4957539" cy="3078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Overview of game structure</a:t>
            </a:r>
          </a:p>
        </p:txBody>
      </p:sp>
      <p:sp>
        <p:nvSpPr>
          <p:cNvPr id="92" name="Shape 9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AutoNum type="arabicPeriod"/>
            </a:pPr>
            <a:r>
              <a:rPr lang="en"/>
              <a:t>Two rounds of experiments.</a:t>
            </a:r>
          </a:p>
          <a:p>
            <a:pPr indent="-228600" lvl="1" marL="914400" rtl="0">
              <a:spcBef>
                <a:spcPts val="0"/>
              </a:spcBef>
              <a:buChar char="-"/>
            </a:pPr>
            <a:r>
              <a:rPr lang="en"/>
              <a:t>1) First 15 rounds</a:t>
            </a:r>
          </a:p>
          <a:p>
            <a:pPr indent="-228600" lvl="2" marL="1371600" rtl="0">
              <a:spcBef>
                <a:spcPts val="0"/>
              </a:spcBef>
              <a:buChar char="-"/>
            </a:pPr>
            <a:r>
              <a:rPr lang="en"/>
              <a:t>Push : Give the other player money from the pot of money($6 or $7)</a:t>
            </a:r>
          </a:p>
          <a:p>
            <a:pPr indent="-228600" lvl="2" marL="1371600" rtl="0">
              <a:spcBef>
                <a:spcPts val="0"/>
              </a:spcBef>
              <a:buChar char="-"/>
            </a:pPr>
            <a:r>
              <a:rPr lang="en"/>
              <a:t>Pull : Take money from the pot ($3 or $4)</a:t>
            </a:r>
          </a:p>
          <a:p>
            <a:pPr indent="-228600" lvl="1" marL="914400" rtl="0">
              <a:spcBef>
                <a:spcPts val="0"/>
              </a:spcBef>
              <a:buChar char="-"/>
            </a:pPr>
            <a:r>
              <a:rPr lang="en"/>
              <a:t>2) Rounds past 15 allowed each player to make a side payment for the other to push</a:t>
            </a:r>
          </a:p>
          <a:p>
            <a:pPr indent="-228600" lvl="2" marL="1371600" rtl="0">
              <a:spcBef>
                <a:spcPts val="0"/>
              </a:spcBef>
              <a:buChar char="-"/>
            </a:pPr>
            <a:r>
              <a:rPr lang="en"/>
              <a:t>Typically offer between $1-$3 for other player to push</a:t>
            </a:r>
          </a:p>
          <a:p>
            <a:pPr indent="-228600" lvl="0" marL="457200" rtl="0">
              <a:spcBef>
                <a:spcPts val="0"/>
              </a:spcBef>
              <a:buAutoNum type="arabicPeriod"/>
            </a:pPr>
            <a:r>
              <a:rPr lang="en"/>
              <a:t>Three rounds of analysis</a:t>
            </a:r>
          </a:p>
          <a:p>
            <a:pPr indent="-228600" lvl="1" marL="914400" rtl="0">
              <a:spcBef>
                <a:spcPts val="0"/>
              </a:spcBef>
              <a:buChar char="-"/>
            </a:pPr>
            <a:r>
              <a:rPr lang="en"/>
              <a:t>1) Rounds without a side payment (rounds 1-15)</a:t>
            </a:r>
          </a:p>
          <a:p>
            <a:pPr indent="-228600" lvl="1" marL="914400" rtl="0">
              <a:spcBef>
                <a:spcPts val="0"/>
              </a:spcBef>
              <a:buChar char="-"/>
            </a:pPr>
            <a:r>
              <a:rPr lang="en"/>
              <a:t>2) Rounds with a side payment (rounds past 15)</a:t>
            </a:r>
          </a:p>
          <a:p>
            <a:pPr indent="-228600" lvl="1" marL="914400" rtl="0">
              <a:spcBef>
                <a:spcPts val="0"/>
              </a:spcBef>
              <a:buChar char="-"/>
            </a:pPr>
            <a:r>
              <a:rPr lang="en"/>
              <a:t>3) All rounds</a:t>
            </a:r>
          </a:p>
          <a:p>
            <a:pPr indent="-228600" lvl="0" marL="457200">
              <a:spcBef>
                <a:spcPts val="0"/>
              </a:spcBef>
              <a:buAutoNum type="arabicPeriod"/>
            </a:pPr>
            <a:r>
              <a:rPr lang="en"/>
              <a:t>Players played multiple rounds</a:t>
            </a:r>
          </a:p>
        </p:txBody>
      </p:sp>
      <p:sp>
        <p:nvSpPr>
          <p:cNvPr id="93" name="Shape 93"/>
          <p:cNvSpPr txBox="1"/>
          <p:nvPr/>
        </p:nvSpPr>
        <p:spPr>
          <a:xfrm>
            <a:off x="321650" y="4632625"/>
            <a:ext cx="6495000" cy="292500"/>
          </a:xfrm>
          <a:prstGeom prst="rect">
            <a:avLst/>
          </a:prstGeom>
          <a:noFill/>
          <a:ln>
            <a:noFill/>
          </a:ln>
        </p:spPr>
        <p:txBody>
          <a:bodyPr anchorCtr="0" anchor="t" bIns="91425" lIns="91425" rIns="91425" tIns="91425">
            <a:noAutofit/>
          </a:bodyPr>
          <a:lstStyle/>
          <a:p>
            <a:pPr lvl="0">
              <a:spcBef>
                <a:spcPts val="0"/>
              </a:spcBef>
              <a:buNone/>
            </a:pPr>
            <a:r>
              <a:rPr i="1" lang="en">
                <a:solidFill>
                  <a:srgbClr val="FFFFFF"/>
                </a:solidFill>
              </a:rPr>
              <a:t>Original Paper: http://www.pnas.org/content/96/19/10933.full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The experiment</a:t>
            </a:r>
          </a:p>
        </p:txBody>
      </p:sp>
      <p:sp>
        <p:nvSpPr>
          <p:cNvPr id="99" name="Shape 99"/>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00" name="Shape 100"/>
          <p:cNvPicPr preferRelativeResize="0"/>
          <p:nvPr/>
        </p:nvPicPr>
        <p:blipFill>
          <a:blip r:embed="rId3">
            <a:alphaModFix/>
          </a:blip>
          <a:stretch>
            <a:fillRect/>
          </a:stretch>
        </p:blipFill>
        <p:spPr>
          <a:xfrm>
            <a:off x="2489489" y="1187874"/>
            <a:ext cx="4165025" cy="380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The Data</a:t>
            </a:r>
          </a:p>
        </p:txBody>
      </p:sp>
      <p:sp>
        <p:nvSpPr>
          <p:cNvPr id="106" name="Shape 106"/>
          <p:cNvSpPr txBox="1"/>
          <p:nvPr>
            <p:ph idx="1" type="body"/>
          </p:nvPr>
        </p:nvSpPr>
        <p:spPr>
          <a:xfrm>
            <a:off x="387900" y="1489825"/>
            <a:ext cx="8368200" cy="2850300"/>
          </a:xfrm>
          <a:prstGeom prst="rect">
            <a:avLst/>
          </a:prstGeom>
        </p:spPr>
        <p:txBody>
          <a:bodyPr anchorCtr="0" anchor="t" bIns="91425" lIns="91425" rIns="91425" tIns="91425">
            <a:noAutofit/>
          </a:bodyPr>
          <a:lstStyle/>
          <a:p>
            <a:pPr indent="-228600" lvl="0" marL="457200" rtl="0">
              <a:spcBef>
                <a:spcPts val="0"/>
              </a:spcBef>
              <a:buChar char="-"/>
            </a:pPr>
            <a:r>
              <a:rPr lang="en"/>
              <a:t>In total 1,920 rows. Each row was a full game experiment.</a:t>
            </a:r>
          </a:p>
          <a:p>
            <a:pPr indent="-228600" lvl="1" marL="914400" rtl="0">
              <a:spcBef>
                <a:spcPts val="0"/>
              </a:spcBef>
              <a:buChar char="-"/>
            </a:pPr>
            <a:r>
              <a:rPr lang="en"/>
              <a:t>720 without a side payment</a:t>
            </a:r>
          </a:p>
          <a:p>
            <a:pPr indent="-228600" lvl="1" marL="914400" rtl="0">
              <a:spcBef>
                <a:spcPts val="0"/>
              </a:spcBef>
              <a:buChar char="-"/>
            </a:pPr>
            <a:r>
              <a:rPr lang="en"/>
              <a:t>1200 with a side payment</a:t>
            </a:r>
          </a:p>
          <a:p>
            <a:pPr indent="-228600" lvl="0" marL="457200" rtl="0">
              <a:spcBef>
                <a:spcPts val="0"/>
              </a:spcBef>
              <a:buChar char="-"/>
            </a:pPr>
            <a:r>
              <a:rPr lang="en"/>
              <a:t>Features used (only use features available to you in the game).</a:t>
            </a:r>
          </a:p>
          <a:p>
            <a:pPr indent="-228600" lvl="1" marL="914400" rtl="0">
              <a:spcBef>
                <a:spcPts val="0"/>
              </a:spcBef>
              <a:buChar char="-"/>
            </a:pPr>
            <a:r>
              <a:rPr lang="en"/>
              <a:t>Rd 1-15</a:t>
            </a:r>
          </a:p>
          <a:p>
            <a:pPr lvl="0" rtl="0">
              <a:spcBef>
                <a:spcPts val="0"/>
              </a:spcBef>
              <a:buNone/>
            </a:pPr>
            <a:r>
              <a:t/>
            </a:r>
            <a:endParaRPr/>
          </a:p>
          <a:p>
            <a:pPr indent="-228600" lvl="1" marL="914400" rtl="0">
              <a:spcBef>
                <a:spcPts val="0"/>
              </a:spcBef>
              <a:buChar char="-"/>
            </a:pPr>
            <a:r>
              <a:rPr lang="en"/>
              <a:t>Past rd 15</a:t>
            </a:r>
          </a:p>
          <a:p>
            <a:pPr indent="-228600" lvl="0" marL="457200" rtl="0">
              <a:spcBef>
                <a:spcPts val="0"/>
              </a:spcBef>
              <a:buChar char="-"/>
            </a:pPr>
            <a:r>
              <a:rPr lang="en"/>
              <a:t>Goal: Predict mypayoff</a:t>
            </a:r>
          </a:p>
          <a:p>
            <a:pPr lvl="0">
              <a:spcBef>
                <a:spcPts val="0"/>
              </a:spcBef>
              <a:buNone/>
            </a:pPr>
            <a:r>
              <a:t/>
            </a:r>
            <a:endParaRPr/>
          </a:p>
        </p:txBody>
      </p:sp>
      <p:sp>
        <p:nvSpPr>
          <p:cNvPr id="107" name="Shape 107"/>
          <p:cNvSpPr txBox="1"/>
          <p:nvPr/>
        </p:nvSpPr>
        <p:spPr>
          <a:xfrm>
            <a:off x="200100" y="4743600"/>
            <a:ext cx="8743800" cy="399900"/>
          </a:xfrm>
          <a:prstGeom prst="rect">
            <a:avLst/>
          </a:prstGeom>
          <a:noFill/>
          <a:ln>
            <a:noFill/>
          </a:ln>
        </p:spPr>
        <p:txBody>
          <a:bodyPr anchorCtr="0" anchor="t" bIns="91425" lIns="91425" rIns="91425" tIns="91425">
            <a:noAutofit/>
          </a:bodyPr>
          <a:lstStyle/>
          <a:p>
            <a:pPr lvl="0">
              <a:spcBef>
                <a:spcPts val="0"/>
              </a:spcBef>
              <a:buNone/>
            </a:pPr>
            <a:r>
              <a:rPr i="1" lang="en" sz="1200">
                <a:solidFill>
                  <a:srgbClr val="FFFFFF"/>
                </a:solidFill>
              </a:rPr>
              <a:t>*Data was scaled for GLMnet due to binary choice for mychoice (0,1). All other features were in dollars.</a:t>
            </a:r>
          </a:p>
        </p:txBody>
      </p:sp>
      <p:pic>
        <p:nvPicPr>
          <p:cNvPr id="108" name="Shape 108"/>
          <p:cNvPicPr preferRelativeResize="0"/>
          <p:nvPr/>
        </p:nvPicPr>
        <p:blipFill>
          <a:blip r:embed="rId3">
            <a:alphaModFix/>
          </a:blip>
          <a:stretch>
            <a:fillRect/>
          </a:stretch>
        </p:blipFill>
        <p:spPr>
          <a:xfrm>
            <a:off x="2506946" y="2717362"/>
            <a:ext cx="5926977" cy="634699"/>
          </a:xfrm>
          <a:prstGeom prst="rect">
            <a:avLst/>
          </a:prstGeom>
          <a:noFill/>
          <a:ln>
            <a:noFill/>
          </a:ln>
        </p:spPr>
      </p:pic>
      <p:pic>
        <p:nvPicPr>
          <p:cNvPr id="109" name="Shape 109"/>
          <p:cNvPicPr preferRelativeResize="0"/>
          <p:nvPr/>
        </p:nvPicPr>
        <p:blipFill>
          <a:blip r:embed="rId4">
            <a:alphaModFix/>
          </a:blip>
          <a:stretch>
            <a:fillRect/>
          </a:stretch>
        </p:blipFill>
        <p:spPr>
          <a:xfrm>
            <a:off x="2506950" y="3352050"/>
            <a:ext cx="6048375" cy="57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Algorithms Used</a:t>
            </a:r>
          </a:p>
        </p:txBody>
      </p:sp>
      <p:sp>
        <p:nvSpPr>
          <p:cNvPr id="115" name="Shape 115"/>
          <p:cNvSpPr txBox="1"/>
          <p:nvPr>
            <p:ph idx="1" type="body"/>
          </p:nvPr>
        </p:nvSpPr>
        <p:spPr>
          <a:xfrm>
            <a:off x="387900" y="1489825"/>
            <a:ext cx="3998100" cy="3078900"/>
          </a:xfrm>
          <a:prstGeom prst="rect">
            <a:avLst/>
          </a:prstGeom>
        </p:spPr>
        <p:txBody>
          <a:bodyPr anchorCtr="0" anchor="t" bIns="91425" lIns="91425" rIns="91425" tIns="91425">
            <a:noAutofit/>
          </a:bodyPr>
          <a:lstStyle/>
          <a:p>
            <a:pPr indent="-228600" lvl="0" marL="457200" rtl="0">
              <a:spcBef>
                <a:spcPts val="0"/>
              </a:spcBef>
              <a:buChar char="-"/>
            </a:pPr>
            <a:r>
              <a:rPr lang="en"/>
              <a:t>Random Forest</a:t>
            </a:r>
          </a:p>
          <a:p>
            <a:pPr indent="-228600" lvl="0" marL="457200" rtl="0">
              <a:spcBef>
                <a:spcPts val="0"/>
              </a:spcBef>
              <a:buChar char="-"/>
            </a:pPr>
            <a:r>
              <a:rPr lang="en"/>
              <a:t>KNNregression</a:t>
            </a:r>
          </a:p>
          <a:p>
            <a:pPr indent="-228600" lvl="0" marL="457200" rtl="0">
              <a:spcBef>
                <a:spcPts val="0"/>
              </a:spcBef>
              <a:buChar char="-"/>
            </a:pPr>
            <a:r>
              <a:rPr lang="en"/>
              <a:t>Gradient Boosting</a:t>
            </a:r>
          </a:p>
          <a:p>
            <a:pPr indent="-228600" lvl="0" marL="457200" rtl="0">
              <a:spcBef>
                <a:spcPts val="0"/>
              </a:spcBef>
              <a:buChar char="-"/>
            </a:pPr>
            <a:r>
              <a:rPr lang="en"/>
              <a:t>Extreme Gradient Boosting</a:t>
            </a:r>
          </a:p>
          <a:p>
            <a:pPr indent="-228600" lvl="0" marL="457200" rtl="0">
              <a:spcBef>
                <a:spcPts val="0"/>
              </a:spcBef>
              <a:buChar char="-"/>
            </a:pPr>
            <a:r>
              <a:rPr lang="en"/>
              <a:t>GLM/Elastic Net</a:t>
            </a:r>
          </a:p>
          <a:p>
            <a:pPr lvl="0" rtl="0">
              <a:spcBef>
                <a:spcPts val="0"/>
              </a:spcBef>
              <a:buNone/>
            </a:pPr>
            <a:r>
              <a:rPr lang="en"/>
              <a:t>Ensembles</a:t>
            </a:r>
          </a:p>
          <a:p>
            <a:pPr indent="-228600" lvl="0" marL="457200" rtl="0">
              <a:spcBef>
                <a:spcPts val="0"/>
              </a:spcBef>
              <a:buChar char="-"/>
            </a:pPr>
            <a:r>
              <a:rPr lang="en"/>
              <a:t>Linear ensemble of all models</a:t>
            </a:r>
          </a:p>
          <a:p>
            <a:pPr indent="-228600" lvl="0" marL="457200">
              <a:spcBef>
                <a:spcPts val="0"/>
              </a:spcBef>
              <a:buChar char="-"/>
            </a:pPr>
            <a:r>
              <a:rPr lang="en"/>
              <a:t>GB ensemble of all models and all original features</a:t>
            </a:r>
          </a:p>
        </p:txBody>
      </p:sp>
      <p:pic>
        <p:nvPicPr>
          <p:cNvPr id="116" name="Shape 116"/>
          <p:cNvPicPr preferRelativeResize="0"/>
          <p:nvPr/>
        </p:nvPicPr>
        <p:blipFill>
          <a:blip r:embed="rId3">
            <a:alphaModFix/>
          </a:blip>
          <a:stretch>
            <a:fillRect/>
          </a:stretch>
        </p:blipFill>
        <p:spPr>
          <a:xfrm>
            <a:off x="5978887" y="0"/>
            <a:ext cx="2466975" cy="1847850"/>
          </a:xfrm>
          <a:prstGeom prst="rect">
            <a:avLst/>
          </a:prstGeom>
          <a:noFill/>
          <a:ln>
            <a:noFill/>
          </a:ln>
        </p:spPr>
      </p:pic>
      <p:pic>
        <p:nvPicPr>
          <p:cNvPr id="117" name="Shape 117"/>
          <p:cNvPicPr preferRelativeResize="0"/>
          <p:nvPr/>
        </p:nvPicPr>
        <p:blipFill>
          <a:blip r:embed="rId4">
            <a:alphaModFix/>
          </a:blip>
          <a:stretch>
            <a:fillRect/>
          </a:stretch>
        </p:blipFill>
        <p:spPr>
          <a:xfrm>
            <a:off x="5688375" y="2034750"/>
            <a:ext cx="3048000" cy="1504950"/>
          </a:xfrm>
          <a:prstGeom prst="rect">
            <a:avLst/>
          </a:prstGeom>
          <a:noFill/>
          <a:ln>
            <a:noFill/>
          </a:ln>
        </p:spPr>
      </p:pic>
      <p:pic>
        <p:nvPicPr>
          <p:cNvPr id="118" name="Shape 118"/>
          <p:cNvPicPr preferRelativeResize="0"/>
          <p:nvPr/>
        </p:nvPicPr>
        <p:blipFill>
          <a:blip r:embed="rId5">
            <a:alphaModFix/>
          </a:blip>
          <a:stretch>
            <a:fillRect/>
          </a:stretch>
        </p:blipFill>
        <p:spPr>
          <a:xfrm>
            <a:off x="6555412" y="3673321"/>
            <a:ext cx="1313949" cy="1422249"/>
          </a:xfrm>
          <a:prstGeom prst="rect">
            <a:avLst/>
          </a:prstGeom>
          <a:noFill/>
          <a:ln>
            <a:noFill/>
          </a:ln>
        </p:spPr>
      </p:pic>
      <p:sp>
        <p:nvSpPr>
          <p:cNvPr id="119" name="Shape 119"/>
          <p:cNvSpPr txBox="1"/>
          <p:nvPr/>
        </p:nvSpPr>
        <p:spPr>
          <a:xfrm>
            <a:off x="4295255" y="191550"/>
            <a:ext cx="1800900" cy="47604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AutoNum type="arabicParenR"/>
            </a:pPr>
            <a:r>
              <a:rPr lang="en">
                <a:solidFill>
                  <a:srgbClr val="FFFFFF"/>
                </a:solidFill>
              </a:rPr>
              <a:t>Random Forest</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rPr lang="en">
                <a:solidFill>
                  <a:srgbClr val="FFFFFF"/>
                </a:solidFill>
              </a:rPr>
              <a:t>2) Boosting</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a:spcBef>
                <a:spcPts val="0"/>
              </a:spcBef>
              <a:buNone/>
            </a:pPr>
            <a:r>
              <a:rPr lang="en">
                <a:solidFill>
                  <a:srgbClr val="FFFFFF"/>
                </a:solidFill>
              </a:rPr>
              <a:t>3) GLM/Elastic net</a:t>
            </a:r>
          </a:p>
        </p:txBody>
      </p:sp>
      <p:sp>
        <p:nvSpPr>
          <p:cNvPr id="120" name="Shape 120"/>
          <p:cNvSpPr txBox="1"/>
          <p:nvPr/>
        </p:nvSpPr>
        <p:spPr>
          <a:xfrm>
            <a:off x="387900" y="4763750"/>
            <a:ext cx="5809200" cy="677700"/>
          </a:xfrm>
          <a:prstGeom prst="rect">
            <a:avLst/>
          </a:prstGeom>
          <a:noFill/>
          <a:ln>
            <a:noFill/>
          </a:ln>
        </p:spPr>
        <p:txBody>
          <a:bodyPr anchorCtr="0" anchor="t" bIns="91425" lIns="91425" rIns="91425" tIns="91425">
            <a:noAutofit/>
          </a:bodyPr>
          <a:lstStyle/>
          <a:p>
            <a:pPr lvl="0">
              <a:spcBef>
                <a:spcPts val="0"/>
              </a:spcBef>
              <a:buNone/>
            </a:pPr>
            <a:r>
              <a:rPr i="1" lang="en">
                <a:solidFill>
                  <a:srgbClr val="FFFFFF"/>
                </a:solidFill>
              </a:rPr>
              <a:t>http://xgboost.readthedocs.io/en/latest/model.html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Rounds 1-15 </a:t>
            </a:r>
          </a:p>
        </p:txBody>
      </p:sp>
      <p:sp>
        <p:nvSpPr>
          <p:cNvPr id="126" name="Shape 126"/>
          <p:cNvSpPr txBox="1"/>
          <p:nvPr>
            <p:ph idx="1" type="body"/>
          </p:nvPr>
        </p:nvSpPr>
        <p:spPr>
          <a:xfrm>
            <a:off x="387900" y="1368799"/>
            <a:ext cx="8368200" cy="3078900"/>
          </a:xfrm>
          <a:prstGeom prst="rect">
            <a:avLst/>
          </a:prstGeom>
        </p:spPr>
        <p:txBody>
          <a:bodyPr anchorCtr="0" anchor="t" bIns="91425" lIns="91425" rIns="91425" tIns="91425">
            <a:noAutofit/>
          </a:bodyPr>
          <a:lstStyle/>
          <a:p>
            <a:pPr indent="-228600" lvl="0" marL="457200">
              <a:spcBef>
                <a:spcPts val="0"/>
              </a:spcBef>
              <a:buChar char="-"/>
            </a:pPr>
            <a:r>
              <a:rPr lang="en"/>
              <a:t>Results vary slightly based upon train test split</a:t>
            </a:r>
          </a:p>
        </p:txBody>
      </p:sp>
      <p:sp>
        <p:nvSpPr>
          <p:cNvPr id="127" name="Shape 127"/>
          <p:cNvSpPr txBox="1"/>
          <p:nvPr/>
        </p:nvSpPr>
        <p:spPr>
          <a:xfrm>
            <a:off x="543525" y="4763750"/>
            <a:ext cx="7957200" cy="266700"/>
          </a:xfrm>
          <a:prstGeom prst="rect">
            <a:avLst/>
          </a:prstGeom>
          <a:noFill/>
          <a:ln>
            <a:noFill/>
          </a:ln>
        </p:spPr>
        <p:txBody>
          <a:bodyPr anchorCtr="0" anchor="t" bIns="91425" lIns="91425" rIns="91425" tIns="91425">
            <a:noAutofit/>
          </a:bodyPr>
          <a:lstStyle/>
          <a:p>
            <a:pPr lvl="0">
              <a:spcBef>
                <a:spcPts val="0"/>
              </a:spcBef>
              <a:buNone/>
            </a:pPr>
            <a:r>
              <a:rPr i="1" lang="en">
                <a:solidFill>
                  <a:srgbClr val="FFFFFF"/>
                </a:solidFill>
              </a:rPr>
              <a:t>* Best parameters found from randomized gridsearch. Feature importance from glmnet.</a:t>
            </a:r>
          </a:p>
        </p:txBody>
      </p:sp>
      <p:pic>
        <p:nvPicPr>
          <p:cNvPr id="128" name="Shape 128"/>
          <p:cNvPicPr preferRelativeResize="0"/>
          <p:nvPr/>
        </p:nvPicPr>
        <p:blipFill>
          <a:blip r:embed="rId3">
            <a:alphaModFix/>
          </a:blip>
          <a:stretch>
            <a:fillRect/>
          </a:stretch>
        </p:blipFill>
        <p:spPr>
          <a:xfrm>
            <a:off x="453500" y="1829071"/>
            <a:ext cx="4118150" cy="2249728"/>
          </a:xfrm>
          <a:prstGeom prst="rect">
            <a:avLst/>
          </a:prstGeom>
          <a:noFill/>
          <a:ln>
            <a:noFill/>
          </a:ln>
        </p:spPr>
      </p:pic>
      <p:pic>
        <p:nvPicPr>
          <p:cNvPr id="129" name="Shape 129"/>
          <p:cNvPicPr preferRelativeResize="0"/>
          <p:nvPr/>
        </p:nvPicPr>
        <p:blipFill>
          <a:blip r:embed="rId4">
            <a:alphaModFix/>
          </a:blip>
          <a:stretch>
            <a:fillRect/>
          </a:stretch>
        </p:blipFill>
        <p:spPr>
          <a:xfrm>
            <a:off x="4737850" y="1855125"/>
            <a:ext cx="4291967" cy="2249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