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365" r:id="rId2"/>
    <p:sldId id="307" r:id="rId3"/>
    <p:sldId id="339" r:id="rId4"/>
    <p:sldId id="353" r:id="rId5"/>
    <p:sldId id="340" r:id="rId6"/>
    <p:sldId id="341" r:id="rId7"/>
    <p:sldId id="346" r:id="rId8"/>
    <p:sldId id="343" r:id="rId9"/>
    <p:sldId id="354" r:id="rId10"/>
    <p:sldId id="355" r:id="rId11"/>
    <p:sldId id="366" r:id="rId12"/>
    <p:sldId id="350" r:id="rId13"/>
    <p:sldId id="347" r:id="rId14"/>
    <p:sldId id="351" r:id="rId15"/>
    <p:sldId id="317" r:id="rId16"/>
    <p:sldId id="318" r:id="rId17"/>
    <p:sldId id="361" r:id="rId18"/>
    <p:sldId id="356" r:id="rId19"/>
    <p:sldId id="357" r:id="rId20"/>
    <p:sldId id="321" r:id="rId21"/>
    <p:sldId id="362" r:id="rId22"/>
    <p:sldId id="322" r:id="rId23"/>
    <p:sldId id="323" r:id="rId24"/>
    <p:sldId id="324" r:id="rId25"/>
    <p:sldId id="360" r:id="rId26"/>
    <p:sldId id="325" r:id="rId27"/>
    <p:sldId id="326" r:id="rId28"/>
    <p:sldId id="327" r:id="rId29"/>
    <p:sldId id="358" r:id="rId30"/>
    <p:sldId id="359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275" r:id="rId39"/>
    <p:sldId id="276" r:id="rId40"/>
    <p:sldId id="335" r:id="rId41"/>
    <p:sldId id="363" r:id="rId42"/>
    <p:sldId id="364" r:id="rId43"/>
    <p:sldId id="337" r:id="rId4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D4DEF1"/>
    <a:srgbClr val="FFC000"/>
    <a:srgbClr val="DAE2F3"/>
    <a:srgbClr val="D9E8F5"/>
    <a:srgbClr val="C2C2C2"/>
    <a:srgbClr val="ECECEC"/>
    <a:srgbClr val="A4A4A4"/>
    <a:srgbClr val="FFF1CC"/>
    <a:srgbClr val="FF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0" autoAdjust="0"/>
    <p:restoredTop sz="94660"/>
  </p:normalViewPr>
  <p:slideViewPr>
    <p:cSldViewPr>
      <p:cViewPr varScale="1">
        <p:scale>
          <a:sx n="106" d="100"/>
          <a:sy n="106" d="100"/>
        </p:scale>
        <p:origin x="684" y="10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E3369-5677-4621-B6E4-289FF3AAAA9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2C572-0AA6-4EB5-ACF1-E2230896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3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9966" y="151891"/>
            <a:ext cx="11212067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9144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928603" y="222504"/>
            <a:ext cx="1034033" cy="3634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966" y="151891"/>
            <a:ext cx="11212067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3854" y="2373122"/>
            <a:ext cx="10964545" cy="2498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s://numpy.org/doc/1.20/user/quickstar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numpy.org/doc/1.20/user/quickstar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hyperlink" Target="https://numpy.org/doc/1.20/user/absolute_beginner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hyperlink" Target="https://numpy.org/doc/1.20/user/absolute_beginner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jp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jp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jpg"/><Relationship Id="rId2" Type="http://schemas.openxmlformats.org/officeDocument/2006/relationships/hyperlink" Target="https://numpy.org/doc/1.20/user/absolute_beginners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jpg"/><Relationship Id="rId4" Type="http://schemas.openxmlformats.org/officeDocument/2006/relationships/image" Target="../media/image114.png"/><Relationship Id="rId9" Type="http://schemas.openxmlformats.org/officeDocument/2006/relationships/image" Target="../media/image119.jpg"/><Relationship Id="rId14" Type="http://schemas.openxmlformats.org/officeDocument/2006/relationships/image" Target="../media/image124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1.png"/><Relationship Id="rId4" Type="http://schemas.openxmlformats.org/officeDocument/2006/relationships/hyperlink" Target="https://pandas.pydata.org/docs/getting_started/intro_tutorials/01_table_oriented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jp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6.png"/><Relationship Id="rId5" Type="http://schemas.openxmlformats.org/officeDocument/2006/relationships/image" Target="../media/image135.jpg"/><Relationship Id="rId4" Type="http://schemas.openxmlformats.org/officeDocument/2006/relationships/image" Target="../media/image134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jpg"/><Relationship Id="rId3" Type="http://schemas.openxmlformats.org/officeDocument/2006/relationships/image" Target="../media/image138.png"/><Relationship Id="rId7" Type="http://schemas.openxmlformats.org/officeDocument/2006/relationships/image" Target="../media/image142.jpg"/><Relationship Id="rId12" Type="http://schemas.openxmlformats.org/officeDocument/2006/relationships/image" Target="../media/image147.jpg"/><Relationship Id="rId2" Type="http://schemas.openxmlformats.org/officeDocument/2006/relationships/hyperlink" Target="https://pandas.pydata.org/pandas-docs/stable/reference/api/pandas.Series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hyperlink" Target="https://pandas.pydata.org/pandas-docs/stable/reference/api/pandas.Seri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jp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7.png"/><Relationship Id="rId11" Type="http://schemas.openxmlformats.org/officeDocument/2006/relationships/image" Target="../media/image162.png"/><Relationship Id="rId5" Type="http://schemas.openxmlformats.org/officeDocument/2006/relationships/image" Target="../media/image156.png"/><Relationship Id="rId10" Type="http://schemas.openxmlformats.org/officeDocument/2006/relationships/image" Target="../media/image16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3" Type="http://schemas.openxmlformats.org/officeDocument/2006/relationships/image" Target="../media/image165.png"/><Relationship Id="rId7" Type="http://schemas.openxmlformats.org/officeDocument/2006/relationships/image" Target="../media/image169.jpg"/><Relationship Id="rId12" Type="http://schemas.openxmlformats.org/officeDocument/2006/relationships/image" Target="../media/image174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5" Type="http://schemas.openxmlformats.org/officeDocument/2006/relationships/image" Target="../media/image185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function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393" y="470720"/>
            <a:ext cx="3624744" cy="7313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66881" y="722376"/>
            <a:ext cx="819912" cy="4884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914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3691" y="4848427"/>
            <a:ext cx="2997709" cy="948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800"/>
              </a:lnSpc>
              <a:spcBef>
                <a:spcPts val="95"/>
              </a:spcBef>
            </a:pP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May 25</a:t>
            </a: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202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2700" marR="5080">
              <a:lnSpc>
                <a:spcPct val="124800"/>
              </a:lnSpc>
              <a:spcBef>
                <a:spcPts val="95"/>
              </a:spcBef>
            </a:pP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Chainarong Tumapha</a:t>
            </a:r>
            <a:endParaRPr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691" y="2410459"/>
            <a:ext cx="445325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 Basics</a:t>
            </a:r>
            <a:r>
              <a:rPr lang="en-US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(2)</a:t>
            </a:r>
            <a:endParaRPr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147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400F65-1E08-30A5-91B0-045B0584C185}"/>
              </a:ext>
            </a:extLst>
          </p:cNvPr>
          <p:cNvSpPr txBox="1"/>
          <p:nvPr/>
        </p:nvSpPr>
        <p:spPr>
          <a:xfrm>
            <a:off x="4623481" y="2667000"/>
            <a:ext cx="29450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Quiz </a:t>
            </a:r>
            <a:r>
              <a:rPr lang="th-TH" sz="5400" b="1" dirty="0"/>
              <a:t>แจกของ</a:t>
            </a:r>
          </a:p>
          <a:p>
            <a:pPr algn="ctr"/>
            <a:r>
              <a:rPr lang="th-TH" sz="5400" b="1" dirty="0"/>
              <a:t>(25 </a:t>
            </a:r>
            <a:r>
              <a:rPr lang="en-US" sz="5400" b="1" dirty="0"/>
              <a:t>min.</a:t>
            </a:r>
            <a:r>
              <a:rPr lang="th-TH" sz="5400" b="1" dirty="0"/>
              <a:t>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554016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465" y="151891"/>
            <a:ext cx="88826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+mj-lt"/>
              </a:rPr>
              <a:t>Setup Lab (10 min.)</a:t>
            </a:r>
            <a:endParaRPr dirty="0">
              <a:latin typeface="+mj-l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63702" y="4091197"/>
            <a:ext cx="2110105" cy="1870710"/>
            <a:chOff x="2645219" y="4531995"/>
            <a:chExt cx="2110105" cy="187071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4808" y="4541520"/>
              <a:ext cx="2090927" cy="185166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649982" y="4536757"/>
              <a:ext cx="2100580" cy="1861185"/>
            </a:xfrm>
            <a:custGeom>
              <a:avLst/>
              <a:gdLst/>
              <a:ahLst/>
              <a:cxnLst/>
              <a:rect l="l" t="t" r="r" b="b"/>
              <a:pathLst>
                <a:path w="2100579" h="1861185">
                  <a:moveTo>
                    <a:pt x="0" y="1861184"/>
                  </a:moveTo>
                  <a:lnTo>
                    <a:pt x="2100452" y="1861184"/>
                  </a:lnTo>
                  <a:lnTo>
                    <a:pt x="2100452" y="0"/>
                  </a:lnTo>
                  <a:lnTo>
                    <a:pt x="0" y="0"/>
                  </a:lnTo>
                  <a:lnTo>
                    <a:pt x="0" y="1861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407030" y="4091197"/>
            <a:ext cx="1332865" cy="1870710"/>
            <a:chOff x="4888547" y="4531995"/>
            <a:chExt cx="1332865" cy="1870710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8135" y="4614134"/>
              <a:ext cx="1313688" cy="169190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893309" y="4536757"/>
              <a:ext cx="1323340" cy="1861185"/>
            </a:xfrm>
            <a:custGeom>
              <a:avLst/>
              <a:gdLst/>
              <a:ahLst/>
              <a:cxnLst/>
              <a:rect l="l" t="t" r="r" b="b"/>
              <a:pathLst>
                <a:path w="1323339" h="1861185">
                  <a:moveTo>
                    <a:pt x="0" y="1861184"/>
                  </a:moveTo>
                  <a:lnTo>
                    <a:pt x="1323213" y="1861184"/>
                  </a:lnTo>
                  <a:lnTo>
                    <a:pt x="1323213" y="0"/>
                  </a:lnTo>
                  <a:lnTo>
                    <a:pt x="0" y="0"/>
                  </a:lnTo>
                  <a:lnTo>
                    <a:pt x="0" y="1861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31282" y="5830443"/>
              <a:ext cx="937260" cy="215265"/>
            </a:xfrm>
            <a:custGeom>
              <a:avLst/>
              <a:gdLst/>
              <a:ahLst/>
              <a:cxnLst/>
              <a:rect l="l" t="t" r="r" b="b"/>
              <a:pathLst>
                <a:path w="937260" h="215264">
                  <a:moveTo>
                    <a:pt x="0" y="214883"/>
                  </a:moveTo>
                  <a:lnTo>
                    <a:pt x="937260" y="214883"/>
                  </a:lnTo>
                  <a:lnTo>
                    <a:pt x="937260" y="0"/>
                  </a:lnTo>
                  <a:lnTo>
                    <a:pt x="0" y="0"/>
                  </a:lnTo>
                  <a:lnTo>
                    <a:pt x="0" y="214883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9987" y="-411659"/>
            <a:ext cx="1840230" cy="730199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1345">
              <a:lnSpc>
                <a:spcPts val="2705"/>
              </a:lnSpc>
            </a:pPr>
            <a:r>
              <a:rPr sz="2400" dirty="0" err="1"/>
              <a:t>ขั้นตอน</a:t>
            </a:r>
            <a:endParaRPr lang="th-TH" sz="2400" dirty="0"/>
          </a:p>
          <a:p>
            <a:pPr marL="90805">
              <a:lnSpc>
                <a:spcPct val="100000"/>
              </a:lnSpc>
              <a:spcBef>
                <a:spcPts val="2400"/>
              </a:spcBef>
            </a:pPr>
            <a:r>
              <a:rPr lang="th-TH" sz="2400" dirty="0"/>
              <a:t>1. เข้าไปที่ </a:t>
            </a:r>
            <a:r>
              <a:rPr lang="en-US" sz="2400" dirty="0"/>
              <a:t>drive</a:t>
            </a:r>
          </a:p>
          <a:p>
            <a:pPr marL="90805" marR="103505">
              <a:lnSpc>
                <a:spcPct val="100000"/>
              </a:lnSpc>
            </a:pPr>
            <a:r>
              <a:rPr sz="2400" dirty="0"/>
              <a:t>2. กด add  shortcut to drive</a:t>
            </a:r>
          </a:p>
          <a:p>
            <a:pPr marL="90805">
              <a:lnSpc>
                <a:spcPct val="100000"/>
              </a:lnSpc>
            </a:pPr>
            <a:r>
              <a:rPr sz="2400" dirty="0"/>
              <a:t>3. กดอีกที</a:t>
            </a:r>
          </a:p>
          <a:p>
            <a:pPr marL="90805">
              <a:lnSpc>
                <a:spcPct val="100000"/>
              </a:lnSpc>
            </a:pPr>
            <a:r>
              <a:rPr sz="2400" dirty="0"/>
              <a:t>4. ไปที่ drive</a:t>
            </a:r>
          </a:p>
          <a:p>
            <a:pPr marL="90805">
              <a:lnSpc>
                <a:spcPct val="100000"/>
              </a:lnSpc>
            </a:pPr>
            <a:r>
              <a:rPr sz="2400" dirty="0"/>
              <a:t>5. เลือก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/>
          </a:p>
          <a:p>
            <a:pPr marL="90805">
              <a:lnSpc>
                <a:spcPct val="100000"/>
              </a:lnSpc>
            </a:pPr>
            <a:r>
              <a:rPr sz="2400" dirty="0"/>
              <a:t>6. </a:t>
            </a:r>
            <a:r>
              <a:rPr lang="th-TH" sz="2400" dirty="0"/>
              <a:t>เปิดไฟล์</a:t>
            </a:r>
            <a:r>
              <a:rPr lang="en-US" sz="2400" dirty="0"/>
              <a:t> .</a:t>
            </a:r>
            <a:r>
              <a:rPr lang="en-US" sz="2400" dirty="0" err="1"/>
              <a:t>ipynb</a:t>
            </a:r>
            <a:r>
              <a:rPr lang="th-TH" sz="2400" dirty="0"/>
              <a:t> กด </a:t>
            </a:r>
            <a:r>
              <a:rPr lang="en-US" sz="2400" dirty="0"/>
              <a:t>Copy to Drive </a:t>
            </a:r>
            <a:r>
              <a:rPr lang="th-TH" sz="2400" dirty="0"/>
              <a:t>และเปิดแชร์</a:t>
            </a:r>
            <a:endParaRPr sz="2400" dirty="0"/>
          </a:p>
          <a:p>
            <a:pPr marL="327025" indent="-236854">
              <a:lnSpc>
                <a:spcPct val="100000"/>
              </a:lnSpc>
              <a:buAutoNum type="arabicPeriod" startAt="7"/>
              <a:tabLst>
                <a:tab pos="327660" algn="l"/>
              </a:tabLst>
            </a:pPr>
            <a:r>
              <a:rPr lang="th-TH" sz="2400" dirty="0"/>
              <a:t>แก้ </a:t>
            </a:r>
            <a:r>
              <a:rPr lang="en-US" sz="2000" dirty="0"/>
              <a:t>PATH_FOLDER</a:t>
            </a:r>
            <a:endParaRPr sz="2400" dirty="0"/>
          </a:p>
          <a:p>
            <a:pPr marL="327025" indent="-236854">
              <a:lnSpc>
                <a:spcPct val="100000"/>
              </a:lnSpc>
              <a:buAutoNum type="arabicPeriod" startAt="7"/>
              <a:tabLst>
                <a:tab pos="327660" algn="l"/>
              </a:tabLst>
            </a:pPr>
            <a:r>
              <a:rPr lang="th-TH" sz="2400" dirty="0"/>
              <a:t>รันโค้ดกล่องแรก</a:t>
            </a:r>
            <a:endParaRPr lang="en-US" sz="2400" dirty="0"/>
          </a:p>
          <a:p>
            <a:pPr marL="327025" indent="-236854">
              <a:lnSpc>
                <a:spcPct val="100000"/>
              </a:lnSpc>
              <a:buAutoNum type="arabicPeriod" startAt="7"/>
              <a:tabLst>
                <a:tab pos="327660" algn="l"/>
              </a:tabLst>
            </a:pPr>
            <a:r>
              <a:rPr sz="2400" dirty="0" err="1"/>
              <a:t>กด</a:t>
            </a:r>
            <a:r>
              <a:rPr sz="2400" dirty="0"/>
              <a:t> </a:t>
            </a:r>
            <a:r>
              <a:rPr lang="en-US" sz="2400" dirty="0"/>
              <a:t>Run anyway</a:t>
            </a:r>
            <a:endParaRPr sz="2400" dirty="0"/>
          </a:p>
          <a:p>
            <a:pPr marL="327025" indent="-236854">
              <a:lnSpc>
                <a:spcPct val="100000"/>
              </a:lnSpc>
              <a:buAutoNum type="arabicPeriod" startAt="7"/>
              <a:tabLst>
                <a:tab pos="327660" algn="l"/>
              </a:tabLst>
            </a:pPr>
            <a:r>
              <a:rPr lang="en-US" sz="2000" dirty="0"/>
              <a:t> Connect to Google Drive</a:t>
            </a:r>
            <a:endParaRPr sz="2000" dirty="0"/>
          </a:p>
          <a:p>
            <a:pPr marL="443865" indent="-353060">
              <a:lnSpc>
                <a:spcPct val="100000"/>
              </a:lnSpc>
              <a:buAutoNum type="arabicPeriod" startAt="7"/>
              <a:tabLst>
                <a:tab pos="443865" algn="l"/>
              </a:tabLst>
            </a:pPr>
            <a:r>
              <a:rPr lang="th-TH" sz="2000" dirty="0"/>
              <a:t>เลือก </a:t>
            </a:r>
            <a:r>
              <a:rPr lang="en-US" sz="2000" dirty="0"/>
              <a:t>Account</a:t>
            </a:r>
          </a:p>
          <a:p>
            <a:pPr marL="443865" indent="-353060">
              <a:lnSpc>
                <a:spcPct val="100000"/>
              </a:lnSpc>
              <a:buAutoNum type="arabicPeriod" startAt="7"/>
              <a:tabLst>
                <a:tab pos="443865" algn="l"/>
              </a:tabLst>
            </a:pPr>
            <a:r>
              <a:rPr lang="th-TH" sz="2000" dirty="0"/>
              <a:t>กด </a:t>
            </a:r>
            <a:r>
              <a:rPr lang="en-US" sz="2000" dirty="0"/>
              <a:t>Allow</a:t>
            </a:r>
          </a:p>
          <a:p>
            <a:pPr marL="443865" indent="-353060">
              <a:lnSpc>
                <a:spcPct val="100000"/>
              </a:lnSpc>
              <a:buAutoNum type="arabicPeriod" startAt="7"/>
              <a:tabLst>
                <a:tab pos="443865" algn="l"/>
              </a:tabLst>
            </a:pPr>
            <a:r>
              <a:rPr lang="th-TH" sz="2000" dirty="0"/>
              <a:t>รันกล่องที่ 2 ต้องเห็นรูปส้ม</a:t>
            </a:r>
            <a:endParaRPr sz="2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FFAEADA-3536-593E-EFA7-158473056A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25" r="4332" b="5160"/>
          <a:stretch/>
        </p:blipFill>
        <p:spPr>
          <a:xfrm>
            <a:off x="5877879" y="3956762"/>
            <a:ext cx="5568407" cy="12190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912CDD8-4628-7D77-DA58-250E6897C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3291" y="1190437"/>
            <a:ext cx="3600953" cy="28531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BAF700-132F-DAF7-1049-CC53FF040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65" y="2409123"/>
            <a:ext cx="1509474" cy="34374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A018392-7F51-BA09-E3E8-7966F2BE1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1166" y="1191681"/>
            <a:ext cx="4647058" cy="10917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7215CA0-126E-E30B-DFC7-B15E9601F5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6733" y="2409123"/>
            <a:ext cx="3801080" cy="1453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3DFCBB1-5992-798B-492E-49BB25DD94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8172" y="5245097"/>
            <a:ext cx="2816239" cy="14031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4402D87-4B64-5D7C-1FEB-C29E15BC3F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7452" y="5245098"/>
            <a:ext cx="3263721" cy="14031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B1DEFE0-B1DB-B226-B8D5-860A451289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6000" y="6090196"/>
            <a:ext cx="3254702" cy="6154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DD69-DACD-24DE-7B13-9B6C13F9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66" y="2819400"/>
            <a:ext cx="11212067" cy="1231106"/>
          </a:xfrm>
        </p:spPr>
        <p:txBody>
          <a:bodyPr/>
          <a:lstStyle/>
          <a:p>
            <a:pPr algn="ctr"/>
            <a:r>
              <a:rPr lang="en-US" sz="8000" dirty="0">
                <a:latin typeface="+mj-lt"/>
              </a:rPr>
              <a:t>Break (15 min.)</a:t>
            </a:r>
          </a:p>
        </p:txBody>
      </p:sp>
    </p:spTree>
    <p:extLst>
      <p:ext uri="{BB962C8B-B14F-4D97-AF65-F5344CB8AC3E}">
        <p14:creationId xmlns:p14="http://schemas.microsoft.com/office/powerpoint/2010/main" val="81248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87302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LAB13 </a:t>
            </a: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num2word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งานกลุ่ม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(20 Min.)</a:t>
            </a: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1348681"/>
            <a:ext cx="10896600" cy="1106072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90805">
              <a:lnSpc>
                <a:spcPts val="3885"/>
              </a:lnSpc>
            </a:pP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ออกแบบ</a:t>
            </a:r>
            <a:r>
              <a:rPr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ฟังก์ชัน</a:t>
            </a: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num2word </a:t>
            </a:r>
            <a:r>
              <a:rPr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ในการแปลง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จำนวนเต็ม</a:t>
            </a:r>
            <a:r>
              <a:rPr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ที่ไม่เกิน</a:t>
            </a: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 </a:t>
            </a:r>
            <a:r>
              <a:rPr sz="3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ล้านเป็นข้อความ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marL="90805">
              <a:lnSpc>
                <a:spcPts val="3885"/>
              </a:lnSpc>
            </a:pPr>
            <a:r>
              <a:rPr lang="th-TH" sz="36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ตัวแทนกลุ่ม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capture </a:t>
            </a:r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ภาพ/ขั้นตอนการทำงานของฟังก์ชัน โพสต์ในแชทห้องรวม</a:t>
            </a:r>
            <a:endParaRPr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37977" y="3169539"/>
            <a:ext cx="1295400" cy="723900"/>
            <a:chOff x="4137977" y="5258180"/>
            <a:chExt cx="1295400" cy="7239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7566" y="5267705"/>
              <a:ext cx="1276350" cy="5905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42740" y="5262943"/>
              <a:ext cx="1285875" cy="714375"/>
            </a:xfrm>
            <a:custGeom>
              <a:avLst/>
              <a:gdLst/>
              <a:ahLst/>
              <a:cxnLst/>
              <a:rect l="l" t="t" r="r" b="b"/>
              <a:pathLst>
                <a:path w="1285875" h="714375">
                  <a:moveTo>
                    <a:pt x="0" y="714375"/>
                  </a:moveTo>
                  <a:lnTo>
                    <a:pt x="1285875" y="714375"/>
                  </a:lnTo>
                  <a:lnTo>
                    <a:pt x="1285875" y="0"/>
                  </a:lnTo>
                  <a:lnTo>
                    <a:pt x="0" y="0"/>
                  </a:lnTo>
                  <a:lnTo>
                    <a:pt x="0" y="714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137285" y="3169539"/>
            <a:ext cx="2696210" cy="723900"/>
            <a:chOff x="1137285" y="5258180"/>
            <a:chExt cx="2696210" cy="7239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810" y="5267705"/>
              <a:ext cx="2676905" cy="6096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42047" y="5262943"/>
              <a:ext cx="2686685" cy="714375"/>
            </a:xfrm>
            <a:custGeom>
              <a:avLst/>
              <a:gdLst/>
              <a:ahLst/>
              <a:cxnLst/>
              <a:rect l="l" t="t" r="r" b="b"/>
              <a:pathLst>
                <a:path w="2686685" h="714375">
                  <a:moveTo>
                    <a:pt x="0" y="714375"/>
                  </a:moveTo>
                  <a:lnTo>
                    <a:pt x="2686430" y="714375"/>
                  </a:lnTo>
                  <a:lnTo>
                    <a:pt x="2686430" y="0"/>
                  </a:lnTo>
                  <a:lnTo>
                    <a:pt x="0" y="0"/>
                  </a:lnTo>
                  <a:lnTo>
                    <a:pt x="0" y="714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104584" y="4187533"/>
            <a:ext cx="2477770" cy="723900"/>
            <a:chOff x="5748083" y="5258180"/>
            <a:chExt cx="2477770" cy="7239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7672" y="5267705"/>
              <a:ext cx="2458212" cy="6286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752846" y="5262943"/>
              <a:ext cx="2468245" cy="714375"/>
            </a:xfrm>
            <a:custGeom>
              <a:avLst/>
              <a:gdLst/>
              <a:ahLst/>
              <a:cxnLst/>
              <a:rect l="l" t="t" r="r" b="b"/>
              <a:pathLst>
                <a:path w="2468245" h="714375">
                  <a:moveTo>
                    <a:pt x="0" y="714375"/>
                  </a:moveTo>
                  <a:lnTo>
                    <a:pt x="2467736" y="714375"/>
                  </a:lnTo>
                  <a:lnTo>
                    <a:pt x="2467736" y="0"/>
                  </a:lnTo>
                  <a:lnTo>
                    <a:pt x="0" y="0"/>
                  </a:lnTo>
                  <a:lnTo>
                    <a:pt x="0" y="714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896552" y="4187533"/>
            <a:ext cx="2514600" cy="723900"/>
            <a:chOff x="8540051" y="5258180"/>
            <a:chExt cx="2514600" cy="72390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49640" y="5267705"/>
              <a:ext cx="2495550" cy="6191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544814" y="5262943"/>
              <a:ext cx="2505075" cy="714375"/>
            </a:xfrm>
            <a:custGeom>
              <a:avLst/>
              <a:gdLst/>
              <a:ahLst/>
              <a:cxnLst/>
              <a:rect l="l" t="t" r="r" b="b"/>
              <a:pathLst>
                <a:path w="2505075" h="714375">
                  <a:moveTo>
                    <a:pt x="0" y="714375"/>
                  </a:moveTo>
                  <a:lnTo>
                    <a:pt x="2505075" y="714375"/>
                  </a:lnTo>
                  <a:lnTo>
                    <a:pt x="2505075" y="0"/>
                  </a:lnTo>
                  <a:lnTo>
                    <a:pt x="0" y="0"/>
                  </a:lnTo>
                  <a:lnTo>
                    <a:pt x="0" y="714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536CE2D-DEDF-1156-EAE2-CFDB9850FBA3}"/>
              </a:ext>
            </a:extLst>
          </p:cNvPr>
          <p:cNvSpPr txBox="1"/>
          <p:nvPr/>
        </p:nvSpPr>
        <p:spPr>
          <a:xfrm>
            <a:off x="9220200" y="2717521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Extra: </a:t>
            </a:r>
            <a:r>
              <a:rPr lang="th-TH" dirty="0"/>
              <a:t>เขียน </a:t>
            </a:r>
            <a:r>
              <a:rPr lang="en-US" dirty="0"/>
              <a:t>code </a:t>
            </a:r>
            <a:r>
              <a:rPr lang="th-TH" dirty="0"/>
              <a:t>ตามแบบที่คิดไว้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103CB1-9549-DD46-099E-9B2DC32146CA}"/>
              </a:ext>
            </a:extLst>
          </p:cNvPr>
          <p:cNvCxnSpPr/>
          <p:nvPr/>
        </p:nvCxnSpPr>
        <p:spPr>
          <a:xfrm>
            <a:off x="4724400" y="3788664"/>
            <a:ext cx="304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805C6D-04EA-C5E5-ED62-57A21D2AA5B4}"/>
              </a:ext>
            </a:extLst>
          </p:cNvPr>
          <p:cNvCxnSpPr>
            <a:cxnSpLocks/>
          </p:cNvCxnSpPr>
          <p:nvPr/>
        </p:nvCxnSpPr>
        <p:spPr>
          <a:xfrm>
            <a:off x="3453577" y="3809089"/>
            <a:ext cx="2376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2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DD69-DACD-24DE-7B13-9B6C13F9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66" y="2819400"/>
            <a:ext cx="11212067" cy="1231106"/>
          </a:xfrm>
        </p:spPr>
        <p:txBody>
          <a:bodyPr/>
          <a:lstStyle/>
          <a:p>
            <a:pPr algn="ctr"/>
            <a:r>
              <a:rPr lang="en-US" sz="8000" dirty="0">
                <a:latin typeface="+mj-lt"/>
              </a:rPr>
              <a:t>LAB13 Sharing (5-10 min.)</a:t>
            </a:r>
          </a:p>
        </p:txBody>
      </p:sp>
    </p:spTree>
    <p:extLst>
      <p:ext uri="{BB962C8B-B14F-4D97-AF65-F5344CB8AC3E}">
        <p14:creationId xmlns:p14="http://schemas.microsoft.com/office/powerpoint/2010/main" val="384615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45152" y="1940814"/>
            <a:ext cx="6224905" cy="2923540"/>
            <a:chOff x="4645152" y="1940814"/>
            <a:chExt cx="6224905" cy="2923540"/>
          </a:xfrm>
        </p:grpSpPr>
        <p:sp>
          <p:nvSpPr>
            <p:cNvPr id="3" name="object 3"/>
            <p:cNvSpPr/>
            <p:nvPr/>
          </p:nvSpPr>
          <p:spPr>
            <a:xfrm>
              <a:off x="4645152" y="1940814"/>
              <a:ext cx="6224905" cy="2923540"/>
            </a:xfrm>
            <a:custGeom>
              <a:avLst/>
              <a:gdLst/>
              <a:ahLst/>
              <a:cxnLst/>
              <a:rect l="l" t="t" r="r" b="b"/>
              <a:pathLst>
                <a:path w="6224905" h="2923540">
                  <a:moveTo>
                    <a:pt x="6224778" y="0"/>
                  </a:moveTo>
                  <a:lnTo>
                    <a:pt x="0" y="0"/>
                  </a:lnTo>
                  <a:lnTo>
                    <a:pt x="0" y="2923032"/>
                  </a:lnTo>
                  <a:lnTo>
                    <a:pt x="6224778" y="2923032"/>
                  </a:lnTo>
                  <a:lnTo>
                    <a:pt x="6224778" y="0"/>
                  </a:lnTo>
                  <a:close/>
                </a:path>
              </a:pathLst>
            </a:custGeom>
            <a:solidFill>
              <a:srgbClr val="252525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2990" y="2138172"/>
              <a:ext cx="2462784" cy="2171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6834" y="2146554"/>
              <a:ext cx="2462783" cy="21633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281926" y="4934563"/>
            <a:ext cx="9512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dirty="0"/>
              <a:t>Pandas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22069" y="1940814"/>
            <a:ext cx="2901315" cy="2923540"/>
            <a:chOff x="1322069" y="1940814"/>
            <a:chExt cx="2901315" cy="2923540"/>
          </a:xfrm>
        </p:grpSpPr>
        <p:sp>
          <p:nvSpPr>
            <p:cNvPr id="8" name="object 8"/>
            <p:cNvSpPr/>
            <p:nvPr/>
          </p:nvSpPr>
          <p:spPr>
            <a:xfrm>
              <a:off x="1322069" y="1940814"/>
              <a:ext cx="2901315" cy="2923540"/>
            </a:xfrm>
            <a:custGeom>
              <a:avLst/>
              <a:gdLst/>
              <a:ahLst/>
              <a:cxnLst/>
              <a:rect l="l" t="t" r="r" b="b"/>
              <a:pathLst>
                <a:path w="2901315" h="2923540">
                  <a:moveTo>
                    <a:pt x="2900934" y="0"/>
                  </a:moveTo>
                  <a:lnTo>
                    <a:pt x="0" y="0"/>
                  </a:lnTo>
                  <a:lnTo>
                    <a:pt x="0" y="2923032"/>
                  </a:lnTo>
                  <a:lnTo>
                    <a:pt x="2900934" y="2923032"/>
                  </a:lnTo>
                  <a:lnTo>
                    <a:pt x="2900934" y="0"/>
                  </a:lnTo>
                  <a:close/>
                </a:path>
              </a:pathLst>
            </a:custGeom>
            <a:solidFill>
              <a:srgbClr val="252525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3143" y="2130552"/>
              <a:ext cx="2478785" cy="217932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296920" y="4996688"/>
            <a:ext cx="9512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/>
              <a:t>NumPy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56822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New Data Types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22069" y="2953941"/>
            <a:ext cx="290131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b="1" dirty="0"/>
          </a:p>
          <a:p>
            <a:pPr>
              <a:lnSpc>
                <a:spcPct val="100000"/>
              </a:lnSpc>
            </a:pPr>
            <a:endParaRPr sz="2000" b="1" dirty="0"/>
          </a:p>
          <a:p>
            <a:pPr>
              <a:lnSpc>
                <a:spcPct val="100000"/>
              </a:lnSpc>
            </a:pPr>
            <a:endParaRPr sz="2000" b="1" dirty="0"/>
          </a:p>
          <a:p>
            <a:pPr>
              <a:lnSpc>
                <a:spcPct val="100000"/>
              </a:lnSpc>
            </a:pPr>
            <a:endParaRPr sz="2000" b="1" dirty="0"/>
          </a:p>
          <a:p>
            <a:pPr>
              <a:lnSpc>
                <a:spcPct val="100000"/>
              </a:lnSpc>
            </a:pPr>
            <a:endParaRPr sz="2000" b="1" dirty="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dirty="0"/>
              <a:t>Array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645152" y="2953941"/>
            <a:ext cx="622490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b="1"/>
          </a:p>
          <a:p>
            <a:pPr>
              <a:lnSpc>
                <a:spcPct val="100000"/>
              </a:lnSpc>
            </a:pPr>
            <a:endParaRPr sz="2000" b="1"/>
          </a:p>
          <a:p>
            <a:pPr>
              <a:lnSpc>
                <a:spcPct val="100000"/>
              </a:lnSpc>
            </a:pPr>
            <a:endParaRPr sz="2000" b="1"/>
          </a:p>
          <a:p>
            <a:pPr>
              <a:lnSpc>
                <a:spcPct val="100000"/>
              </a:lnSpc>
            </a:pPr>
            <a:endParaRPr sz="2000" b="1"/>
          </a:p>
          <a:p>
            <a:pPr>
              <a:lnSpc>
                <a:spcPct val="100000"/>
              </a:lnSpc>
            </a:pPr>
            <a:endParaRPr sz="2000" b="1"/>
          </a:p>
          <a:p>
            <a:pPr marR="367665" algn="ctr">
              <a:lnSpc>
                <a:spcPct val="100000"/>
              </a:lnSpc>
              <a:spcBef>
                <a:spcPts val="5"/>
              </a:spcBef>
              <a:tabLst>
                <a:tab pos="3717925" algn="l"/>
              </a:tabLst>
            </a:pPr>
            <a:r>
              <a:rPr sz="2000" b="1" dirty="0"/>
              <a:t>Column (row)	Table</a:t>
            </a:r>
            <a:endParaRPr sz="20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289814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Why NumPy?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3274" y="6214364"/>
            <a:ext cx="335559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Please visit </a:t>
            </a:r>
            <a:r>
              <a:rPr dirty="0">
                <a:hlinkClick r:id="rId2"/>
              </a:rPr>
              <a:t>this link </a:t>
            </a:r>
            <a:r>
              <a:rPr dirty="0"/>
              <a:t>for more information.</a:t>
            </a: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3469" y="1395222"/>
            <a:ext cx="2181605" cy="89535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870450" y="1638300"/>
            <a:ext cx="508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</a:p>
        </p:txBody>
      </p:sp>
      <p:sp>
        <p:nvSpPr>
          <p:cNvPr id="19" name="object 19"/>
          <p:cNvSpPr/>
          <p:nvPr/>
        </p:nvSpPr>
        <p:spPr>
          <a:xfrm>
            <a:off x="6686931" y="1565909"/>
            <a:ext cx="74930" cy="605790"/>
          </a:xfrm>
          <a:custGeom>
            <a:avLst/>
            <a:gdLst/>
            <a:ahLst/>
            <a:cxnLst/>
            <a:rect l="l" t="t" r="r" b="b"/>
            <a:pathLst>
              <a:path w="74929" h="605789">
                <a:moveTo>
                  <a:pt x="74930" y="0"/>
                </a:moveTo>
                <a:lnTo>
                  <a:pt x="0" y="0"/>
                </a:lnTo>
                <a:lnTo>
                  <a:pt x="0" y="12700"/>
                </a:lnTo>
                <a:lnTo>
                  <a:pt x="45720" y="12700"/>
                </a:lnTo>
                <a:lnTo>
                  <a:pt x="45720" y="591820"/>
                </a:lnTo>
                <a:lnTo>
                  <a:pt x="0" y="591820"/>
                </a:lnTo>
                <a:lnTo>
                  <a:pt x="0" y="605790"/>
                </a:lnTo>
                <a:lnTo>
                  <a:pt x="74930" y="605790"/>
                </a:lnTo>
                <a:lnTo>
                  <a:pt x="74930" y="591820"/>
                </a:lnTo>
                <a:lnTo>
                  <a:pt x="74930" y="12700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83606" y="1565909"/>
            <a:ext cx="74930" cy="605790"/>
          </a:xfrm>
          <a:custGeom>
            <a:avLst/>
            <a:gdLst/>
            <a:ahLst/>
            <a:cxnLst/>
            <a:rect l="l" t="t" r="r" b="b"/>
            <a:pathLst>
              <a:path w="74929" h="605789">
                <a:moveTo>
                  <a:pt x="74803" y="0"/>
                </a:moveTo>
                <a:lnTo>
                  <a:pt x="0" y="0"/>
                </a:lnTo>
                <a:lnTo>
                  <a:pt x="0" y="12700"/>
                </a:lnTo>
                <a:lnTo>
                  <a:pt x="0" y="591820"/>
                </a:lnTo>
                <a:lnTo>
                  <a:pt x="0" y="605790"/>
                </a:lnTo>
                <a:lnTo>
                  <a:pt x="74803" y="605790"/>
                </a:lnTo>
                <a:lnTo>
                  <a:pt x="74803" y="591820"/>
                </a:lnTo>
                <a:lnTo>
                  <a:pt x="29083" y="591820"/>
                </a:lnTo>
                <a:lnTo>
                  <a:pt x="29083" y="12700"/>
                </a:lnTo>
                <a:lnTo>
                  <a:pt x="74803" y="12700"/>
                </a:lnTo>
                <a:lnTo>
                  <a:pt x="74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53202" y="1474470"/>
            <a:ext cx="1141095" cy="748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485775" algn="l"/>
                <a:tab pos="958850" algn="l"/>
              </a:tabLst>
            </a:pPr>
            <a:r>
              <a:rPr sz="2400" dirty="0">
                <a:latin typeface="Cambria Math"/>
                <a:cs typeface="Cambria Math"/>
              </a:rPr>
              <a:t>1	0	0</a:t>
            </a:r>
          </a:p>
          <a:p>
            <a:pPr marL="12700">
              <a:lnSpc>
                <a:spcPts val="2845"/>
              </a:lnSpc>
              <a:tabLst>
                <a:tab pos="485775" algn="l"/>
                <a:tab pos="958850" algn="l"/>
              </a:tabLst>
            </a:pPr>
            <a:r>
              <a:rPr sz="2400" dirty="0">
                <a:latin typeface="Cambria Math"/>
                <a:cs typeface="Cambria Math"/>
              </a:rPr>
              <a:t>0	1	2</a:t>
            </a:r>
          </a:p>
        </p:txBody>
      </p:sp>
      <p:sp>
        <p:nvSpPr>
          <p:cNvPr id="22" name="object 22"/>
          <p:cNvSpPr/>
          <p:nvPr/>
        </p:nvSpPr>
        <p:spPr>
          <a:xfrm>
            <a:off x="6996683" y="1799717"/>
            <a:ext cx="1450340" cy="85725"/>
          </a:xfrm>
          <a:custGeom>
            <a:avLst/>
            <a:gdLst/>
            <a:ahLst/>
            <a:cxnLst/>
            <a:rect l="l" t="t" r="r" b="b"/>
            <a:pathLst>
              <a:path w="1450340" h="85725">
                <a:moveTo>
                  <a:pt x="1364234" y="57148"/>
                </a:moveTo>
                <a:lnTo>
                  <a:pt x="1364234" y="85725"/>
                </a:lnTo>
                <a:lnTo>
                  <a:pt x="1421299" y="57150"/>
                </a:lnTo>
                <a:lnTo>
                  <a:pt x="1364234" y="57148"/>
                </a:lnTo>
                <a:close/>
              </a:path>
              <a:path w="1450340" h="85725">
                <a:moveTo>
                  <a:pt x="1364234" y="28573"/>
                </a:moveTo>
                <a:lnTo>
                  <a:pt x="1364234" y="57148"/>
                </a:lnTo>
                <a:lnTo>
                  <a:pt x="1378585" y="57150"/>
                </a:lnTo>
                <a:lnTo>
                  <a:pt x="1378585" y="28575"/>
                </a:lnTo>
                <a:lnTo>
                  <a:pt x="1364234" y="28573"/>
                </a:lnTo>
                <a:close/>
              </a:path>
              <a:path w="1450340" h="85725">
                <a:moveTo>
                  <a:pt x="1364234" y="0"/>
                </a:moveTo>
                <a:lnTo>
                  <a:pt x="1364234" y="28573"/>
                </a:lnTo>
                <a:lnTo>
                  <a:pt x="1378585" y="28575"/>
                </a:lnTo>
                <a:lnTo>
                  <a:pt x="1378585" y="57150"/>
                </a:lnTo>
                <a:lnTo>
                  <a:pt x="1421302" y="57148"/>
                </a:lnTo>
                <a:lnTo>
                  <a:pt x="1449959" y="42799"/>
                </a:lnTo>
                <a:lnTo>
                  <a:pt x="1364234" y="0"/>
                </a:lnTo>
                <a:close/>
              </a:path>
              <a:path w="1450340" h="85725">
                <a:moveTo>
                  <a:pt x="0" y="28448"/>
                </a:moveTo>
                <a:lnTo>
                  <a:pt x="0" y="57023"/>
                </a:lnTo>
                <a:lnTo>
                  <a:pt x="1364234" y="57148"/>
                </a:lnTo>
                <a:lnTo>
                  <a:pt x="1364234" y="28573"/>
                </a:lnTo>
                <a:lnTo>
                  <a:pt x="0" y="28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937"/>
              </p:ext>
            </p:extLst>
          </p:nvPr>
        </p:nvGraphicFramePr>
        <p:xfrm>
          <a:off x="3845559" y="2787776"/>
          <a:ext cx="7823199" cy="3138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7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R="24130" algn="ctr">
                        <a:lnSpc>
                          <a:spcPts val="290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</a:rPr>
                        <a:t>Operation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ts val="290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</a:rPr>
                        <a:t>Syntax</a:t>
                      </a:r>
                      <a:endParaRPr sz="24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ts val="290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</a:rPr>
                        <a:t>Output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1186815">
                        <a:lnSpc>
                          <a:spcPts val="2905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285">
                <a:tc>
                  <a:txBody>
                    <a:bodyPr/>
                    <a:lstStyle/>
                    <a:p>
                      <a:pPr marR="24765" algn="ctr">
                        <a:lnSpc>
                          <a:spcPts val="2905"/>
                        </a:lnSpc>
                      </a:pPr>
                      <a:r>
                        <a:rPr sz="2400" b="1" dirty="0"/>
                        <a:t>Size</a:t>
                      </a:r>
                      <a:endParaRPr sz="2400" b="1"/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ts val="2905"/>
                        </a:lnSpc>
                      </a:pPr>
                      <a:r>
                        <a:rPr sz="2400" b="1" dirty="0"/>
                        <a:t>x.size</a:t>
                      </a:r>
                      <a:endParaRPr sz="2400" b="1"/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05"/>
                        </a:lnSpc>
                      </a:pPr>
                      <a:r>
                        <a:rPr sz="2400" b="1" dirty="0"/>
                        <a:t>6</a:t>
                      </a:r>
                      <a:endParaRPr sz="2400" b="1"/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ts val="2905"/>
                        </a:lnSpc>
                      </a:pPr>
                      <a:r>
                        <a:rPr sz="2400" b="1" dirty="0"/>
                        <a:t>Return number of elements in</a:t>
                      </a:r>
                      <a:endParaRPr sz="2400" b="1"/>
                    </a:p>
                    <a:p>
                      <a:pPr marR="40640" algn="ctr">
                        <a:lnSpc>
                          <a:spcPct val="100000"/>
                        </a:lnSpc>
                      </a:pPr>
                      <a:r>
                        <a:rPr sz="2400" b="1" dirty="0"/>
                        <a:t>the array.</a:t>
                      </a:r>
                      <a:endParaRPr sz="2400" b="1"/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919">
                <a:tc>
                  <a:txBody>
                    <a:bodyPr/>
                    <a:lstStyle/>
                    <a:p>
                      <a:pPr marR="24130" algn="ctr">
                        <a:lnSpc>
                          <a:spcPts val="2905"/>
                        </a:lnSpc>
                      </a:pPr>
                      <a:r>
                        <a:rPr sz="2400" b="1" dirty="0"/>
                        <a:t>Shape</a:t>
                      </a:r>
                      <a:endParaRPr sz="24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ts val="2905"/>
                        </a:lnSpc>
                      </a:pPr>
                      <a:r>
                        <a:rPr sz="2400" b="1" dirty="0"/>
                        <a:t>x.shape</a:t>
                      </a:r>
                      <a:endParaRPr sz="24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0">
                        <a:lnSpc>
                          <a:spcPts val="2905"/>
                        </a:lnSpc>
                      </a:pPr>
                      <a:r>
                        <a:rPr sz="2400" b="1" dirty="0"/>
                        <a:t>(2, 3)</a:t>
                      </a:r>
                      <a:endParaRPr sz="24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ts val="2905"/>
                        </a:lnSpc>
                      </a:pPr>
                      <a:r>
                        <a:rPr sz="2400" b="1" dirty="0"/>
                        <a:t>Replace the dimension of the</a:t>
                      </a:r>
                      <a:endParaRPr sz="2400" b="1"/>
                    </a:p>
                    <a:p>
                      <a:pPr marR="40005" algn="ctr">
                        <a:lnSpc>
                          <a:spcPct val="100000"/>
                        </a:lnSpc>
                      </a:pPr>
                      <a:r>
                        <a:rPr sz="2400" b="1" dirty="0"/>
                        <a:t>array.</a:t>
                      </a:r>
                      <a:endParaRPr sz="2400" b="1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3919">
                <a:tc>
                  <a:txBody>
                    <a:bodyPr/>
                    <a:lstStyle/>
                    <a:p>
                      <a:pPr marR="24765" algn="ctr">
                        <a:lnSpc>
                          <a:spcPts val="2905"/>
                        </a:lnSpc>
                      </a:pPr>
                      <a:r>
                        <a:rPr sz="2400" b="1" dirty="0"/>
                        <a:t>Type</a:t>
                      </a:r>
                      <a:endParaRPr sz="2400" b="1"/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ts val="2905"/>
                        </a:lnSpc>
                      </a:pPr>
                      <a:r>
                        <a:rPr sz="2400" b="1" dirty="0"/>
                        <a:t>x.dtype</a:t>
                      </a:r>
                      <a:endParaRPr sz="2400" b="1"/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905"/>
                        </a:lnSpc>
                      </a:pPr>
                      <a:r>
                        <a:rPr sz="2400" b="1" dirty="0"/>
                        <a:t>dtype('int64')</a:t>
                      </a:r>
                      <a:endParaRPr sz="2400" b="1"/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18795">
                        <a:lnSpc>
                          <a:spcPts val="2905"/>
                        </a:lnSpc>
                      </a:pPr>
                      <a:r>
                        <a:rPr sz="2400" b="1" dirty="0"/>
                        <a:t>Return the data type of</a:t>
                      </a:r>
                    </a:p>
                    <a:p>
                      <a:pPr marL="609600">
                        <a:lnSpc>
                          <a:spcPct val="100000"/>
                        </a:lnSpc>
                      </a:pPr>
                      <a:r>
                        <a:rPr sz="2400" b="1" dirty="0"/>
                        <a:t>elements in the array.</a:t>
                      </a: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95D79540-F140-A5F8-8B2A-F69BF0927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118" y="945099"/>
            <a:ext cx="3510226" cy="27626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F5E3CE-D88A-366B-F90F-4CA3096D1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65" y="4328160"/>
            <a:ext cx="2839925" cy="2467475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0108AF17-71CE-276C-BE94-5BD6DBA027FA}"/>
              </a:ext>
            </a:extLst>
          </p:cNvPr>
          <p:cNvSpPr/>
          <p:nvPr/>
        </p:nvSpPr>
        <p:spPr>
          <a:xfrm>
            <a:off x="1757527" y="3862755"/>
            <a:ext cx="304800" cy="310427"/>
          </a:xfrm>
          <a:prstGeom prst="downArrow">
            <a:avLst/>
          </a:prstGeom>
          <a:solidFill>
            <a:srgbClr val="A5A5A5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289814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Why NumPy?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5258C-9D4D-4141-C9B0-6F74314C1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1600"/>
            <a:ext cx="3100268" cy="373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3B6B06-01BD-022F-F505-DCAE88AEB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371600"/>
            <a:ext cx="2057687" cy="4239217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CE28D2AE-9E79-5811-7D3E-EDB192579F78}"/>
              </a:ext>
            </a:extLst>
          </p:cNvPr>
          <p:cNvSpPr/>
          <p:nvPr/>
        </p:nvSpPr>
        <p:spPr>
          <a:xfrm rot="16200000">
            <a:off x="6094595" y="3087506"/>
            <a:ext cx="304800" cy="612415"/>
          </a:xfrm>
          <a:prstGeom prst="downArrow">
            <a:avLst/>
          </a:prstGeom>
          <a:solidFill>
            <a:srgbClr val="A5A5A5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C5EB0-892F-1ABA-51B8-CBCA2156744A}"/>
              </a:ext>
            </a:extLst>
          </p:cNvPr>
          <p:cNvSpPr txBox="1"/>
          <p:nvPr/>
        </p:nvSpPr>
        <p:spPr>
          <a:xfrm>
            <a:off x="2971800" y="5791200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/>
              <a:t>ค่าสี</a:t>
            </a:r>
            <a:r>
              <a:rPr lang="en-US" sz="2800" b="1" dirty="0"/>
              <a:t> Red Green Blue </a:t>
            </a:r>
            <a:r>
              <a:rPr lang="th-TH" sz="2800" b="1" dirty="0"/>
              <a:t>มีช่วงตั้งแต่ 0 (มืด) ถึง 255 (สว่าง) </a:t>
            </a:r>
            <a:endParaRPr lang="en-US" sz="2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4D1EA3-73E1-FB0D-9607-B47825181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484" y="1362173"/>
            <a:ext cx="1143160" cy="695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208648-7071-851E-18DB-A0E8D793923B}"/>
              </a:ext>
            </a:extLst>
          </p:cNvPr>
          <p:cNvSpPr txBox="1"/>
          <p:nvPr/>
        </p:nvSpPr>
        <p:spPr>
          <a:xfrm>
            <a:off x="76200" y="6449017"/>
            <a:ext cx="435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ท้ายบทมี </a:t>
            </a:r>
            <a:r>
              <a:rPr lang="en-US" dirty="0"/>
              <a:t>Extra </a:t>
            </a:r>
            <a:r>
              <a:rPr lang="th-TH" dirty="0"/>
              <a:t>ท้าทายๆ ถ้า</a:t>
            </a:r>
            <a:r>
              <a:rPr lang="en-US" dirty="0"/>
              <a:t> LAB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th-TH" dirty="0"/>
              <a:t>เสร็จหมดแล้วลองไปทำได้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06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76634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j-lt"/>
              </a:rPr>
              <a:t>Array Creation: Type Casting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17879" y="1560131"/>
            <a:ext cx="2495550" cy="657225"/>
            <a:chOff x="488823" y="1316291"/>
            <a:chExt cx="2495550" cy="6572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8" y="1325879"/>
              <a:ext cx="2476500" cy="6377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3585" y="1321053"/>
              <a:ext cx="2486025" cy="647700"/>
            </a:xfrm>
            <a:custGeom>
              <a:avLst/>
              <a:gdLst/>
              <a:ahLst/>
              <a:cxnLst/>
              <a:rect l="l" t="t" r="r" b="b"/>
              <a:pathLst>
                <a:path w="2486025" h="647700">
                  <a:moveTo>
                    <a:pt x="0" y="647319"/>
                  </a:moveTo>
                  <a:lnTo>
                    <a:pt x="2486025" y="647319"/>
                  </a:lnTo>
                  <a:lnTo>
                    <a:pt x="2486025" y="0"/>
                  </a:lnTo>
                  <a:lnTo>
                    <a:pt x="0" y="0"/>
                  </a:lnTo>
                  <a:lnTo>
                    <a:pt x="0" y="6473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17879" y="3373691"/>
            <a:ext cx="3820160" cy="666750"/>
            <a:chOff x="488823" y="3129851"/>
            <a:chExt cx="3820160" cy="6667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348" y="3139440"/>
              <a:ext cx="3800855" cy="6477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3585" y="3134614"/>
              <a:ext cx="3810635" cy="657225"/>
            </a:xfrm>
            <a:custGeom>
              <a:avLst/>
              <a:gdLst/>
              <a:ahLst/>
              <a:cxnLst/>
              <a:rect l="l" t="t" r="r" b="b"/>
              <a:pathLst>
                <a:path w="3810635" h="657225">
                  <a:moveTo>
                    <a:pt x="0" y="657225"/>
                  </a:moveTo>
                  <a:lnTo>
                    <a:pt x="3810380" y="657225"/>
                  </a:lnTo>
                  <a:lnTo>
                    <a:pt x="3810380" y="0"/>
                  </a:lnTo>
                  <a:lnTo>
                    <a:pt x="0" y="0"/>
                  </a:lnTo>
                  <a:lnTo>
                    <a:pt x="0" y="6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27785" y="4287329"/>
            <a:ext cx="3839210" cy="590550"/>
            <a:chOff x="498729" y="4043489"/>
            <a:chExt cx="3839210" cy="5905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254" y="4053078"/>
              <a:ext cx="3819905" cy="5715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03491" y="4048252"/>
              <a:ext cx="3829685" cy="581025"/>
            </a:xfrm>
            <a:custGeom>
              <a:avLst/>
              <a:gdLst/>
              <a:ahLst/>
              <a:cxnLst/>
              <a:rect l="l" t="t" r="r" b="b"/>
              <a:pathLst>
                <a:path w="3829685" h="581025">
                  <a:moveTo>
                    <a:pt x="0" y="581025"/>
                  </a:moveTo>
                  <a:lnTo>
                    <a:pt x="3829430" y="581025"/>
                  </a:lnTo>
                  <a:lnTo>
                    <a:pt x="3829430" y="0"/>
                  </a:lnTo>
                  <a:lnTo>
                    <a:pt x="0" y="0"/>
                  </a:lnTo>
                  <a:lnTo>
                    <a:pt x="0" y="581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327785" y="5138483"/>
            <a:ext cx="5087620" cy="581660"/>
            <a:chOff x="498729" y="4894643"/>
            <a:chExt cx="5087620" cy="58166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254" y="4904231"/>
              <a:ext cx="5068062" cy="5623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03491" y="4899405"/>
              <a:ext cx="5078095" cy="572135"/>
            </a:xfrm>
            <a:custGeom>
              <a:avLst/>
              <a:gdLst/>
              <a:ahLst/>
              <a:cxnLst/>
              <a:rect l="l" t="t" r="r" b="b"/>
              <a:pathLst>
                <a:path w="5078095" h="572135">
                  <a:moveTo>
                    <a:pt x="0" y="571881"/>
                  </a:moveTo>
                  <a:lnTo>
                    <a:pt x="5077587" y="571881"/>
                  </a:lnTo>
                  <a:lnTo>
                    <a:pt x="5077587" y="0"/>
                  </a:lnTo>
                  <a:lnTo>
                    <a:pt x="0" y="0"/>
                  </a:lnTo>
                  <a:lnTo>
                    <a:pt x="0" y="5718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76612" y="5319711"/>
            <a:ext cx="3035353" cy="252033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1322641" y="2486151"/>
            <a:ext cx="3000375" cy="619125"/>
            <a:chOff x="493585" y="2242311"/>
            <a:chExt cx="3000375" cy="619125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348" y="2247137"/>
              <a:ext cx="2990850" cy="6096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93585" y="2242311"/>
              <a:ext cx="3000375" cy="619125"/>
            </a:xfrm>
            <a:custGeom>
              <a:avLst/>
              <a:gdLst/>
              <a:ahLst/>
              <a:cxnLst/>
              <a:rect l="l" t="t" r="r" b="b"/>
              <a:pathLst>
                <a:path w="3000375" h="619125">
                  <a:moveTo>
                    <a:pt x="0" y="619125"/>
                  </a:moveTo>
                  <a:lnTo>
                    <a:pt x="3000375" y="619125"/>
                  </a:lnTo>
                  <a:lnTo>
                    <a:pt x="3000375" y="0"/>
                  </a:lnTo>
                  <a:lnTo>
                    <a:pt x="0" y="0"/>
                  </a:lnTo>
                  <a:lnTo>
                    <a:pt x="0" y="619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1782" y="2353055"/>
              <a:ext cx="1146810" cy="451484"/>
            </a:xfrm>
            <a:custGeom>
              <a:avLst/>
              <a:gdLst/>
              <a:ahLst/>
              <a:cxnLst/>
              <a:rect l="l" t="t" r="r" b="b"/>
              <a:pathLst>
                <a:path w="1146810" h="451485">
                  <a:moveTo>
                    <a:pt x="1146809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1146809" y="451103"/>
                  </a:lnTo>
                  <a:lnTo>
                    <a:pt x="1146809" y="0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5414E88-E736-D4E0-2965-1B5979FA6D92}"/>
              </a:ext>
            </a:extLst>
          </p:cNvPr>
          <p:cNvSpPr txBox="1"/>
          <p:nvPr/>
        </p:nvSpPr>
        <p:spPr>
          <a:xfrm>
            <a:off x="2684855" y="2573511"/>
            <a:ext cx="1439852" cy="461665"/>
          </a:xfrm>
          <a:prstGeom prst="rect">
            <a:avLst/>
          </a:prstGeom>
          <a:solidFill>
            <a:srgbClr val="F7F7F7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Array_like</a:t>
            </a:r>
            <a:endParaRPr lang="en-US" sz="24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C276BF2A-707E-7E5A-B3BD-7B0F69D1B33C}"/>
              </a:ext>
            </a:extLst>
          </p:cNvPr>
          <p:cNvSpPr/>
          <p:nvPr/>
        </p:nvSpPr>
        <p:spPr>
          <a:xfrm>
            <a:off x="2760122" y="2588450"/>
            <a:ext cx="1314450" cy="451484"/>
          </a:xfrm>
          <a:custGeom>
            <a:avLst/>
            <a:gdLst/>
            <a:ahLst/>
            <a:cxnLst/>
            <a:rect l="l" t="t" r="r" b="b"/>
            <a:pathLst>
              <a:path w="1314450" h="451485">
                <a:moveTo>
                  <a:pt x="1314450" y="0"/>
                </a:moveTo>
                <a:lnTo>
                  <a:pt x="0" y="0"/>
                </a:lnTo>
                <a:lnTo>
                  <a:pt x="0" y="451103"/>
                </a:lnTo>
                <a:lnTo>
                  <a:pt x="1314450" y="451103"/>
                </a:lnTo>
                <a:lnTo>
                  <a:pt x="1314450" y="0"/>
                </a:lnTo>
                <a:close/>
              </a:path>
            </a:pathLst>
          </a:custGeom>
          <a:solidFill>
            <a:srgbClr val="FFC000">
              <a:alpha val="23136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6" name="object 18">
            <a:extLst>
              <a:ext uri="{FF2B5EF4-FFF2-40B4-BE49-F238E27FC236}">
                <a16:creationId xmlns:a16="http://schemas.microsoft.com/office/drawing/2014/main" id="{38E5E37B-D89C-4F5E-1C44-6B76C2A45D8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19218" y="3420808"/>
            <a:ext cx="1556798" cy="252032"/>
          </a:xfrm>
          <a:prstGeom prst="rect">
            <a:avLst/>
          </a:prstGeom>
        </p:spPr>
      </p:pic>
      <p:pic>
        <p:nvPicPr>
          <p:cNvPr id="37" name="object 18">
            <a:extLst>
              <a:ext uri="{FF2B5EF4-FFF2-40B4-BE49-F238E27FC236}">
                <a16:creationId xmlns:a16="http://schemas.microsoft.com/office/drawing/2014/main" id="{8C51A919-6865-D388-ED35-6B6827E750F0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19217" y="4359037"/>
            <a:ext cx="1556798" cy="2520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7E21598-DF5A-9637-465A-D85FBEBDB403}"/>
              </a:ext>
            </a:extLst>
          </p:cNvPr>
          <p:cNvSpPr txBox="1"/>
          <p:nvPr/>
        </p:nvSpPr>
        <p:spPr>
          <a:xfrm>
            <a:off x="8937393" y="2486151"/>
            <a:ext cx="920445" cy="523220"/>
          </a:xfrm>
          <a:prstGeom prst="rect">
            <a:avLst/>
          </a:prstGeom>
          <a:solidFill>
            <a:srgbClr val="F7F7F7"/>
          </a:solidFill>
        </p:spPr>
        <p:txBody>
          <a:bodyPr wrap="none" rtlCol="0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55967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76634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j-lt"/>
              </a:rPr>
              <a:t>Array Creation: Type Casting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489966" y="2358870"/>
            <a:ext cx="4963160" cy="571500"/>
            <a:chOff x="5264975" y="1341437"/>
            <a:chExt cx="4963160" cy="57150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4564" y="1351025"/>
              <a:ext cx="4943855" cy="5524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269738" y="1346200"/>
              <a:ext cx="4953635" cy="561975"/>
            </a:xfrm>
            <a:custGeom>
              <a:avLst/>
              <a:gdLst/>
              <a:ahLst/>
              <a:cxnLst/>
              <a:rect l="l" t="t" r="r" b="b"/>
              <a:pathLst>
                <a:path w="4953634" h="561975">
                  <a:moveTo>
                    <a:pt x="0" y="561975"/>
                  </a:moveTo>
                  <a:lnTo>
                    <a:pt x="4953381" y="561975"/>
                  </a:lnTo>
                  <a:lnTo>
                    <a:pt x="4953381" y="0"/>
                  </a:lnTo>
                  <a:lnTo>
                    <a:pt x="0" y="0"/>
                  </a:lnTo>
                  <a:lnTo>
                    <a:pt x="0" y="5619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84592" y="2130608"/>
            <a:ext cx="838513" cy="79030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503710" y="3506155"/>
            <a:ext cx="4772660" cy="562610"/>
            <a:chOff x="5288597" y="2270315"/>
            <a:chExt cx="4772660" cy="56261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8185" y="2279903"/>
              <a:ext cx="4753356" cy="54330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293359" y="2275077"/>
              <a:ext cx="4763135" cy="553085"/>
            </a:xfrm>
            <a:custGeom>
              <a:avLst/>
              <a:gdLst/>
              <a:ahLst/>
              <a:cxnLst/>
              <a:rect l="l" t="t" r="r" b="b"/>
              <a:pathLst>
                <a:path w="4763134" h="553085">
                  <a:moveTo>
                    <a:pt x="0" y="552831"/>
                  </a:moveTo>
                  <a:lnTo>
                    <a:pt x="4762880" y="552831"/>
                  </a:lnTo>
                  <a:lnTo>
                    <a:pt x="4762880" y="0"/>
                  </a:lnTo>
                  <a:lnTo>
                    <a:pt x="0" y="0"/>
                  </a:lnTo>
                  <a:lnTo>
                    <a:pt x="0" y="5528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69883" y="3510917"/>
            <a:ext cx="1095694" cy="505062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516791" y="4534479"/>
            <a:ext cx="6563995" cy="600710"/>
            <a:chOff x="5301678" y="3201479"/>
            <a:chExt cx="6563995" cy="600710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11139" y="3211068"/>
              <a:ext cx="6544817" cy="58140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306440" y="3206242"/>
              <a:ext cx="6554470" cy="591185"/>
            </a:xfrm>
            <a:custGeom>
              <a:avLst/>
              <a:gdLst/>
              <a:ahLst/>
              <a:cxnLst/>
              <a:rect l="l" t="t" r="r" b="b"/>
              <a:pathLst>
                <a:path w="6554470" h="591185">
                  <a:moveTo>
                    <a:pt x="0" y="590930"/>
                  </a:moveTo>
                  <a:lnTo>
                    <a:pt x="6554343" y="590930"/>
                  </a:lnTo>
                  <a:lnTo>
                    <a:pt x="6554343" y="0"/>
                  </a:lnTo>
                  <a:lnTo>
                    <a:pt x="0" y="0"/>
                  </a:lnTo>
                  <a:lnTo>
                    <a:pt x="0" y="59093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70202" y="4539242"/>
            <a:ext cx="1095375" cy="136240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3B02C57-4F4C-AD35-7112-B7F9DE95711F}"/>
              </a:ext>
            </a:extLst>
          </p:cNvPr>
          <p:cNvSpPr txBox="1"/>
          <p:nvPr/>
        </p:nvSpPr>
        <p:spPr>
          <a:xfrm>
            <a:off x="9057507" y="1312384"/>
            <a:ext cx="920445" cy="523220"/>
          </a:xfrm>
          <a:prstGeom prst="rect">
            <a:avLst/>
          </a:prstGeom>
          <a:solidFill>
            <a:srgbClr val="F7F7F7"/>
          </a:solidFill>
        </p:spPr>
        <p:txBody>
          <a:bodyPr wrap="none" rtlCol="0">
            <a:sp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C1FB-94F5-0D4A-B748-B0B5052D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Agreements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B7F86-358E-F6F4-0D0E-DE0276520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854" y="1295400"/>
            <a:ext cx="10964545" cy="196977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th-TH" sz="3200" dirty="0"/>
              <a:t>ท้ายคาบจะให้ส่งลิงค์ </a:t>
            </a:r>
            <a:r>
              <a:rPr lang="en-US" sz="3200" dirty="0" err="1"/>
              <a:t>colab</a:t>
            </a:r>
            <a:r>
              <a:rPr lang="en-US" sz="3200" dirty="0"/>
              <a:t> </a:t>
            </a:r>
            <a:r>
              <a:rPr lang="th-TH" sz="3200" dirty="0"/>
              <a:t>ผ่าน </a:t>
            </a:r>
            <a:r>
              <a:rPr lang="en-US" sz="3200" dirty="0"/>
              <a:t>Form</a:t>
            </a:r>
            <a:r>
              <a:rPr lang="th-TH" sz="3200" dirty="0"/>
              <a:t> โดยจะต้องมีการทำ </a:t>
            </a:r>
            <a:r>
              <a:rPr lang="en-US" sz="3200" dirty="0"/>
              <a:t>lab </a:t>
            </a:r>
            <a:r>
              <a:rPr lang="th-TH" sz="3200" dirty="0"/>
              <a:t>ในทุก </a:t>
            </a:r>
            <a:r>
              <a:rPr lang="en-US" sz="3200" dirty="0"/>
              <a:t>lab </a:t>
            </a:r>
            <a:r>
              <a:rPr lang="th-TH" sz="3200" dirty="0"/>
              <a:t>(ไม่นับ </a:t>
            </a:r>
            <a:r>
              <a:rPr lang="en-US" sz="3200" dirty="0"/>
              <a:t>extra</a:t>
            </a:r>
            <a:r>
              <a:rPr lang="th-TH" sz="32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sz="3200" dirty="0"/>
              <a:t>code </a:t>
            </a:r>
            <a:r>
              <a:rPr lang="th-TH" sz="3200" dirty="0"/>
              <a:t>เฉลยจะถูกส่งให้หลังจากเลยกำหนดส่ง </a:t>
            </a:r>
            <a:r>
              <a:rPr lang="en-US" sz="3200" dirty="0" err="1"/>
              <a:t>colab</a:t>
            </a:r>
            <a:r>
              <a:rPr lang="en-US" sz="3200" dirty="0"/>
              <a:t> </a:t>
            </a:r>
            <a:r>
              <a:rPr lang="th-TH" sz="3200" dirty="0"/>
              <a:t>แล้ว</a:t>
            </a:r>
          </a:p>
          <a:p>
            <a:pPr marL="342900" indent="-342900">
              <a:buFontTx/>
              <a:buAutoNum type="arabicPeriod"/>
            </a:pPr>
            <a:r>
              <a:rPr lang="th-TH" sz="3200" dirty="0"/>
              <a:t>สุ่มแจกของรางวัลกับผู้ที่ส่ง </a:t>
            </a:r>
            <a:r>
              <a:rPr lang="en-US" sz="3200" dirty="0" err="1"/>
              <a:t>colab</a:t>
            </a:r>
            <a:r>
              <a:rPr lang="en-US" sz="3200" dirty="0"/>
              <a:t> </a:t>
            </a:r>
            <a:r>
              <a:rPr lang="th-TH" sz="3200" dirty="0"/>
              <a:t>ในข้อแรกตามเวลาที่กำหนด</a:t>
            </a:r>
            <a:endParaRPr lang="en-US" sz="3200" dirty="0"/>
          </a:p>
          <a:p>
            <a:pPr marL="342900" indent="-342900">
              <a:buAutoNum type="arabicPeriod"/>
            </a:pPr>
            <a:r>
              <a:rPr lang="th-TH" sz="3200" dirty="0"/>
              <a:t>กรณีที่มีปัญหาให้ทักถาม </a:t>
            </a:r>
            <a:r>
              <a:rPr lang="en-US" sz="3200" dirty="0"/>
              <a:t>TA </a:t>
            </a:r>
            <a:r>
              <a:rPr lang="th-TH" sz="3200" dirty="0"/>
              <a:t>หรือถามในแชทได้เลย</a:t>
            </a:r>
            <a:endParaRPr lang="en-US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F8CD40-20F9-B90F-E9B5-09088839D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272" y="3886200"/>
            <a:ext cx="6093456" cy="23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194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86906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j-lt"/>
              </a:rPr>
              <a:t>Array Creation: Other Built-In Functions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201112"/>
              </p:ext>
            </p:extLst>
          </p:nvPr>
        </p:nvGraphicFramePr>
        <p:xfrm>
          <a:off x="489966" y="1054373"/>
          <a:ext cx="11397234" cy="3397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8351">
                  <a:extLst>
                    <a:ext uri="{9D8B030D-6E8A-4147-A177-3AD203B41FA5}">
                      <a16:colId xmlns:a16="http://schemas.microsoft.com/office/drawing/2014/main" val="2474833877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3810" algn="ctr">
                        <a:lnSpc>
                          <a:spcPts val="310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</a:rPr>
                        <a:t>Syntax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310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0" lvl="0" indent="0" algn="ctr" defTabSz="914400" eaLnBrk="1" fontAlgn="auto" latinLnBrk="0" hangingPunct="1">
                        <a:lnSpc>
                          <a:spcPts val="3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2540" algn="ctr">
                        <a:lnSpc>
                          <a:spcPts val="3100"/>
                        </a:lnSpc>
                        <a:tabLst>
                          <a:tab pos="2184400" algn="l"/>
                          <a:tab pos="2985770" algn="l"/>
                        </a:tabLst>
                      </a:pPr>
                      <a:r>
                        <a:rPr sz="2400" b="1" dirty="0" err="1"/>
                        <a:t>np.arange</a:t>
                      </a:r>
                      <a:r>
                        <a:rPr sz="2400" b="1" dirty="0"/>
                        <a:t>( start ,</a:t>
                      </a:r>
                      <a:r>
                        <a:rPr lang="en-US" sz="2400" b="1" dirty="0"/>
                        <a:t> </a:t>
                      </a:r>
                      <a:r>
                        <a:rPr sz="2400" b="1" dirty="0"/>
                        <a:t>stop ,</a:t>
                      </a:r>
                      <a:r>
                        <a:rPr lang="en-US" sz="2400" b="1" dirty="0"/>
                        <a:t> </a:t>
                      </a:r>
                      <a:r>
                        <a:rPr sz="2400" b="1" dirty="0"/>
                        <a:t>step )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100"/>
                        </a:lnSpc>
                      </a:pPr>
                      <a:r>
                        <a:rPr sz="2400" b="1" dirty="0"/>
                        <a:t>np.arange(10, 0, -1)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100"/>
                        </a:lnSpc>
                      </a:pPr>
                      <a:r>
                        <a:rPr lang="en-US" sz="2400" b="1" dirty="0"/>
                        <a:t>Generate value within the interval</a:t>
                      </a:r>
                      <a:endParaRPr sz="2400" b="1" dirty="0"/>
                    </a:p>
                  </a:txBody>
                  <a:tcPr marL="0" marR="0" marT="0" marB="0" anchor="ctr"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1905" algn="ctr">
                        <a:lnSpc>
                          <a:spcPts val="3100"/>
                        </a:lnSpc>
                        <a:tabLst>
                          <a:tab pos="2366645" algn="l"/>
                          <a:tab pos="3168015" algn="l"/>
                        </a:tabLst>
                      </a:pPr>
                      <a:r>
                        <a:rPr sz="2400" b="1" dirty="0" err="1"/>
                        <a:t>np.linspace</a:t>
                      </a:r>
                      <a:r>
                        <a:rPr sz="2400" b="1" dirty="0"/>
                        <a:t>( start ,</a:t>
                      </a:r>
                      <a:r>
                        <a:rPr lang="en-US" sz="2400" b="1" dirty="0"/>
                        <a:t> </a:t>
                      </a:r>
                      <a:r>
                        <a:rPr sz="2400" b="1" dirty="0"/>
                        <a:t>stop ,</a:t>
                      </a:r>
                      <a:r>
                        <a:rPr lang="en-US" sz="2400" b="1" dirty="0"/>
                        <a:t> </a:t>
                      </a:r>
                      <a:r>
                        <a:rPr sz="2400" b="1" dirty="0"/>
                        <a:t>num 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100"/>
                        </a:lnSpc>
                      </a:pPr>
                      <a:r>
                        <a:rPr sz="2400" b="1" dirty="0"/>
                        <a:t>np.linspace(1, 10, 10)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ts val="3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Generate value equally spaced samples in the closed interval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3810" algn="ctr">
                        <a:lnSpc>
                          <a:spcPts val="3100"/>
                        </a:lnSpc>
                      </a:pPr>
                      <a:r>
                        <a:rPr sz="2400" b="1" dirty="0" err="1"/>
                        <a:t>np.zeros</a:t>
                      </a:r>
                      <a:r>
                        <a:rPr sz="2400" b="1" dirty="0"/>
                        <a:t>( shape )</a:t>
                      </a: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100"/>
                        </a:lnSpc>
                      </a:pPr>
                      <a:r>
                        <a:rPr sz="2400" b="1" dirty="0"/>
                        <a:t>np.zeros((3, 4))</a:t>
                      </a:r>
                      <a:endParaRPr sz="2400" b="1"/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100"/>
                        </a:lnSpc>
                      </a:pPr>
                      <a:r>
                        <a:rPr lang="en-US" sz="2400" b="1" dirty="0"/>
                        <a:t>Generate a new array of given shape, filled with zeros</a:t>
                      </a:r>
                      <a:endParaRPr sz="2400" b="1" dirty="0"/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3175" algn="ctr">
                        <a:lnSpc>
                          <a:spcPts val="3100"/>
                        </a:lnSpc>
                      </a:pPr>
                      <a:r>
                        <a:rPr sz="2400" b="1" dirty="0" err="1"/>
                        <a:t>np.ones</a:t>
                      </a:r>
                      <a:r>
                        <a:rPr sz="2400" b="1" dirty="0"/>
                        <a:t>( shape 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100"/>
                        </a:lnSpc>
                      </a:pPr>
                      <a:r>
                        <a:rPr sz="2400" b="1" dirty="0"/>
                        <a:t>np.ones((3, 8))</a:t>
                      </a:r>
                      <a:endParaRPr sz="24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445" marR="0" lvl="0" indent="0" algn="ctr" defTabSz="914400" eaLnBrk="1" fontAlgn="auto" latinLnBrk="0" hangingPunct="1">
                        <a:lnSpc>
                          <a:spcPts val="3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Generate a new array of given shape, filled with ones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89966" y="6416286"/>
            <a:ext cx="36248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j-lt"/>
              </a:rPr>
              <a:t>Please visit </a:t>
            </a:r>
            <a:r>
              <a:rPr dirty="0">
                <a:latin typeface="+mj-lt"/>
                <a:hlinkClick r:id="rId2"/>
              </a:rPr>
              <a:t>this link </a:t>
            </a:r>
            <a:r>
              <a:rPr dirty="0">
                <a:latin typeface="+mj-lt"/>
              </a:rPr>
              <a:t>for more information.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FD9F7-E848-5C19-D98C-7F11773FD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83" y="4513055"/>
            <a:ext cx="4486901" cy="933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D3A1B3-B4C0-21A6-A813-8FEE3D120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63" y="5549390"/>
            <a:ext cx="5391902" cy="866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F56124-4CB2-E6F8-5784-0857D42FD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665" y="4775027"/>
            <a:ext cx="2467319" cy="1343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27016-073A-E2F7-61D9-D8EE839BBA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3842" y="4775027"/>
            <a:ext cx="3985288" cy="125602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86906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j-lt"/>
              </a:rPr>
              <a:t>Array Creation: Other Built-In Functions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0378"/>
              </p:ext>
            </p:extLst>
          </p:nvPr>
        </p:nvGraphicFramePr>
        <p:xfrm>
          <a:off x="489966" y="1054373"/>
          <a:ext cx="11397234" cy="2880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8351">
                  <a:extLst>
                    <a:ext uri="{9D8B030D-6E8A-4147-A177-3AD203B41FA5}">
                      <a16:colId xmlns:a16="http://schemas.microsoft.com/office/drawing/2014/main" val="2474833877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3810" algn="ctr">
                        <a:lnSpc>
                          <a:spcPts val="310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</a:rPr>
                        <a:t>Syntax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310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0" lvl="0" indent="0" algn="ctr" defTabSz="914400" eaLnBrk="1" fontAlgn="auto" latinLnBrk="0" hangingPunct="1">
                        <a:lnSpc>
                          <a:spcPts val="3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3175" algn="ctr">
                        <a:lnSpc>
                          <a:spcPts val="3100"/>
                        </a:lnSpc>
                      </a:pPr>
                      <a:r>
                        <a:rPr lang="en-US" sz="2400" b="1" dirty="0" err="1"/>
                        <a:t>np.stake</a:t>
                      </a:r>
                      <a:r>
                        <a:rPr lang="en-US" sz="2400" b="1" dirty="0"/>
                        <a:t>( </a:t>
                      </a:r>
                      <a:r>
                        <a:rPr lang="en-US" sz="2400" b="1" dirty="0" err="1"/>
                        <a:t>Array_like</a:t>
                      </a:r>
                      <a:r>
                        <a:rPr lang="en-US" sz="2400" b="1" dirty="0"/>
                        <a:t> , axis )</a:t>
                      </a:r>
                    </a:p>
                  </a:txBody>
                  <a:tcPr marL="0" marR="0" marT="0" marB="0" anchor="ctr"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100"/>
                        </a:lnSpc>
                      </a:pPr>
                      <a:r>
                        <a:rPr lang="en-US" sz="2400" b="1" dirty="0" err="1"/>
                        <a:t>np.stake</a:t>
                      </a:r>
                      <a:r>
                        <a:rPr lang="en-US" sz="2400" b="1" dirty="0"/>
                        <a:t>([[1,2,3,4]], axis=1)</a:t>
                      </a:r>
                    </a:p>
                  </a:txBody>
                  <a:tcPr marL="0" marR="0" marT="0" marB="0" anchor="ctr"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445" marR="0" lvl="0" indent="0" algn="ctr" defTabSz="914400" eaLnBrk="1" fontAlgn="auto" latinLnBrk="0" hangingPunct="1">
                        <a:lnSpc>
                          <a:spcPts val="3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Join a sequence of arrays along a new axis</a:t>
                      </a:r>
                    </a:p>
                  </a:txBody>
                  <a:tcPr marL="0" marR="0" marT="0" marB="0" anchor="ctr"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3175" algn="ctr">
                        <a:lnSpc>
                          <a:spcPts val="3100"/>
                        </a:lnSpc>
                      </a:pPr>
                      <a:r>
                        <a:rPr lang="en-US" sz="2400" b="1" dirty="0" err="1"/>
                        <a:t>np.eye</a:t>
                      </a:r>
                      <a:r>
                        <a:rPr lang="en-US" sz="2400" b="1" dirty="0"/>
                        <a:t>( n )</a:t>
                      </a: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3100"/>
                        </a:lnSpc>
                      </a:pPr>
                      <a:r>
                        <a:rPr lang="en-US" sz="2400" b="1"/>
                        <a:t>np.eye(3)</a:t>
                      </a: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3100"/>
                        </a:lnSpc>
                      </a:pPr>
                      <a:r>
                        <a:rPr lang="en-US" sz="2400" b="1" dirty="0"/>
                        <a:t>Generate 2-D array with ones on the diagonal and zeros elsewhere</a:t>
                      </a: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2540" algn="ctr">
                        <a:lnSpc>
                          <a:spcPts val="3100"/>
                        </a:lnSpc>
                        <a:tabLst>
                          <a:tab pos="3208655" algn="l"/>
                          <a:tab pos="4009390" algn="l"/>
                        </a:tabLst>
                      </a:pPr>
                      <a:r>
                        <a:rPr lang="en-US" sz="2400" b="1" dirty="0" err="1"/>
                        <a:t>np.random.randint</a:t>
                      </a:r>
                      <a:r>
                        <a:rPr lang="en-US" sz="2400" b="1" dirty="0"/>
                        <a:t>( start , stop , size 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3100"/>
                        </a:lnSpc>
                      </a:pPr>
                      <a:r>
                        <a:rPr lang="en-US" sz="2400" b="1"/>
                        <a:t>np.random.randint(1, 10, size=10)</a:t>
                      </a:r>
                      <a:endParaRPr lang="en-US" sz="2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3100"/>
                        </a:lnSpc>
                      </a:pPr>
                      <a:r>
                        <a:rPr lang="en-US" sz="2400" b="1" dirty="0"/>
                        <a:t>Random integers from low (inclusive) to high (exclusive)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89966" y="6214364"/>
            <a:ext cx="36248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j-lt"/>
              </a:rPr>
              <a:t>Please visit </a:t>
            </a:r>
            <a:r>
              <a:rPr dirty="0">
                <a:latin typeface="+mj-lt"/>
                <a:hlinkClick r:id="rId2"/>
              </a:rPr>
              <a:t>this link </a:t>
            </a:r>
            <a:r>
              <a:rPr dirty="0">
                <a:latin typeface="+mj-lt"/>
              </a:rPr>
              <a:t>for more information.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15E563-99C9-A8F9-2910-858F9BCDA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93" y="4343400"/>
            <a:ext cx="1914792" cy="819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F74BB2-8302-3CB2-1348-4CAE083B4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185" y="4327046"/>
            <a:ext cx="2791215" cy="1476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985127-4AC2-D438-5F01-E2221F572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4327046"/>
            <a:ext cx="2057687" cy="1228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DF7166-1DCB-0A85-B3E9-3EE1E86D6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6087" y="4327046"/>
            <a:ext cx="3562847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31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323913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Array Methods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556747"/>
              </p:ext>
            </p:extLst>
          </p:nvPr>
        </p:nvGraphicFramePr>
        <p:xfrm>
          <a:off x="1208913" y="1461516"/>
          <a:ext cx="9773920" cy="207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15240" algn="ctr">
                        <a:lnSpc>
                          <a:spcPts val="310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</a:rPr>
                        <a:t>Operation</a:t>
                      </a:r>
                      <a:endParaRPr sz="24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175260" algn="ctr">
                        <a:lnSpc>
                          <a:spcPts val="310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</a:rPr>
                        <a:t>Syntax</a:t>
                      </a:r>
                      <a:endParaRPr sz="24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190500" algn="ctr">
                        <a:lnSpc>
                          <a:spcPts val="3100"/>
                        </a:lnSpc>
                      </a:pPr>
                      <a:r>
                        <a:rPr sz="2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5240" algn="ctr">
                        <a:lnSpc>
                          <a:spcPts val="3100"/>
                        </a:lnSpc>
                      </a:pPr>
                      <a:r>
                        <a:rPr sz="2400" b="1" dirty="0"/>
                        <a:t>Reshape</a:t>
                      </a:r>
                      <a:endParaRPr sz="2400" b="1"/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75895" algn="ctr">
                        <a:lnSpc>
                          <a:spcPts val="3100"/>
                        </a:lnSpc>
                      </a:pPr>
                      <a:r>
                        <a:rPr sz="2400" b="1" dirty="0"/>
                        <a:t>x.reshape( shape )</a:t>
                      </a:r>
                      <a:endParaRPr sz="2400" b="1"/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91135" algn="ctr">
                        <a:lnSpc>
                          <a:spcPts val="3100"/>
                        </a:lnSpc>
                      </a:pPr>
                      <a:r>
                        <a:rPr sz="2400" b="1" dirty="0"/>
                        <a:t>Change dimension of the array.</a:t>
                      </a:r>
                      <a:endParaRPr sz="2400" b="1"/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15875" algn="ctr">
                        <a:lnSpc>
                          <a:spcPts val="3100"/>
                        </a:lnSpc>
                      </a:pPr>
                      <a:r>
                        <a:rPr sz="2400" b="1" dirty="0"/>
                        <a:t>Transpose</a:t>
                      </a:r>
                      <a:endParaRPr sz="24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75260" algn="ctr">
                        <a:lnSpc>
                          <a:spcPts val="3100"/>
                        </a:lnSpc>
                      </a:pPr>
                      <a:r>
                        <a:rPr sz="2400" b="1" dirty="0"/>
                        <a:t>x.T</a:t>
                      </a:r>
                      <a:endParaRPr sz="24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90500" algn="ctr">
                        <a:lnSpc>
                          <a:spcPts val="3100"/>
                        </a:lnSpc>
                      </a:pPr>
                      <a:r>
                        <a:rPr sz="2400" b="1" dirty="0"/>
                        <a:t>Transpose the array.</a:t>
                      </a:r>
                      <a:endParaRPr sz="2400" b="1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5240" algn="ctr">
                        <a:lnSpc>
                          <a:spcPts val="3100"/>
                        </a:lnSpc>
                      </a:pPr>
                      <a:r>
                        <a:rPr sz="2400" b="1" dirty="0"/>
                        <a:t>Change data type</a:t>
                      </a:r>
                      <a:endParaRPr sz="2400" b="1"/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ctr">
                        <a:lnSpc>
                          <a:spcPts val="3100"/>
                        </a:lnSpc>
                      </a:pPr>
                      <a:r>
                        <a:rPr sz="2400" b="1" dirty="0"/>
                        <a:t>x.astype( type )</a:t>
                      </a: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89865" algn="ctr">
                        <a:lnSpc>
                          <a:spcPts val="3100"/>
                        </a:lnSpc>
                      </a:pPr>
                      <a:r>
                        <a:rPr sz="2400" b="1" dirty="0"/>
                        <a:t>Convert elements of the array.</a:t>
                      </a: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89966" y="6214364"/>
            <a:ext cx="37010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Please visit </a:t>
            </a:r>
            <a:r>
              <a:rPr dirty="0">
                <a:hlinkClick r:id="rId2"/>
              </a:rPr>
              <a:t>this link </a:t>
            </a:r>
            <a:r>
              <a:rPr dirty="0"/>
              <a:t>for more information.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0C9E2C8-A0EF-52C7-DF96-58AB59788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185374"/>
            <a:ext cx="2095792" cy="15242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F4C830F-60C2-B453-2146-02E9D2BC0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540" y="4211088"/>
            <a:ext cx="1609950" cy="10860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BD5892-B7D1-1F4E-FB7F-B42BC586D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0287" y="4200580"/>
            <a:ext cx="1781424" cy="11336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94922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+mj-lt"/>
              </a:rPr>
              <a:t>LAB14</a:t>
            </a:r>
            <a:r>
              <a:rPr dirty="0">
                <a:latin typeface="+mj-lt"/>
              </a:rPr>
              <a:t>: </a:t>
            </a:r>
            <a:r>
              <a:rPr lang="en-US" dirty="0">
                <a:latin typeface="+mj-lt"/>
              </a:rPr>
              <a:t>Array Creation (15 min.)</a:t>
            </a:r>
            <a:endParaRPr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7648" y="2057400"/>
            <a:ext cx="7269480" cy="498213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382905">
              <a:lnSpc>
                <a:spcPts val="3100"/>
              </a:lnSpc>
            </a:pPr>
            <a:r>
              <a:rPr sz="2800" b="1" dirty="0" err="1"/>
              <a:t>ให้บอกค</a:t>
            </a:r>
            <a:r>
              <a:rPr lang="th-TH" sz="2800" b="1" dirty="0"/>
              <a:t>ำ</a:t>
            </a:r>
            <a:r>
              <a:rPr sz="2800" b="1" dirty="0" err="1"/>
              <a:t>สั่งที่ใช้ในก</a:t>
            </a:r>
            <a:r>
              <a:rPr lang="th-TH" sz="2800" b="1" dirty="0"/>
              <a:t>า</a:t>
            </a:r>
            <a:r>
              <a:rPr sz="2800" b="1" dirty="0" err="1"/>
              <a:t>รสร</a:t>
            </a:r>
            <a:r>
              <a:rPr lang="th-TH" sz="2800" b="1" dirty="0"/>
              <a:t>้า</a:t>
            </a:r>
            <a:r>
              <a:rPr sz="2800" b="1" dirty="0"/>
              <a:t>ง array ดังต่อไปนี้ โดยไม่ใช้ np.array()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1105" y="3253708"/>
            <a:ext cx="1095694" cy="13617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14955" y="3253739"/>
            <a:ext cx="1095050" cy="10763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38144" y="3253674"/>
            <a:ext cx="838507" cy="5045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42188" y="3243884"/>
            <a:ext cx="2886425" cy="50509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39546" y="3177539"/>
            <a:ext cx="604520" cy="405880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100"/>
              </a:lnSpc>
            </a:pPr>
            <a:r>
              <a:rPr sz="2800" b="1" dirty="0"/>
              <a:t>1.</a:t>
            </a:r>
            <a:endParaRPr sz="2800" b="1"/>
          </a:p>
        </p:txBody>
      </p:sp>
      <p:sp>
        <p:nvSpPr>
          <p:cNvPr id="9" name="object 9"/>
          <p:cNvSpPr txBox="1"/>
          <p:nvPr/>
        </p:nvSpPr>
        <p:spPr>
          <a:xfrm>
            <a:off x="3278885" y="3177539"/>
            <a:ext cx="604520" cy="405880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100"/>
              </a:lnSpc>
            </a:pPr>
            <a:r>
              <a:rPr sz="2800" b="1" dirty="0"/>
              <a:t>2.</a:t>
            </a:r>
            <a:endParaRPr sz="2800" b="1"/>
          </a:p>
        </p:txBody>
      </p:sp>
      <p:sp>
        <p:nvSpPr>
          <p:cNvPr id="10" name="object 10"/>
          <p:cNvSpPr txBox="1"/>
          <p:nvPr/>
        </p:nvSpPr>
        <p:spPr>
          <a:xfrm>
            <a:off x="5493258" y="3177539"/>
            <a:ext cx="604520" cy="405880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100"/>
              </a:lnSpc>
            </a:pPr>
            <a:r>
              <a:rPr sz="2800" b="1" dirty="0"/>
              <a:t>3.</a:t>
            </a:r>
            <a:endParaRPr sz="2800" b="1"/>
          </a:p>
        </p:txBody>
      </p:sp>
      <p:sp>
        <p:nvSpPr>
          <p:cNvPr id="11" name="object 11"/>
          <p:cNvSpPr txBox="1"/>
          <p:nvPr/>
        </p:nvSpPr>
        <p:spPr>
          <a:xfrm>
            <a:off x="7513319" y="3177539"/>
            <a:ext cx="605155" cy="405880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3100"/>
              </a:lnSpc>
            </a:pPr>
            <a:r>
              <a:rPr sz="2800" b="1" dirty="0"/>
              <a:t>4.</a:t>
            </a:r>
            <a:endParaRPr sz="28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270256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j-lt"/>
              </a:rPr>
              <a:t>Array Slicing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1193" y="2214689"/>
            <a:ext cx="1172210" cy="600075"/>
            <a:chOff x="401193" y="2214689"/>
            <a:chExt cx="1172210" cy="600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718" y="2224277"/>
              <a:ext cx="1152906" cy="5806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5955" y="2219451"/>
              <a:ext cx="1162685" cy="590550"/>
            </a:xfrm>
            <a:custGeom>
              <a:avLst/>
              <a:gdLst/>
              <a:ahLst/>
              <a:cxnLst/>
              <a:rect l="l" t="t" r="r" b="b"/>
              <a:pathLst>
                <a:path w="1162685" h="590550">
                  <a:moveTo>
                    <a:pt x="0" y="590169"/>
                  </a:moveTo>
                  <a:lnTo>
                    <a:pt x="1162431" y="590169"/>
                  </a:lnTo>
                  <a:lnTo>
                    <a:pt x="1162431" y="0"/>
                  </a:lnTo>
                  <a:lnTo>
                    <a:pt x="0" y="0"/>
                  </a:lnTo>
                  <a:lnTo>
                    <a:pt x="0" y="5901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01193" y="3222815"/>
            <a:ext cx="2105660" cy="600710"/>
            <a:chOff x="401193" y="3222815"/>
            <a:chExt cx="2105660" cy="6007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718" y="3232403"/>
              <a:ext cx="2086356" cy="5814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05955" y="3227577"/>
              <a:ext cx="2096135" cy="591185"/>
            </a:xfrm>
            <a:custGeom>
              <a:avLst/>
              <a:gdLst/>
              <a:ahLst/>
              <a:cxnLst/>
              <a:rect l="l" t="t" r="r" b="b"/>
              <a:pathLst>
                <a:path w="2096135" h="591185">
                  <a:moveTo>
                    <a:pt x="0" y="590931"/>
                  </a:moveTo>
                  <a:lnTo>
                    <a:pt x="2095881" y="590931"/>
                  </a:lnTo>
                  <a:lnTo>
                    <a:pt x="2095881" y="0"/>
                  </a:lnTo>
                  <a:lnTo>
                    <a:pt x="0" y="0"/>
                  </a:lnTo>
                  <a:lnTo>
                    <a:pt x="0" y="5909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01193" y="4231703"/>
            <a:ext cx="3868420" cy="1247775"/>
            <a:chOff x="401193" y="4231703"/>
            <a:chExt cx="3868420" cy="124777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18" y="4241291"/>
              <a:ext cx="3848861" cy="12283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5955" y="4236465"/>
              <a:ext cx="3858895" cy="1238250"/>
            </a:xfrm>
            <a:custGeom>
              <a:avLst/>
              <a:gdLst/>
              <a:ahLst/>
              <a:cxnLst/>
              <a:rect l="l" t="t" r="r" b="b"/>
              <a:pathLst>
                <a:path w="3858895" h="1238250">
                  <a:moveTo>
                    <a:pt x="0" y="1237869"/>
                  </a:moveTo>
                  <a:lnTo>
                    <a:pt x="3858387" y="1237869"/>
                  </a:lnTo>
                  <a:lnTo>
                    <a:pt x="3858387" y="0"/>
                  </a:lnTo>
                  <a:lnTo>
                    <a:pt x="0" y="0"/>
                  </a:lnTo>
                  <a:lnTo>
                    <a:pt x="0" y="123786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28946" y="2360951"/>
            <a:ext cx="2782013" cy="21888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57516" y="3413472"/>
            <a:ext cx="2400649" cy="21926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7405" y="5782817"/>
            <a:ext cx="3944083" cy="21907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6171755" y="3139757"/>
            <a:ext cx="1277620" cy="600710"/>
            <a:chOff x="6171755" y="3139757"/>
            <a:chExt cx="1277620" cy="60071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81343" y="3149346"/>
              <a:ext cx="1258061" cy="58140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176517" y="3144520"/>
              <a:ext cx="1268095" cy="591185"/>
            </a:xfrm>
            <a:custGeom>
              <a:avLst/>
              <a:gdLst/>
              <a:ahLst/>
              <a:cxnLst/>
              <a:rect l="l" t="t" r="r" b="b"/>
              <a:pathLst>
                <a:path w="1268095" h="591185">
                  <a:moveTo>
                    <a:pt x="0" y="590930"/>
                  </a:moveTo>
                  <a:lnTo>
                    <a:pt x="1267587" y="590930"/>
                  </a:lnTo>
                  <a:lnTo>
                    <a:pt x="1267587" y="0"/>
                  </a:lnTo>
                  <a:lnTo>
                    <a:pt x="0" y="0"/>
                  </a:lnTo>
                  <a:lnTo>
                    <a:pt x="0" y="5909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171755" y="4070159"/>
            <a:ext cx="2534920" cy="590550"/>
            <a:chOff x="6171755" y="4070159"/>
            <a:chExt cx="2534920" cy="59055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81343" y="4079747"/>
              <a:ext cx="2515361" cy="5715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176517" y="4074921"/>
              <a:ext cx="2525395" cy="581025"/>
            </a:xfrm>
            <a:custGeom>
              <a:avLst/>
              <a:gdLst/>
              <a:ahLst/>
              <a:cxnLst/>
              <a:rect l="l" t="t" r="r" b="b"/>
              <a:pathLst>
                <a:path w="2525395" h="581025">
                  <a:moveTo>
                    <a:pt x="0" y="581025"/>
                  </a:moveTo>
                  <a:lnTo>
                    <a:pt x="2524887" y="581025"/>
                  </a:lnTo>
                  <a:lnTo>
                    <a:pt x="2524887" y="0"/>
                  </a:lnTo>
                  <a:lnTo>
                    <a:pt x="0" y="0"/>
                  </a:lnTo>
                  <a:lnTo>
                    <a:pt x="0" y="581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171755" y="2219261"/>
            <a:ext cx="896619" cy="590550"/>
            <a:chOff x="6171755" y="2219261"/>
            <a:chExt cx="896619" cy="590550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81343" y="2228849"/>
              <a:ext cx="877061" cy="571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176517" y="2224023"/>
              <a:ext cx="887094" cy="581025"/>
            </a:xfrm>
            <a:custGeom>
              <a:avLst/>
              <a:gdLst/>
              <a:ahLst/>
              <a:cxnLst/>
              <a:rect l="l" t="t" r="r" b="b"/>
              <a:pathLst>
                <a:path w="887095" h="581025">
                  <a:moveTo>
                    <a:pt x="0" y="581025"/>
                  </a:moveTo>
                  <a:lnTo>
                    <a:pt x="886587" y="581025"/>
                  </a:lnTo>
                  <a:lnTo>
                    <a:pt x="886587" y="0"/>
                  </a:lnTo>
                  <a:lnTo>
                    <a:pt x="0" y="0"/>
                  </a:lnTo>
                  <a:lnTo>
                    <a:pt x="0" y="581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786511" y="2386313"/>
            <a:ext cx="3429729" cy="2192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815081" y="3329178"/>
            <a:ext cx="3943712" cy="21907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033912" y="4281296"/>
            <a:ext cx="2915369" cy="219075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6171755" y="4989893"/>
            <a:ext cx="2306320" cy="590550"/>
            <a:chOff x="6171755" y="4989893"/>
            <a:chExt cx="2306320" cy="590550"/>
          </a:xfrm>
        </p:grpSpPr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81343" y="4999481"/>
              <a:ext cx="2286761" cy="5715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176517" y="4994655"/>
              <a:ext cx="2296795" cy="581025"/>
            </a:xfrm>
            <a:custGeom>
              <a:avLst/>
              <a:gdLst/>
              <a:ahLst/>
              <a:cxnLst/>
              <a:rect l="l" t="t" r="r" b="b"/>
              <a:pathLst>
                <a:path w="2296795" h="581025">
                  <a:moveTo>
                    <a:pt x="0" y="581025"/>
                  </a:moveTo>
                  <a:lnTo>
                    <a:pt x="2296287" y="581025"/>
                  </a:lnTo>
                  <a:lnTo>
                    <a:pt x="2296287" y="0"/>
                  </a:lnTo>
                  <a:lnTo>
                    <a:pt x="0" y="0"/>
                  </a:lnTo>
                  <a:lnTo>
                    <a:pt x="0" y="581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" name="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033901" y="5166076"/>
            <a:ext cx="2915008" cy="219246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6171755" y="5911215"/>
            <a:ext cx="1038860" cy="552450"/>
            <a:chOff x="6171755" y="5911215"/>
            <a:chExt cx="1038860" cy="552450"/>
          </a:xfrm>
        </p:grpSpPr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81343" y="5920740"/>
              <a:ext cx="1019555" cy="5334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176517" y="5915977"/>
              <a:ext cx="1029335" cy="542925"/>
            </a:xfrm>
            <a:custGeom>
              <a:avLst/>
              <a:gdLst/>
              <a:ahLst/>
              <a:cxnLst/>
              <a:rect l="l" t="t" r="r" b="b"/>
              <a:pathLst>
                <a:path w="1029334" h="542925">
                  <a:moveTo>
                    <a:pt x="0" y="542925"/>
                  </a:moveTo>
                  <a:lnTo>
                    <a:pt x="1029081" y="542925"/>
                  </a:lnTo>
                  <a:lnTo>
                    <a:pt x="1029081" y="0"/>
                  </a:lnTo>
                  <a:lnTo>
                    <a:pt x="0" y="0"/>
                  </a:lnTo>
                  <a:lnTo>
                    <a:pt x="0" y="542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805558" y="6087139"/>
            <a:ext cx="2781660" cy="21887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CADE0E8-9F60-DB45-6AF8-D7D22FD3D49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67000" y="1126459"/>
            <a:ext cx="5597130" cy="6975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5" y="151891"/>
            <a:ext cx="376961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j-lt"/>
              </a:rPr>
              <a:t>Array </a:t>
            </a:r>
            <a:r>
              <a:rPr lang="en-US" dirty="0">
                <a:latin typeface="+mj-lt"/>
              </a:rPr>
              <a:t>Indexing</a:t>
            </a:r>
            <a:endParaRPr dirty="0">
              <a:latin typeface="+mj-lt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4EA37B5-6936-4426-8CA8-FD674B70C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853" y="1600200"/>
            <a:ext cx="2138491" cy="4276981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5882406-D6D9-E669-DA6B-84FF585D9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656" y="2209800"/>
            <a:ext cx="3865299" cy="2514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925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5" y="151891"/>
            <a:ext cx="875458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j-lt"/>
              </a:rPr>
              <a:t>Array Method: Statistics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6214364"/>
            <a:ext cx="37010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Please visit </a:t>
            </a:r>
            <a:r>
              <a:rPr dirty="0">
                <a:hlinkClick r:id="rId2"/>
              </a:rPr>
              <a:t>this link </a:t>
            </a:r>
            <a:r>
              <a:rPr dirty="0"/>
              <a:t>for more information.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57400" y="1600200"/>
            <a:ext cx="1591310" cy="962025"/>
            <a:chOff x="825627" y="2701607"/>
            <a:chExt cx="1591310" cy="9620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152" y="2711196"/>
              <a:ext cx="1572006" cy="94259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0389" y="2706370"/>
              <a:ext cx="1581785" cy="952500"/>
            </a:xfrm>
            <a:custGeom>
              <a:avLst/>
              <a:gdLst/>
              <a:ahLst/>
              <a:cxnLst/>
              <a:rect l="l" t="t" r="r" b="b"/>
              <a:pathLst>
                <a:path w="1581785" h="952500">
                  <a:moveTo>
                    <a:pt x="0" y="952118"/>
                  </a:moveTo>
                  <a:lnTo>
                    <a:pt x="1581531" y="952118"/>
                  </a:lnTo>
                  <a:lnTo>
                    <a:pt x="1581531" y="0"/>
                  </a:lnTo>
                  <a:lnTo>
                    <a:pt x="0" y="0"/>
                  </a:lnTo>
                  <a:lnTo>
                    <a:pt x="0" y="9521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067242" y="2807414"/>
            <a:ext cx="1543050" cy="952500"/>
            <a:chOff x="3034601" y="2687129"/>
            <a:chExt cx="1543050" cy="9525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4190" y="2696718"/>
              <a:ext cx="1524000" cy="9334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39364" y="2691892"/>
              <a:ext cx="1533525" cy="942975"/>
            </a:xfrm>
            <a:custGeom>
              <a:avLst/>
              <a:gdLst/>
              <a:ahLst/>
              <a:cxnLst/>
              <a:rect l="l" t="t" r="r" b="b"/>
              <a:pathLst>
                <a:path w="1533525" h="942975">
                  <a:moveTo>
                    <a:pt x="0" y="942974"/>
                  </a:moveTo>
                  <a:lnTo>
                    <a:pt x="1533525" y="942974"/>
                  </a:lnTo>
                  <a:lnTo>
                    <a:pt x="1533525" y="0"/>
                  </a:lnTo>
                  <a:lnTo>
                    <a:pt x="0" y="0"/>
                  </a:lnTo>
                  <a:lnTo>
                    <a:pt x="0" y="9429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052637" y="4009866"/>
            <a:ext cx="1572260" cy="990600"/>
            <a:chOff x="5195633" y="2668079"/>
            <a:chExt cx="1572260" cy="9906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5222" y="2677668"/>
              <a:ext cx="1552955" cy="97154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200396" y="2672842"/>
              <a:ext cx="1562735" cy="981075"/>
            </a:xfrm>
            <a:custGeom>
              <a:avLst/>
              <a:gdLst/>
              <a:ahLst/>
              <a:cxnLst/>
              <a:rect l="l" t="t" r="r" b="b"/>
              <a:pathLst>
                <a:path w="1562734" h="981075">
                  <a:moveTo>
                    <a:pt x="0" y="981074"/>
                  </a:moveTo>
                  <a:lnTo>
                    <a:pt x="1562480" y="981074"/>
                  </a:lnTo>
                  <a:lnTo>
                    <a:pt x="1562480" y="0"/>
                  </a:lnTo>
                  <a:lnTo>
                    <a:pt x="0" y="0"/>
                  </a:lnTo>
                  <a:lnTo>
                    <a:pt x="0" y="9810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586483" y="1609789"/>
            <a:ext cx="1752600" cy="971550"/>
            <a:chOff x="7385621" y="2668079"/>
            <a:chExt cx="1752600" cy="97155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95209" y="2677668"/>
              <a:ext cx="1733550" cy="9524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390383" y="2672842"/>
              <a:ext cx="1743075" cy="962025"/>
            </a:xfrm>
            <a:custGeom>
              <a:avLst/>
              <a:gdLst/>
              <a:ahLst/>
              <a:cxnLst/>
              <a:rect l="l" t="t" r="r" b="b"/>
              <a:pathLst>
                <a:path w="1743075" h="962025">
                  <a:moveTo>
                    <a:pt x="0" y="962024"/>
                  </a:moveTo>
                  <a:lnTo>
                    <a:pt x="1743075" y="962024"/>
                  </a:lnTo>
                  <a:lnTo>
                    <a:pt x="1743075" y="0"/>
                  </a:lnTo>
                  <a:lnTo>
                    <a:pt x="0" y="0"/>
                  </a:lnTo>
                  <a:lnTo>
                    <a:pt x="0" y="9620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600721" y="2774141"/>
            <a:ext cx="1619250" cy="990600"/>
            <a:chOff x="9754679" y="2649029"/>
            <a:chExt cx="1619250" cy="99060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64268" y="2658618"/>
              <a:ext cx="1600200" cy="9620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759442" y="2653792"/>
              <a:ext cx="1609725" cy="981075"/>
            </a:xfrm>
            <a:custGeom>
              <a:avLst/>
              <a:gdLst/>
              <a:ahLst/>
              <a:cxnLst/>
              <a:rect l="l" t="t" r="r" b="b"/>
              <a:pathLst>
                <a:path w="1609725" h="981075">
                  <a:moveTo>
                    <a:pt x="0" y="981074"/>
                  </a:moveTo>
                  <a:lnTo>
                    <a:pt x="1609725" y="981074"/>
                  </a:lnTo>
                  <a:lnTo>
                    <a:pt x="1609725" y="0"/>
                  </a:lnTo>
                  <a:lnTo>
                    <a:pt x="0" y="0"/>
                  </a:lnTo>
                  <a:lnTo>
                    <a:pt x="0" y="9810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A5880BF3-D519-82BE-BFF9-C03DBD6A2F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6965" y="1297417"/>
            <a:ext cx="2534004" cy="454405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417258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j-lt"/>
              </a:rPr>
              <a:t>Array Method: Axis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27225" y="2316479"/>
            <a:ext cx="2209800" cy="2223135"/>
            <a:chOff x="1427225" y="2316479"/>
            <a:chExt cx="2209800" cy="2223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7225" y="2433797"/>
              <a:ext cx="2209800" cy="2028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42288" y="2316479"/>
              <a:ext cx="1993900" cy="2223135"/>
            </a:xfrm>
            <a:custGeom>
              <a:avLst/>
              <a:gdLst/>
              <a:ahLst/>
              <a:cxnLst/>
              <a:rect l="l" t="t" r="r" b="b"/>
              <a:pathLst>
                <a:path w="1993900" h="2223135">
                  <a:moveTo>
                    <a:pt x="1993392" y="1764030"/>
                  </a:moveTo>
                  <a:lnTo>
                    <a:pt x="672846" y="1764030"/>
                  </a:lnTo>
                  <a:lnTo>
                    <a:pt x="672846" y="0"/>
                  </a:lnTo>
                  <a:lnTo>
                    <a:pt x="214122" y="0"/>
                  </a:lnTo>
                  <a:lnTo>
                    <a:pt x="214122" y="1764030"/>
                  </a:lnTo>
                  <a:lnTo>
                    <a:pt x="0" y="1764030"/>
                  </a:lnTo>
                  <a:lnTo>
                    <a:pt x="0" y="2222754"/>
                  </a:lnTo>
                  <a:lnTo>
                    <a:pt x="214122" y="2222754"/>
                  </a:lnTo>
                  <a:lnTo>
                    <a:pt x="672846" y="2222754"/>
                  </a:lnTo>
                  <a:lnTo>
                    <a:pt x="1993392" y="2222754"/>
                  </a:lnTo>
                  <a:lnTo>
                    <a:pt x="1993392" y="1764030"/>
                  </a:lnTo>
                  <a:close/>
                </a:path>
              </a:pathLst>
            </a:custGeom>
            <a:solidFill>
              <a:srgbClr val="00C5A9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915979" y="3027743"/>
            <a:ext cx="2715260" cy="971550"/>
            <a:chOff x="4915979" y="3027743"/>
            <a:chExt cx="2715260" cy="9715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5567" y="3037331"/>
              <a:ext cx="2695956" cy="9525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20741" y="3032505"/>
              <a:ext cx="2705735" cy="962025"/>
            </a:xfrm>
            <a:custGeom>
              <a:avLst/>
              <a:gdLst/>
              <a:ahLst/>
              <a:cxnLst/>
              <a:rect l="l" t="t" r="r" b="b"/>
              <a:pathLst>
                <a:path w="2705734" h="962025">
                  <a:moveTo>
                    <a:pt x="0" y="962025"/>
                  </a:moveTo>
                  <a:lnTo>
                    <a:pt x="2705481" y="962025"/>
                  </a:lnTo>
                  <a:lnTo>
                    <a:pt x="2705481" y="0"/>
                  </a:lnTo>
                  <a:lnTo>
                    <a:pt x="0" y="0"/>
                  </a:lnTo>
                  <a:lnTo>
                    <a:pt x="0" y="962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15979" y="4480115"/>
            <a:ext cx="2744470" cy="952500"/>
            <a:chOff x="4915979" y="4480115"/>
            <a:chExt cx="2744470" cy="9525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5567" y="4489704"/>
              <a:ext cx="2724912" cy="9334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20741" y="4484878"/>
              <a:ext cx="2734945" cy="942975"/>
            </a:xfrm>
            <a:custGeom>
              <a:avLst/>
              <a:gdLst/>
              <a:ahLst/>
              <a:cxnLst/>
              <a:rect l="l" t="t" r="r" b="b"/>
              <a:pathLst>
                <a:path w="2734945" h="942975">
                  <a:moveTo>
                    <a:pt x="0" y="942975"/>
                  </a:moveTo>
                  <a:lnTo>
                    <a:pt x="2734437" y="942975"/>
                  </a:lnTo>
                  <a:lnTo>
                    <a:pt x="2734437" y="0"/>
                  </a:lnTo>
                  <a:lnTo>
                    <a:pt x="0" y="0"/>
                  </a:lnTo>
                  <a:lnTo>
                    <a:pt x="0" y="9429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915979" y="1546415"/>
            <a:ext cx="1543050" cy="1000760"/>
            <a:chOff x="4915979" y="1546415"/>
            <a:chExt cx="1543050" cy="100076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5567" y="1556003"/>
              <a:ext cx="1524000" cy="96239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920741" y="1551177"/>
              <a:ext cx="1533525" cy="991235"/>
            </a:xfrm>
            <a:custGeom>
              <a:avLst/>
              <a:gdLst/>
              <a:ahLst/>
              <a:cxnLst/>
              <a:rect l="l" t="t" r="r" b="b"/>
              <a:pathLst>
                <a:path w="1533525" h="991235">
                  <a:moveTo>
                    <a:pt x="0" y="990981"/>
                  </a:moveTo>
                  <a:lnTo>
                    <a:pt x="1533525" y="990981"/>
                  </a:lnTo>
                  <a:lnTo>
                    <a:pt x="1533525" y="0"/>
                  </a:lnTo>
                  <a:lnTo>
                    <a:pt x="0" y="0"/>
                  </a:lnTo>
                  <a:lnTo>
                    <a:pt x="0" y="9909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73784" y="1970834"/>
            <a:ext cx="231704" cy="15698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43896" y="3424809"/>
            <a:ext cx="2421853" cy="21703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51363" y="4868265"/>
            <a:ext cx="3453179" cy="21656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2985E5-F6E3-106C-C7FB-4588D433895D}"/>
              </a:ext>
            </a:extLst>
          </p:cNvPr>
          <p:cNvCxnSpPr/>
          <p:nvPr/>
        </p:nvCxnSpPr>
        <p:spPr>
          <a:xfrm>
            <a:off x="1143000" y="2456379"/>
            <a:ext cx="0" cy="20284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A87D4D-A5D4-41B3-C698-B21D005F6C67}"/>
              </a:ext>
            </a:extLst>
          </p:cNvPr>
          <p:cNvCxnSpPr>
            <a:cxnSpLocks/>
          </p:cNvCxnSpPr>
          <p:nvPr/>
        </p:nvCxnSpPr>
        <p:spPr>
          <a:xfrm>
            <a:off x="1600200" y="4832129"/>
            <a:ext cx="203682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63B366-8E4B-D43A-CC1D-57DA1DF8300B}"/>
              </a:ext>
            </a:extLst>
          </p:cNvPr>
          <p:cNvSpPr txBox="1"/>
          <p:nvPr/>
        </p:nvSpPr>
        <p:spPr>
          <a:xfrm>
            <a:off x="227614" y="3116155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Axis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CC02C-E441-22F5-BF04-7E1C40414798}"/>
              </a:ext>
            </a:extLst>
          </p:cNvPr>
          <p:cNvSpPr txBox="1"/>
          <p:nvPr/>
        </p:nvSpPr>
        <p:spPr>
          <a:xfrm>
            <a:off x="2239341" y="4956365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Axis 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37306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j-lt"/>
              </a:rPr>
              <a:t>Array 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966" y="6214364"/>
            <a:ext cx="29830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Please visit </a:t>
            </a:r>
            <a:r>
              <a:rPr dirty="0">
                <a:hlinkClick r:id="rId2"/>
              </a:rPr>
              <a:t>this link </a:t>
            </a:r>
            <a:r>
              <a:rPr dirty="0"/>
              <a:t>for more information.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923343" y="2446337"/>
            <a:ext cx="2181860" cy="800100"/>
            <a:chOff x="5923343" y="2446337"/>
            <a:chExt cx="2181860" cy="8001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2931" y="2455925"/>
              <a:ext cx="2162556" cy="7810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28105" y="2451100"/>
              <a:ext cx="2172335" cy="790575"/>
            </a:xfrm>
            <a:custGeom>
              <a:avLst/>
              <a:gdLst/>
              <a:ahLst/>
              <a:cxnLst/>
              <a:rect l="l" t="t" r="r" b="b"/>
              <a:pathLst>
                <a:path w="2172334" h="790575">
                  <a:moveTo>
                    <a:pt x="0" y="790575"/>
                  </a:moveTo>
                  <a:lnTo>
                    <a:pt x="2172080" y="790575"/>
                  </a:lnTo>
                  <a:lnTo>
                    <a:pt x="2172080" y="0"/>
                  </a:lnTo>
                  <a:lnTo>
                    <a:pt x="0" y="0"/>
                  </a:lnTo>
                  <a:lnTo>
                    <a:pt x="0" y="79057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49020" y="2446337"/>
            <a:ext cx="1115060" cy="791210"/>
            <a:chOff x="549020" y="2446337"/>
            <a:chExt cx="1115060" cy="7912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545" y="2455925"/>
              <a:ext cx="1095756" cy="77190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3783" y="2451100"/>
              <a:ext cx="1105535" cy="781685"/>
            </a:xfrm>
            <a:custGeom>
              <a:avLst/>
              <a:gdLst/>
              <a:ahLst/>
              <a:cxnLst/>
              <a:rect l="l" t="t" r="r" b="b"/>
              <a:pathLst>
                <a:path w="1105535" h="781685">
                  <a:moveTo>
                    <a:pt x="0" y="781430"/>
                  </a:moveTo>
                  <a:lnTo>
                    <a:pt x="1105281" y="781430"/>
                  </a:lnTo>
                  <a:lnTo>
                    <a:pt x="1105281" y="0"/>
                  </a:lnTo>
                  <a:lnTo>
                    <a:pt x="0" y="0"/>
                  </a:lnTo>
                  <a:lnTo>
                    <a:pt x="0" y="78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77976" y="3604577"/>
            <a:ext cx="1057275" cy="848360"/>
            <a:chOff x="577976" y="3604577"/>
            <a:chExt cx="1057275" cy="84836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01" y="3614166"/>
              <a:ext cx="1037844" cy="8290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82739" y="3609340"/>
              <a:ext cx="1047750" cy="838835"/>
            </a:xfrm>
            <a:custGeom>
              <a:avLst/>
              <a:gdLst/>
              <a:ahLst/>
              <a:cxnLst/>
              <a:rect l="l" t="t" r="r" b="b"/>
              <a:pathLst>
                <a:path w="1047750" h="838835">
                  <a:moveTo>
                    <a:pt x="0" y="838581"/>
                  </a:moveTo>
                  <a:lnTo>
                    <a:pt x="1047369" y="838581"/>
                  </a:lnTo>
                  <a:lnTo>
                    <a:pt x="1047369" y="0"/>
                  </a:lnTo>
                  <a:lnTo>
                    <a:pt x="0" y="0"/>
                  </a:lnTo>
                  <a:lnTo>
                    <a:pt x="0" y="8385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77976" y="4817745"/>
            <a:ext cx="1143000" cy="819150"/>
            <a:chOff x="577976" y="4817745"/>
            <a:chExt cx="1143000" cy="81915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7501" y="4827270"/>
              <a:ext cx="1123950" cy="8001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82739" y="4822507"/>
              <a:ext cx="1133475" cy="809625"/>
            </a:xfrm>
            <a:custGeom>
              <a:avLst/>
              <a:gdLst/>
              <a:ahLst/>
              <a:cxnLst/>
              <a:rect l="l" t="t" r="r" b="b"/>
              <a:pathLst>
                <a:path w="1133475" h="809625">
                  <a:moveTo>
                    <a:pt x="0" y="809624"/>
                  </a:moveTo>
                  <a:lnTo>
                    <a:pt x="1133475" y="809624"/>
                  </a:lnTo>
                  <a:lnTo>
                    <a:pt x="1133475" y="0"/>
                  </a:lnTo>
                  <a:lnTo>
                    <a:pt x="0" y="0"/>
                  </a:lnTo>
                  <a:lnTo>
                    <a:pt x="0" y="8096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914199" y="3586289"/>
            <a:ext cx="2200275" cy="838200"/>
            <a:chOff x="5914199" y="3586289"/>
            <a:chExt cx="2200275" cy="83820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23787" y="3595878"/>
              <a:ext cx="2180843" cy="8191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918961" y="3591052"/>
              <a:ext cx="2190750" cy="828675"/>
            </a:xfrm>
            <a:custGeom>
              <a:avLst/>
              <a:gdLst/>
              <a:ahLst/>
              <a:cxnLst/>
              <a:rect l="l" t="t" r="r" b="b"/>
              <a:pathLst>
                <a:path w="2190750" h="828675">
                  <a:moveTo>
                    <a:pt x="0" y="828675"/>
                  </a:moveTo>
                  <a:lnTo>
                    <a:pt x="2190368" y="828675"/>
                  </a:lnTo>
                  <a:lnTo>
                    <a:pt x="2190368" y="0"/>
                  </a:lnTo>
                  <a:lnTo>
                    <a:pt x="0" y="0"/>
                  </a:lnTo>
                  <a:lnTo>
                    <a:pt x="0" y="82867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51947" y="2743533"/>
            <a:ext cx="2982574" cy="18714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39035" y="3934668"/>
            <a:ext cx="3544212" cy="18728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45504" y="5130573"/>
            <a:ext cx="2983034" cy="187043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5914199" y="4868036"/>
            <a:ext cx="2971800" cy="781050"/>
            <a:chOff x="5914199" y="4868036"/>
            <a:chExt cx="2971800" cy="781050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23787" y="4877561"/>
              <a:ext cx="2952750" cy="7620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918961" y="4872799"/>
              <a:ext cx="2962275" cy="771525"/>
            </a:xfrm>
            <a:custGeom>
              <a:avLst/>
              <a:gdLst/>
              <a:ahLst/>
              <a:cxnLst/>
              <a:rect l="l" t="t" r="r" b="b"/>
              <a:pathLst>
                <a:path w="2962275" h="771525">
                  <a:moveTo>
                    <a:pt x="0" y="771525"/>
                  </a:moveTo>
                  <a:lnTo>
                    <a:pt x="2962274" y="771525"/>
                  </a:lnTo>
                  <a:lnTo>
                    <a:pt x="2962274" y="0"/>
                  </a:lnTo>
                  <a:lnTo>
                    <a:pt x="0" y="0"/>
                  </a:lnTo>
                  <a:lnTo>
                    <a:pt x="0" y="771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590364" y="2743630"/>
            <a:ext cx="2982595" cy="18735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583817" y="3954322"/>
            <a:ext cx="309649" cy="12903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193397" y="5913230"/>
            <a:ext cx="7457027" cy="1872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A42E740-196B-9B65-789C-7281803C0E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73000" y="1043408"/>
            <a:ext cx="4517961" cy="105419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5" y="151891"/>
            <a:ext cx="926363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+mj-lt"/>
              </a:rPr>
              <a:t>LAB15: </a:t>
            </a:r>
            <a:r>
              <a:rPr dirty="0">
                <a:latin typeface="+mj-lt"/>
              </a:rPr>
              <a:t>Array Method: Statistics</a:t>
            </a:r>
            <a:r>
              <a:rPr lang="en-US" dirty="0">
                <a:latin typeface="+mj-lt"/>
              </a:rPr>
              <a:t> (15 min.)</a:t>
            </a:r>
            <a:endParaRPr dirty="0">
              <a:latin typeface="+mj-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04096" y="1443228"/>
            <a:ext cx="6140450" cy="498213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90805">
              <a:lnSpc>
                <a:spcPts val="3100"/>
              </a:lnSpc>
            </a:pPr>
            <a:r>
              <a:rPr sz="2800" b="1" dirty="0"/>
              <a:t>1. </a:t>
            </a:r>
            <a:r>
              <a:rPr lang="th-TH" sz="2800" b="1" dirty="0"/>
              <a:t>หา</a:t>
            </a:r>
            <a:r>
              <a:rPr sz="2800" b="1" dirty="0" err="1"/>
              <a:t>ผลรวมของจ</a:t>
            </a:r>
            <a:r>
              <a:rPr lang="th-TH" sz="2800" b="1" dirty="0"/>
              <a:t>ำ</a:t>
            </a:r>
            <a:r>
              <a:rPr sz="2800" b="1" dirty="0" err="1"/>
              <a:t>นวนเต็มตั้งแต่</a:t>
            </a:r>
            <a:r>
              <a:rPr sz="2800" b="1" dirty="0"/>
              <a:t> 1 ถึง 500 โดยใช้ NumPy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104096" y="2436114"/>
            <a:ext cx="6140450" cy="498213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90805">
              <a:lnSpc>
                <a:spcPts val="3100"/>
              </a:lnSpc>
            </a:pPr>
            <a:r>
              <a:rPr sz="2800" b="1" dirty="0"/>
              <a:t>2. ห</a:t>
            </a:r>
            <a:r>
              <a:rPr lang="th-TH" sz="2800" b="1" dirty="0"/>
              <a:t>า</a:t>
            </a:r>
            <a:r>
              <a:rPr sz="2800" b="1" dirty="0" err="1"/>
              <a:t>ผลรวมของจ</a:t>
            </a:r>
            <a:r>
              <a:rPr lang="th-TH" sz="2800" b="1" dirty="0"/>
              <a:t>ำ</a:t>
            </a:r>
            <a:r>
              <a:rPr sz="2800" b="1" dirty="0" err="1"/>
              <a:t>นวนคู่ตั้งแต่</a:t>
            </a:r>
            <a:r>
              <a:rPr sz="2800" b="1" dirty="0"/>
              <a:t> 1 ถึง 500 โดยใช้ NumPy</a:t>
            </a: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16EA32E3-ADEA-703C-C517-A2F991237979}"/>
              </a:ext>
            </a:extLst>
          </p:cNvPr>
          <p:cNvSpPr txBox="1"/>
          <p:nvPr/>
        </p:nvSpPr>
        <p:spPr>
          <a:xfrm>
            <a:off x="3104096" y="3429000"/>
            <a:ext cx="6140450" cy="498213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90805">
              <a:lnSpc>
                <a:spcPts val="3100"/>
              </a:lnSpc>
            </a:pPr>
            <a:r>
              <a:rPr lang="en-US" sz="2800" b="1" dirty="0"/>
              <a:t>3</a:t>
            </a:r>
            <a:r>
              <a:rPr sz="2800" b="1" dirty="0"/>
              <a:t>. ห</a:t>
            </a:r>
            <a:r>
              <a:rPr lang="th-TH" sz="2800" b="1" dirty="0"/>
              <a:t>า</a:t>
            </a:r>
            <a:r>
              <a:rPr sz="2800" b="1" dirty="0" err="1"/>
              <a:t>ผลรวม</a:t>
            </a:r>
            <a:r>
              <a:rPr lang="th-TH" sz="2800" b="1" dirty="0"/>
              <a:t>ของ </a:t>
            </a:r>
            <a:r>
              <a:rPr lang="en-US" sz="2800" b="1" dirty="0"/>
              <a:t>x </a:t>
            </a:r>
            <a:r>
              <a:rPr lang="th-TH" sz="2800" b="1" dirty="0"/>
              <a:t>ที่มากกว่า 10</a:t>
            </a:r>
            <a:r>
              <a:rPr sz="2800" b="1" dirty="0"/>
              <a:t> โดยใช้ NumPy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4E0F839-192A-86AA-00CD-FB436E602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744" y="4241668"/>
            <a:ext cx="2819400" cy="16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2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54140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 Data Types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43704" y="3680844"/>
            <a:ext cx="8304592" cy="1657350"/>
            <a:chOff x="3354008" y="4031741"/>
            <a:chExt cx="8304592" cy="1657350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36CC4023-AEA2-50B7-25B4-E35538663A56}"/>
                </a:ext>
              </a:extLst>
            </p:cNvPr>
            <p:cNvSpPr/>
            <p:nvPr/>
          </p:nvSpPr>
          <p:spPr>
            <a:xfrm>
              <a:off x="3354008" y="4031741"/>
              <a:ext cx="2079369" cy="1657350"/>
            </a:xfrm>
            <a:custGeom>
              <a:avLst/>
              <a:gdLst/>
              <a:ahLst/>
              <a:cxnLst/>
              <a:rect l="l" t="t" r="r" b="b"/>
              <a:pathLst>
                <a:path w="7183755" h="1657350">
                  <a:moveTo>
                    <a:pt x="7183374" y="0"/>
                  </a:moveTo>
                  <a:lnTo>
                    <a:pt x="0" y="0"/>
                  </a:lnTo>
                  <a:lnTo>
                    <a:pt x="0" y="1657350"/>
                  </a:lnTo>
                  <a:lnTo>
                    <a:pt x="7183374" y="1657350"/>
                  </a:lnTo>
                  <a:lnTo>
                    <a:pt x="7183374" y="0"/>
                  </a:lnTo>
                  <a:close/>
                </a:path>
              </a:pathLst>
            </a:custGeom>
            <a:solidFill>
              <a:srgbClr val="252525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6248400" y="4031741"/>
              <a:ext cx="5410200" cy="1657350"/>
            </a:xfrm>
            <a:custGeom>
              <a:avLst/>
              <a:gdLst/>
              <a:ahLst/>
              <a:cxnLst/>
              <a:rect l="l" t="t" r="r" b="b"/>
              <a:pathLst>
                <a:path w="7183755" h="1657350">
                  <a:moveTo>
                    <a:pt x="7183374" y="0"/>
                  </a:moveTo>
                  <a:lnTo>
                    <a:pt x="0" y="0"/>
                  </a:lnTo>
                  <a:lnTo>
                    <a:pt x="0" y="1657350"/>
                  </a:lnTo>
                  <a:lnTo>
                    <a:pt x="7183374" y="1657350"/>
                  </a:lnTo>
                  <a:lnTo>
                    <a:pt x="7183374" y="0"/>
                  </a:lnTo>
                  <a:close/>
                </a:path>
              </a:pathLst>
            </a:custGeom>
            <a:solidFill>
              <a:srgbClr val="252525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0272" y="4205477"/>
              <a:ext cx="1506473" cy="13274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2813" y="4202429"/>
              <a:ext cx="1506474" cy="1333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6233" y="4202429"/>
              <a:ext cx="1500377" cy="1333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57816" y="4199762"/>
              <a:ext cx="1501140" cy="132130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9086088" y="1424939"/>
            <a:ext cx="1800860" cy="1657350"/>
            <a:chOff x="9086088" y="1424939"/>
            <a:chExt cx="1800860" cy="1657350"/>
          </a:xfrm>
        </p:grpSpPr>
        <p:sp>
          <p:nvSpPr>
            <p:cNvPr id="10" name="object 10"/>
            <p:cNvSpPr/>
            <p:nvPr/>
          </p:nvSpPr>
          <p:spPr>
            <a:xfrm>
              <a:off x="9086088" y="1424939"/>
              <a:ext cx="1800860" cy="1657350"/>
            </a:xfrm>
            <a:custGeom>
              <a:avLst/>
              <a:gdLst/>
              <a:ahLst/>
              <a:cxnLst/>
              <a:rect l="l" t="t" r="r" b="b"/>
              <a:pathLst>
                <a:path w="1800859" h="1657350">
                  <a:moveTo>
                    <a:pt x="1800605" y="0"/>
                  </a:moveTo>
                  <a:lnTo>
                    <a:pt x="0" y="0"/>
                  </a:lnTo>
                  <a:lnTo>
                    <a:pt x="0" y="1657350"/>
                  </a:lnTo>
                  <a:lnTo>
                    <a:pt x="1800605" y="1657350"/>
                  </a:lnTo>
                  <a:lnTo>
                    <a:pt x="1800605" y="0"/>
                  </a:lnTo>
                  <a:close/>
                </a:path>
              </a:pathLst>
            </a:custGeom>
            <a:solidFill>
              <a:srgbClr val="252525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8488" y="1595627"/>
              <a:ext cx="1495805" cy="131597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985509" y="1424939"/>
            <a:ext cx="1800860" cy="1657350"/>
            <a:chOff x="5985509" y="1424939"/>
            <a:chExt cx="1800860" cy="1657350"/>
          </a:xfrm>
        </p:grpSpPr>
        <p:sp>
          <p:nvSpPr>
            <p:cNvPr id="13" name="object 13"/>
            <p:cNvSpPr/>
            <p:nvPr/>
          </p:nvSpPr>
          <p:spPr>
            <a:xfrm>
              <a:off x="5985509" y="1424939"/>
              <a:ext cx="1800860" cy="1657350"/>
            </a:xfrm>
            <a:custGeom>
              <a:avLst/>
              <a:gdLst/>
              <a:ahLst/>
              <a:cxnLst/>
              <a:rect l="l" t="t" r="r" b="b"/>
              <a:pathLst>
                <a:path w="1800859" h="1657350">
                  <a:moveTo>
                    <a:pt x="1800606" y="0"/>
                  </a:moveTo>
                  <a:lnTo>
                    <a:pt x="0" y="0"/>
                  </a:lnTo>
                  <a:lnTo>
                    <a:pt x="0" y="1657350"/>
                  </a:lnTo>
                  <a:lnTo>
                    <a:pt x="1800606" y="1657350"/>
                  </a:lnTo>
                  <a:lnTo>
                    <a:pt x="1800606" y="0"/>
                  </a:lnTo>
                  <a:close/>
                </a:path>
              </a:pathLst>
            </a:custGeom>
            <a:solidFill>
              <a:srgbClr val="252525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4861" y="1584197"/>
              <a:ext cx="1501139" cy="132740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318260" y="1427988"/>
            <a:ext cx="3439160" cy="1657350"/>
            <a:chOff x="1318260" y="1427988"/>
            <a:chExt cx="3439160" cy="1657350"/>
          </a:xfrm>
        </p:grpSpPr>
        <p:sp>
          <p:nvSpPr>
            <p:cNvPr id="16" name="object 16"/>
            <p:cNvSpPr/>
            <p:nvPr/>
          </p:nvSpPr>
          <p:spPr>
            <a:xfrm>
              <a:off x="1318260" y="1427988"/>
              <a:ext cx="3439160" cy="1657350"/>
            </a:xfrm>
            <a:custGeom>
              <a:avLst/>
              <a:gdLst/>
              <a:ahLst/>
              <a:cxnLst/>
              <a:rect l="l" t="t" r="r" b="b"/>
              <a:pathLst>
                <a:path w="3439160" h="1657350">
                  <a:moveTo>
                    <a:pt x="3438905" y="0"/>
                  </a:moveTo>
                  <a:lnTo>
                    <a:pt x="0" y="0"/>
                  </a:lnTo>
                  <a:lnTo>
                    <a:pt x="0" y="1657350"/>
                  </a:lnTo>
                  <a:lnTo>
                    <a:pt x="3438905" y="1657350"/>
                  </a:lnTo>
                  <a:lnTo>
                    <a:pt x="3438905" y="0"/>
                  </a:lnTo>
                  <a:close/>
                </a:path>
              </a:pathLst>
            </a:custGeom>
            <a:solidFill>
              <a:srgbClr val="252525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7706" y="1573530"/>
              <a:ext cx="1512570" cy="13380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88386" y="1573530"/>
              <a:ext cx="1506474" cy="133807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561082" y="3119995"/>
            <a:ext cx="10553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Numbers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079744" y="3119995"/>
            <a:ext cx="16122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Logical values</a:t>
            </a:r>
            <a:endParaRPr sz="24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74352" y="3103993"/>
            <a:ext cx="6254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Texts</a:t>
            </a:r>
            <a:endParaRPr sz="24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80378" y="5362947"/>
            <a:ext cx="2045652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Mutable </a:t>
            </a: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Containers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(เปลี่ยนค่าข้างในได้)</a:t>
            </a:r>
            <a:endParaRPr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9966" y="6447064"/>
            <a:ext cx="34391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Texts may be treated as a container as well.</a:t>
            </a:r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3562B753-1421-DF09-B5E8-1AF650CB38D0}"/>
              </a:ext>
            </a:extLst>
          </p:cNvPr>
          <p:cNvSpPr txBox="1"/>
          <p:nvPr/>
        </p:nvSpPr>
        <p:spPr>
          <a:xfrm>
            <a:off x="1807813" y="5362947"/>
            <a:ext cx="2351149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Immutable </a:t>
            </a:r>
            <a:r>
              <a:rPr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Containers</a:t>
            </a:r>
            <a:endParaRPr lang="th-TH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2700" algn="ctr">
              <a:spcBef>
                <a:spcPts val="100"/>
              </a:spcBef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(เปลี่ยนค่าข้างในไม่ได้)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96491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115496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+mj-lt"/>
              </a:rPr>
              <a:t>Extra : A orange should be orange. </a:t>
            </a:r>
            <a:r>
              <a:rPr lang="en-US" sz="3200" dirty="0">
                <a:latin typeface="+mj-lt"/>
              </a:rPr>
              <a:t>(before end of class)</a:t>
            </a:r>
            <a:endParaRPr sz="320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50B176-8C7B-1602-2651-6FD506841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51359"/>
            <a:ext cx="2895600" cy="340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6FA2E522-0EEB-463E-00F3-86999B12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51359"/>
            <a:ext cx="2895600" cy="340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9DC866D-3B12-CD38-0809-8FFEF8B418D9}"/>
              </a:ext>
            </a:extLst>
          </p:cNvPr>
          <p:cNvSpPr txBox="1"/>
          <p:nvPr/>
        </p:nvSpPr>
        <p:spPr>
          <a:xfrm>
            <a:off x="3426038" y="4987289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600" b="1" dirty="0"/>
              <a:t>ให้ลบ </a:t>
            </a:r>
            <a:r>
              <a:rPr lang="en-US" sz="3600" b="1" dirty="0"/>
              <a:t>background </a:t>
            </a:r>
            <a:r>
              <a:rPr lang="th-TH" sz="3600" b="1" dirty="0"/>
              <a:t>ของรูปด้านซ้ายออก</a:t>
            </a:r>
            <a:endParaRPr 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4F70D0-8F4F-AB5F-41AF-C465D8CC7275}"/>
              </a:ext>
            </a:extLst>
          </p:cNvPr>
          <p:cNvSpPr txBox="1"/>
          <p:nvPr/>
        </p:nvSpPr>
        <p:spPr>
          <a:xfrm>
            <a:off x="4474894" y="5736612"/>
            <a:ext cx="32422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Hint: </a:t>
            </a:r>
            <a:r>
              <a:rPr lang="th-TH" sz="1800" dirty="0"/>
              <a:t> - พื้นหลังจะดำก็ต่อเมื่อ </a:t>
            </a:r>
            <a:r>
              <a:rPr lang="en-US" sz="1800" dirty="0" err="1"/>
              <a:t>r,g,b</a:t>
            </a:r>
            <a:r>
              <a:rPr lang="en-US" sz="1800" dirty="0"/>
              <a:t> </a:t>
            </a:r>
            <a:r>
              <a:rPr lang="th-TH" sz="1800" dirty="0"/>
              <a:t>เป็น 0 ทั้งหมด </a:t>
            </a:r>
          </a:p>
          <a:p>
            <a:r>
              <a:rPr lang="th-TH" sz="1800" dirty="0"/>
              <a:t>        - สีส้มเกิดจากส่วนผสมของสีแดงและสีเขียว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741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507174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j-lt"/>
              </a:rPr>
              <a:t>Introduction to Pandas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3911" y="1507152"/>
            <a:ext cx="4380977" cy="31807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8491" y="2035301"/>
            <a:ext cx="4329684" cy="24147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9966" y="6214364"/>
            <a:ext cx="29390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Please visit </a:t>
            </a:r>
            <a:r>
              <a:rPr dirty="0">
                <a:hlinkClick r:id="rId4"/>
              </a:rPr>
              <a:t>this link </a:t>
            </a:r>
            <a:r>
              <a:rPr dirty="0"/>
              <a:t>for more information.</a:t>
            </a:r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236275" y="5001386"/>
            <a:ext cx="3420110" cy="828675"/>
            <a:chOff x="4236275" y="5001386"/>
            <a:chExt cx="3420110" cy="82867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5864" y="5010911"/>
              <a:ext cx="3400805" cy="8092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41038" y="5006149"/>
              <a:ext cx="3410585" cy="819150"/>
            </a:xfrm>
            <a:custGeom>
              <a:avLst/>
              <a:gdLst/>
              <a:ahLst/>
              <a:cxnLst/>
              <a:rect l="l" t="t" r="r" b="b"/>
              <a:pathLst>
                <a:path w="3410584" h="819150">
                  <a:moveTo>
                    <a:pt x="0" y="818769"/>
                  </a:moveTo>
                  <a:lnTo>
                    <a:pt x="3410331" y="818769"/>
                  </a:lnTo>
                  <a:lnTo>
                    <a:pt x="3410331" y="0"/>
                  </a:lnTo>
                  <a:lnTo>
                    <a:pt x="0" y="0"/>
                  </a:lnTo>
                  <a:lnTo>
                    <a:pt x="0" y="81876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494782" y="3371850"/>
            <a:ext cx="1062990" cy="114300"/>
          </a:xfrm>
          <a:custGeom>
            <a:avLst/>
            <a:gdLst/>
            <a:ahLst/>
            <a:cxnLst/>
            <a:rect l="l" t="t" r="r" b="b"/>
            <a:pathLst>
              <a:path w="1062990" h="114300">
                <a:moveTo>
                  <a:pt x="948181" y="0"/>
                </a:moveTo>
                <a:lnTo>
                  <a:pt x="948181" y="114300"/>
                </a:lnTo>
                <a:lnTo>
                  <a:pt x="1024382" y="76200"/>
                </a:lnTo>
                <a:lnTo>
                  <a:pt x="967231" y="76200"/>
                </a:lnTo>
                <a:lnTo>
                  <a:pt x="967231" y="38100"/>
                </a:lnTo>
                <a:lnTo>
                  <a:pt x="1024382" y="38100"/>
                </a:lnTo>
                <a:lnTo>
                  <a:pt x="948181" y="0"/>
                </a:lnTo>
                <a:close/>
              </a:path>
              <a:path w="1062990" h="114300">
                <a:moveTo>
                  <a:pt x="94818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948181" y="76200"/>
                </a:lnTo>
                <a:lnTo>
                  <a:pt x="948181" y="38100"/>
                </a:lnTo>
                <a:close/>
              </a:path>
              <a:path w="1062990" h="114300">
                <a:moveTo>
                  <a:pt x="1024382" y="38100"/>
                </a:moveTo>
                <a:lnTo>
                  <a:pt x="967231" y="38100"/>
                </a:lnTo>
                <a:lnTo>
                  <a:pt x="967231" y="76200"/>
                </a:lnTo>
                <a:lnTo>
                  <a:pt x="1024382" y="76200"/>
                </a:lnTo>
                <a:lnTo>
                  <a:pt x="1062482" y="57150"/>
                </a:lnTo>
                <a:lnTo>
                  <a:pt x="102438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313118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j-lt"/>
              </a:rPr>
              <a:t>Pandas: Series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9584" y="2463990"/>
            <a:ext cx="4649470" cy="781050"/>
            <a:chOff x="489584" y="2463990"/>
            <a:chExt cx="4649470" cy="781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109" y="2473451"/>
              <a:ext cx="4629912" cy="762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4347" y="2468752"/>
              <a:ext cx="4639945" cy="771525"/>
            </a:xfrm>
            <a:custGeom>
              <a:avLst/>
              <a:gdLst/>
              <a:ahLst/>
              <a:cxnLst/>
              <a:rect l="l" t="t" r="r" b="b"/>
              <a:pathLst>
                <a:path w="4639945" h="771525">
                  <a:moveTo>
                    <a:pt x="0" y="771525"/>
                  </a:moveTo>
                  <a:lnTo>
                    <a:pt x="4639437" y="771525"/>
                  </a:lnTo>
                  <a:lnTo>
                    <a:pt x="4639437" y="0"/>
                  </a:lnTo>
                  <a:lnTo>
                    <a:pt x="0" y="0"/>
                  </a:lnTo>
                  <a:lnTo>
                    <a:pt x="0" y="771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8133" y="1697059"/>
            <a:ext cx="1971674" cy="173419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89584" y="3786695"/>
            <a:ext cx="8441055" cy="1153160"/>
            <a:chOff x="489584" y="3786695"/>
            <a:chExt cx="8441055" cy="11531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109" y="3796284"/>
              <a:ext cx="8421624" cy="11338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4347" y="3791458"/>
              <a:ext cx="8431530" cy="1143635"/>
            </a:xfrm>
            <a:custGeom>
              <a:avLst/>
              <a:gdLst/>
              <a:ahLst/>
              <a:cxnLst/>
              <a:rect l="l" t="t" r="r" b="b"/>
              <a:pathLst>
                <a:path w="8431530" h="1143635">
                  <a:moveTo>
                    <a:pt x="0" y="1143381"/>
                  </a:moveTo>
                  <a:lnTo>
                    <a:pt x="8431149" y="1143381"/>
                  </a:lnTo>
                  <a:lnTo>
                    <a:pt x="8431149" y="0"/>
                  </a:lnTo>
                  <a:lnTo>
                    <a:pt x="0" y="0"/>
                  </a:lnTo>
                  <a:lnTo>
                    <a:pt x="0" y="11433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88832" y="1668805"/>
            <a:ext cx="1972354" cy="174340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89584" y="5481446"/>
            <a:ext cx="9584055" cy="772160"/>
            <a:chOff x="489584" y="5481446"/>
            <a:chExt cx="9584055" cy="77216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109" y="5490971"/>
              <a:ext cx="9564624" cy="75285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94347" y="5486209"/>
              <a:ext cx="9574530" cy="762635"/>
            </a:xfrm>
            <a:custGeom>
              <a:avLst/>
              <a:gdLst/>
              <a:ahLst/>
              <a:cxnLst/>
              <a:rect l="l" t="t" r="r" b="b"/>
              <a:pathLst>
                <a:path w="9574530" h="762635">
                  <a:moveTo>
                    <a:pt x="0" y="762380"/>
                  </a:moveTo>
                  <a:lnTo>
                    <a:pt x="9574149" y="762380"/>
                  </a:lnTo>
                  <a:lnTo>
                    <a:pt x="9574149" y="0"/>
                  </a:lnTo>
                  <a:lnTo>
                    <a:pt x="0" y="0"/>
                  </a:lnTo>
                  <a:lnTo>
                    <a:pt x="0" y="7623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89584" y="1226502"/>
            <a:ext cx="4163060" cy="695325"/>
            <a:chOff x="489584" y="1226502"/>
            <a:chExt cx="4163060" cy="69532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9109" y="1255003"/>
              <a:ext cx="4143755" cy="65685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94347" y="1231264"/>
              <a:ext cx="4153535" cy="685800"/>
            </a:xfrm>
            <a:custGeom>
              <a:avLst/>
              <a:gdLst/>
              <a:ahLst/>
              <a:cxnLst/>
              <a:rect l="l" t="t" r="r" b="b"/>
              <a:pathLst>
                <a:path w="4153535" h="685800">
                  <a:moveTo>
                    <a:pt x="0" y="685418"/>
                  </a:moveTo>
                  <a:lnTo>
                    <a:pt x="4153280" y="685418"/>
                  </a:lnTo>
                  <a:lnTo>
                    <a:pt x="4153280" y="0"/>
                  </a:lnTo>
                  <a:lnTo>
                    <a:pt x="0" y="0"/>
                  </a:lnTo>
                  <a:lnTo>
                    <a:pt x="0" y="6854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7209" y="1359407"/>
              <a:ext cx="1311910" cy="451484"/>
            </a:xfrm>
            <a:custGeom>
              <a:avLst/>
              <a:gdLst/>
              <a:ahLst/>
              <a:cxnLst/>
              <a:rect l="l" t="t" r="r" b="b"/>
              <a:pathLst>
                <a:path w="1311910" h="451485">
                  <a:moveTo>
                    <a:pt x="1311402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1311402" y="451103"/>
                  </a:lnTo>
                  <a:lnTo>
                    <a:pt x="1311402" y="0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34540" y="1359407"/>
              <a:ext cx="1314450" cy="451484"/>
            </a:xfrm>
            <a:custGeom>
              <a:avLst/>
              <a:gdLst/>
              <a:ahLst/>
              <a:cxnLst/>
              <a:rect l="l" t="t" r="r" b="b"/>
              <a:pathLst>
                <a:path w="1314450" h="451485">
                  <a:moveTo>
                    <a:pt x="1314450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1314450" y="451103"/>
                  </a:lnTo>
                  <a:lnTo>
                    <a:pt x="1314450" y="0"/>
                  </a:lnTo>
                  <a:close/>
                </a:path>
              </a:pathLst>
            </a:custGeom>
            <a:solidFill>
              <a:srgbClr val="FFC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34917" y="1359407"/>
              <a:ext cx="857250" cy="451484"/>
            </a:xfrm>
            <a:custGeom>
              <a:avLst/>
              <a:gdLst/>
              <a:ahLst/>
              <a:cxnLst/>
              <a:rect l="l" t="t" r="r" b="b"/>
              <a:pathLst>
                <a:path w="857250" h="451485">
                  <a:moveTo>
                    <a:pt x="857250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857250" y="451103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6FAC46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362775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j-lt"/>
              </a:rPr>
              <a:t>Series 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966" y="6214364"/>
            <a:ext cx="30914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Please visit </a:t>
            </a:r>
            <a:r>
              <a:rPr dirty="0">
                <a:hlinkClick r:id="rId2"/>
              </a:rPr>
              <a:t>this link </a:t>
            </a:r>
            <a:r>
              <a:rPr dirty="0"/>
              <a:t>for more information.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39698" y="1307147"/>
            <a:ext cx="3667760" cy="742950"/>
            <a:chOff x="639698" y="1307147"/>
            <a:chExt cx="3667760" cy="7429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223" y="1316736"/>
              <a:ext cx="3648455" cy="723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4461" y="1311910"/>
              <a:ext cx="3658235" cy="733425"/>
            </a:xfrm>
            <a:custGeom>
              <a:avLst/>
              <a:gdLst/>
              <a:ahLst/>
              <a:cxnLst/>
              <a:rect l="l" t="t" r="r" b="b"/>
              <a:pathLst>
                <a:path w="3658235" h="733425">
                  <a:moveTo>
                    <a:pt x="0" y="733425"/>
                  </a:moveTo>
                  <a:lnTo>
                    <a:pt x="3657980" y="733425"/>
                  </a:lnTo>
                  <a:lnTo>
                    <a:pt x="3657980" y="0"/>
                  </a:lnTo>
                  <a:lnTo>
                    <a:pt x="0" y="0"/>
                  </a:lnTo>
                  <a:lnTo>
                    <a:pt x="0" y="7334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39698" y="3149663"/>
            <a:ext cx="1905000" cy="828675"/>
            <a:chOff x="639698" y="3149663"/>
            <a:chExt cx="1905000" cy="82867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223" y="3159252"/>
              <a:ext cx="1885950" cy="8092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4461" y="3154426"/>
              <a:ext cx="1895475" cy="819150"/>
            </a:xfrm>
            <a:custGeom>
              <a:avLst/>
              <a:gdLst/>
              <a:ahLst/>
              <a:cxnLst/>
              <a:rect l="l" t="t" r="r" b="b"/>
              <a:pathLst>
                <a:path w="1895475" h="819150">
                  <a:moveTo>
                    <a:pt x="0" y="818769"/>
                  </a:moveTo>
                  <a:lnTo>
                    <a:pt x="1895475" y="818769"/>
                  </a:lnTo>
                  <a:lnTo>
                    <a:pt x="1895475" y="0"/>
                  </a:lnTo>
                  <a:lnTo>
                    <a:pt x="0" y="0"/>
                  </a:lnTo>
                  <a:lnTo>
                    <a:pt x="0" y="8187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176327" y="1321752"/>
            <a:ext cx="2849245" cy="714375"/>
            <a:chOff x="6176327" y="1321752"/>
            <a:chExt cx="2849245" cy="71437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85916" y="1331213"/>
              <a:ext cx="2830067" cy="69494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181090" y="1326514"/>
              <a:ext cx="2839720" cy="704850"/>
            </a:xfrm>
            <a:custGeom>
              <a:avLst/>
              <a:gdLst/>
              <a:ahLst/>
              <a:cxnLst/>
              <a:rect l="l" t="t" r="r" b="b"/>
              <a:pathLst>
                <a:path w="2839720" h="704850">
                  <a:moveTo>
                    <a:pt x="0" y="704468"/>
                  </a:moveTo>
                  <a:lnTo>
                    <a:pt x="2839592" y="704468"/>
                  </a:lnTo>
                  <a:lnTo>
                    <a:pt x="2839592" y="0"/>
                  </a:lnTo>
                  <a:lnTo>
                    <a:pt x="0" y="0"/>
                  </a:lnTo>
                  <a:lnTo>
                    <a:pt x="0" y="7044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176327" y="3130613"/>
            <a:ext cx="1496060" cy="847725"/>
            <a:chOff x="6176327" y="3130613"/>
            <a:chExt cx="1496060" cy="84772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85916" y="3140202"/>
              <a:ext cx="1476756" cy="82829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181090" y="3135376"/>
              <a:ext cx="1486535" cy="838200"/>
            </a:xfrm>
            <a:custGeom>
              <a:avLst/>
              <a:gdLst/>
              <a:ahLst/>
              <a:cxnLst/>
              <a:rect l="l" t="t" r="r" b="b"/>
              <a:pathLst>
                <a:path w="1486534" h="838200">
                  <a:moveTo>
                    <a:pt x="0" y="837819"/>
                  </a:moveTo>
                  <a:lnTo>
                    <a:pt x="1486281" y="837819"/>
                  </a:lnTo>
                  <a:lnTo>
                    <a:pt x="1486281" y="0"/>
                  </a:lnTo>
                  <a:lnTo>
                    <a:pt x="0" y="0"/>
                  </a:lnTo>
                  <a:lnTo>
                    <a:pt x="0" y="8378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1731" y="2229450"/>
            <a:ext cx="1289159" cy="65402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57052" y="4289902"/>
            <a:ext cx="2018309" cy="18064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999975" y="1428846"/>
            <a:ext cx="1296345" cy="113356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84145" y="3196263"/>
            <a:ext cx="3694538" cy="2416858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639698" y="4829175"/>
            <a:ext cx="2190750" cy="820419"/>
            <a:chOff x="639698" y="4829175"/>
            <a:chExt cx="2190750" cy="820419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9223" y="4838700"/>
              <a:ext cx="2171700" cy="80086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44461" y="4833937"/>
              <a:ext cx="2181225" cy="810895"/>
            </a:xfrm>
            <a:custGeom>
              <a:avLst/>
              <a:gdLst/>
              <a:ahLst/>
              <a:cxnLst/>
              <a:rect l="l" t="t" r="r" b="b"/>
              <a:pathLst>
                <a:path w="2181225" h="810895">
                  <a:moveTo>
                    <a:pt x="0" y="810387"/>
                  </a:moveTo>
                  <a:lnTo>
                    <a:pt x="2181225" y="810387"/>
                  </a:lnTo>
                  <a:lnTo>
                    <a:pt x="2181225" y="0"/>
                  </a:lnTo>
                  <a:lnTo>
                    <a:pt x="0" y="0"/>
                  </a:lnTo>
                  <a:lnTo>
                    <a:pt x="0" y="8103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016483" y="4482396"/>
            <a:ext cx="1473292" cy="170503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51371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+mj-lt"/>
              </a:rPr>
              <a:t>LAB16: </a:t>
            </a:r>
            <a:r>
              <a:rPr dirty="0">
                <a:latin typeface="+mj-lt"/>
              </a:rPr>
              <a:t>apply</a:t>
            </a:r>
            <a:r>
              <a:rPr lang="en-US" dirty="0">
                <a:latin typeface="+mj-lt"/>
              </a:rPr>
              <a:t> (5 min.)</a:t>
            </a:r>
            <a:endParaRPr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966" y="6214364"/>
            <a:ext cx="37010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Please visit </a:t>
            </a:r>
            <a:r>
              <a:rPr dirty="0">
                <a:hlinkClick r:id="rId2"/>
              </a:rPr>
              <a:t>this link </a:t>
            </a:r>
            <a:r>
              <a:rPr dirty="0"/>
              <a:t>for more information.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65478" y="1559369"/>
            <a:ext cx="3172460" cy="514350"/>
            <a:chOff x="1165478" y="1559369"/>
            <a:chExt cx="3172460" cy="5143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003" y="1568958"/>
              <a:ext cx="3153156" cy="495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70241" y="1564132"/>
              <a:ext cx="3162935" cy="504825"/>
            </a:xfrm>
            <a:custGeom>
              <a:avLst/>
              <a:gdLst/>
              <a:ahLst/>
              <a:cxnLst/>
              <a:rect l="l" t="t" r="r" b="b"/>
              <a:pathLst>
                <a:path w="3162935" h="504825">
                  <a:moveTo>
                    <a:pt x="0" y="504825"/>
                  </a:moveTo>
                  <a:lnTo>
                    <a:pt x="3162681" y="504825"/>
                  </a:lnTo>
                  <a:lnTo>
                    <a:pt x="3162681" y="0"/>
                  </a:lnTo>
                  <a:lnTo>
                    <a:pt x="0" y="0"/>
                  </a:lnTo>
                  <a:lnTo>
                    <a:pt x="0" y="5048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7471" y="2543936"/>
            <a:ext cx="1448436" cy="12573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953000" y="1559369"/>
            <a:ext cx="2286000" cy="2696210"/>
            <a:chOff x="8706929" y="1559369"/>
            <a:chExt cx="2286000" cy="269621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6518" y="1568958"/>
              <a:ext cx="2266950" cy="267690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711692" y="1564132"/>
              <a:ext cx="2276475" cy="2686685"/>
            </a:xfrm>
            <a:custGeom>
              <a:avLst/>
              <a:gdLst/>
              <a:ahLst/>
              <a:cxnLst/>
              <a:rect l="l" t="t" r="r" b="b"/>
              <a:pathLst>
                <a:path w="2276475" h="2686685">
                  <a:moveTo>
                    <a:pt x="0" y="2686431"/>
                  </a:moveTo>
                  <a:lnTo>
                    <a:pt x="2276475" y="2686431"/>
                  </a:lnTo>
                  <a:lnTo>
                    <a:pt x="2276475" y="0"/>
                  </a:lnTo>
                  <a:lnTo>
                    <a:pt x="0" y="0"/>
                  </a:lnTo>
                  <a:lnTo>
                    <a:pt x="0" y="26864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128895" y="4336282"/>
            <a:ext cx="1934210" cy="577850"/>
            <a:chOff x="8706929" y="4555553"/>
            <a:chExt cx="1934210" cy="57785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16518" y="4565141"/>
              <a:ext cx="1914905" cy="55854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711692" y="4560315"/>
              <a:ext cx="1924685" cy="568325"/>
            </a:xfrm>
            <a:custGeom>
              <a:avLst/>
              <a:gdLst/>
              <a:ahLst/>
              <a:cxnLst/>
              <a:rect l="l" t="t" r="r" b="b"/>
              <a:pathLst>
                <a:path w="1924684" h="568325">
                  <a:moveTo>
                    <a:pt x="0" y="568070"/>
                  </a:moveTo>
                  <a:lnTo>
                    <a:pt x="1924430" y="568070"/>
                  </a:lnTo>
                  <a:lnTo>
                    <a:pt x="1924430" y="0"/>
                  </a:lnTo>
                  <a:lnTo>
                    <a:pt x="0" y="0"/>
                  </a:lnTo>
                  <a:lnTo>
                    <a:pt x="0" y="56807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24000" y="5159155"/>
            <a:ext cx="8620885" cy="895758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91440" rIns="0" bIns="0" rtlCol="0">
            <a:spAutoFit/>
          </a:bodyPr>
          <a:lstStyle/>
          <a:p>
            <a:pPr marL="502920">
              <a:lnSpc>
                <a:spcPts val="3105"/>
              </a:lnSpc>
            </a:pPr>
            <a:r>
              <a:rPr sz="2800" b="1" dirty="0" err="1"/>
              <a:t>ใช้ค</a:t>
            </a:r>
            <a:r>
              <a:rPr lang="th-TH" sz="2800" b="1" dirty="0"/>
              <a:t>ำ</a:t>
            </a:r>
            <a:r>
              <a:rPr sz="2800" b="1" dirty="0" err="1"/>
              <a:t>สั่ง</a:t>
            </a:r>
            <a:r>
              <a:rPr sz="2800" b="1" dirty="0"/>
              <a:t> apply </a:t>
            </a:r>
            <a:r>
              <a:rPr sz="2800" b="1" dirty="0" err="1"/>
              <a:t>ในก</a:t>
            </a:r>
            <a:r>
              <a:rPr lang="th-TH" sz="2800" b="1" dirty="0"/>
              <a:t>า</a:t>
            </a:r>
            <a:r>
              <a:rPr sz="2800" b="1" dirty="0" err="1"/>
              <a:t>รค</a:t>
            </a:r>
            <a:r>
              <a:rPr lang="th-TH" sz="2800" b="1" dirty="0"/>
              <a:t>ำ</a:t>
            </a:r>
            <a:r>
              <a:rPr sz="2800" b="1" dirty="0" err="1"/>
              <a:t>นวณเศษจ</a:t>
            </a:r>
            <a:r>
              <a:rPr lang="th-TH" sz="2800" b="1" dirty="0"/>
              <a:t>า</a:t>
            </a:r>
            <a:r>
              <a:rPr sz="2800" b="1" dirty="0" err="1"/>
              <a:t>กก</a:t>
            </a:r>
            <a:r>
              <a:rPr lang="th-TH" sz="2800" b="1" dirty="0"/>
              <a:t>า</a:t>
            </a:r>
            <a:r>
              <a:rPr sz="2800" b="1" dirty="0" err="1"/>
              <a:t>รห</a:t>
            </a:r>
            <a:r>
              <a:rPr lang="th-TH" sz="2800" b="1" dirty="0"/>
              <a:t>า</a:t>
            </a:r>
            <a:r>
              <a:rPr sz="2800" b="1" dirty="0" err="1"/>
              <a:t>ค่</a:t>
            </a:r>
            <a:r>
              <a:rPr lang="th-TH" sz="2800" b="1" dirty="0"/>
              <a:t>า</a:t>
            </a:r>
            <a:r>
              <a:rPr sz="2800" b="1" dirty="0" err="1"/>
              <a:t>ของ</a:t>
            </a:r>
            <a:r>
              <a:rPr sz="2800" b="1" dirty="0"/>
              <a:t> x </a:t>
            </a:r>
            <a:r>
              <a:rPr sz="2800" b="1" dirty="0" err="1"/>
              <a:t>ด้วย</a:t>
            </a:r>
            <a:r>
              <a:rPr sz="2800" b="1" dirty="0"/>
              <a:t> 3</a:t>
            </a:r>
            <a:r>
              <a:rPr lang="en-US" sz="2800" b="1" dirty="0"/>
              <a:t> </a:t>
            </a:r>
            <a:r>
              <a:rPr lang="th-TH" sz="2800" b="1" dirty="0"/>
              <a:t>ด้วยการเขียนแบบ </a:t>
            </a:r>
            <a:r>
              <a:rPr lang="en-US" sz="2800" b="1" dirty="0"/>
              <a:t>lambda function </a:t>
            </a:r>
            <a:r>
              <a:rPr lang="th-TH" sz="2800" b="1" dirty="0"/>
              <a:t>และการประกาศ </a:t>
            </a:r>
            <a:r>
              <a:rPr lang="en-US" sz="2800" b="1" dirty="0"/>
              <a:t>function </a:t>
            </a:r>
            <a:r>
              <a:rPr lang="th-TH" sz="2800" b="1" dirty="0"/>
              <a:t>แยก</a:t>
            </a:r>
            <a:endParaRPr sz="28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105FA63-D1FB-9FF3-775D-F81181952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6182" y="1564132"/>
            <a:ext cx="2619824" cy="28363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422719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Pandas: DataFrame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1193" y="1382585"/>
            <a:ext cx="7069455" cy="1009650"/>
            <a:chOff x="401193" y="1382585"/>
            <a:chExt cx="7069455" cy="10096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718" y="1392173"/>
              <a:ext cx="7050024" cy="990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5955" y="1387347"/>
              <a:ext cx="7059930" cy="1000125"/>
            </a:xfrm>
            <a:custGeom>
              <a:avLst/>
              <a:gdLst/>
              <a:ahLst/>
              <a:cxnLst/>
              <a:rect l="l" t="t" r="r" b="b"/>
              <a:pathLst>
                <a:path w="7059930" h="1000125">
                  <a:moveTo>
                    <a:pt x="0" y="1000125"/>
                  </a:moveTo>
                  <a:lnTo>
                    <a:pt x="7059549" y="1000125"/>
                  </a:lnTo>
                  <a:lnTo>
                    <a:pt x="7059549" y="0"/>
                  </a:lnTo>
                  <a:lnTo>
                    <a:pt x="0" y="0"/>
                  </a:lnTo>
                  <a:lnTo>
                    <a:pt x="0" y="1000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01193" y="2700083"/>
            <a:ext cx="9241155" cy="666750"/>
            <a:chOff x="401193" y="2700083"/>
            <a:chExt cx="9241155" cy="6667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718" y="2709671"/>
              <a:ext cx="9221724" cy="6286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05955" y="2704845"/>
              <a:ext cx="9231630" cy="657225"/>
            </a:xfrm>
            <a:custGeom>
              <a:avLst/>
              <a:gdLst/>
              <a:ahLst/>
              <a:cxnLst/>
              <a:rect l="l" t="t" r="r" b="b"/>
              <a:pathLst>
                <a:path w="9231630" h="657225">
                  <a:moveTo>
                    <a:pt x="0" y="657225"/>
                  </a:moveTo>
                  <a:lnTo>
                    <a:pt x="9231249" y="657225"/>
                  </a:lnTo>
                  <a:lnTo>
                    <a:pt x="9231249" y="0"/>
                  </a:lnTo>
                  <a:lnTo>
                    <a:pt x="0" y="0"/>
                  </a:lnTo>
                  <a:lnTo>
                    <a:pt x="0" y="657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20243" y="3673919"/>
            <a:ext cx="3525520" cy="704850"/>
            <a:chOff x="420243" y="3673919"/>
            <a:chExt cx="3525520" cy="7048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768" y="3683508"/>
              <a:ext cx="3505961" cy="6762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25005" y="3678682"/>
              <a:ext cx="3515995" cy="695325"/>
            </a:xfrm>
            <a:custGeom>
              <a:avLst/>
              <a:gdLst/>
              <a:ahLst/>
              <a:cxnLst/>
              <a:rect l="l" t="t" r="r" b="b"/>
              <a:pathLst>
                <a:path w="3515995" h="695325">
                  <a:moveTo>
                    <a:pt x="0" y="695325"/>
                  </a:moveTo>
                  <a:lnTo>
                    <a:pt x="3515486" y="695325"/>
                  </a:lnTo>
                  <a:lnTo>
                    <a:pt x="3515486" y="0"/>
                  </a:lnTo>
                  <a:lnTo>
                    <a:pt x="0" y="0"/>
                  </a:lnTo>
                  <a:lnTo>
                    <a:pt x="0" y="695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20243" y="4686617"/>
            <a:ext cx="5611495" cy="657225"/>
            <a:chOff x="420243" y="4686617"/>
            <a:chExt cx="5611495" cy="65722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768" y="4696205"/>
              <a:ext cx="5592317" cy="63779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25005" y="4691379"/>
              <a:ext cx="5601970" cy="647700"/>
            </a:xfrm>
            <a:custGeom>
              <a:avLst/>
              <a:gdLst/>
              <a:ahLst/>
              <a:cxnLst/>
              <a:rect l="l" t="t" r="r" b="b"/>
              <a:pathLst>
                <a:path w="5601970" h="647700">
                  <a:moveTo>
                    <a:pt x="0" y="647319"/>
                  </a:moveTo>
                  <a:lnTo>
                    <a:pt x="5601842" y="647319"/>
                  </a:lnTo>
                  <a:lnTo>
                    <a:pt x="5601842" y="0"/>
                  </a:lnTo>
                  <a:lnTo>
                    <a:pt x="0" y="0"/>
                  </a:lnTo>
                  <a:lnTo>
                    <a:pt x="0" y="6473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01193" y="5651372"/>
            <a:ext cx="3125470" cy="666750"/>
            <a:chOff x="401193" y="5651372"/>
            <a:chExt cx="3125470" cy="66675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718" y="5660897"/>
              <a:ext cx="3105911" cy="6476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05955" y="5656135"/>
              <a:ext cx="3115945" cy="657225"/>
            </a:xfrm>
            <a:custGeom>
              <a:avLst/>
              <a:gdLst/>
              <a:ahLst/>
              <a:cxnLst/>
              <a:rect l="l" t="t" r="r" b="b"/>
              <a:pathLst>
                <a:path w="3115945" h="657225">
                  <a:moveTo>
                    <a:pt x="0" y="657224"/>
                  </a:moveTo>
                  <a:lnTo>
                    <a:pt x="3115436" y="657224"/>
                  </a:lnTo>
                  <a:lnTo>
                    <a:pt x="3115436" y="0"/>
                  </a:lnTo>
                  <a:lnTo>
                    <a:pt x="0" y="0"/>
                  </a:lnTo>
                  <a:lnTo>
                    <a:pt x="0" y="6572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926141" y="5651372"/>
            <a:ext cx="2820670" cy="666750"/>
            <a:chOff x="3926141" y="5651372"/>
            <a:chExt cx="2820670" cy="66675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5729" y="5660897"/>
              <a:ext cx="2801112" cy="6476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30903" y="5656135"/>
              <a:ext cx="2811145" cy="657225"/>
            </a:xfrm>
            <a:custGeom>
              <a:avLst/>
              <a:gdLst/>
              <a:ahLst/>
              <a:cxnLst/>
              <a:rect l="l" t="t" r="r" b="b"/>
              <a:pathLst>
                <a:path w="2811145" h="657225">
                  <a:moveTo>
                    <a:pt x="0" y="657224"/>
                  </a:moveTo>
                  <a:lnTo>
                    <a:pt x="2810636" y="657224"/>
                  </a:lnTo>
                  <a:lnTo>
                    <a:pt x="2810636" y="0"/>
                  </a:lnTo>
                  <a:lnTo>
                    <a:pt x="0" y="0"/>
                  </a:lnTo>
                  <a:lnTo>
                    <a:pt x="0" y="657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99208" y="720992"/>
            <a:ext cx="1493542" cy="165020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06993" y="2682956"/>
            <a:ext cx="1216298" cy="68300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530209" y="3659627"/>
            <a:ext cx="1864033" cy="68385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95486" y="4673361"/>
            <a:ext cx="2351077" cy="68348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62156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+mj-lt"/>
              </a:rPr>
              <a:t>LAB17: </a:t>
            </a:r>
            <a:r>
              <a:rPr lang="en-US" dirty="0" err="1">
                <a:latin typeface="+mj-lt"/>
              </a:rPr>
              <a:t>D</a:t>
            </a:r>
            <a:r>
              <a:rPr dirty="0" err="1">
                <a:latin typeface="+mj-lt"/>
              </a:rPr>
              <a:t>ataFrame</a:t>
            </a:r>
            <a:r>
              <a:rPr lang="en-US" dirty="0">
                <a:latin typeface="+mj-lt"/>
              </a:rPr>
              <a:t> (10 min.)</a:t>
            </a:r>
            <a:endParaRPr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718" y="2071116"/>
            <a:ext cx="8809482" cy="605935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182880" rIns="0" bIns="0" rtlCol="0">
            <a:spAutoFit/>
          </a:bodyPr>
          <a:lstStyle/>
          <a:p>
            <a:pPr marL="91440">
              <a:lnSpc>
                <a:spcPts val="3095"/>
              </a:lnSpc>
            </a:pPr>
            <a:r>
              <a:rPr sz="3200" b="1" dirty="0">
                <a:latin typeface="+mj-lt"/>
              </a:rPr>
              <a:t>1. </a:t>
            </a:r>
            <a:r>
              <a:rPr sz="3200" b="1" dirty="0" err="1">
                <a:latin typeface="+mj-lt"/>
              </a:rPr>
              <a:t>สร้</a:t>
            </a:r>
            <a:r>
              <a:rPr lang="th-TH" sz="3200" b="1" dirty="0">
                <a:latin typeface="+mj-lt"/>
              </a:rPr>
              <a:t>า</a:t>
            </a:r>
            <a:r>
              <a:rPr sz="3200" b="1" dirty="0">
                <a:latin typeface="+mj-lt"/>
              </a:rPr>
              <a:t>ง DataFrame ที่มีลักษณะดังต่อไปนี้ และเก็บอยู่ในตัวแปรชื่อ 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0718" y="3067811"/>
            <a:ext cx="8809482" cy="605935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182880" rIns="0" bIns="0" rtlCol="0">
            <a:spAutoFit/>
          </a:bodyPr>
          <a:lstStyle/>
          <a:p>
            <a:pPr marL="91440">
              <a:lnSpc>
                <a:spcPts val="3100"/>
              </a:lnSpc>
            </a:pPr>
            <a:r>
              <a:rPr sz="3200" b="1" dirty="0">
                <a:latin typeface="+mj-lt"/>
              </a:rPr>
              <a:t>2. </a:t>
            </a:r>
            <a:r>
              <a:rPr sz="3200" b="1" dirty="0" err="1">
                <a:latin typeface="+mj-lt"/>
              </a:rPr>
              <a:t>สร้</a:t>
            </a:r>
            <a:r>
              <a:rPr lang="th-TH" sz="3200" b="1" dirty="0">
                <a:latin typeface="+mj-lt"/>
              </a:rPr>
              <a:t>า</a:t>
            </a:r>
            <a:r>
              <a:rPr sz="3200" b="1" dirty="0" err="1">
                <a:latin typeface="+mj-lt"/>
              </a:rPr>
              <a:t>งคอลัมน์</a:t>
            </a:r>
            <a:r>
              <a:rPr sz="3200" b="1" dirty="0">
                <a:latin typeface="+mj-lt"/>
              </a:rPr>
              <a:t> C </a:t>
            </a:r>
            <a:r>
              <a:rPr sz="3200" b="1" dirty="0" err="1">
                <a:latin typeface="+mj-lt"/>
              </a:rPr>
              <a:t>เพื่อเก็บค่</a:t>
            </a:r>
            <a:r>
              <a:rPr lang="th-TH" sz="3200" b="1" dirty="0">
                <a:latin typeface="+mj-lt"/>
              </a:rPr>
              <a:t>า</a:t>
            </a:r>
            <a:r>
              <a:rPr sz="3200" b="1" dirty="0" err="1">
                <a:latin typeface="+mj-lt"/>
              </a:rPr>
              <a:t>ผลบวกของค</a:t>
            </a:r>
            <a:r>
              <a:rPr lang="th-TH" sz="3200" b="1" dirty="0">
                <a:latin typeface="+mj-lt"/>
              </a:rPr>
              <a:t>่า</a:t>
            </a:r>
            <a:r>
              <a:rPr sz="3200" b="1" dirty="0" err="1">
                <a:latin typeface="+mj-lt"/>
              </a:rPr>
              <a:t>ในคอลัมน์</a:t>
            </a:r>
            <a:r>
              <a:rPr sz="3200" b="1" dirty="0">
                <a:latin typeface="+mj-lt"/>
              </a:rPr>
              <a:t> A และ B ในแต่ละแถว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0718" y="4065270"/>
            <a:ext cx="8809482" cy="605935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182880" rIns="0" bIns="0" rtlCol="0">
            <a:spAutoFit/>
          </a:bodyPr>
          <a:lstStyle/>
          <a:p>
            <a:pPr marL="91440">
              <a:lnSpc>
                <a:spcPts val="3100"/>
              </a:lnSpc>
            </a:pPr>
            <a:r>
              <a:rPr sz="3200" b="1" dirty="0">
                <a:latin typeface="+mj-lt"/>
              </a:rPr>
              <a:t>3. </a:t>
            </a:r>
            <a:r>
              <a:rPr sz="3200" b="1" dirty="0" err="1">
                <a:latin typeface="+mj-lt"/>
              </a:rPr>
              <a:t>สร้</a:t>
            </a:r>
            <a:r>
              <a:rPr lang="th-TH" sz="3200" b="1" dirty="0">
                <a:latin typeface="+mj-lt"/>
              </a:rPr>
              <a:t>า</a:t>
            </a:r>
            <a:r>
              <a:rPr sz="3200" b="1" dirty="0" err="1">
                <a:latin typeface="+mj-lt"/>
              </a:rPr>
              <a:t>งคอลัมน์</a:t>
            </a:r>
            <a:r>
              <a:rPr sz="3200" b="1" dirty="0">
                <a:latin typeface="+mj-lt"/>
              </a:rPr>
              <a:t> D </a:t>
            </a:r>
            <a:r>
              <a:rPr sz="3200" b="1" dirty="0" err="1">
                <a:latin typeface="+mj-lt"/>
              </a:rPr>
              <a:t>เพื่อเก็บค่</a:t>
            </a:r>
            <a:r>
              <a:rPr lang="th-TH" sz="3200" b="1" dirty="0">
                <a:latin typeface="+mj-lt"/>
              </a:rPr>
              <a:t>า</a:t>
            </a:r>
            <a:r>
              <a:rPr sz="3200" b="1" dirty="0" err="1">
                <a:latin typeface="+mj-lt"/>
              </a:rPr>
              <a:t>ผลคูณของค</a:t>
            </a:r>
            <a:r>
              <a:rPr lang="th-TH" sz="3200" b="1" dirty="0">
                <a:latin typeface="+mj-lt"/>
              </a:rPr>
              <a:t>่า</a:t>
            </a:r>
            <a:r>
              <a:rPr sz="3200" b="1" dirty="0" err="1">
                <a:latin typeface="+mj-lt"/>
              </a:rPr>
              <a:t>ในคอลัมน์</a:t>
            </a:r>
            <a:r>
              <a:rPr sz="3200" b="1" dirty="0">
                <a:latin typeface="+mj-lt"/>
              </a:rPr>
              <a:t> A, B และ 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09F944-A550-69E0-A163-73591766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1676400"/>
            <a:ext cx="1524000" cy="338666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39236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j-lt"/>
              </a:rPr>
              <a:t>DataFrame Slicing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199699" y="1184465"/>
            <a:ext cx="2085975" cy="590550"/>
            <a:chOff x="4199699" y="1184465"/>
            <a:chExt cx="2085975" cy="590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9287" y="1194053"/>
              <a:ext cx="2066543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04461" y="1189227"/>
              <a:ext cx="2076450" cy="581025"/>
            </a:xfrm>
            <a:custGeom>
              <a:avLst/>
              <a:gdLst/>
              <a:ahLst/>
              <a:cxnLst/>
              <a:rect l="l" t="t" r="r" b="b"/>
              <a:pathLst>
                <a:path w="2076450" h="581025">
                  <a:moveTo>
                    <a:pt x="0" y="581025"/>
                  </a:moveTo>
                  <a:lnTo>
                    <a:pt x="2076068" y="581025"/>
                  </a:lnTo>
                  <a:lnTo>
                    <a:pt x="2076068" y="0"/>
                  </a:lnTo>
                  <a:lnTo>
                    <a:pt x="0" y="0"/>
                  </a:lnTo>
                  <a:lnTo>
                    <a:pt x="0" y="581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 rotWithShape="1">
          <a:blip r:embed="rId3" cstate="print"/>
          <a:srcRect r="45964"/>
          <a:stretch/>
        </p:blipFill>
        <p:spPr>
          <a:xfrm>
            <a:off x="7576217" y="558787"/>
            <a:ext cx="805783" cy="119379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199699" y="2107247"/>
            <a:ext cx="2886710" cy="590550"/>
            <a:chOff x="4199699" y="2107247"/>
            <a:chExt cx="2886710" cy="5905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9287" y="2116836"/>
              <a:ext cx="2867406" cy="5715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04461" y="2112010"/>
              <a:ext cx="2877185" cy="581025"/>
            </a:xfrm>
            <a:custGeom>
              <a:avLst/>
              <a:gdLst/>
              <a:ahLst/>
              <a:cxnLst/>
              <a:rect l="l" t="t" r="r" b="b"/>
              <a:pathLst>
                <a:path w="2877184" h="581025">
                  <a:moveTo>
                    <a:pt x="0" y="581025"/>
                  </a:moveTo>
                  <a:lnTo>
                    <a:pt x="2876931" y="581025"/>
                  </a:lnTo>
                  <a:lnTo>
                    <a:pt x="2876931" y="0"/>
                  </a:lnTo>
                  <a:lnTo>
                    <a:pt x="0" y="0"/>
                  </a:lnTo>
                  <a:lnTo>
                    <a:pt x="0" y="581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199699" y="3030791"/>
            <a:ext cx="2667000" cy="590550"/>
            <a:chOff x="4199699" y="3030791"/>
            <a:chExt cx="2667000" cy="59055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9287" y="3040380"/>
              <a:ext cx="2647950" cy="5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204461" y="3035554"/>
              <a:ext cx="2657475" cy="581025"/>
            </a:xfrm>
            <a:custGeom>
              <a:avLst/>
              <a:gdLst/>
              <a:ahLst/>
              <a:cxnLst/>
              <a:rect l="l" t="t" r="r" b="b"/>
              <a:pathLst>
                <a:path w="2657475" h="581025">
                  <a:moveTo>
                    <a:pt x="0" y="581025"/>
                  </a:moveTo>
                  <a:lnTo>
                    <a:pt x="2657474" y="581025"/>
                  </a:lnTo>
                  <a:lnTo>
                    <a:pt x="2657474" y="0"/>
                  </a:lnTo>
                  <a:lnTo>
                    <a:pt x="0" y="0"/>
                  </a:lnTo>
                  <a:lnTo>
                    <a:pt x="0" y="581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32738" y="1610603"/>
            <a:ext cx="512351" cy="11737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8086" y="2875153"/>
            <a:ext cx="1724623" cy="674558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183697" y="4867973"/>
            <a:ext cx="985519" cy="619760"/>
            <a:chOff x="4183697" y="4867973"/>
            <a:chExt cx="985519" cy="61976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93285" y="4877561"/>
              <a:ext cx="966203" cy="6004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188459" y="4872735"/>
              <a:ext cx="975994" cy="610235"/>
            </a:xfrm>
            <a:custGeom>
              <a:avLst/>
              <a:gdLst/>
              <a:ahLst/>
              <a:cxnLst/>
              <a:rect l="l" t="t" r="r" b="b"/>
              <a:pathLst>
                <a:path w="975995" h="610235">
                  <a:moveTo>
                    <a:pt x="0" y="609980"/>
                  </a:moveTo>
                  <a:lnTo>
                    <a:pt x="975740" y="609980"/>
                  </a:lnTo>
                  <a:lnTo>
                    <a:pt x="975740" y="0"/>
                  </a:lnTo>
                  <a:lnTo>
                    <a:pt x="0" y="0"/>
                  </a:lnTo>
                  <a:lnTo>
                    <a:pt x="0" y="6099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41071" y="3901962"/>
            <a:ext cx="1731435" cy="194593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674807A-4367-021B-FAFF-4EA8E79EC0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0977" y="1206509"/>
            <a:ext cx="1448178" cy="536538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9F39544-93FD-AB5E-F4B1-9F5A9AC5DA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16739" y="3904292"/>
            <a:ext cx="2224434" cy="674558"/>
          </a:xfrm>
          <a:prstGeom prst="rect">
            <a:avLst/>
          </a:prstGeom>
          <a:solidFill>
            <a:srgbClr val="F7F7F7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9C162CC-16BD-51AD-4A17-E16891DA01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0" y="5478017"/>
            <a:ext cx="1181265" cy="12574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262A237-3B8A-90BD-C0ED-5DBAA592FA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88459" y="5790819"/>
            <a:ext cx="1722218" cy="6102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523748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j-lt"/>
              </a:rPr>
              <a:t>Pandas Attributes: drop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7162800" y="2667000"/>
            <a:ext cx="3887470" cy="582295"/>
            <a:chOff x="7670609" y="1439735"/>
            <a:chExt cx="3887470" cy="58229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0197" y="1449323"/>
              <a:ext cx="3867911" cy="56311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675371" y="1444497"/>
              <a:ext cx="3877945" cy="572770"/>
            </a:xfrm>
            <a:custGeom>
              <a:avLst/>
              <a:gdLst/>
              <a:ahLst/>
              <a:cxnLst/>
              <a:rect l="l" t="t" r="r" b="b"/>
              <a:pathLst>
                <a:path w="3877945" h="572769">
                  <a:moveTo>
                    <a:pt x="0" y="572642"/>
                  </a:moveTo>
                  <a:lnTo>
                    <a:pt x="3877437" y="572642"/>
                  </a:lnTo>
                  <a:lnTo>
                    <a:pt x="3877437" y="0"/>
                  </a:lnTo>
                  <a:lnTo>
                    <a:pt x="0" y="0"/>
                  </a:lnTo>
                  <a:lnTo>
                    <a:pt x="0" y="57264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162800" y="3799332"/>
            <a:ext cx="4154170" cy="590550"/>
            <a:chOff x="7670609" y="2572067"/>
            <a:chExt cx="4154170" cy="59055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0197" y="2581655"/>
              <a:ext cx="4134611" cy="571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675371" y="2576829"/>
              <a:ext cx="4144645" cy="581025"/>
            </a:xfrm>
            <a:custGeom>
              <a:avLst/>
              <a:gdLst/>
              <a:ahLst/>
              <a:cxnLst/>
              <a:rect l="l" t="t" r="r" b="b"/>
              <a:pathLst>
                <a:path w="4144645" h="581025">
                  <a:moveTo>
                    <a:pt x="0" y="581025"/>
                  </a:moveTo>
                  <a:lnTo>
                    <a:pt x="4144137" y="581025"/>
                  </a:lnTo>
                  <a:lnTo>
                    <a:pt x="4144137" y="0"/>
                  </a:lnTo>
                  <a:lnTo>
                    <a:pt x="0" y="0"/>
                  </a:lnTo>
                  <a:lnTo>
                    <a:pt x="0" y="581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54614" y="1133520"/>
            <a:ext cx="1944370" cy="504825"/>
            <a:chOff x="7670609" y="4077779"/>
            <a:chExt cx="1944370" cy="50482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80197" y="4087367"/>
              <a:ext cx="1924811" cy="48539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675371" y="4082541"/>
              <a:ext cx="1934845" cy="495300"/>
            </a:xfrm>
            <a:custGeom>
              <a:avLst/>
              <a:gdLst/>
              <a:ahLst/>
              <a:cxnLst/>
              <a:rect l="l" t="t" r="r" b="b"/>
              <a:pathLst>
                <a:path w="1934845" h="495300">
                  <a:moveTo>
                    <a:pt x="0" y="494918"/>
                  </a:moveTo>
                  <a:lnTo>
                    <a:pt x="1934337" y="494918"/>
                  </a:lnTo>
                  <a:lnTo>
                    <a:pt x="1934337" y="0"/>
                  </a:lnTo>
                  <a:lnTo>
                    <a:pt x="0" y="0"/>
                  </a:lnTo>
                  <a:lnTo>
                    <a:pt x="0" y="4949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712239" y="1082213"/>
            <a:ext cx="2448560" cy="552450"/>
            <a:chOff x="7670609" y="5132451"/>
            <a:chExt cx="2448560" cy="55245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0197" y="5141976"/>
              <a:ext cx="2429255" cy="5334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675371" y="5137213"/>
              <a:ext cx="2439035" cy="542925"/>
            </a:xfrm>
            <a:custGeom>
              <a:avLst/>
              <a:gdLst/>
              <a:ahLst/>
              <a:cxnLst/>
              <a:rect l="l" t="t" r="r" b="b"/>
              <a:pathLst>
                <a:path w="2439034" h="542925">
                  <a:moveTo>
                    <a:pt x="0" y="542925"/>
                  </a:moveTo>
                  <a:lnTo>
                    <a:pt x="2438780" y="542925"/>
                  </a:lnTo>
                  <a:lnTo>
                    <a:pt x="2438780" y="0"/>
                  </a:lnTo>
                  <a:lnTo>
                    <a:pt x="0" y="0"/>
                  </a:lnTo>
                  <a:lnTo>
                    <a:pt x="0" y="542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570270ED-28B3-3A4F-B149-3F822A624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550" y="1721164"/>
            <a:ext cx="1963434" cy="50127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EE2D6FE-2522-AEA5-90E5-29A338CD10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1721164"/>
            <a:ext cx="1878580" cy="50127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56705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j-lt"/>
              </a:rPr>
              <a:t>Pandas Attributes: concat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157" y="1620364"/>
            <a:ext cx="1352550" cy="17522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3759" y="2162998"/>
            <a:ext cx="1352550" cy="8004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81109" y="1396027"/>
            <a:ext cx="1428750" cy="206759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387090" y="3830573"/>
            <a:ext cx="1219200" cy="1943100"/>
            <a:chOff x="3387090" y="3830573"/>
            <a:chExt cx="1219200" cy="19431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5690" y="4021073"/>
              <a:ext cx="933450" cy="1752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7090" y="3830573"/>
              <a:ext cx="1219200" cy="192405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0071" y="4011520"/>
            <a:ext cx="1352550" cy="17522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62059" y="3982973"/>
            <a:ext cx="1952625" cy="17145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233733" y="3859085"/>
            <a:ext cx="3191510" cy="590550"/>
            <a:chOff x="5233733" y="3859085"/>
            <a:chExt cx="3191510" cy="59055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3322" y="3868673"/>
              <a:ext cx="3172205" cy="5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238496" y="3863847"/>
              <a:ext cx="3181985" cy="581025"/>
            </a:xfrm>
            <a:custGeom>
              <a:avLst/>
              <a:gdLst/>
              <a:ahLst/>
              <a:cxnLst/>
              <a:rect l="l" t="t" r="r" b="b"/>
              <a:pathLst>
                <a:path w="3181984" h="581025">
                  <a:moveTo>
                    <a:pt x="0" y="581025"/>
                  </a:moveTo>
                  <a:lnTo>
                    <a:pt x="3181730" y="581025"/>
                  </a:lnTo>
                  <a:lnTo>
                    <a:pt x="3181730" y="0"/>
                  </a:lnTo>
                  <a:lnTo>
                    <a:pt x="0" y="0"/>
                  </a:lnTo>
                  <a:lnTo>
                    <a:pt x="0" y="581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242877" y="1467929"/>
            <a:ext cx="3191510" cy="542925"/>
            <a:chOff x="5242877" y="1467929"/>
            <a:chExt cx="3191510" cy="54292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52466" y="1477517"/>
              <a:ext cx="3172206" cy="52349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247640" y="1472691"/>
              <a:ext cx="3181985" cy="533400"/>
            </a:xfrm>
            <a:custGeom>
              <a:avLst/>
              <a:gdLst/>
              <a:ahLst/>
              <a:cxnLst/>
              <a:rect l="l" t="t" r="r" b="b"/>
              <a:pathLst>
                <a:path w="3181984" h="533400">
                  <a:moveTo>
                    <a:pt x="0" y="533018"/>
                  </a:moveTo>
                  <a:lnTo>
                    <a:pt x="3181731" y="533018"/>
                  </a:lnTo>
                  <a:lnTo>
                    <a:pt x="3181731" y="0"/>
                  </a:lnTo>
                  <a:lnTo>
                    <a:pt x="0" y="0"/>
                  </a:lnTo>
                  <a:lnTo>
                    <a:pt x="0" y="53301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181600" y="2420111"/>
            <a:ext cx="3314700" cy="114300"/>
          </a:xfrm>
          <a:custGeom>
            <a:avLst/>
            <a:gdLst/>
            <a:ahLst/>
            <a:cxnLst/>
            <a:rect l="l" t="t" r="r" b="b"/>
            <a:pathLst>
              <a:path w="3314700" h="114300">
                <a:moveTo>
                  <a:pt x="3200019" y="0"/>
                </a:moveTo>
                <a:lnTo>
                  <a:pt x="3200019" y="114300"/>
                </a:lnTo>
                <a:lnTo>
                  <a:pt x="3276219" y="76200"/>
                </a:lnTo>
                <a:lnTo>
                  <a:pt x="3219069" y="76200"/>
                </a:lnTo>
                <a:lnTo>
                  <a:pt x="3219069" y="38100"/>
                </a:lnTo>
                <a:lnTo>
                  <a:pt x="3276219" y="38100"/>
                </a:lnTo>
                <a:lnTo>
                  <a:pt x="3200019" y="0"/>
                </a:lnTo>
                <a:close/>
              </a:path>
              <a:path w="3314700" h="114300">
                <a:moveTo>
                  <a:pt x="320001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00019" y="76200"/>
                </a:lnTo>
                <a:lnTo>
                  <a:pt x="3200019" y="38100"/>
                </a:lnTo>
                <a:close/>
              </a:path>
              <a:path w="3314700" h="114300">
                <a:moveTo>
                  <a:pt x="3276219" y="38100"/>
                </a:moveTo>
                <a:lnTo>
                  <a:pt x="3219069" y="38100"/>
                </a:lnTo>
                <a:lnTo>
                  <a:pt x="3219069" y="76200"/>
                </a:lnTo>
                <a:lnTo>
                  <a:pt x="3276219" y="76200"/>
                </a:lnTo>
                <a:lnTo>
                  <a:pt x="3314319" y="57150"/>
                </a:lnTo>
                <a:lnTo>
                  <a:pt x="327621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1600" y="4768596"/>
            <a:ext cx="3314700" cy="114300"/>
          </a:xfrm>
          <a:custGeom>
            <a:avLst/>
            <a:gdLst/>
            <a:ahLst/>
            <a:cxnLst/>
            <a:rect l="l" t="t" r="r" b="b"/>
            <a:pathLst>
              <a:path w="3314700" h="114300">
                <a:moveTo>
                  <a:pt x="3200019" y="0"/>
                </a:moveTo>
                <a:lnTo>
                  <a:pt x="3200019" y="114299"/>
                </a:lnTo>
                <a:lnTo>
                  <a:pt x="3276219" y="76199"/>
                </a:lnTo>
                <a:lnTo>
                  <a:pt x="3219069" y="76199"/>
                </a:lnTo>
                <a:lnTo>
                  <a:pt x="3219069" y="38099"/>
                </a:lnTo>
                <a:lnTo>
                  <a:pt x="3276219" y="38099"/>
                </a:lnTo>
                <a:lnTo>
                  <a:pt x="3200019" y="0"/>
                </a:lnTo>
                <a:close/>
              </a:path>
              <a:path w="3314700" h="114300">
                <a:moveTo>
                  <a:pt x="3200019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3200019" y="76199"/>
                </a:lnTo>
                <a:lnTo>
                  <a:pt x="3200019" y="38099"/>
                </a:lnTo>
                <a:close/>
              </a:path>
              <a:path w="3314700" h="114300">
                <a:moveTo>
                  <a:pt x="3276219" y="38099"/>
                </a:moveTo>
                <a:lnTo>
                  <a:pt x="3219069" y="38099"/>
                </a:lnTo>
                <a:lnTo>
                  <a:pt x="3219069" y="76199"/>
                </a:lnTo>
                <a:lnTo>
                  <a:pt x="3276219" y="76199"/>
                </a:lnTo>
                <a:lnTo>
                  <a:pt x="3314319" y="57149"/>
                </a:lnTo>
                <a:lnTo>
                  <a:pt x="327621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13888" y="2388616"/>
            <a:ext cx="1739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125" dirty="0">
                <a:latin typeface="Tahoma"/>
                <a:cs typeface="Tahoma"/>
              </a:rPr>
              <a:t>+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46400" y="4766055"/>
            <a:ext cx="1739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125" dirty="0">
                <a:latin typeface="Tahoma"/>
                <a:cs typeface="Tahoma"/>
              </a:rPr>
              <a:t>+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21501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0820" y="1985010"/>
            <a:ext cx="844295" cy="83058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330196" y="2357373"/>
            <a:ext cx="1685289" cy="85725"/>
          </a:xfrm>
          <a:custGeom>
            <a:avLst/>
            <a:gdLst/>
            <a:ahLst/>
            <a:cxnLst/>
            <a:rect l="l" t="t" r="r" b="b"/>
            <a:pathLst>
              <a:path w="1685289" h="85725">
                <a:moveTo>
                  <a:pt x="419989" y="42926"/>
                </a:moveTo>
                <a:lnTo>
                  <a:pt x="391325" y="28575"/>
                </a:lnTo>
                <a:lnTo>
                  <a:pt x="334264" y="0"/>
                </a:lnTo>
                <a:lnTo>
                  <a:pt x="334264" y="28575"/>
                </a:lnTo>
                <a:lnTo>
                  <a:pt x="0" y="28575"/>
                </a:lnTo>
                <a:lnTo>
                  <a:pt x="0" y="57150"/>
                </a:lnTo>
                <a:lnTo>
                  <a:pt x="334264" y="57150"/>
                </a:lnTo>
                <a:lnTo>
                  <a:pt x="334264" y="85725"/>
                </a:lnTo>
                <a:lnTo>
                  <a:pt x="391490" y="57150"/>
                </a:lnTo>
                <a:lnTo>
                  <a:pt x="419989" y="42926"/>
                </a:lnTo>
                <a:close/>
              </a:path>
              <a:path w="1685289" h="85725">
                <a:moveTo>
                  <a:pt x="1684909" y="42926"/>
                </a:moveTo>
                <a:lnTo>
                  <a:pt x="1656245" y="28575"/>
                </a:lnTo>
                <a:lnTo>
                  <a:pt x="1599184" y="0"/>
                </a:lnTo>
                <a:lnTo>
                  <a:pt x="1599184" y="28575"/>
                </a:lnTo>
                <a:lnTo>
                  <a:pt x="1264920" y="28575"/>
                </a:lnTo>
                <a:lnTo>
                  <a:pt x="1264920" y="57150"/>
                </a:lnTo>
                <a:lnTo>
                  <a:pt x="1599184" y="57150"/>
                </a:lnTo>
                <a:lnTo>
                  <a:pt x="1599184" y="85725"/>
                </a:lnTo>
                <a:lnTo>
                  <a:pt x="1656410" y="57150"/>
                </a:lnTo>
                <a:lnTo>
                  <a:pt x="1684909" y="42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966" y="6214364"/>
            <a:ext cx="25742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Please visit 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this link </a:t>
            </a: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more information.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169" y="3451097"/>
            <a:ext cx="1018794" cy="10325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14426" y="4495800"/>
            <a:ext cx="9867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Reuse</a:t>
            </a: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50820" y="3454908"/>
            <a:ext cx="1091945" cy="96773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615183" y="4495800"/>
            <a:ext cx="13055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Shorten</a:t>
            </a:r>
            <a:endParaRPr sz="36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42688" y="3451097"/>
            <a:ext cx="1027938" cy="103250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88661" y="4495800"/>
            <a:ext cx="9366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Share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6720078" y="1510315"/>
            <a:ext cx="4886706" cy="4833571"/>
            <a:chOff x="6720078" y="1985010"/>
            <a:chExt cx="4886706" cy="4833571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0078" y="1985010"/>
              <a:ext cx="4886706" cy="308076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774942" y="2400300"/>
              <a:ext cx="233679" cy="2556510"/>
            </a:xfrm>
            <a:custGeom>
              <a:avLst/>
              <a:gdLst/>
              <a:ahLst/>
              <a:cxnLst/>
              <a:rect l="l" t="t" r="r" b="b"/>
              <a:pathLst>
                <a:path w="233679" h="2556510">
                  <a:moveTo>
                    <a:pt x="233172" y="0"/>
                  </a:moveTo>
                  <a:lnTo>
                    <a:pt x="0" y="0"/>
                  </a:lnTo>
                  <a:lnTo>
                    <a:pt x="0" y="2556510"/>
                  </a:lnTo>
                  <a:lnTo>
                    <a:pt x="233172" y="2556510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239000" y="2095500"/>
              <a:ext cx="1533525" cy="236220"/>
            </a:xfrm>
            <a:custGeom>
              <a:avLst/>
              <a:gdLst/>
              <a:ahLst/>
              <a:cxnLst/>
              <a:rect l="l" t="t" r="r" b="b"/>
              <a:pathLst>
                <a:path w="1533525" h="236219">
                  <a:moveTo>
                    <a:pt x="1533144" y="0"/>
                  </a:moveTo>
                  <a:lnTo>
                    <a:pt x="0" y="0"/>
                  </a:lnTo>
                  <a:lnTo>
                    <a:pt x="0" y="236220"/>
                  </a:lnTo>
                  <a:lnTo>
                    <a:pt x="1533144" y="236220"/>
                  </a:lnTo>
                  <a:lnTo>
                    <a:pt x="1533144" y="0"/>
                  </a:lnTo>
                  <a:close/>
                </a:path>
              </a:pathLst>
            </a:custGeom>
            <a:solidFill>
              <a:srgbClr val="00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881110" y="2095500"/>
              <a:ext cx="2266950" cy="236220"/>
            </a:xfrm>
            <a:custGeom>
              <a:avLst/>
              <a:gdLst/>
              <a:ahLst/>
              <a:cxnLst/>
              <a:rect l="l" t="t" r="r" b="b"/>
              <a:pathLst>
                <a:path w="2266950" h="236219">
                  <a:moveTo>
                    <a:pt x="2266950" y="0"/>
                  </a:moveTo>
                  <a:lnTo>
                    <a:pt x="0" y="0"/>
                  </a:lnTo>
                  <a:lnTo>
                    <a:pt x="0" y="236220"/>
                  </a:lnTo>
                  <a:lnTo>
                    <a:pt x="2266950" y="236220"/>
                  </a:lnTo>
                  <a:lnTo>
                    <a:pt x="2266950" y="0"/>
                  </a:lnTo>
                  <a:close/>
                </a:path>
              </a:pathLst>
            </a:custGeom>
            <a:solidFill>
              <a:srgbClr val="FFC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1257026" y="2095500"/>
              <a:ext cx="120014" cy="236220"/>
            </a:xfrm>
            <a:custGeom>
              <a:avLst/>
              <a:gdLst/>
              <a:ahLst/>
              <a:cxnLst/>
              <a:rect l="l" t="t" r="r" b="b"/>
              <a:pathLst>
                <a:path w="120015" h="236219">
                  <a:moveTo>
                    <a:pt x="119633" y="0"/>
                  </a:moveTo>
                  <a:lnTo>
                    <a:pt x="0" y="0"/>
                  </a:lnTo>
                  <a:lnTo>
                    <a:pt x="0" y="236220"/>
                  </a:lnTo>
                  <a:lnTo>
                    <a:pt x="119633" y="236220"/>
                  </a:lnTo>
                  <a:lnTo>
                    <a:pt x="119633" y="0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024878" y="2400300"/>
              <a:ext cx="4474210" cy="792480"/>
            </a:xfrm>
            <a:custGeom>
              <a:avLst/>
              <a:gdLst/>
              <a:ahLst/>
              <a:cxnLst/>
              <a:rect l="l" t="t" r="r" b="b"/>
              <a:pathLst>
                <a:path w="4474209" h="792480">
                  <a:moveTo>
                    <a:pt x="4473702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4473702" y="792479"/>
                  </a:lnTo>
                  <a:lnTo>
                    <a:pt x="4473702" y="0"/>
                  </a:lnTo>
                  <a:close/>
                </a:path>
              </a:pathLst>
            </a:custGeom>
            <a:solidFill>
              <a:srgbClr val="6FAC46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024878" y="3560063"/>
              <a:ext cx="1207135" cy="862965"/>
            </a:xfrm>
            <a:custGeom>
              <a:avLst/>
              <a:gdLst/>
              <a:ahLst/>
              <a:cxnLst/>
              <a:rect l="l" t="t" r="r" b="b"/>
              <a:pathLst>
                <a:path w="1207134" h="862964">
                  <a:moveTo>
                    <a:pt x="1207007" y="0"/>
                  </a:moveTo>
                  <a:lnTo>
                    <a:pt x="0" y="0"/>
                  </a:lnTo>
                  <a:lnTo>
                    <a:pt x="0" y="862584"/>
                  </a:lnTo>
                  <a:lnTo>
                    <a:pt x="1207007" y="862584"/>
                  </a:lnTo>
                  <a:lnTo>
                    <a:pt x="1207007" y="0"/>
                  </a:lnTo>
                  <a:close/>
                </a:path>
              </a:pathLst>
            </a:custGeom>
            <a:solidFill>
              <a:srgbClr val="5B9BD4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774942" y="2095499"/>
              <a:ext cx="951865" cy="2860675"/>
            </a:xfrm>
            <a:custGeom>
              <a:avLst/>
              <a:gdLst/>
              <a:ahLst/>
              <a:cxnLst/>
              <a:rect l="l" t="t" r="r" b="b"/>
              <a:pathLst>
                <a:path w="951865" h="2860675">
                  <a:moveTo>
                    <a:pt x="355092" y="0"/>
                  </a:moveTo>
                  <a:lnTo>
                    <a:pt x="0" y="0"/>
                  </a:lnTo>
                  <a:lnTo>
                    <a:pt x="0" y="236220"/>
                  </a:lnTo>
                  <a:lnTo>
                    <a:pt x="355092" y="236220"/>
                  </a:lnTo>
                  <a:lnTo>
                    <a:pt x="355092" y="0"/>
                  </a:lnTo>
                  <a:close/>
                </a:path>
                <a:path w="951865" h="2860675">
                  <a:moveTo>
                    <a:pt x="951738" y="2606052"/>
                  </a:moveTo>
                  <a:lnTo>
                    <a:pt x="249936" y="2606052"/>
                  </a:lnTo>
                  <a:lnTo>
                    <a:pt x="249936" y="2860548"/>
                  </a:lnTo>
                  <a:lnTo>
                    <a:pt x="951738" y="2860548"/>
                  </a:lnTo>
                  <a:lnTo>
                    <a:pt x="951738" y="2606052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814310" y="4700777"/>
              <a:ext cx="2529840" cy="254635"/>
            </a:xfrm>
            <a:custGeom>
              <a:avLst/>
              <a:gdLst/>
              <a:ahLst/>
              <a:cxnLst/>
              <a:rect l="l" t="t" r="r" b="b"/>
              <a:pathLst>
                <a:path w="2529840" h="254635">
                  <a:moveTo>
                    <a:pt x="2529840" y="0"/>
                  </a:moveTo>
                  <a:lnTo>
                    <a:pt x="0" y="0"/>
                  </a:lnTo>
                  <a:lnTo>
                    <a:pt x="0" y="254508"/>
                  </a:lnTo>
                  <a:lnTo>
                    <a:pt x="2529840" y="254508"/>
                  </a:lnTo>
                  <a:lnTo>
                    <a:pt x="2529840" y="0"/>
                  </a:lnTo>
                  <a:close/>
                </a:path>
              </a:pathLst>
            </a:custGeom>
            <a:solidFill>
              <a:srgbClr val="FFC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26" name="object 15">
              <a:extLst>
                <a:ext uri="{FF2B5EF4-FFF2-40B4-BE49-F238E27FC236}">
                  <a16:creationId xmlns:a16="http://schemas.microsoft.com/office/drawing/2014/main" id="{3D802BEA-C9FB-74AA-7D75-3E418C2F2E1F}"/>
                </a:ext>
              </a:extLst>
            </p:cNvPr>
            <p:cNvPicPr/>
            <p:nvPr/>
          </p:nvPicPr>
          <p:blipFill rotWithShape="1">
            <a:blip r:embed="rId7" cstate="print"/>
            <a:srcRect l="9621" r="6174" b="85343"/>
            <a:stretch/>
          </p:blipFill>
          <p:spPr>
            <a:xfrm>
              <a:off x="7476743" y="6367031"/>
              <a:ext cx="4114801" cy="45155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C8C0C6-BA26-CC16-4D64-E0D750E89BFE}"/>
              </a:ext>
            </a:extLst>
          </p:cNvPr>
          <p:cNvSpPr txBox="1"/>
          <p:nvPr/>
        </p:nvSpPr>
        <p:spPr>
          <a:xfrm>
            <a:off x="4015359" y="2080396"/>
            <a:ext cx="1755267" cy="646074"/>
          </a:xfrm>
          <a:prstGeom prst="rect">
            <a:avLst/>
          </a:prstGeom>
          <a:solidFill>
            <a:srgbClr val="FFF1CC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632753-4CD9-ECB9-7903-9EE58BAE0049}"/>
              </a:ext>
            </a:extLst>
          </p:cNvPr>
          <p:cNvSpPr txBox="1"/>
          <p:nvPr/>
        </p:nvSpPr>
        <p:spPr>
          <a:xfrm>
            <a:off x="574929" y="2080396"/>
            <a:ext cx="1755267" cy="646074"/>
          </a:xfrm>
          <a:prstGeom prst="rect">
            <a:avLst/>
          </a:prstGeom>
          <a:solidFill>
            <a:srgbClr val="FFF1CC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3094F2-D048-C506-087B-1521FAECB536}"/>
              </a:ext>
            </a:extLst>
          </p:cNvPr>
          <p:cNvSpPr txBox="1"/>
          <p:nvPr/>
        </p:nvSpPr>
        <p:spPr>
          <a:xfrm>
            <a:off x="6654165" y="5887157"/>
            <a:ext cx="380238" cy="451550"/>
          </a:xfrm>
          <a:prstGeom prst="rect">
            <a:avLst/>
          </a:prstGeom>
          <a:solidFill>
            <a:srgbClr val="DAE2F3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E84DF0-1B77-6013-00BC-745AA62A6670}"/>
              </a:ext>
            </a:extLst>
          </p:cNvPr>
          <p:cNvSpPr txBox="1"/>
          <p:nvPr/>
        </p:nvSpPr>
        <p:spPr>
          <a:xfrm>
            <a:off x="7060755" y="5887157"/>
            <a:ext cx="380238" cy="451550"/>
          </a:xfrm>
          <a:prstGeom prst="rect">
            <a:avLst/>
          </a:prstGeom>
          <a:solidFill>
            <a:srgbClr val="DAE2F3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=</a:t>
            </a:r>
            <a:endParaRPr lang="en-US" sz="1600" dirty="0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B07B5DEF-6DF8-7364-FEA0-B6580EF76034}"/>
              </a:ext>
            </a:extLst>
          </p:cNvPr>
          <p:cNvSpPr/>
          <p:nvPr/>
        </p:nvSpPr>
        <p:spPr>
          <a:xfrm rot="16200000">
            <a:off x="9864092" y="167289"/>
            <a:ext cx="304800" cy="2263141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CC2251-C9CE-903C-FF22-E11E894CF0F8}"/>
              </a:ext>
            </a:extLst>
          </p:cNvPr>
          <p:cNvSpPr txBox="1"/>
          <p:nvPr/>
        </p:nvSpPr>
        <p:spPr>
          <a:xfrm>
            <a:off x="9804323" y="5132293"/>
            <a:ext cx="981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Arguments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1B92DE-33BF-A83C-5442-88CD5D0D8013}"/>
              </a:ext>
            </a:extLst>
          </p:cNvPr>
          <p:cNvSpPr txBox="1"/>
          <p:nvPr/>
        </p:nvSpPr>
        <p:spPr>
          <a:xfrm>
            <a:off x="9508677" y="682141"/>
            <a:ext cx="101181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Parameters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939D5F5C-92A3-1792-E72E-DEE01A993FE5}"/>
              </a:ext>
            </a:extLst>
          </p:cNvPr>
          <p:cNvSpPr/>
          <p:nvPr/>
        </p:nvSpPr>
        <p:spPr>
          <a:xfrm rot="16200000">
            <a:off x="10142603" y="4608365"/>
            <a:ext cx="304800" cy="2263141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F4E1E-74C9-6E76-91AC-9E7F287CBD88}"/>
              </a:ext>
            </a:extLst>
          </p:cNvPr>
          <p:cNvSpPr txBox="1"/>
          <p:nvPr/>
        </p:nvSpPr>
        <p:spPr>
          <a:xfrm>
            <a:off x="6666103" y="582480"/>
            <a:ext cx="229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Function declaration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7926D3-8E12-6238-ABBC-9F0413ED471E}"/>
              </a:ext>
            </a:extLst>
          </p:cNvPr>
          <p:cNvSpPr txBox="1"/>
          <p:nvPr/>
        </p:nvSpPr>
        <p:spPr>
          <a:xfrm>
            <a:off x="6628003" y="5057251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Function called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556133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j-lt"/>
              </a:rPr>
              <a:t>Pandas Attributes: merge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3779" y="1284830"/>
            <a:ext cx="1989570" cy="15101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2658" y="1291446"/>
            <a:ext cx="1989454" cy="15104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853" y="4263179"/>
            <a:ext cx="2682429" cy="8966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93891" y="1842261"/>
            <a:ext cx="1739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125" dirty="0">
                <a:latin typeface="Tahoma"/>
                <a:cs typeface="Tahoma"/>
              </a:rPr>
              <a:t>+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42745" y="2999549"/>
            <a:ext cx="9176385" cy="1135380"/>
            <a:chOff x="1642745" y="2999549"/>
            <a:chExt cx="9176385" cy="113538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1772" y="3018656"/>
              <a:ext cx="3648455" cy="5711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66946" y="3004311"/>
              <a:ext cx="3658235" cy="590550"/>
            </a:xfrm>
            <a:custGeom>
              <a:avLst/>
              <a:gdLst/>
              <a:ahLst/>
              <a:cxnLst/>
              <a:rect l="l" t="t" r="r" b="b"/>
              <a:pathLst>
                <a:path w="3658234" h="590550">
                  <a:moveTo>
                    <a:pt x="0" y="590169"/>
                  </a:moveTo>
                  <a:lnTo>
                    <a:pt x="3657980" y="590169"/>
                  </a:lnTo>
                  <a:lnTo>
                    <a:pt x="3657980" y="0"/>
                  </a:lnTo>
                  <a:lnTo>
                    <a:pt x="0" y="0"/>
                  </a:lnTo>
                  <a:lnTo>
                    <a:pt x="0" y="5901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5920" y="3589781"/>
              <a:ext cx="9170670" cy="544830"/>
            </a:xfrm>
            <a:custGeom>
              <a:avLst/>
              <a:gdLst/>
              <a:ahLst/>
              <a:cxnLst/>
              <a:rect l="l" t="t" r="r" b="b"/>
              <a:pathLst>
                <a:path w="9170670" h="544829">
                  <a:moveTo>
                    <a:pt x="4450080" y="0"/>
                  </a:moveTo>
                  <a:lnTo>
                    <a:pt x="4450080" y="267969"/>
                  </a:lnTo>
                </a:path>
                <a:path w="9170670" h="544829">
                  <a:moveTo>
                    <a:pt x="0" y="276605"/>
                  </a:moveTo>
                  <a:lnTo>
                    <a:pt x="9170162" y="276605"/>
                  </a:lnTo>
                </a:path>
                <a:path w="9170670" h="544829">
                  <a:moveTo>
                    <a:pt x="0" y="276605"/>
                  </a:moveTo>
                  <a:lnTo>
                    <a:pt x="0" y="544575"/>
                  </a:lnTo>
                </a:path>
                <a:path w="9170670" h="544829">
                  <a:moveTo>
                    <a:pt x="2844546" y="276605"/>
                  </a:moveTo>
                  <a:lnTo>
                    <a:pt x="2844546" y="544575"/>
                  </a:lnTo>
                </a:path>
                <a:path w="9170670" h="544829">
                  <a:moveTo>
                    <a:pt x="5961126" y="276605"/>
                  </a:moveTo>
                  <a:lnTo>
                    <a:pt x="5961126" y="544575"/>
                  </a:lnTo>
                </a:path>
                <a:path w="9170670" h="544829">
                  <a:moveTo>
                    <a:pt x="9169908" y="276605"/>
                  </a:moveTo>
                  <a:lnTo>
                    <a:pt x="9169908" y="54457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90370" y="4278374"/>
            <a:ext cx="2682570" cy="169452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39091" y="4276836"/>
            <a:ext cx="2682590" cy="13985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61966" y="4282248"/>
            <a:ext cx="2682609" cy="14061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715D56-09A7-3F87-C9C5-F893A4E841C3}"/>
              </a:ext>
            </a:extLst>
          </p:cNvPr>
          <p:cNvSpPr txBox="1"/>
          <p:nvPr/>
        </p:nvSpPr>
        <p:spPr>
          <a:xfrm>
            <a:off x="1043956" y="6055281"/>
            <a:ext cx="859531" cy="584775"/>
          </a:xfrm>
          <a:prstGeom prst="rect">
            <a:avLst/>
          </a:prstGeom>
          <a:solidFill>
            <a:srgbClr val="D4DEF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inner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55AFA5-1961-B75D-7738-4DC58F20A854}"/>
              </a:ext>
            </a:extLst>
          </p:cNvPr>
          <p:cNvSpPr txBox="1"/>
          <p:nvPr/>
        </p:nvSpPr>
        <p:spPr>
          <a:xfrm>
            <a:off x="4085859" y="6068735"/>
            <a:ext cx="891591" cy="584775"/>
          </a:xfrm>
          <a:prstGeom prst="rect">
            <a:avLst/>
          </a:prstGeom>
          <a:solidFill>
            <a:srgbClr val="D4DEF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outer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44D41A-2F38-6ACA-DF1E-0B02556C900D}"/>
              </a:ext>
            </a:extLst>
          </p:cNvPr>
          <p:cNvSpPr txBox="1"/>
          <p:nvPr/>
        </p:nvSpPr>
        <p:spPr>
          <a:xfrm>
            <a:off x="7537385" y="6055280"/>
            <a:ext cx="643125" cy="584775"/>
          </a:xfrm>
          <a:prstGeom prst="rect">
            <a:avLst/>
          </a:prstGeom>
          <a:solidFill>
            <a:srgbClr val="D4DEF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05956E-F1CB-60DF-0E4E-D696AE7C72D1}"/>
              </a:ext>
            </a:extLst>
          </p:cNvPr>
          <p:cNvSpPr txBox="1"/>
          <p:nvPr/>
        </p:nvSpPr>
        <p:spPr>
          <a:xfrm>
            <a:off x="10432510" y="6055279"/>
            <a:ext cx="768159" cy="584775"/>
          </a:xfrm>
          <a:prstGeom prst="rect">
            <a:avLst/>
          </a:prstGeom>
          <a:solidFill>
            <a:srgbClr val="D4DEF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right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68252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+mj-lt"/>
              </a:rPr>
              <a:t>LAB18: Grouping (75 min.)</a:t>
            </a:r>
            <a:endParaRPr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9AF66-4B3D-15DE-4EE5-713678252860}"/>
              </a:ext>
            </a:extLst>
          </p:cNvPr>
          <p:cNvSpPr txBox="1"/>
          <p:nvPr/>
        </p:nvSpPr>
        <p:spPr>
          <a:xfrm>
            <a:off x="520603" y="1295400"/>
            <a:ext cx="1054327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/>
              <a:t>ให้สร้างตารางกลุ่มและลิงค์สำหรับเข้าห้องสนทนาของผู้เข้าร่วมอบรมโดยมีไฟล์ที่เกี่ยวข้องดังนี้</a:t>
            </a:r>
          </a:p>
          <a:p>
            <a:pPr lvl="1"/>
            <a:r>
              <a:rPr lang="th-TH" sz="2400" dirty="0"/>
              <a:t>1. </a:t>
            </a:r>
            <a:r>
              <a:rPr lang="en-US" sz="2400" dirty="0"/>
              <a:t>participants</a:t>
            </a:r>
            <a:r>
              <a:rPr lang="th-TH" sz="2400" dirty="0"/>
              <a:t>.</a:t>
            </a:r>
            <a:r>
              <a:rPr lang="en-US" sz="2400" dirty="0"/>
              <a:t>csv </a:t>
            </a:r>
            <a:r>
              <a:rPr lang="th-TH" sz="2400" dirty="0"/>
              <a:t>เก็บรายชื่อผู้เข้าร่วมอบรม</a:t>
            </a:r>
          </a:p>
          <a:p>
            <a:pPr lvl="1"/>
            <a:r>
              <a:rPr lang="th-TH" sz="2400" dirty="0"/>
              <a:t>2. </a:t>
            </a:r>
            <a:r>
              <a:rPr lang="en-US" sz="2400" dirty="0"/>
              <a:t>submission.csv </a:t>
            </a:r>
            <a:r>
              <a:rPr lang="th-TH" sz="2400" dirty="0"/>
              <a:t>เก็บรายชื่อกลุ่มของผู้เข้าอบรมที่กรอกแบบตอบรับเมื่อ </a:t>
            </a:r>
            <a:r>
              <a:rPr lang="en-US" sz="2400" dirty="0"/>
              <a:t>class </a:t>
            </a:r>
            <a:r>
              <a:rPr lang="th-TH" sz="2400" dirty="0"/>
              <a:t>ที่แล้ว (หมายความว่า มีข้อมูลแค่บางคน)</a:t>
            </a:r>
          </a:p>
          <a:p>
            <a:pPr lvl="1"/>
            <a:r>
              <a:rPr lang="th-TH" sz="2400" dirty="0"/>
              <a:t>   โดยต้องแก้ไขปัญหาข้อมูลซ้ำ</a:t>
            </a:r>
            <a:r>
              <a:rPr lang="en-US" sz="2400" dirty="0"/>
              <a:t>,</a:t>
            </a:r>
            <a:r>
              <a:rPr lang="th-TH" sz="2400" dirty="0"/>
              <a:t> ข้อมูล </a:t>
            </a:r>
            <a:r>
              <a:rPr lang="en-US" sz="2400" dirty="0"/>
              <a:t>pattern </a:t>
            </a:r>
            <a:r>
              <a:rPr lang="th-TH" sz="2400" dirty="0"/>
              <a:t>ไม่ตรงด้วย</a:t>
            </a:r>
            <a:endParaRPr lang="en-US" sz="2400" dirty="0"/>
          </a:p>
          <a:p>
            <a:pPr lvl="1"/>
            <a:r>
              <a:rPr lang="en-US" sz="2400" dirty="0"/>
              <a:t>3. link.csv </a:t>
            </a:r>
            <a:r>
              <a:rPr lang="th-TH" sz="2400" dirty="0"/>
              <a:t>เก็บลิงค์ </a:t>
            </a:r>
            <a:r>
              <a:rPr lang="en-US" sz="2400" dirty="0" err="1"/>
              <a:t>ms</a:t>
            </a:r>
            <a:r>
              <a:rPr lang="en-US" sz="2400" dirty="0"/>
              <a:t> team </a:t>
            </a:r>
            <a:r>
              <a:rPr lang="th-TH" sz="2400" dirty="0"/>
              <a:t>ของแต่ละกลุ่มไว้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522C96-67E0-DDB0-4E63-244AE3BD2B64}"/>
              </a:ext>
            </a:extLst>
          </p:cNvPr>
          <p:cNvSpPr txBox="1"/>
          <p:nvPr/>
        </p:nvSpPr>
        <p:spPr>
          <a:xfrm>
            <a:off x="620001" y="5181600"/>
            <a:ext cx="9474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Extra: </a:t>
            </a:r>
          </a:p>
          <a:p>
            <a:r>
              <a:rPr lang="en-US" sz="2000" dirty="0"/>
              <a:t>1. Plot </a:t>
            </a:r>
            <a:r>
              <a:rPr lang="th-TH" sz="2000" dirty="0"/>
              <a:t>กราฟผู้เข้าอบรมในแต่ละกลุ่ม</a:t>
            </a:r>
            <a:endParaRPr lang="en-US" sz="2000" dirty="0"/>
          </a:p>
          <a:p>
            <a:r>
              <a:rPr lang="en-US" sz="2000" dirty="0"/>
              <a:t>2. </a:t>
            </a:r>
            <a:r>
              <a:rPr lang="th-TH" sz="2000" dirty="0"/>
              <a:t>เมื่อได้ตารางดังกล่าวแล้วให้</a:t>
            </a:r>
            <a:r>
              <a:rPr lang="en-US" sz="2000" dirty="0"/>
              <a:t> export </a:t>
            </a:r>
            <a:r>
              <a:rPr lang="th-TH" sz="2000" dirty="0"/>
              <a:t>เป็นไฟล์ </a:t>
            </a:r>
            <a:r>
              <a:rPr lang="en-US" sz="2000" dirty="0"/>
              <a:t>excel </a:t>
            </a:r>
            <a:r>
              <a:rPr lang="th-TH" sz="2000" dirty="0"/>
              <a:t>(ทดลองหาคำสั่ง </a:t>
            </a:r>
            <a:r>
              <a:rPr lang="en-US" sz="2000" dirty="0"/>
              <a:t>excel </a:t>
            </a:r>
            <a:r>
              <a:rPr lang="th-TH" sz="2000" dirty="0"/>
              <a:t>และแก้ไขปัญหาเรื่องภาษาเอเลี่ยนด้วยตนเองผ่าน </a:t>
            </a:r>
            <a:r>
              <a:rPr lang="en-US" sz="2000" dirty="0"/>
              <a:t>internet</a:t>
            </a:r>
            <a:r>
              <a:rPr lang="th-TH" sz="2000" dirty="0"/>
              <a:t>)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F7B928-BE26-D661-321C-ADBE61E28FBB}"/>
              </a:ext>
            </a:extLst>
          </p:cNvPr>
          <p:cNvSpPr txBox="1"/>
          <p:nvPr/>
        </p:nvSpPr>
        <p:spPr>
          <a:xfrm>
            <a:off x="620001" y="3522505"/>
            <a:ext cx="10543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Step:</a:t>
            </a:r>
          </a:p>
          <a:p>
            <a:r>
              <a:rPr lang="th-TH" sz="2000" dirty="0"/>
              <a:t>1. เข้าใจโจทย์ ดูข้อมูลที่ได้รับมา วางแผน ออกแผนผัง/ขั้นตอนของการแก้โจทย์</a:t>
            </a:r>
            <a:r>
              <a:rPr lang="en-US" sz="2000" dirty="0"/>
              <a:t> (15 min.)</a:t>
            </a:r>
            <a:endParaRPr lang="th-TH" sz="2000" dirty="0"/>
          </a:p>
          <a:p>
            <a:r>
              <a:rPr lang="th-TH" sz="2000" dirty="0"/>
              <a:t>2. นำเข้าข้อมูลและแก้ไขข้อมูลที่ผิดพลาด</a:t>
            </a:r>
            <a:r>
              <a:rPr lang="en-US" sz="2000" dirty="0"/>
              <a:t> (30</a:t>
            </a:r>
            <a:r>
              <a:rPr lang="th-TH" sz="2000" dirty="0"/>
              <a:t> </a:t>
            </a:r>
            <a:r>
              <a:rPr lang="en-US" sz="2000" dirty="0"/>
              <a:t>min.)</a:t>
            </a:r>
            <a:endParaRPr lang="th-TH" sz="2000" dirty="0"/>
          </a:p>
          <a:p>
            <a:r>
              <a:rPr lang="th-TH" sz="2000" dirty="0"/>
              <a:t>3. ทำตารางผลลัพธ์และแสดงผลออกมา โดยข้อมูลที่ไม่มีต้องเป็นค่าว่าง </a:t>
            </a:r>
            <a:r>
              <a:rPr lang="en-US" sz="2000" dirty="0"/>
              <a:t>‘’ (25 min.)</a:t>
            </a:r>
          </a:p>
        </p:txBody>
      </p:sp>
    </p:spTree>
    <p:extLst>
      <p:ext uri="{BB962C8B-B14F-4D97-AF65-F5344CB8AC3E}">
        <p14:creationId xmlns:p14="http://schemas.microsoft.com/office/powerpoint/2010/main" val="963551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115496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+mj-lt"/>
              </a:rPr>
              <a:t>Extra : A orange should be orange. </a:t>
            </a:r>
            <a:r>
              <a:rPr lang="en-US" sz="3200" dirty="0">
                <a:latin typeface="+mj-lt"/>
              </a:rPr>
              <a:t>(before end of class)</a:t>
            </a:r>
            <a:endParaRPr sz="320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50B176-8C7B-1602-2651-6FD506841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51359"/>
            <a:ext cx="2895600" cy="340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6FA2E522-0EEB-463E-00F3-86999B12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51359"/>
            <a:ext cx="2895600" cy="340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9DC866D-3B12-CD38-0809-8FFEF8B418D9}"/>
              </a:ext>
            </a:extLst>
          </p:cNvPr>
          <p:cNvSpPr txBox="1"/>
          <p:nvPr/>
        </p:nvSpPr>
        <p:spPr>
          <a:xfrm>
            <a:off x="3426038" y="4987289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600" b="1" dirty="0"/>
              <a:t>ให้ลบ </a:t>
            </a:r>
            <a:r>
              <a:rPr lang="en-US" sz="3600" b="1" dirty="0"/>
              <a:t>background </a:t>
            </a:r>
            <a:r>
              <a:rPr lang="th-TH" sz="3600" b="1" dirty="0"/>
              <a:t>ของรูปด้านซ้ายออก</a:t>
            </a:r>
            <a:endParaRPr 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4F70D0-8F4F-AB5F-41AF-C465D8CC7275}"/>
              </a:ext>
            </a:extLst>
          </p:cNvPr>
          <p:cNvSpPr txBox="1"/>
          <p:nvPr/>
        </p:nvSpPr>
        <p:spPr>
          <a:xfrm>
            <a:off x="4474894" y="5736612"/>
            <a:ext cx="32422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Hint: </a:t>
            </a:r>
            <a:r>
              <a:rPr lang="th-TH" sz="1800" dirty="0"/>
              <a:t> - พื้นหลังจะดำก็ต่อเมื่อ </a:t>
            </a:r>
            <a:r>
              <a:rPr lang="en-US" sz="1800" dirty="0" err="1"/>
              <a:t>r,g,b</a:t>
            </a:r>
            <a:r>
              <a:rPr lang="en-US" sz="1800" dirty="0"/>
              <a:t> </a:t>
            </a:r>
            <a:r>
              <a:rPr lang="th-TH" sz="1800" dirty="0"/>
              <a:t>เป็น 0 ทั้งหมด </a:t>
            </a:r>
          </a:p>
          <a:p>
            <a:r>
              <a:rPr lang="th-TH" sz="1800" dirty="0"/>
              <a:t>        - สีส้มเกิดจากส่วนผสมของสีแดงและสีเขียว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7884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292"/>
            <a:ext cx="12191999" cy="67254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669670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Logical Values: bool (Boolean)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744" y="1881377"/>
            <a:ext cx="1447800" cy="142417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65121" y="2136601"/>
            <a:ext cx="2204085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4150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Can be either 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2700" marR="184150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or False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168" y="4059935"/>
            <a:ext cx="1484376" cy="1448561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67783" y="1868297"/>
          <a:ext cx="6705598" cy="3625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R="6540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Operation</a:t>
                      </a: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Operator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Example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R="6667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is greater than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&gt;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&gt; y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6667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is less than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&lt;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&lt; y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6731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is greater than or equal to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&gt;=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&gt;= y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6604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is less than or equal to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&lt;=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&lt;= y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R="6667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is equal to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==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3100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== y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67310" algn="ctr">
                        <a:lnSpc>
                          <a:spcPts val="310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is different from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ts val="310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!=</a:t>
                      </a:r>
                      <a:endParaRPr sz="2400" b="1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3105"/>
                        </a:lnSpc>
                      </a:pPr>
                      <a:r>
                        <a:rPr sz="2400" b="1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x != y</a:t>
                      </a:r>
                    </a:p>
                  </a:txBody>
                  <a:tcPr marL="0" marR="0" marT="0" marB="0" anchor="ctr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89966" y="6214364"/>
            <a:ext cx="46916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The equals sign here does not refer to the assignment operator.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9519B9-891E-4AD4-34F4-31AFDEF9B76E}"/>
              </a:ext>
            </a:extLst>
          </p:cNvPr>
          <p:cNvSpPr txBox="1"/>
          <p:nvPr/>
        </p:nvSpPr>
        <p:spPr>
          <a:xfrm>
            <a:off x="2351313" y="4288024"/>
            <a:ext cx="22317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Obtained from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90521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9FEB052A-F5F1-C4BE-D71C-5088AE49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780" y="4419600"/>
            <a:ext cx="2070133" cy="128371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66" y="151891"/>
            <a:ext cx="198373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For-Loop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4087" y="1815083"/>
            <a:ext cx="3667760" cy="2763520"/>
            <a:chOff x="704087" y="1815083"/>
            <a:chExt cx="3667760" cy="27635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087" y="1815083"/>
              <a:ext cx="3667505" cy="27630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9526" y="1917966"/>
              <a:ext cx="3503929" cy="2589530"/>
            </a:xfrm>
            <a:custGeom>
              <a:avLst/>
              <a:gdLst/>
              <a:ahLst/>
              <a:cxnLst/>
              <a:rect l="l" t="t" r="r" b="b"/>
              <a:pathLst>
                <a:path w="3503929" h="2589529">
                  <a:moveTo>
                    <a:pt x="357378" y="1087361"/>
                  </a:moveTo>
                  <a:lnTo>
                    <a:pt x="0" y="1087361"/>
                  </a:lnTo>
                  <a:lnTo>
                    <a:pt x="0" y="2589263"/>
                  </a:lnTo>
                  <a:lnTo>
                    <a:pt x="357378" y="2589263"/>
                  </a:lnTo>
                  <a:lnTo>
                    <a:pt x="357378" y="1087361"/>
                  </a:lnTo>
                  <a:close/>
                </a:path>
                <a:path w="3503929" h="2589529">
                  <a:moveTo>
                    <a:pt x="576072" y="0"/>
                  </a:moveTo>
                  <a:lnTo>
                    <a:pt x="3048" y="0"/>
                  </a:lnTo>
                  <a:lnTo>
                    <a:pt x="3048" y="358127"/>
                  </a:lnTo>
                  <a:lnTo>
                    <a:pt x="576072" y="358127"/>
                  </a:lnTo>
                  <a:lnTo>
                    <a:pt x="576072" y="0"/>
                  </a:lnTo>
                  <a:close/>
                </a:path>
                <a:path w="3503929" h="2589529">
                  <a:moveTo>
                    <a:pt x="1716786" y="0"/>
                  </a:moveTo>
                  <a:lnTo>
                    <a:pt x="1330452" y="0"/>
                  </a:lnTo>
                  <a:lnTo>
                    <a:pt x="1330452" y="358127"/>
                  </a:lnTo>
                  <a:lnTo>
                    <a:pt x="1716786" y="358127"/>
                  </a:lnTo>
                  <a:lnTo>
                    <a:pt x="1716786" y="0"/>
                  </a:lnTo>
                  <a:close/>
                </a:path>
                <a:path w="3503929" h="2589529">
                  <a:moveTo>
                    <a:pt x="3503676" y="0"/>
                  </a:moveTo>
                  <a:lnTo>
                    <a:pt x="3353562" y="0"/>
                  </a:lnTo>
                  <a:lnTo>
                    <a:pt x="3353562" y="358127"/>
                  </a:lnTo>
                  <a:lnTo>
                    <a:pt x="3503676" y="358127"/>
                  </a:lnTo>
                  <a:lnTo>
                    <a:pt x="3503676" y="0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159763" y="3005327"/>
              <a:ext cx="3123565" cy="1502410"/>
            </a:xfrm>
            <a:custGeom>
              <a:avLst/>
              <a:gdLst/>
              <a:ahLst/>
              <a:cxnLst/>
              <a:rect l="l" t="t" r="r" b="b"/>
              <a:pathLst>
                <a:path w="3123565" h="1502410">
                  <a:moveTo>
                    <a:pt x="3123438" y="0"/>
                  </a:moveTo>
                  <a:lnTo>
                    <a:pt x="0" y="0"/>
                  </a:lnTo>
                  <a:lnTo>
                    <a:pt x="0" y="1501902"/>
                  </a:lnTo>
                  <a:lnTo>
                    <a:pt x="3123438" y="1501902"/>
                  </a:lnTo>
                  <a:lnTo>
                    <a:pt x="3123438" y="0"/>
                  </a:lnTo>
                  <a:close/>
                </a:path>
              </a:pathLst>
            </a:custGeom>
            <a:solidFill>
              <a:srgbClr val="5B9BD4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605277" y="1917953"/>
              <a:ext cx="1513840" cy="358140"/>
            </a:xfrm>
            <a:custGeom>
              <a:avLst/>
              <a:gdLst/>
              <a:ahLst/>
              <a:cxnLst/>
              <a:rect l="l" t="t" r="r" b="b"/>
              <a:pathLst>
                <a:path w="1513839" h="358139">
                  <a:moveTo>
                    <a:pt x="1513331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1513331" y="358139"/>
                  </a:lnTo>
                  <a:lnTo>
                    <a:pt x="1513331" y="0"/>
                  </a:lnTo>
                  <a:close/>
                </a:path>
              </a:pathLst>
            </a:custGeom>
            <a:solidFill>
              <a:srgbClr val="6FAC46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418843" y="1917953"/>
              <a:ext cx="603250" cy="358140"/>
            </a:xfrm>
            <a:custGeom>
              <a:avLst/>
              <a:gdLst/>
              <a:ahLst/>
              <a:cxnLst/>
              <a:rect l="l" t="t" r="r" b="b"/>
              <a:pathLst>
                <a:path w="603250" h="358139">
                  <a:moveTo>
                    <a:pt x="602742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602742" y="358139"/>
                  </a:lnTo>
                  <a:lnTo>
                    <a:pt x="602742" y="0"/>
                  </a:lnTo>
                  <a:close/>
                </a:path>
              </a:pathLst>
            </a:custGeom>
            <a:solidFill>
              <a:srgbClr val="FFC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16823" y="3356609"/>
            <a:ext cx="3282696" cy="2214726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107235" y="1463357"/>
            <a:ext cx="3295650" cy="1541780"/>
            <a:chOff x="8107235" y="1463357"/>
            <a:chExt cx="3295650" cy="154178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16823" y="1472945"/>
              <a:ext cx="3276600" cy="143291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111997" y="1468119"/>
              <a:ext cx="3286125" cy="1532255"/>
            </a:xfrm>
            <a:custGeom>
              <a:avLst/>
              <a:gdLst/>
              <a:ahLst/>
              <a:cxnLst/>
              <a:rect l="l" t="t" r="r" b="b"/>
              <a:pathLst>
                <a:path w="3286125" h="1532255">
                  <a:moveTo>
                    <a:pt x="0" y="1532001"/>
                  </a:moveTo>
                  <a:lnTo>
                    <a:pt x="3286125" y="1532001"/>
                  </a:lnTo>
                  <a:lnTo>
                    <a:pt x="3286125" y="0"/>
                  </a:lnTo>
                  <a:lnTo>
                    <a:pt x="0" y="0"/>
                  </a:lnTo>
                  <a:lnTo>
                    <a:pt x="0" y="15320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15" name="object 15"/>
          <p:cNvSpPr/>
          <p:nvPr/>
        </p:nvSpPr>
        <p:spPr>
          <a:xfrm>
            <a:off x="5378703" y="4372165"/>
            <a:ext cx="2458085" cy="1325245"/>
          </a:xfrm>
          <a:custGeom>
            <a:avLst/>
            <a:gdLst/>
            <a:ahLst/>
            <a:cxnLst/>
            <a:rect l="l" t="t" r="r" b="b"/>
            <a:pathLst>
              <a:path w="2458084" h="1325245">
                <a:moveTo>
                  <a:pt x="0" y="1324737"/>
                </a:moveTo>
                <a:lnTo>
                  <a:pt x="2457830" y="1324737"/>
                </a:lnTo>
                <a:lnTo>
                  <a:pt x="2457830" y="0"/>
                </a:lnTo>
                <a:lnTo>
                  <a:pt x="0" y="0"/>
                </a:lnTo>
                <a:lnTo>
                  <a:pt x="0" y="13247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73941" y="1470977"/>
            <a:ext cx="2472055" cy="2666365"/>
            <a:chOff x="5373941" y="1470977"/>
            <a:chExt cx="2472055" cy="266636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83529" y="1480565"/>
              <a:ext cx="2452878" cy="250883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378703" y="1475739"/>
              <a:ext cx="2462530" cy="2656840"/>
            </a:xfrm>
            <a:custGeom>
              <a:avLst/>
              <a:gdLst/>
              <a:ahLst/>
              <a:cxnLst/>
              <a:rect l="l" t="t" r="r" b="b"/>
              <a:pathLst>
                <a:path w="2462529" h="2656840">
                  <a:moveTo>
                    <a:pt x="0" y="2656713"/>
                  </a:moveTo>
                  <a:lnTo>
                    <a:pt x="2462403" y="2656713"/>
                  </a:lnTo>
                  <a:lnTo>
                    <a:pt x="2462403" y="0"/>
                  </a:lnTo>
                  <a:lnTo>
                    <a:pt x="0" y="0"/>
                  </a:lnTo>
                  <a:lnTo>
                    <a:pt x="0" y="26567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111997" y="3351846"/>
            <a:ext cx="3292475" cy="234556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21945" rIns="0" bIns="0" rtlCol="0">
            <a:noAutofit/>
          </a:bodyPr>
          <a:lstStyle/>
          <a:p>
            <a:pPr marL="1686560">
              <a:lnSpc>
                <a:spcPct val="100000"/>
              </a:lnSpc>
              <a:spcBef>
                <a:spcPts val="2535"/>
              </a:spcBef>
            </a:pPr>
            <a:endParaRPr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966" y="6214364"/>
            <a:ext cx="461543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The exact syntax of the range function is range(start, stop, step).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76300" y="4719320"/>
            <a:ext cx="33223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Count-controlled loop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16F890-3A8D-89F4-6D38-B7797028F758}"/>
              </a:ext>
            </a:extLst>
          </p:cNvPr>
          <p:cNvSpPr txBox="1"/>
          <p:nvPr/>
        </p:nvSpPr>
        <p:spPr>
          <a:xfrm>
            <a:off x="6778452" y="3429000"/>
            <a:ext cx="917238" cy="584775"/>
          </a:xfrm>
          <a:prstGeom prst="rect">
            <a:avLst/>
          </a:prstGeom>
          <a:solidFill>
            <a:srgbClr val="C2C2C2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B51F6E-FA3A-6D7B-0642-4D820A004220}"/>
              </a:ext>
            </a:extLst>
          </p:cNvPr>
          <p:cNvSpPr txBox="1"/>
          <p:nvPr/>
        </p:nvSpPr>
        <p:spPr>
          <a:xfrm>
            <a:off x="10383429" y="2345201"/>
            <a:ext cx="941796" cy="584775"/>
          </a:xfrm>
          <a:prstGeom prst="rect">
            <a:avLst/>
          </a:prstGeom>
          <a:solidFill>
            <a:srgbClr val="C2C2C2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Tuple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337BD4-7668-12C5-7B30-D88604D93EF6}"/>
              </a:ext>
            </a:extLst>
          </p:cNvPr>
          <p:cNvSpPr txBox="1"/>
          <p:nvPr/>
        </p:nvSpPr>
        <p:spPr>
          <a:xfrm>
            <a:off x="6778451" y="5002567"/>
            <a:ext cx="917239" cy="584775"/>
          </a:xfrm>
          <a:prstGeom prst="rect">
            <a:avLst/>
          </a:prstGeom>
          <a:solidFill>
            <a:srgbClr val="C2C2C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BB6A4-7AA9-02B4-5F60-9C043DEAEF98}"/>
              </a:ext>
            </a:extLst>
          </p:cNvPr>
          <p:cNvSpPr txBox="1"/>
          <p:nvPr/>
        </p:nvSpPr>
        <p:spPr>
          <a:xfrm>
            <a:off x="10442796" y="5034787"/>
            <a:ext cx="882429" cy="584775"/>
          </a:xfrm>
          <a:prstGeom prst="rect">
            <a:avLst/>
          </a:prstGeom>
          <a:solidFill>
            <a:srgbClr val="C2C2C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2D098A-6EEA-F01D-3AB4-900AB10392A4}"/>
              </a:ext>
            </a:extLst>
          </p:cNvPr>
          <p:cNvSpPr txBox="1"/>
          <p:nvPr/>
        </p:nvSpPr>
        <p:spPr>
          <a:xfrm>
            <a:off x="9991390" y="394791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range(1, 6)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02AA0ED9-18D5-CD7C-D547-C93166656449}"/>
              </a:ext>
            </a:extLst>
          </p:cNvPr>
          <p:cNvSpPr/>
          <p:nvPr/>
        </p:nvSpPr>
        <p:spPr>
          <a:xfrm rot="5400000">
            <a:off x="10304192" y="3141274"/>
            <a:ext cx="221332" cy="14749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24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914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604" y="222504"/>
            <a:ext cx="1034033" cy="3634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85088" y="1938527"/>
            <a:ext cx="2905760" cy="2763520"/>
            <a:chOff x="1085088" y="1938527"/>
            <a:chExt cx="2905760" cy="27635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5088" y="1938527"/>
              <a:ext cx="2905506" cy="27630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21486" y="1980437"/>
              <a:ext cx="810895" cy="2608580"/>
            </a:xfrm>
            <a:custGeom>
              <a:avLst/>
              <a:gdLst/>
              <a:ahLst/>
              <a:cxnLst/>
              <a:rect l="l" t="t" r="r" b="b"/>
              <a:pathLst>
                <a:path w="810894" h="2608579">
                  <a:moveTo>
                    <a:pt x="307848" y="1005840"/>
                  </a:moveTo>
                  <a:lnTo>
                    <a:pt x="0" y="1005840"/>
                  </a:lnTo>
                  <a:lnTo>
                    <a:pt x="0" y="2608326"/>
                  </a:lnTo>
                  <a:lnTo>
                    <a:pt x="307848" y="2608326"/>
                  </a:lnTo>
                  <a:lnTo>
                    <a:pt x="307848" y="1005840"/>
                  </a:lnTo>
                  <a:close/>
                </a:path>
                <a:path w="810894" h="2608579">
                  <a:moveTo>
                    <a:pt x="810768" y="0"/>
                  </a:moveTo>
                  <a:lnTo>
                    <a:pt x="0" y="0"/>
                  </a:lnTo>
                  <a:lnTo>
                    <a:pt x="0" y="358140"/>
                  </a:lnTo>
                  <a:lnTo>
                    <a:pt x="810768" y="358140"/>
                  </a:lnTo>
                  <a:lnTo>
                    <a:pt x="810768" y="0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562862" y="2986277"/>
              <a:ext cx="2289810" cy="1602740"/>
            </a:xfrm>
            <a:custGeom>
              <a:avLst/>
              <a:gdLst/>
              <a:ahLst/>
              <a:cxnLst/>
              <a:rect l="l" t="t" r="r" b="b"/>
              <a:pathLst>
                <a:path w="2289810" h="1602739">
                  <a:moveTo>
                    <a:pt x="2289810" y="0"/>
                  </a:moveTo>
                  <a:lnTo>
                    <a:pt x="0" y="0"/>
                  </a:lnTo>
                  <a:lnTo>
                    <a:pt x="0" y="1602486"/>
                  </a:lnTo>
                  <a:lnTo>
                    <a:pt x="2289810" y="1602486"/>
                  </a:lnTo>
                  <a:lnTo>
                    <a:pt x="2289810" y="0"/>
                  </a:lnTo>
                  <a:close/>
                </a:path>
              </a:pathLst>
            </a:custGeom>
            <a:solidFill>
              <a:srgbClr val="5B9BD4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185416" y="1980437"/>
              <a:ext cx="1513840" cy="358140"/>
            </a:xfrm>
            <a:custGeom>
              <a:avLst/>
              <a:gdLst/>
              <a:ahLst/>
              <a:cxnLst/>
              <a:rect l="l" t="t" r="r" b="b"/>
              <a:pathLst>
                <a:path w="1513839" h="358139">
                  <a:moveTo>
                    <a:pt x="1513332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1513332" y="358139"/>
                  </a:lnTo>
                  <a:lnTo>
                    <a:pt x="1513332" y="0"/>
                  </a:lnTo>
                  <a:close/>
                </a:path>
              </a:pathLst>
            </a:custGeom>
            <a:solidFill>
              <a:srgbClr val="6FAC46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721608" y="1980437"/>
              <a:ext cx="131445" cy="358140"/>
            </a:xfrm>
            <a:custGeom>
              <a:avLst/>
              <a:gdLst/>
              <a:ahLst/>
              <a:cxnLst/>
              <a:rect l="l" t="t" r="r" b="b"/>
              <a:pathLst>
                <a:path w="131445" h="358139">
                  <a:moveTo>
                    <a:pt x="131063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131063" y="358139"/>
                  </a:lnTo>
                  <a:lnTo>
                    <a:pt x="131063" y="0"/>
                  </a:lnTo>
                  <a:close/>
                </a:path>
              </a:pathLst>
            </a:custGeom>
            <a:solidFill>
              <a:srgbClr val="FF0000">
                <a:alpha val="23136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1352" y="4840096"/>
            <a:ext cx="32524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Event-controlled loop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5868479" y="1928939"/>
            <a:ext cx="2181860" cy="2915920"/>
            <a:chOff x="5868479" y="1928939"/>
            <a:chExt cx="2181860" cy="291592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8067" y="1938527"/>
              <a:ext cx="2162556" cy="278203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873241" y="1933701"/>
              <a:ext cx="2172335" cy="2906395"/>
            </a:xfrm>
            <a:custGeom>
              <a:avLst/>
              <a:gdLst/>
              <a:ahLst/>
              <a:cxnLst/>
              <a:rect l="l" t="t" r="r" b="b"/>
              <a:pathLst>
                <a:path w="2172334" h="2906395">
                  <a:moveTo>
                    <a:pt x="0" y="2905887"/>
                  </a:moveTo>
                  <a:lnTo>
                    <a:pt x="2172081" y="2905887"/>
                  </a:lnTo>
                  <a:lnTo>
                    <a:pt x="2172081" y="0"/>
                  </a:lnTo>
                  <a:lnTo>
                    <a:pt x="0" y="0"/>
                  </a:lnTo>
                  <a:lnTo>
                    <a:pt x="0" y="29058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956103" y="2252789"/>
            <a:ext cx="1466850" cy="2268220"/>
            <a:chOff x="8956103" y="2252789"/>
            <a:chExt cx="1466850" cy="226822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65692" y="2262377"/>
              <a:ext cx="1447800" cy="212479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960866" y="2257551"/>
              <a:ext cx="1457325" cy="2258695"/>
            </a:xfrm>
            <a:custGeom>
              <a:avLst/>
              <a:gdLst/>
              <a:ahLst/>
              <a:cxnLst/>
              <a:rect l="l" t="t" r="r" b="b"/>
              <a:pathLst>
                <a:path w="1457325" h="2258695">
                  <a:moveTo>
                    <a:pt x="0" y="2258187"/>
                  </a:moveTo>
                  <a:lnTo>
                    <a:pt x="1457325" y="2258187"/>
                  </a:lnTo>
                  <a:lnTo>
                    <a:pt x="1457325" y="0"/>
                  </a:lnTo>
                  <a:lnTo>
                    <a:pt x="0" y="0"/>
                  </a:lnTo>
                  <a:lnTo>
                    <a:pt x="0" y="22581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18" name="object 2">
            <a:extLst>
              <a:ext uri="{FF2B5EF4-FFF2-40B4-BE49-F238E27FC236}">
                <a16:creationId xmlns:a16="http://schemas.microsoft.com/office/drawing/2014/main" id="{57F8A755-EAF9-A466-6656-BC46DB230C82}"/>
              </a:ext>
            </a:extLst>
          </p:cNvPr>
          <p:cNvSpPr txBox="1">
            <a:spLocks/>
          </p:cNvSpPr>
          <p:nvPr/>
        </p:nvSpPr>
        <p:spPr>
          <a:xfrm>
            <a:off x="489966" y="151891"/>
            <a:ext cx="51488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Examples: While-Loop</a:t>
            </a:r>
          </a:p>
        </p:txBody>
      </p:sp>
    </p:spTree>
    <p:extLst>
      <p:ext uri="{BB962C8B-B14F-4D97-AF65-F5344CB8AC3E}">
        <p14:creationId xmlns:p14="http://schemas.microsoft.com/office/powerpoint/2010/main" val="275402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2924-AD8A-3B1D-A99C-3A9485C9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Programming design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AA8236-9FED-764F-9A9D-F4C7E611E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7325"/>
            <a:ext cx="4098008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15335D-A1B7-49E5-187B-4F28F3CA6B1E}"/>
              </a:ext>
            </a:extLst>
          </p:cNvPr>
          <p:cNvSpPr txBox="1"/>
          <p:nvPr/>
        </p:nvSpPr>
        <p:spPr>
          <a:xfrm>
            <a:off x="1295400" y="6246758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https://blog.nextzy.me/flowchart-101-f3ef25c3a92a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16590C-B3EA-5B8D-35FE-12C2D4019A0A}"/>
              </a:ext>
            </a:extLst>
          </p:cNvPr>
          <p:cNvSpPr/>
          <p:nvPr/>
        </p:nvSpPr>
        <p:spPr>
          <a:xfrm>
            <a:off x="6036736" y="3723491"/>
            <a:ext cx="609600" cy="3810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559BB-6ACD-FC91-A9BE-350107F4D085}"/>
              </a:ext>
            </a:extLst>
          </p:cNvPr>
          <p:cNvSpPr txBox="1"/>
          <p:nvPr/>
        </p:nvSpPr>
        <p:spPr>
          <a:xfrm>
            <a:off x="8534400" y="215395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เริ่มต้น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1D2A10-3CA1-64BE-A584-8E7504E9D5C0}"/>
              </a:ext>
            </a:extLst>
          </p:cNvPr>
          <p:cNvCxnSpPr/>
          <p:nvPr/>
        </p:nvCxnSpPr>
        <p:spPr>
          <a:xfrm>
            <a:off x="8826306" y="2523282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671418-19E6-6BB4-967A-EDD9EF5653DC}"/>
              </a:ext>
            </a:extLst>
          </p:cNvPr>
          <p:cNvSpPr txBox="1"/>
          <p:nvPr/>
        </p:nvSpPr>
        <p:spPr>
          <a:xfrm>
            <a:off x="7906824" y="297083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กรอกเบอร์โทรและรหัสผ่าน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F7545A-C964-2A69-7910-958DEAB2A299}"/>
              </a:ext>
            </a:extLst>
          </p:cNvPr>
          <p:cNvCxnSpPr/>
          <p:nvPr/>
        </p:nvCxnSpPr>
        <p:spPr>
          <a:xfrm>
            <a:off x="8826306" y="337315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392922-F413-F3DD-0A61-B457AF22D8DE}"/>
              </a:ext>
            </a:extLst>
          </p:cNvPr>
          <p:cNvSpPr txBox="1"/>
          <p:nvPr/>
        </p:nvSpPr>
        <p:spPr>
          <a:xfrm>
            <a:off x="8356465" y="37993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กดปุ่ม </a:t>
            </a:r>
            <a:r>
              <a:rPr lang="en-US" dirty="0"/>
              <a:t>login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8849DC-E34F-62DF-7422-5E7D5CFA1270}"/>
              </a:ext>
            </a:extLst>
          </p:cNvPr>
          <p:cNvCxnSpPr/>
          <p:nvPr/>
        </p:nvCxnSpPr>
        <p:spPr>
          <a:xfrm>
            <a:off x="8826306" y="421135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1ECB85-E04D-1478-2785-615BE94931F9}"/>
              </a:ext>
            </a:extLst>
          </p:cNvPr>
          <p:cNvSpPr txBox="1"/>
          <p:nvPr/>
        </p:nvSpPr>
        <p:spPr>
          <a:xfrm>
            <a:off x="7866747" y="4627929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เบอร์โทรและรหัสผ่านถูกไหม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18EC12-B429-235C-F269-3C9272EBB07A}"/>
              </a:ext>
            </a:extLst>
          </p:cNvPr>
          <p:cNvCxnSpPr/>
          <p:nvPr/>
        </p:nvCxnSpPr>
        <p:spPr>
          <a:xfrm>
            <a:off x="8826306" y="4997261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3C2F05-B0A8-A8F9-1599-7E1EF3C35320}"/>
              </a:ext>
            </a:extLst>
          </p:cNvPr>
          <p:cNvSpPr txBox="1"/>
          <p:nvPr/>
        </p:nvSpPr>
        <p:spPr>
          <a:xfrm>
            <a:off x="8296351" y="543055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แสดงหน้าหลัก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D7A09-9230-4FF6-DBC3-0AEF15DF050C}"/>
              </a:ext>
            </a:extLst>
          </p:cNvPr>
          <p:cNvSpPr txBox="1"/>
          <p:nvPr/>
        </p:nvSpPr>
        <p:spPr>
          <a:xfrm>
            <a:off x="8641798" y="618520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จบ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432AE4-E4EC-D72C-A2F4-267ABAF1A9FA}"/>
              </a:ext>
            </a:extLst>
          </p:cNvPr>
          <p:cNvCxnSpPr/>
          <p:nvPr/>
        </p:nvCxnSpPr>
        <p:spPr>
          <a:xfrm>
            <a:off x="8826306" y="5804203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624F12-1AFA-D7C5-6025-790EC3750E56}"/>
              </a:ext>
            </a:extLst>
          </p:cNvPr>
          <p:cNvCxnSpPr>
            <a:cxnSpLocks/>
          </p:cNvCxnSpPr>
          <p:nvPr/>
        </p:nvCxnSpPr>
        <p:spPr>
          <a:xfrm flipH="1">
            <a:off x="9765825" y="3155497"/>
            <a:ext cx="1206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532966-7511-A2FF-4752-28B7E66DDAFA}"/>
              </a:ext>
            </a:extLst>
          </p:cNvPr>
          <p:cNvCxnSpPr>
            <a:cxnSpLocks/>
          </p:cNvCxnSpPr>
          <p:nvPr/>
        </p:nvCxnSpPr>
        <p:spPr>
          <a:xfrm>
            <a:off x="10972800" y="3155497"/>
            <a:ext cx="0" cy="1246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A6F6C7-5BC6-610F-B500-B37412FCC9C6}"/>
              </a:ext>
            </a:extLst>
          </p:cNvPr>
          <p:cNvSpPr txBox="1"/>
          <p:nvPr/>
        </p:nvSpPr>
        <p:spPr>
          <a:xfrm>
            <a:off x="5760331" y="3143522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/>
              <a:t>เขียนให้ง่ายแต่</a:t>
            </a:r>
          </a:p>
          <a:p>
            <a:r>
              <a:rPr lang="th-TH" b="1" dirty="0"/>
              <a:t>ไม่เป็นทางการ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299BB1-D4C2-E2A7-ACA8-419F4D0406D8}"/>
              </a:ext>
            </a:extLst>
          </p:cNvPr>
          <p:cNvCxnSpPr>
            <a:cxnSpLocks/>
          </p:cNvCxnSpPr>
          <p:nvPr/>
        </p:nvCxnSpPr>
        <p:spPr>
          <a:xfrm>
            <a:off x="9785862" y="4806761"/>
            <a:ext cx="5211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70A2DF-766A-DFA9-1061-D3B1E9A8733F}"/>
              </a:ext>
            </a:extLst>
          </p:cNvPr>
          <p:cNvSpPr txBox="1"/>
          <p:nvPr/>
        </p:nvSpPr>
        <p:spPr>
          <a:xfrm>
            <a:off x="10369312" y="4483595"/>
            <a:ext cx="137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แจ้งว่าเบอร์โทรหรือ</a:t>
            </a:r>
          </a:p>
          <a:p>
            <a:pPr algn="ctr"/>
            <a:r>
              <a:rPr lang="th-TH" dirty="0"/>
              <a:t>รหัสผ่านผิด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D1918B-E273-0A36-E706-1CF93B7D6D82}"/>
              </a:ext>
            </a:extLst>
          </p:cNvPr>
          <p:cNvSpPr txBox="1"/>
          <p:nvPr/>
        </p:nvSpPr>
        <p:spPr>
          <a:xfrm>
            <a:off x="8904811" y="499726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ถูก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9C342-40BE-50DF-AFA0-012431675722}"/>
              </a:ext>
            </a:extLst>
          </p:cNvPr>
          <p:cNvSpPr txBox="1"/>
          <p:nvPr/>
        </p:nvSpPr>
        <p:spPr>
          <a:xfrm>
            <a:off x="9754908" y="488267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ไม่ถูก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A94D1-3393-FAF5-886B-E4FBE87AD14E}"/>
              </a:ext>
            </a:extLst>
          </p:cNvPr>
          <p:cNvSpPr txBox="1"/>
          <p:nvPr/>
        </p:nvSpPr>
        <p:spPr>
          <a:xfrm>
            <a:off x="489966" y="1108377"/>
            <a:ext cx="472276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sz="3600" b="1" dirty="0"/>
              <a:t>ออกแบบฟังก์ชันการลงชื่อเข้าใช้งาน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8335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DD69-DACD-24DE-7B13-9B6C13F9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66" y="2819400"/>
            <a:ext cx="11212067" cy="1231106"/>
          </a:xfrm>
        </p:spPr>
        <p:txBody>
          <a:bodyPr/>
          <a:lstStyle/>
          <a:p>
            <a:pPr algn="ctr"/>
            <a:r>
              <a:rPr lang="en-US" sz="8000" dirty="0">
                <a:latin typeface="+mj-lt"/>
              </a:rPr>
              <a:t>Previous Quiz</a:t>
            </a:r>
          </a:p>
        </p:txBody>
      </p:sp>
    </p:spTree>
    <p:extLst>
      <p:ext uri="{BB962C8B-B14F-4D97-AF65-F5344CB8AC3E}">
        <p14:creationId xmlns:p14="http://schemas.microsoft.com/office/powerpoint/2010/main" val="411810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Custom 1">
      <a:majorFont>
        <a:latin typeface="TH SarabunPSK"/>
        <a:ea typeface=""/>
        <a:cs typeface="TH SarabunPSK"/>
      </a:majorFont>
      <a:minorFont>
        <a:latin typeface="TH SarabunPSK"/>
        <a:ea typeface=""/>
        <a:cs typeface="TH SarabunPS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12217</TotalTime>
  <Words>1458</Words>
  <Application>Microsoft Office PowerPoint</Application>
  <PresentationFormat>Widescreen</PresentationFormat>
  <Paragraphs>263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Cambria Math</vt:lpstr>
      <vt:lpstr>Cordia New</vt:lpstr>
      <vt:lpstr>Tahoma</vt:lpstr>
      <vt:lpstr>TH SarabunPSK</vt:lpstr>
      <vt:lpstr>Office Theme</vt:lpstr>
      <vt:lpstr>PowerPoint Presentation</vt:lpstr>
      <vt:lpstr>Agreements</vt:lpstr>
      <vt:lpstr>Basic Data Types</vt:lpstr>
      <vt:lpstr>Functions</vt:lpstr>
      <vt:lpstr>Logical Values: bool (Boolean)</vt:lpstr>
      <vt:lpstr>For-Loop</vt:lpstr>
      <vt:lpstr>PowerPoint Presentation</vt:lpstr>
      <vt:lpstr>Programming design</vt:lpstr>
      <vt:lpstr>Previous Quiz</vt:lpstr>
      <vt:lpstr>PowerPoint Presentation</vt:lpstr>
      <vt:lpstr>Setup Lab (10 min.)</vt:lpstr>
      <vt:lpstr>Break (15 min.)</vt:lpstr>
      <vt:lpstr>LAB13 : num2word งานกลุ่ม (20 Min.)</vt:lpstr>
      <vt:lpstr>LAB13 Sharing (5-10 min.)</vt:lpstr>
      <vt:lpstr>New Data Types</vt:lpstr>
      <vt:lpstr>Why NumPy?</vt:lpstr>
      <vt:lpstr>Why NumPy?</vt:lpstr>
      <vt:lpstr>Array Creation: Type Casting</vt:lpstr>
      <vt:lpstr>Array Creation: Type Casting</vt:lpstr>
      <vt:lpstr>Array Creation: Other Built-In Functions</vt:lpstr>
      <vt:lpstr>Array Creation: Other Built-In Functions</vt:lpstr>
      <vt:lpstr>Array Methods</vt:lpstr>
      <vt:lpstr>LAB14: Array Creation (15 min.)</vt:lpstr>
      <vt:lpstr>Array Slicing</vt:lpstr>
      <vt:lpstr>Array Indexing</vt:lpstr>
      <vt:lpstr>Array Method: Statistics</vt:lpstr>
      <vt:lpstr>Array Method: Axis</vt:lpstr>
      <vt:lpstr>Array Operations</vt:lpstr>
      <vt:lpstr>LAB15: Array Method: Statistics (15 min.)</vt:lpstr>
      <vt:lpstr>Extra : A orange should be orange. (before end of class)</vt:lpstr>
      <vt:lpstr>Introduction to Pandas</vt:lpstr>
      <vt:lpstr>Pandas: Series</vt:lpstr>
      <vt:lpstr>Series Attributes</vt:lpstr>
      <vt:lpstr>LAB16: apply (5 min.)</vt:lpstr>
      <vt:lpstr>Pandas: DataFrame</vt:lpstr>
      <vt:lpstr>LAB17: DataFrame (10 min.)</vt:lpstr>
      <vt:lpstr>DataFrame Slicing</vt:lpstr>
      <vt:lpstr>Pandas Attributes: drop</vt:lpstr>
      <vt:lpstr>Pandas Attributes: concat</vt:lpstr>
      <vt:lpstr>Pandas Attributes: merge</vt:lpstr>
      <vt:lpstr>LAB18: Grouping (75 min.)</vt:lpstr>
      <vt:lpstr>Extra : A orange should be orange. (before end of class)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Pakhapoom Sarapat</dc:creator>
  <cp:lastModifiedBy>Chainarong Tumapha</cp:lastModifiedBy>
  <cp:revision>23</cp:revision>
  <dcterms:created xsi:type="dcterms:W3CDTF">2022-05-17T14:18:57Z</dcterms:created>
  <dcterms:modified xsi:type="dcterms:W3CDTF">2022-05-26T03:58:44Z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2021-09-13T00:00:00Z</vt:filetime>
  </property>
  <property fmtid="{D5CDD505-2E9C-101B-9397-08002B2CF9AE}" pid="3" name="Creator">
    <vt:lpwstr>Microsoft® PowerPoint® สำหรับ Microsoft 365</vt:lpwstr>
  </property>
  <property fmtid="{D5CDD505-2E9C-101B-9397-08002B2CF9AE}" pid="4" name="LastSaved">
    <vt:filetime>2022-05-17T00:00:00Z</vt:filetime>
  </property>
</Properties>
</file>