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311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317" r:id="rId10"/>
    <p:sldId id="318" r:id="rId11"/>
    <p:sldId id="268" r:id="rId12"/>
    <p:sldId id="269" r:id="rId13"/>
    <p:sldId id="334" r:id="rId14"/>
    <p:sldId id="335" r:id="rId15"/>
    <p:sldId id="336" r:id="rId16"/>
    <p:sldId id="270" r:id="rId17"/>
    <p:sldId id="271" r:id="rId18"/>
    <p:sldId id="272" r:id="rId19"/>
    <p:sldId id="273" r:id="rId20"/>
    <p:sldId id="321" r:id="rId21"/>
    <p:sldId id="320" r:id="rId22"/>
    <p:sldId id="332" r:id="rId23"/>
    <p:sldId id="333" r:id="rId24"/>
    <p:sldId id="339" r:id="rId25"/>
    <p:sldId id="340" r:id="rId26"/>
    <p:sldId id="341" r:id="rId27"/>
    <p:sldId id="351" r:id="rId28"/>
    <p:sldId id="352" r:id="rId29"/>
    <p:sldId id="353" r:id="rId30"/>
    <p:sldId id="347" r:id="rId31"/>
    <p:sldId id="345" r:id="rId32"/>
    <p:sldId id="346" r:id="rId33"/>
    <p:sldId id="348" r:id="rId34"/>
    <p:sldId id="349" r:id="rId35"/>
    <p:sldId id="350" r:id="rId36"/>
    <p:sldId id="284" r:id="rId37"/>
    <p:sldId id="285" r:id="rId38"/>
    <p:sldId id="323" r:id="rId39"/>
    <p:sldId id="354" r:id="rId40"/>
    <p:sldId id="355" r:id="rId41"/>
    <p:sldId id="356" r:id="rId42"/>
    <p:sldId id="324" r:id="rId43"/>
    <p:sldId id="325" r:id="rId44"/>
    <p:sldId id="342" r:id="rId45"/>
    <p:sldId id="291" r:id="rId46"/>
    <p:sldId id="344" r:id="rId47"/>
    <p:sldId id="327" r:id="rId48"/>
    <p:sldId id="328" r:id="rId49"/>
    <p:sldId id="357" r:id="rId50"/>
    <p:sldId id="329" r:id="rId51"/>
    <p:sldId id="330" r:id="rId5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05" autoAdjust="0"/>
  </p:normalViewPr>
  <p:slideViewPr>
    <p:cSldViewPr>
      <p:cViewPr varScale="1">
        <p:scale>
          <a:sx n="61" d="100"/>
          <a:sy n="61" d="100"/>
        </p:scale>
        <p:origin x="-6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7EACD-D04F-4B22-8245-42E7D9B9D43A}" type="datetimeFigureOut">
              <a:rPr lang="th-TH" smtClean="0"/>
              <a:pPr/>
              <a:t>16/10/61</a:t>
            </a:fld>
            <a:endParaRPr lang="en-US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E388-6AD8-4B6C-8764-F98A477684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82DE7F-F4ED-48FB-98E4-0F03BB08B16D}" type="slidenum">
              <a:rPr lang="en-US" smtClean="0"/>
              <a:pPr/>
              <a:t>2</a:t>
            </a:fld>
            <a:endParaRPr lang="th-TH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2580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6EF1A-77E5-4F36-9B78-10F566E6DBB8}" type="slidenum">
              <a:rPr lang="en-US" smtClean="0"/>
              <a:pPr/>
              <a:t>13</a:t>
            </a:fld>
            <a:endParaRPr lang="th-TH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#include&lt;</a:t>
            </a: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stdio.h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&gt;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main()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{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age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20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,count;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for 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=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0; count&lt;20; count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++)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{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	</a:t>
            </a: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("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Enter age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[%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d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 : "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,count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)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	</a:t>
            </a: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scanf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("%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d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"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,&amp;age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])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}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("Finish\n");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return 0;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}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0593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6EF1A-77E5-4F36-9B78-10F566E6DBB8}" type="slidenum">
              <a:rPr lang="en-US" smtClean="0"/>
              <a:pPr/>
              <a:t>15</a:t>
            </a:fld>
            <a:endParaRPr lang="th-TH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#include&lt;</a:t>
            </a: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stdio.h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&gt;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main()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{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age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20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,count;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for 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=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0; count&lt;20; count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++)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{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	</a:t>
            </a: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("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Enter age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[%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d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 : "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,count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)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	</a:t>
            </a: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scanf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("%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d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"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,&amp;age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])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}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("Finish\n");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return 0;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}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4122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70707-964F-4F0B-A9D2-11ED968F8257}" type="slidenum">
              <a:rPr lang="en-US" smtClean="0"/>
              <a:pPr/>
              <a:t>16</a:t>
            </a:fld>
            <a:endParaRPr lang="th-TH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7712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6FF978-BE1F-43F6-8FAF-FD2183088F76}" type="slidenum">
              <a:rPr lang="en-US" smtClean="0"/>
              <a:pPr/>
              <a:t>17</a:t>
            </a:fld>
            <a:endParaRPr lang="th-TH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9254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038D7-840D-4EE0-A62A-0E4E1B32FBD7}" type="slidenum">
              <a:rPr lang="en-US" smtClean="0"/>
              <a:pPr/>
              <a:t>18</a:t>
            </a:fld>
            <a:endParaRPr lang="th-TH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1737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6EF1A-77E5-4F36-9B78-10F566E6DBB8}" type="slidenum">
              <a:rPr lang="en-US" smtClean="0"/>
              <a:pPr/>
              <a:t>19</a:t>
            </a:fld>
            <a:endParaRPr lang="th-TH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#include&lt;</a:t>
            </a: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stdio.h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&gt;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main()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{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age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20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,count;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for 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=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0; count&lt;20; count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++)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{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	</a:t>
            </a: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("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Enter age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[%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d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 : "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,count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)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	</a:t>
            </a: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scanf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("%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d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"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,&amp;age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])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}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("Finish\n");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return 0;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}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5888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6EF1A-77E5-4F36-9B78-10F566E6DBB8}" type="slidenum">
              <a:rPr lang="en-US" smtClean="0"/>
              <a:pPr/>
              <a:t>20</a:t>
            </a:fld>
            <a:endParaRPr lang="th-TH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#include&lt;</a:t>
            </a: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stdio.h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&gt;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main()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{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age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20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,count;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for 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=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0; count&lt;20; count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++)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{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	</a:t>
            </a: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("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Enter age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[%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d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 : "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,count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)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	</a:t>
            </a: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scanf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("%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d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"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,&amp;age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th-TH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])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}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180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("Finish\n");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return 0;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180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}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3501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6EF1A-77E5-4F36-9B78-10F566E6DBB8}" type="slidenum">
              <a:rPr lang="en-US" smtClean="0"/>
              <a:pPr/>
              <a:t>22</a:t>
            </a:fld>
            <a:endParaRPr lang="th-TH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8904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6EF1A-77E5-4F36-9B78-10F566E6DBB8}" type="slidenum">
              <a:rPr lang="en-US" smtClean="0"/>
              <a:pPr/>
              <a:t>23</a:t>
            </a:fld>
            <a:endParaRPr lang="th-TH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3505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6EF1A-77E5-4F36-9B78-10F566E6DBB8}" type="slidenum">
              <a:rPr lang="en-US" smtClean="0"/>
              <a:pPr/>
              <a:t>24</a:t>
            </a:fld>
            <a:endParaRPr lang="th-TH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507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DF1331-89E4-48D4-996D-9F4BAD34685C}" type="slidenum">
              <a:rPr lang="en-US" smtClean="0"/>
              <a:pPr/>
              <a:t>3</a:t>
            </a:fld>
            <a:endParaRPr lang="th-TH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2612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6EF1A-77E5-4F36-9B78-10F566E6DBB8}" type="slidenum">
              <a:rPr lang="en-US" smtClean="0"/>
              <a:pPr/>
              <a:t>25</a:t>
            </a:fld>
            <a:endParaRPr lang="th-TH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9756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6EF1A-77E5-4F36-9B78-10F566E6DBB8}" type="slidenum">
              <a:rPr lang="en-US" smtClean="0"/>
              <a:pPr/>
              <a:t>26</a:t>
            </a:fld>
            <a:endParaRPr lang="th-TH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2641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6EF1A-77E5-4F36-9B78-10F566E6DBB8}" type="slidenum">
              <a:rPr lang="en-US" smtClean="0"/>
              <a:pPr/>
              <a:t>27</a:t>
            </a:fld>
            <a:endParaRPr lang="th-TH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327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6EF1A-77E5-4F36-9B78-10F566E6DBB8}" type="slidenum">
              <a:rPr lang="en-US" smtClean="0"/>
              <a:pPr/>
              <a:t>28</a:t>
            </a:fld>
            <a:endParaRPr lang="th-TH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6263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6EF1A-77E5-4F36-9B78-10F566E6DBB8}" type="slidenum">
              <a:rPr lang="en-US" smtClean="0"/>
              <a:pPr/>
              <a:t>29</a:t>
            </a:fld>
            <a:endParaRPr lang="th-TH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3821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6EF1A-77E5-4F36-9B78-10F566E6DBB8}" type="slidenum">
              <a:rPr lang="en-US" smtClean="0"/>
              <a:pPr/>
              <a:t>30</a:t>
            </a:fld>
            <a:endParaRPr lang="th-TH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78165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6EF1A-77E5-4F36-9B78-10F566E6DBB8}" type="slidenum">
              <a:rPr lang="en-US" smtClean="0"/>
              <a:pPr/>
              <a:t>31</a:t>
            </a:fld>
            <a:endParaRPr lang="th-TH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069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6EF1A-77E5-4F36-9B78-10F566E6DBB8}" type="slidenum">
              <a:rPr lang="en-US" smtClean="0"/>
              <a:pPr/>
              <a:t>32</a:t>
            </a:fld>
            <a:endParaRPr lang="th-TH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1309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6EF1A-77E5-4F36-9B78-10F566E6DBB8}" type="slidenum">
              <a:rPr lang="en-US" smtClean="0"/>
              <a:pPr/>
              <a:t>33</a:t>
            </a:fld>
            <a:endParaRPr lang="th-TH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2583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6EF1A-77E5-4F36-9B78-10F566E6DBB8}" type="slidenum">
              <a:rPr lang="en-US" smtClean="0"/>
              <a:pPr/>
              <a:t>34</a:t>
            </a:fld>
            <a:endParaRPr lang="th-TH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778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FCD0C-8CE7-4B88-BA40-369080AAFA04}" type="slidenum">
              <a:rPr lang="en-US" smtClean="0"/>
              <a:pPr/>
              <a:t>4</a:t>
            </a:fld>
            <a:endParaRPr lang="th-TH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z="1800" b="0" dirty="0" smtClean="0">
                <a:latin typeface="TH SarabunPSK" pitchFamily="34" charset="-34"/>
                <a:cs typeface="TH SarabunPSK" pitchFamily="34" charset="-34"/>
              </a:rPr>
              <a:t>ตัวแปรอาร์เรย์ที่เก็บข้อมูลได้เพียงแถวเดียว</a:t>
            </a:r>
          </a:p>
          <a:p>
            <a:r>
              <a:rPr lang="th-TH" sz="1800" b="0" dirty="0" smtClean="0">
                <a:latin typeface="TH SarabunPSK" pitchFamily="34" charset="-34"/>
                <a:cs typeface="TH SarabunPSK" pitchFamily="34" charset="-34"/>
              </a:rPr>
              <a:t>(ใช้ลำดับในการอ้างถึงข้อมูล)</a:t>
            </a:r>
            <a:endParaRPr lang="th-TH" sz="1800" b="0" dirty="0" smtClean="0">
              <a:solidFill>
                <a:srgbClr val="CC3300"/>
              </a:solidFill>
              <a:latin typeface="TH SarabunPSK" pitchFamily="34" charset="-34"/>
              <a:cs typeface="TH SarabunPSK" pitchFamily="34" charset="-34"/>
            </a:endParaRP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32367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6EF1A-77E5-4F36-9B78-10F566E6DBB8}" type="slidenum">
              <a:rPr lang="en-US" smtClean="0"/>
              <a:pPr/>
              <a:t>35</a:t>
            </a:fld>
            <a:endParaRPr lang="th-TH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601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CDD231-EF0D-49AB-B93A-56B7D2C0A072}" type="slidenum">
              <a:rPr lang="en-US" smtClean="0"/>
              <a:pPr/>
              <a:t>36</a:t>
            </a:fld>
            <a:endParaRPr lang="th-TH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48133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5D68B-ACF0-4978-A6DA-E6A1783146EE}" type="slidenum">
              <a:rPr lang="en-US" smtClean="0"/>
              <a:pPr/>
              <a:t>37</a:t>
            </a:fld>
            <a:endParaRPr lang="th-TH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02872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5D68B-ACF0-4978-A6DA-E6A1783146EE}" type="slidenum">
              <a:rPr lang="en-US" smtClean="0"/>
              <a:pPr/>
              <a:t>38</a:t>
            </a:fld>
            <a:endParaRPr lang="th-TH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20346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5D68B-ACF0-4978-A6DA-E6A1783146EE}" type="slidenum">
              <a:rPr lang="en-US" smtClean="0"/>
              <a:pPr/>
              <a:t>39</a:t>
            </a:fld>
            <a:endParaRPr lang="th-TH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91185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6EF1A-77E5-4F36-9B78-10F566E6DBB8}" type="slidenum">
              <a:rPr lang="en-US" smtClean="0"/>
              <a:pPr/>
              <a:t>40</a:t>
            </a:fld>
            <a:endParaRPr lang="th-TH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11801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6EF1A-77E5-4F36-9B78-10F566E6DBB8}" type="slidenum">
              <a:rPr lang="en-US" smtClean="0"/>
              <a:pPr/>
              <a:t>41</a:t>
            </a:fld>
            <a:endParaRPr lang="th-TH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79208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13449-806C-426B-8193-C707D99DBBA7}" type="slidenum">
              <a:rPr lang="en-US" smtClean="0"/>
              <a:pPr/>
              <a:t>45</a:t>
            </a:fld>
            <a:endParaRPr lang="th-TH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92032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6EF1A-77E5-4F36-9B78-10F566E6DBB8}" type="slidenum">
              <a:rPr lang="en-US" smtClean="0"/>
              <a:pPr/>
              <a:t>49</a:t>
            </a:fld>
            <a:endParaRPr lang="th-TH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781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83526-DFA2-4DDB-A7A3-38883B87CE9B}" type="slidenum">
              <a:rPr lang="en-US" smtClean="0"/>
              <a:pPr/>
              <a:t>5</a:t>
            </a:fld>
            <a:endParaRPr lang="th-TH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1313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252CB-83C3-48CD-B2EC-E7E97919FE97}" type="slidenum">
              <a:rPr lang="en-US" smtClean="0"/>
              <a:pPr/>
              <a:t>6</a:t>
            </a:fld>
            <a:endParaRPr lang="th-TH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245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3662C-0E1F-4960-B292-C35EAC60861E}" type="slidenum">
              <a:rPr lang="en-US" smtClean="0"/>
              <a:pPr/>
              <a:t>7</a:t>
            </a:fld>
            <a:endParaRPr lang="th-TH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165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E7D50F-83B1-452D-AC79-D134742D0BA4}" type="slidenum">
              <a:rPr lang="en-US" smtClean="0"/>
              <a:pPr/>
              <a:t>8</a:t>
            </a:fld>
            <a:endParaRPr lang="th-TH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0619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4F3F8F-4BDA-42D2-883D-C284EC70EE36}" type="slidenum">
              <a:rPr lang="en-US" smtClean="0"/>
              <a:pPr/>
              <a:t>11</a:t>
            </a:fld>
            <a:endParaRPr lang="th-TH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4731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E4DC7B-E97E-43DA-B3AA-249BF3714FCE}" type="slidenum">
              <a:rPr lang="en-US" smtClean="0"/>
              <a:pPr/>
              <a:t>12</a:t>
            </a:fld>
            <a:endParaRPr lang="th-TH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509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4286248" y="3857628"/>
            <a:ext cx="4400536" cy="714380"/>
          </a:xfrm>
        </p:spPr>
        <p:txBody>
          <a:bodyPr/>
          <a:lstStyle>
            <a:lvl1pPr marL="0" indent="0" algn="ctr">
              <a:buNone/>
              <a:defRPr sz="3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BE2E-848F-444C-8D95-6E955FE8E81E}" type="datetimeFigureOut">
              <a:rPr lang="th-TH" smtClean="0"/>
              <a:pPr/>
              <a:t>16/10/61</a:t>
            </a:fld>
            <a:endParaRPr lang="en-US"/>
          </a:p>
        </p:txBody>
      </p:sp>
      <p:sp>
        <p:nvSpPr>
          <p:cNvPr id="8" name="ตัวยึดหมายเลขภาพนิ่ง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05B80-4669-40E9-A39E-F331EC70C2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ตัวยึดท้ายกระดา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ชื่อเรื่อง 10"/>
          <p:cNvSpPr>
            <a:spLocks noGrp="1"/>
          </p:cNvSpPr>
          <p:nvPr>
            <p:ph type="title"/>
          </p:nvPr>
        </p:nvSpPr>
        <p:spPr>
          <a:xfrm>
            <a:off x="2285984" y="2285992"/>
            <a:ext cx="6372212" cy="1571636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BE2E-848F-444C-8D95-6E955FE8E81E}" type="datetimeFigureOut">
              <a:rPr lang="th-TH" smtClean="0"/>
              <a:pPr/>
              <a:t>16/10/61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B80-4669-40E9-A39E-F331EC7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BE2E-848F-444C-8D95-6E955FE8E81E}" type="datetimeFigureOut">
              <a:rPr lang="th-TH" smtClean="0"/>
              <a:pPr/>
              <a:t>16/10/61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B80-4669-40E9-A39E-F331EC7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42CE1-7A27-4541-ABAA-0019EE2F6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H SarabunPSK" pitchFamily="34" charset="-34"/>
                <a:cs typeface="TH SarabunPSK" pitchFamily="34" charset="-34"/>
              </a:defRPr>
            </a:lvl1pPr>
            <a:lvl2pPr>
              <a:buFontTx/>
              <a:buNone/>
              <a:defRPr baseline="0">
                <a:latin typeface="TH SarabunPSK" pitchFamily="34" charset="-34"/>
                <a:cs typeface="TH SarabunPSK" pitchFamily="34" charset="-34"/>
              </a:defRPr>
            </a:lvl2pPr>
            <a:lvl3pPr>
              <a:buFontTx/>
              <a:buNone/>
              <a:defRPr baseline="0">
                <a:latin typeface="TH SarabunPSK" pitchFamily="34" charset="-34"/>
                <a:cs typeface="TH SarabunPSK" pitchFamily="34" charset="-34"/>
              </a:defRPr>
            </a:lvl3pPr>
            <a:lvl4pPr>
              <a:buFontTx/>
              <a:buNone/>
              <a:defRPr baseline="0">
                <a:latin typeface="TH SarabunPSK" pitchFamily="34" charset="-34"/>
                <a:cs typeface="TH SarabunPSK" pitchFamily="34" charset="-34"/>
              </a:defRPr>
            </a:lvl4pPr>
            <a:lvl5pPr>
              <a:buFontTx/>
              <a:buNone/>
              <a:defRPr baseline="0">
                <a:latin typeface="TH SarabunPSK" pitchFamily="34" charset="-34"/>
                <a:cs typeface="TH SarabunPSK" pitchFamily="34" charset="-34"/>
              </a:defRPr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BE2E-848F-444C-8D95-6E955FE8E81E}" type="datetimeFigureOut">
              <a:rPr lang="th-TH" smtClean="0"/>
              <a:pPr/>
              <a:t>16/10/61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B80-4669-40E9-A39E-F331EC7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BE2E-848F-444C-8D95-6E955FE8E81E}" type="datetimeFigureOut">
              <a:rPr lang="th-TH" smtClean="0"/>
              <a:pPr/>
              <a:t>16/10/61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B80-4669-40E9-A39E-F331EC7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BE2E-848F-444C-8D95-6E955FE8E81E}" type="datetimeFigureOut">
              <a:rPr lang="th-TH" smtClean="0"/>
              <a:pPr/>
              <a:t>16/10/61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B80-4669-40E9-A39E-F331EC7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BE2E-848F-444C-8D95-6E955FE8E81E}" type="datetimeFigureOut">
              <a:rPr lang="th-TH" smtClean="0"/>
              <a:pPr/>
              <a:t>16/10/61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B80-4669-40E9-A39E-F331EC7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BE2E-848F-444C-8D95-6E955FE8E81E}" type="datetimeFigureOut">
              <a:rPr lang="th-TH" smtClean="0"/>
              <a:pPr/>
              <a:t>16/10/61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B80-4669-40E9-A39E-F331EC7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BE2E-848F-444C-8D95-6E955FE8E81E}" type="datetimeFigureOut">
              <a:rPr lang="th-TH" smtClean="0"/>
              <a:pPr/>
              <a:t>16/10/61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B80-4669-40E9-A39E-F331EC7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BE2E-848F-444C-8D95-6E955FE8E81E}" type="datetimeFigureOut">
              <a:rPr lang="th-TH" smtClean="0"/>
              <a:pPr/>
              <a:t>16/10/61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B80-4669-40E9-A39E-F331EC7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BE2E-848F-444C-8D95-6E955FE8E81E}" type="datetimeFigureOut">
              <a:rPr lang="th-TH" smtClean="0"/>
              <a:pPr/>
              <a:t>16/10/61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B80-4669-40E9-A39E-F331EC7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dirty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dirty="0" smtClean="0"/>
              <a:t>ระดับที่สอง</a:t>
            </a:r>
          </a:p>
          <a:p>
            <a:pPr lvl="2"/>
            <a:r>
              <a:rPr lang="th-TH" dirty="0" smtClean="0"/>
              <a:t>ระดับที่สาม</a:t>
            </a:r>
          </a:p>
          <a:p>
            <a:pPr lvl="3"/>
            <a:r>
              <a:rPr lang="th-TH" dirty="0" smtClean="0"/>
              <a:t>ระดับที่สี่</a:t>
            </a:r>
          </a:p>
          <a:p>
            <a:pPr lvl="4"/>
            <a:r>
              <a:rPr lang="th-TH" dirty="0" smtClean="0"/>
              <a:t>ระดับที่ห้า</a:t>
            </a:r>
            <a:endParaRPr lang="en-US" dirty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ABE2E-848F-444C-8D95-6E955FE8E81E}" type="datetimeFigureOut">
              <a:rPr lang="th-TH" smtClean="0"/>
              <a:pPr/>
              <a:t>16/10/61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05B80-4669-40E9-A39E-F331EC70C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1524000" y="2285992"/>
            <a:ext cx="6905596" cy="2438408"/>
          </a:xfrm>
        </p:spPr>
        <p:txBody>
          <a:bodyPr>
            <a:noAutofit/>
          </a:bodyPr>
          <a:lstStyle/>
          <a:p>
            <a:r>
              <a:rPr lang="th-TH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ตัวแปรแบบแถวลำดับ </a:t>
            </a:r>
            <a:br>
              <a:rPr lang="th-TH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Array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228600" y="2819400"/>
            <a:ext cx="423862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altLang="en-US" sz="2800">
                <a:solidFill>
                  <a:srgbClr val="000066"/>
                </a:solidFill>
              </a:rPr>
              <a:t>ถ้าหากมีการอ้างถึงอาเรย์อาจเป็นดังต่อไปนี้</a:t>
            </a:r>
            <a:endParaRPr lang="th-TH" altLang="en-US" sz="280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914400"/>
            <a:ext cx="9144000" cy="4648200"/>
          </a:xfrm>
        </p:spPr>
        <p:txBody>
          <a:bodyPr/>
          <a:lstStyle/>
          <a:p>
            <a:pPr algn="l"/>
            <a:r>
              <a:rPr lang="th-TH" altLang="en-US" sz="36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ถ้าหากมีข้อมูลกลุ่มหนึ่งเป็นคะแนนของนักเรียน </a:t>
            </a:r>
            <a:r>
              <a:rPr lang="en-US" altLang="en-US" sz="36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8 </a:t>
            </a:r>
            <a:r>
              <a:rPr lang="th-TH" altLang="en-US" sz="36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คน สามารถเก็บได้ดังนี้</a:t>
            </a:r>
          </a:p>
          <a:p>
            <a:pPr algn="l"/>
            <a:r>
              <a:rPr lang="th-TH" altLang="en-US" sz="3600" b="1" dirty="0" smtClean="0">
                <a:solidFill>
                  <a:srgbClr val="000066"/>
                </a:solidFill>
                <a:latin typeface="TH SarabunPSK" pitchFamily="34" charset="-34"/>
                <a:cs typeface="TH SarabunPSK" pitchFamily="34" charset="-34"/>
              </a:rPr>
              <a:t>นักเรียน</a:t>
            </a:r>
            <a:r>
              <a:rPr lang="th-TH" altLang="en-US" sz="3600" dirty="0" smtClean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altLang="en-US" sz="36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X[0]	X[1]	X[2]	X[3]	X[4]	X[5]	X[6]	X[7]</a:t>
            </a:r>
            <a:endParaRPr lang="th-TH" altLang="en-US" sz="3600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th-TH" altLang="en-US" sz="3600" b="1" dirty="0" smtClean="0">
                <a:solidFill>
                  <a:srgbClr val="000066"/>
                </a:solidFill>
                <a:latin typeface="TH SarabunPSK" pitchFamily="34" charset="-34"/>
                <a:cs typeface="TH SarabunPSK" pitchFamily="34" charset="-34"/>
              </a:rPr>
              <a:t>คะแนน</a:t>
            </a:r>
            <a:r>
              <a:rPr lang="th-TH" altLang="en-US" sz="3600" dirty="0" smtClean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altLang="en-US" sz="36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18	 20	 35	 84	 21	 45	  65	 74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14400" y="3962400"/>
            <a:ext cx="7401385" cy="1815882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X[2]		</a:t>
            </a:r>
            <a:r>
              <a:rPr lang="th-TH" altLang="en-US" sz="2800" dirty="0">
                <a:solidFill>
                  <a:schemeClr val="bg1"/>
                </a:solidFill>
                <a:latin typeface="+mj-lt"/>
              </a:rPr>
              <a:t>อ้างถึงเซลล์ที่ </a:t>
            </a:r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2 </a:t>
            </a:r>
            <a:r>
              <a:rPr lang="th-TH" altLang="en-US" sz="2800" dirty="0">
                <a:solidFill>
                  <a:schemeClr val="bg1"/>
                </a:solidFill>
                <a:latin typeface="+mj-lt"/>
              </a:rPr>
              <a:t>มีค่าเท่ากับ </a:t>
            </a:r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35</a:t>
            </a:r>
          </a:p>
          <a:p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X[2] + X[3]	</a:t>
            </a:r>
            <a:r>
              <a:rPr lang="th-TH" altLang="en-US" sz="2800" dirty="0">
                <a:solidFill>
                  <a:schemeClr val="bg1"/>
                </a:solidFill>
                <a:latin typeface="+mj-lt"/>
              </a:rPr>
              <a:t>นำเซลล์ที่ </a:t>
            </a:r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2 </a:t>
            </a:r>
            <a:r>
              <a:rPr lang="th-TH" altLang="en-US" sz="2800" dirty="0">
                <a:solidFill>
                  <a:schemeClr val="bg1"/>
                </a:solidFill>
                <a:latin typeface="+mj-lt"/>
              </a:rPr>
              <a:t>บวกกับเซลล์ที่ </a:t>
            </a:r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3 </a:t>
            </a:r>
            <a:r>
              <a:rPr lang="th-TH" altLang="en-US" sz="2800" dirty="0">
                <a:solidFill>
                  <a:schemeClr val="bg1"/>
                </a:solidFill>
                <a:latin typeface="+mj-lt"/>
              </a:rPr>
              <a:t>จะได้ </a:t>
            </a:r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35 + 84 </a:t>
            </a:r>
            <a:r>
              <a:rPr lang="th-TH" altLang="en-US" sz="2800" dirty="0">
                <a:solidFill>
                  <a:schemeClr val="bg1"/>
                </a:solidFill>
                <a:latin typeface="+mj-lt"/>
              </a:rPr>
              <a:t>เท่ากับ </a:t>
            </a:r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119</a:t>
            </a:r>
          </a:p>
          <a:p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X[1+3]		</a:t>
            </a:r>
            <a:r>
              <a:rPr lang="th-TH" altLang="en-US" sz="2800" dirty="0">
                <a:solidFill>
                  <a:schemeClr val="bg1"/>
                </a:solidFill>
                <a:latin typeface="+mj-lt"/>
              </a:rPr>
              <a:t>อ้างเซลล์ที่ </a:t>
            </a:r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4 </a:t>
            </a:r>
            <a:r>
              <a:rPr lang="th-TH" altLang="en-US" sz="2800" dirty="0">
                <a:solidFill>
                  <a:schemeClr val="bg1"/>
                </a:solidFill>
                <a:latin typeface="+mj-lt"/>
              </a:rPr>
              <a:t>มีค่าเท่ากับ </a:t>
            </a:r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21</a:t>
            </a:r>
          </a:p>
          <a:p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X[5] + 1		</a:t>
            </a:r>
            <a:r>
              <a:rPr lang="th-TH" altLang="en-US" sz="2800" dirty="0">
                <a:solidFill>
                  <a:schemeClr val="bg1"/>
                </a:solidFill>
                <a:latin typeface="+mj-lt"/>
              </a:rPr>
              <a:t>นำเซลล์ที่ </a:t>
            </a:r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5 </a:t>
            </a:r>
            <a:r>
              <a:rPr lang="th-TH" altLang="en-US" sz="2800" dirty="0">
                <a:solidFill>
                  <a:schemeClr val="bg1"/>
                </a:solidFill>
                <a:latin typeface="+mj-lt"/>
              </a:rPr>
              <a:t>มาบวกด้วย </a:t>
            </a:r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1 </a:t>
            </a:r>
            <a:r>
              <a:rPr lang="th-TH" altLang="en-US" sz="2800" dirty="0">
                <a:solidFill>
                  <a:schemeClr val="bg1"/>
                </a:solidFill>
                <a:latin typeface="+mj-lt"/>
              </a:rPr>
              <a:t>จะได้เท่ากับ </a:t>
            </a:r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46</a:t>
            </a:r>
            <a:endParaRPr lang="th-TH" altLang="en-US" sz="2800" dirty="0">
              <a:latin typeface="+mj-l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-1524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altLang="en-US" sz="6000" b="1" smtClean="0">
                <a:solidFill>
                  <a:srgbClr val="000066"/>
                </a:solidFill>
                <a:latin typeface="LilyUPC" pitchFamily="34" charset="-34"/>
              </a:rPr>
              <a:t>การอ้างถึงสมาชิกในอาร์เรย์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9268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4C735-12BF-4DB8-9607-514954322113}" type="slidenum">
              <a:rPr lang="en-US">
                <a:latin typeface="TH SarabunPSK" pitchFamily="34" charset="-34"/>
                <a:cs typeface="TH SarabunPSK" pitchFamily="34" charset="-34"/>
              </a:rPr>
              <a:pPr>
                <a:defRPr/>
              </a:pPr>
              <a:t>11</a:t>
            </a:fld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4235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การอ้างอิงข้อมูลอาร์เรย์</a:t>
            </a:r>
            <a:endParaRPr lang="th-TH" sz="4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47813" y="1685925"/>
            <a:ext cx="5537656" cy="1201738"/>
            <a:chOff x="1111" y="971"/>
            <a:chExt cx="3371" cy="757"/>
          </a:xfrm>
        </p:grpSpPr>
        <p:sp>
          <p:nvSpPr>
            <p:cNvPr id="15377" name="AutoShape 5"/>
            <p:cNvSpPr>
              <a:spLocks noChangeArrowheads="1"/>
            </p:cNvSpPr>
            <p:nvPr/>
          </p:nvSpPr>
          <p:spPr bwMode="auto">
            <a:xfrm>
              <a:off x="1832" y="1317"/>
              <a:ext cx="600" cy="38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th-TH" sz="2400" b="0" dirty="0">
                  <a:latin typeface="TH SarabunPSK" pitchFamily="34" charset="-34"/>
                  <a:cs typeface="TH SarabunPSK" pitchFamily="34" charset="-34"/>
                </a:rPr>
                <a:t>2001</a:t>
              </a:r>
            </a:p>
          </p:txBody>
        </p:sp>
        <p:sp>
          <p:nvSpPr>
            <p:cNvPr id="15378" name="Text Box 6"/>
            <p:cNvSpPr txBox="1">
              <a:spLocks noChangeArrowheads="1"/>
            </p:cNvSpPr>
            <p:nvPr/>
          </p:nvSpPr>
          <p:spPr bwMode="auto">
            <a:xfrm>
              <a:off x="1111" y="1360"/>
              <a:ext cx="665" cy="36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year[5]</a:t>
              </a:r>
              <a:endParaRPr lang="th-TH" sz="32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379" name="Text Box 7"/>
            <p:cNvSpPr txBox="1">
              <a:spLocks noChangeArrowheads="1"/>
            </p:cNvSpPr>
            <p:nvPr/>
          </p:nvSpPr>
          <p:spPr bwMode="auto">
            <a:xfrm>
              <a:off x="1904" y="971"/>
              <a:ext cx="595" cy="33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year[0]</a:t>
              </a:r>
              <a:endParaRPr lang="th-TH" b="1" dirty="0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380" name="AutoShape 8"/>
            <p:cNvSpPr>
              <a:spLocks noChangeArrowheads="1"/>
            </p:cNvSpPr>
            <p:nvPr/>
          </p:nvSpPr>
          <p:spPr bwMode="auto">
            <a:xfrm>
              <a:off x="2335" y="1317"/>
              <a:ext cx="600" cy="38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th-TH" sz="2400" b="0">
                  <a:latin typeface="TH SarabunPSK" pitchFamily="34" charset="-34"/>
                  <a:cs typeface="TH SarabunPSK" pitchFamily="34" charset="-34"/>
                </a:rPr>
                <a:t>2542</a:t>
              </a:r>
            </a:p>
          </p:txBody>
        </p:sp>
        <p:sp>
          <p:nvSpPr>
            <p:cNvPr id="15381" name="Text Box 9"/>
            <p:cNvSpPr txBox="1">
              <a:spLocks noChangeArrowheads="1"/>
            </p:cNvSpPr>
            <p:nvPr/>
          </p:nvSpPr>
          <p:spPr bwMode="auto">
            <a:xfrm>
              <a:off x="2403" y="971"/>
              <a:ext cx="595" cy="33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year[1]</a:t>
              </a:r>
              <a:endParaRPr lang="th-TH" b="1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382" name="AutoShape 10"/>
            <p:cNvSpPr>
              <a:spLocks noChangeArrowheads="1"/>
            </p:cNvSpPr>
            <p:nvPr/>
          </p:nvSpPr>
          <p:spPr bwMode="auto">
            <a:xfrm>
              <a:off x="2834" y="1317"/>
              <a:ext cx="600" cy="38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th-TH" sz="2400" b="0">
                  <a:latin typeface="TH SarabunPSK" pitchFamily="34" charset="-34"/>
                  <a:cs typeface="TH SarabunPSK" pitchFamily="34" charset="-34"/>
                </a:rPr>
                <a:t>1999</a:t>
              </a:r>
            </a:p>
          </p:txBody>
        </p:sp>
        <p:sp>
          <p:nvSpPr>
            <p:cNvPr id="15383" name="Text Box 11"/>
            <p:cNvSpPr txBox="1">
              <a:spLocks noChangeArrowheads="1"/>
            </p:cNvSpPr>
            <p:nvPr/>
          </p:nvSpPr>
          <p:spPr bwMode="auto">
            <a:xfrm>
              <a:off x="2902" y="971"/>
              <a:ext cx="595" cy="33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year[2]</a:t>
              </a:r>
              <a:endParaRPr lang="th-TH" b="1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384" name="AutoShape 12"/>
            <p:cNvSpPr>
              <a:spLocks noChangeArrowheads="1"/>
            </p:cNvSpPr>
            <p:nvPr/>
          </p:nvSpPr>
          <p:spPr bwMode="auto">
            <a:xfrm>
              <a:off x="3333" y="1317"/>
              <a:ext cx="600" cy="38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th-TH" sz="2400" b="0">
                  <a:latin typeface="TH SarabunPSK" pitchFamily="34" charset="-34"/>
                  <a:cs typeface="TH SarabunPSK" pitchFamily="34" charset="-34"/>
                </a:rPr>
                <a:t>2000</a:t>
              </a:r>
            </a:p>
          </p:txBody>
        </p:sp>
        <p:sp>
          <p:nvSpPr>
            <p:cNvPr id="15385" name="Text Box 13"/>
            <p:cNvSpPr txBox="1">
              <a:spLocks noChangeArrowheads="1"/>
            </p:cNvSpPr>
            <p:nvPr/>
          </p:nvSpPr>
          <p:spPr bwMode="auto">
            <a:xfrm>
              <a:off x="3401" y="971"/>
              <a:ext cx="595" cy="33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year[3]</a:t>
              </a:r>
              <a:endParaRPr lang="th-TH" b="1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386" name="AutoShape 14"/>
            <p:cNvSpPr>
              <a:spLocks noChangeArrowheads="1"/>
            </p:cNvSpPr>
            <p:nvPr/>
          </p:nvSpPr>
          <p:spPr bwMode="auto">
            <a:xfrm>
              <a:off x="3832" y="1317"/>
              <a:ext cx="600" cy="38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th-TH" sz="2400" b="0">
                  <a:latin typeface="TH SarabunPSK" pitchFamily="34" charset="-34"/>
                  <a:cs typeface="TH SarabunPSK" pitchFamily="34" charset="-34"/>
                </a:rPr>
                <a:t>2521</a:t>
              </a:r>
            </a:p>
          </p:txBody>
        </p:sp>
        <p:sp>
          <p:nvSpPr>
            <p:cNvPr id="15387" name="Text Box 15"/>
            <p:cNvSpPr txBox="1">
              <a:spLocks noChangeArrowheads="1"/>
            </p:cNvSpPr>
            <p:nvPr/>
          </p:nvSpPr>
          <p:spPr bwMode="auto">
            <a:xfrm>
              <a:off x="3887" y="971"/>
              <a:ext cx="595" cy="33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year[4]</a:t>
              </a:r>
              <a:endParaRPr lang="th-TH" b="1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5365" name="Text Box 16"/>
          <p:cNvSpPr txBox="1">
            <a:spLocks noChangeArrowheads="1"/>
          </p:cNvSpPr>
          <p:nvPr/>
        </p:nvSpPr>
        <p:spPr bwMode="auto">
          <a:xfrm>
            <a:off x="107950" y="990600"/>
            <a:ext cx="9144000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dirty="0" err="1" smtClean="0"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 year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5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] = 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{2001,2542,1999,2000,2521};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142875" y="3068638"/>
            <a:ext cx="3751348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0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2800" b="0" dirty="0" err="1" smtClean="0"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en-US" sz="2800" b="0" dirty="0" smtClean="0">
                <a:latin typeface="TH SarabunPSK" pitchFamily="34" charset="-34"/>
                <a:cs typeface="TH SarabunPSK" pitchFamily="34" charset="-34"/>
              </a:rPr>
              <a:t>	("%</a:t>
            </a:r>
            <a:r>
              <a:rPr lang="en-US" sz="2800" b="0" dirty="0">
                <a:latin typeface="TH SarabunPSK" pitchFamily="34" charset="-34"/>
                <a:cs typeface="TH SarabunPSK" pitchFamily="34" charset="-34"/>
              </a:rPr>
              <a:t>d\</a:t>
            </a:r>
            <a:r>
              <a:rPr lang="en-US" sz="2800" b="0" dirty="0" err="1">
                <a:latin typeface="TH SarabunPSK" pitchFamily="34" charset="-34"/>
                <a:cs typeface="TH SarabunPSK" pitchFamily="34" charset="-34"/>
              </a:rPr>
              <a:t>n",year</a:t>
            </a:r>
            <a:r>
              <a:rPr lang="en-US" sz="2800" b="0" dirty="0">
                <a:latin typeface="TH SarabunPSK" pitchFamily="34" charset="-34"/>
                <a:cs typeface="TH SarabunPSK" pitchFamily="34" charset="-34"/>
              </a:rPr>
              <a:t>[0]);</a:t>
            </a:r>
            <a:endParaRPr lang="th-TH" sz="2800" b="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4648200" y="2997200"/>
            <a:ext cx="4424363" cy="3108960"/>
          </a:xfrm>
          <a:prstGeom prst="rect">
            <a:avLst/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endParaRPr lang="en-US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5008563" y="3054350"/>
            <a:ext cx="704039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2001</a:t>
            </a:r>
            <a:endParaRPr lang="th-TH" sz="2800" b="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142875" y="3644900"/>
            <a:ext cx="3751348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0">
                <a:latin typeface="TH SarabunPSK" pitchFamily="34" charset="-34"/>
                <a:cs typeface="TH SarabunPSK" pitchFamily="34" charset="-34"/>
              </a:rPr>
              <a:t>	printf	("%d\n",year[1]);</a:t>
            </a:r>
            <a:endParaRPr lang="th-TH" sz="2800" b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5008563" y="3644900"/>
            <a:ext cx="704039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2542</a:t>
            </a:r>
            <a:endParaRPr lang="th-TH" sz="2800" b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142875" y="4221163"/>
            <a:ext cx="3751348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0">
                <a:latin typeface="TH SarabunPSK" pitchFamily="34" charset="-34"/>
                <a:cs typeface="TH SarabunPSK" pitchFamily="34" charset="-34"/>
              </a:rPr>
              <a:t>	printf	("%d\n",year[2]);</a:t>
            </a:r>
            <a:endParaRPr lang="th-TH" sz="2800" b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142875" y="4797425"/>
            <a:ext cx="3751348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0">
                <a:latin typeface="TH SarabunPSK" pitchFamily="34" charset="-34"/>
                <a:cs typeface="TH SarabunPSK" pitchFamily="34" charset="-34"/>
              </a:rPr>
              <a:t>	printf	("%d\n",year[3]);</a:t>
            </a:r>
            <a:endParaRPr lang="th-TH" sz="2800" b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142875" y="5373688"/>
            <a:ext cx="3751348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0">
                <a:latin typeface="TH SarabunPSK" pitchFamily="34" charset="-34"/>
                <a:cs typeface="TH SarabunPSK" pitchFamily="34" charset="-34"/>
              </a:rPr>
              <a:t>	printf	("%d\n",year[4]);</a:t>
            </a:r>
            <a:endParaRPr lang="th-TH" sz="2800" b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5008563" y="4221163"/>
            <a:ext cx="704039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1999</a:t>
            </a:r>
            <a:endParaRPr lang="th-TH" sz="2800" b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5008563" y="4811713"/>
            <a:ext cx="704039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2000</a:t>
            </a:r>
            <a:endParaRPr lang="th-TH" sz="2800" b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5008563" y="5445125"/>
            <a:ext cx="704039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2521</a:t>
            </a:r>
            <a:endParaRPr lang="th-TH" sz="2800" b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1" grpId="0" autoUpdateAnimBg="0"/>
      <p:bldP spid="118802" grpId="0" animBg="1"/>
      <p:bldP spid="118803" grpId="0" autoUpdateAnimBg="0"/>
      <p:bldP spid="118804" grpId="0" autoUpdateAnimBg="0"/>
      <p:bldP spid="118805" grpId="0" autoUpdateAnimBg="0"/>
      <p:bldP spid="118806" grpId="0" autoUpdateAnimBg="0"/>
      <p:bldP spid="118807" grpId="0" autoUpdateAnimBg="0"/>
      <p:bldP spid="118808" grpId="0" autoUpdateAnimBg="0"/>
      <p:bldP spid="118809" grpId="0" autoUpdateAnimBg="0"/>
      <p:bldP spid="118810" grpId="0" autoUpdateAnimBg="0"/>
      <p:bldP spid="11881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56798-B9CC-4E44-B14C-173C5293B063}" type="slidenum">
              <a:rPr lang="en-US">
                <a:cs typeface="+mj-cs"/>
              </a:rPr>
              <a:pPr>
                <a:defRPr/>
              </a:pPr>
              <a:t>12</a:t>
            </a:fld>
            <a:endParaRPr lang="th-TH">
              <a:cs typeface="+mj-cs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4235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การอ้างอิงข้อมูลอาร์เรย์</a:t>
            </a: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th-TH" sz="4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8" name="AutoShape 19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250825" y="1341438"/>
            <a:ext cx="8642350" cy="5135562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b="1" dirty="0">
                <a:solidFill>
                  <a:srgbClr val="333300"/>
                </a:solidFill>
                <a:cs typeface="+mj-cs"/>
              </a:rPr>
              <a:t>#include&lt;</a:t>
            </a:r>
            <a:r>
              <a:rPr lang="en-US" b="1" dirty="0" err="1">
                <a:solidFill>
                  <a:srgbClr val="333300"/>
                </a:solidFill>
                <a:cs typeface="+mj-cs"/>
              </a:rPr>
              <a:t>stdio.h</a:t>
            </a:r>
            <a:r>
              <a:rPr lang="en-US" b="1" dirty="0">
                <a:solidFill>
                  <a:srgbClr val="333300"/>
                </a:solidFill>
                <a:cs typeface="+mj-cs"/>
              </a:rPr>
              <a:t>&gt;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b="1" dirty="0" err="1" smtClean="0">
                <a:solidFill>
                  <a:srgbClr val="333300"/>
                </a:solidFill>
                <a:cs typeface="+mj-cs"/>
              </a:rPr>
              <a:t>int</a:t>
            </a:r>
            <a:r>
              <a:rPr lang="en-US" b="1" dirty="0" smtClean="0">
                <a:solidFill>
                  <a:srgbClr val="333300"/>
                </a:solidFill>
                <a:cs typeface="+mj-cs"/>
              </a:rPr>
              <a:t> </a:t>
            </a:r>
            <a:r>
              <a:rPr lang="en-US" b="1" dirty="0">
                <a:solidFill>
                  <a:srgbClr val="333300"/>
                </a:solidFill>
                <a:cs typeface="+mj-cs"/>
              </a:rPr>
              <a:t>main()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b="1" dirty="0">
                <a:solidFill>
                  <a:srgbClr val="333300"/>
                </a:solidFill>
                <a:cs typeface="+mj-cs"/>
              </a:rPr>
              <a:t>{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b="1" dirty="0">
                <a:solidFill>
                  <a:srgbClr val="333300"/>
                </a:solidFill>
                <a:cs typeface="+mj-cs"/>
              </a:rPr>
              <a:t>	</a:t>
            </a:r>
            <a:r>
              <a:rPr lang="en-US" b="1" dirty="0" err="1">
                <a:solidFill>
                  <a:srgbClr val="333300"/>
                </a:solidFill>
                <a:cs typeface="+mj-cs"/>
              </a:rPr>
              <a:t>int</a:t>
            </a:r>
            <a:r>
              <a:rPr lang="en-US" b="1" dirty="0">
                <a:solidFill>
                  <a:srgbClr val="333300"/>
                </a:solidFill>
                <a:cs typeface="+mj-cs"/>
              </a:rPr>
              <a:t>	year</a:t>
            </a:r>
            <a:r>
              <a:rPr lang="th-TH" b="1" dirty="0">
                <a:solidFill>
                  <a:srgbClr val="333300"/>
                </a:solidFill>
                <a:cs typeface="+mj-cs"/>
              </a:rPr>
              <a:t>[</a:t>
            </a:r>
            <a:r>
              <a:rPr lang="en-US" b="1" dirty="0">
                <a:solidFill>
                  <a:srgbClr val="333300"/>
                </a:solidFill>
                <a:cs typeface="+mj-cs"/>
              </a:rPr>
              <a:t>5</a:t>
            </a:r>
            <a:r>
              <a:rPr lang="th-TH" b="1" dirty="0">
                <a:solidFill>
                  <a:srgbClr val="333300"/>
                </a:solidFill>
                <a:cs typeface="+mj-cs"/>
              </a:rPr>
              <a:t>] = </a:t>
            </a:r>
            <a:r>
              <a:rPr lang="en-US" b="1" dirty="0">
                <a:solidFill>
                  <a:srgbClr val="333300"/>
                </a:solidFill>
                <a:cs typeface="+mj-cs"/>
              </a:rPr>
              <a:t>{2001,2542,1999,2000,2521};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b="1" dirty="0">
                <a:solidFill>
                  <a:srgbClr val="333300"/>
                </a:solidFill>
                <a:cs typeface="+mj-cs"/>
              </a:rPr>
              <a:t>	</a:t>
            </a:r>
            <a:r>
              <a:rPr lang="en-US" b="1" dirty="0" err="1">
                <a:solidFill>
                  <a:srgbClr val="333300"/>
                </a:solidFill>
                <a:cs typeface="+mj-cs"/>
              </a:rPr>
              <a:t>printf</a:t>
            </a:r>
            <a:r>
              <a:rPr lang="en-US" b="1" dirty="0">
                <a:solidFill>
                  <a:srgbClr val="333300"/>
                </a:solidFill>
                <a:cs typeface="+mj-cs"/>
              </a:rPr>
              <a:t>	</a:t>
            </a:r>
            <a:r>
              <a:rPr lang="th-TH" b="1" dirty="0">
                <a:solidFill>
                  <a:srgbClr val="333300"/>
                </a:solidFill>
                <a:cs typeface="+mj-cs"/>
              </a:rPr>
              <a:t>("%</a:t>
            </a:r>
            <a:r>
              <a:rPr lang="en-US" b="1" dirty="0">
                <a:solidFill>
                  <a:srgbClr val="333300"/>
                </a:solidFill>
                <a:cs typeface="+mj-cs"/>
              </a:rPr>
              <a:t>d\n</a:t>
            </a:r>
            <a:r>
              <a:rPr lang="th-TH" b="1" dirty="0">
                <a:solidFill>
                  <a:srgbClr val="333300"/>
                </a:solidFill>
                <a:cs typeface="+mj-cs"/>
              </a:rPr>
              <a:t>"</a:t>
            </a:r>
            <a:r>
              <a:rPr lang="en-US" b="1" dirty="0">
                <a:solidFill>
                  <a:srgbClr val="333300"/>
                </a:solidFill>
                <a:cs typeface="+mj-cs"/>
              </a:rPr>
              <a:t>,year</a:t>
            </a:r>
            <a:r>
              <a:rPr lang="th-TH" b="1" dirty="0">
                <a:solidFill>
                  <a:srgbClr val="333300"/>
                </a:solidFill>
                <a:cs typeface="+mj-cs"/>
              </a:rPr>
              <a:t>[</a:t>
            </a:r>
            <a:r>
              <a:rPr lang="en-US" b="1" dirty="0">
                <a:solidFill>
                  <a:srgbClr val="333300"/>
                </a:solidFill>
                <a:cs typeface="+mj-cs"/>
              </a:rPr>
              <a:t>2</a:t>
            </a:r>
            <a:r>
              <a:rPr lang="th-TH" b="1" dirty="0">
                <a:solidFill>
                  <a:srgbClr val="333300"/>
                </a:solidFill>
                <a:cs typeface="+mj-cs"/>
              </a:rPr>
              <a:t>])</a:t>
            </a:r>
            <a:r>
              <a:rPr lang="en-US" b="1" dirty="0">
                <a:solidFill>
                  <a:srgbClr val="333300"/>
                </a:solidFill>
                <a:cs typeface="+mj-cs"/>
              </a:rPr>
              <a:t>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b="1" dirty="0">
                <a:solidFill>
                  <a:srgbClr val="333300"/>
                </a:solidFill>
                <a:cs typeface="+mj-cs"/>
              </a:rPr>
              <a:t>	</a:t>
            </a:r>
            <a:r>
              <a:rPr lang="en-US" b="1" dirty="0" err="1">
                <a:solidFill>
                  <a:srgbClr val="333300"/>
                </a:solidFill>
                <a:cs typeface="+mj-cs"/>
              </a:rPr>
              <a:t>printf</a:t>
            </a:r>
            <a:r>
              <a:rPr lang="en-US" b="1" dirty="0">
                <a:solidFill>
                  <a:srgbClr val="333300"/>
                </a:solidFill>
                <a:cs typeface="+mj-cs"/>
              </a:rPr>
              <a:t>	</a:t>
            </a:r>
            <a:r>
              <a:rPr lang="th-TH" b="1" dirty="0">
                <a:solidFill>
                  <a:srgbClr val="333300"/>
                </a:solidFill>
                <a:cs typeface="+mj-cs"/>
              </a:rPr>
              <a:t>("%</a:t>
            </a:r>
            <a:r>
              <a:rPr lang="en-US" b="1" dirty="0">
                <a:solidFill>
                  <a:srgbClr val="333300"/>
                </a:solidFill>
                <a:cs typeface="+mj-cs"/>
              </a:rPr>
              <a:t>d\n\n</a:t>
            </a:r>
            <a:r>
              <a:rPr lang="th-TH" b="1" dirty="0">
                <a:solidFill>
                  <a:srgbClr val="333300"/>
                </a:solidFill>
                <a:cs typeface="+mj-cs"/>
              </a:rPr>
              <a:t>"</a:t>
            </a:r>
            <a:r>
              <a:rPr lang="en-US" b="1" dirty="0">
                <a:solidFill>
                  <a:srgbClr val="333300"/>
                </a:solidFill>
                <a:cs typeface="+mj-cs"/>
              </a:rPr>
              <a:t>,year</a:t>
            </a:r>
            <a:r>
              <a:rPr lang="th-TH" b="1" dirty="0">
                <a:solidFill>
                  <a:srgbClr val="333300"/>
                </a:solidFill>
                <a:cs typeface="+mj-cs"/>
              </a:rPr>
              <a:t>[</a:t>
            </a:r>
            <a:r>
              <a:rPr lang="en-US" b="1" dirty="0">
                <a:solidFill>
                  <a:srgbClr val="333300"/>
                </a:solidFill>
                <a:cs typeface="+mj-cs"/>
              </a:rPr>
              <a:t>4</a:t>
            </a:r>
            <a:r>
              <a:rPr lang="th-TH" b="1" dirty="0">
                <a:solidFill>
                  <a:srgbClr val="333300"/>
                </a:solidFill>
                <a:cs typeface="+mj-cs"/>
              </a:rPr>
              <a:t>])</a:t>
            </a:r>
            <a:r>
              <a:rPr lang="en-US" b="1" dirty="0">
                <a:solidFill>
                  <a:srgbClr val="333300"/>
                </a:solidFill>
                <a:cs typeface="+mj-cs"/>
              </a:rPr>
              <a:t>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b="1" dirty="0">
                <a:solidFill>
                  <a:srgbClr val="333300"/>
                </a:solidFill>
                <a:cs typeface="+mj-cs"/>
              </a:rPr>
              <a:t>	year</a:t>
            </a:r>
            <a:r>
              <a:rPr lang="th-TH" b="1" dirty="0">
                <a:solidFill>
                  <a:srgbClr val="333300"/>
                </a:solidFill>
                <a:cs typeface="+mj-cs"/>
              </a:rPr>
              <a:t>[</a:t>
            </a:r>
            <a:r>
              <a:rPr lang="en-US" b="1" dirty="0">
                <a:solidFill>
                  <a:srgbClr val="333300"/>
                </a:solidFill>
                <a:cs typeface="+mj-cs"/>
              </a:rPr>
              <a:t>0</a:t>
            </a:r>
            <a:r>
              <a:rPr lang="th-TH" b="1" dirty="0">
                <a:solidFill>
                  <a:srgbClr val="333300"/>
                </a:solidFill>
                <a:cs typeface="+mj-cs"/>
              </a:rPr>
              <a:t>] = </a:t>
            </a:r>
            <a:r>
              <a:rPr lang="en-US" b="1" dirty="0">
                <a:solidFill>
                  <a:srgbClr val="333300"/>
                </a:solidFill>
                <a:cs typeface="+mj-cs"/>
              </a:rPr>
              <a:t>2545;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b="1" dirty="0">
                <a:solidFill>
                  <a:srgbClr val="333300"/>
                </a:solidFill>
                <a:cs typeface="+mj-cs"/>
              </a:rPr>
              <a:t>	</a:t>
            </a:r>
            <a:r>
              <a:rPr lang="en-US" b="1" dirty="0" err="1">
                <a:solidFill>
                  <a:srgbClr val="333300"/>
                </a:solidFill>
                <a:cs typeface="+mj-cs"/>
              </a:rPr>
              <a:t>printf</a:t>
            </a:r>
            <a:r>
              <a:rPr lang="en-US" b="1" dirty="0">
                <a:solidFill>
                  <a:srgbClr val="333300"/>
                </a:solidFill>
                <a:cs typeface="+mj-cs"/>
              </a:rPr>
              <a:t>	</a:t>
            </a:r>
            <a:r>
              <a:rPr lang="th-TH" b="1" dirty="0">
                <a:solidFill>
                  <a:srgbClr val="333300"/>
                </a:solidFill>
                <a:cs typeface="+mj-cs"/>
              </a:rPr>
              <a:t>("%</a:t>
            </a:r>
            <a:r>
              <a:rPr lang="en-US" b="1" dirty="0">
                <a:solidFill>
                  <a:srgbClr val="333300"/>
                </a:solidFill>
                <a:cs typeface="+mj-cs"/>
              </a:rPr>
              <a:t>d\n</a:t>
            </a:r>
            <a:r>
              <a:rPr lang="th-TH" b="1" dirty="0">
                <a:solidFill>
                  <a:srgbClr val="333300"/>
                </a:solidFill>
                <a:cs typeface="+mj-cs"/>
              </a:rPr>
              <a:t>"</a:t>
            </a:r>
            <a:r>
              <a:rPr lang="en-US" b="1" dirty="0">
                <a:solidFill>
                  <a:srgbClr val="333300"/>
                </a:solidFill>
                <a:cs typeface="+mj-cs"/>
              </a:rPr>
              <a:t>,year</a:t>
            </a:r>
            <a:r>
              <a:rPr lang="th-TH" b="1" dirty="0">
                <a:solidFill>
                  <a:srgbClr val="333300"/>
                </a:solidFill>
                <a:cs typeface="+mj-cs"/>
              </a:rPr>
              <a:t>[</a:t>
            </a:r>
            <a:r>
              <a:rPr lang="en-US" b="1" dirty="0">
                <a:solidFill>
                  <a:srgbClr val="333300"/>
                </a:solidFill>
                <a:cs typeface="+mj-cs"/>
              </a:rPr>
              <a:t>0</a:t>
            </a:r>
            <a:r>
              <a:rPr lang="th-TH" b="1" dirty="0">
                <a:solidFill>
                  <a:srgbClr val="333300"/>
                </a:solidFill>
                <a:cs typeface="+mj-cs"/>
              </a:rPr>
              <a:t>])</a:t>
            </a:r>
            <a:r>
              <a:rPr lang="en-US" b="1" dirty="0">
                <a:solidFill>
                  <a:srgbClr val="333300"/>
                </a:solidFill>
                <a:cs typeface="+mj-cs"/>
              </a:rPr>
              <a:t>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b="1" dirty="0">
                <a:solidFill>
                  <a:srgbClr val="333300"/>
                </a:solidFill>
                <a:cs typeface="+mj-cs"/>
              </a:rPr>
              <a:t>	return 0;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b="1" dirty="0">
                <a:solidFill>
                  <a:srgbClr val="333300"/>
                </a:solidFill>
                <a:cs typeface="+mj-cs"/>
              </a:rPr>
              <a:t>}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051175" y="5208588"/>
            <a:ext cx="6060979" cy="1028700"/>
            <a:chOff x="1967" y="2795"/>
            <a:chExt cx="3706" cy="648"/>
          </a:xfrm>
        </p:grpSpPr>
        <p:sp>
          <p:nvSpPr>
            <p:cNvPr id="16395" name="AutoShape 21"/>
            <p:cNvSpPr>
              <a:spLocks noChangeArrowheads="1"/>
            </p:cNvSpPr>
            <p:nvPr/>
          </p:nvSpPr>
          <p:spPr bwMode="auto">
            <a:xfrm>
              <a:off x="2688" y="3054"/>
              <a:ext cx="600" cy="38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th-TH" sz="2400" b="0">
                  <a:latin typeface="Times New Roman" pitchFamily="18" charset="0"/>
                  <a:cs typeface="+mj-cs"/>
                </a:rPr>
                <a:t>2001</a:t>
              </a:r>
            </a:p>
          </p:txBody>
        </p:sp>
        <p:sp>
          <p:nvSpPr>
            <p:cNvPr id="16396" name="Text Box 22"/>
            <p:cNvSpPr txBox="1">
              <a:spLocks noChangeArrowheads="1"/>
            </p:cNvSpPr>
            <p:nvPr/>
          </p:nvSpPr>
          <p:spPr bwMode="auto">
            <a:xfrm>
              <a:off x="1967" y="3097"/>
              <a:ext cx="70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+mj-lt"/>
                  <a:cs typeface="+mj-cs"/>
                </a:rPr>
                <a:t>year[5]</a:t>
              </a:r>
              <a:endParaRPr lang="th-TH" sz="2400" dirty="0">
                <a:solidFill>
                  <a:srgbClr val="0000FF"/>
                </a:solidFill>
                <a:latin typeface="+mj-lt"/>
                <a:cs typeface="+mj-cs"/>
              </a:endParaRPr>
            </a:p>
          </p:txBody>
        </p:sp>
        <p:sp>
          <p:nvSpPr>
            <p:cNvPr id="16397" name="Text Box 23"/>
            <p:cNvSpPr txBox="1">
              <a:spLocks noChangeArrowheads="1"/>
            </p:cNvSpPr>
            <p:nvPr/>
          </p:nvSpPr>
          <p:spPr bwMode="auto">
            <a:xfrm>
              <a:off x="2757" y="2795"/>
              <a:ext cx="558" cy="33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accent2"/>
                  </a:solidFill>
                  <a:cs typeface="+mj-cs"/>
                </a:rPr>
                <a:t>year[0]</a:t>
              </a:r>
              <a:endParaRPr lang="th-TH" b="0" dirty="0">
                <a:solidFill>
                  <a:schemeClr val="accent2"/>
                </a:solidFill>
                <a:cs typeface="+mj-cs"/>
              </a:endParaRPr>
            </a:p>
          </p:txBody>
        </p:sp>
        <p:sp>
          <p:nvSpPr>
            <p:cNvPr id="16398" name="AutoShape 24"/>
            <p:cNvSpPr>
              <a:spLocks noChangeArrowheads="1"/>
            </p:cNvSpPr>
            <p:nvPr/>
          </p:nvSpPr>
          <p:spPr bwMode="auto">
            <a:xfrm>
              <a:off x="3277" y="3054"/>
              <a:ext cx="600" cy="38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th-TH" sz="2400" b="0">
                  <a:latin typeface="Times New Roman" pitchFamily="18" charset="0"/>
                  <a:cs typeface="+mj-cs"/>
                </a:rPr>
                <a:t>2542</a:t>
              </a:r>
            </a:p>
          </p:txBody>
        </p:sp>
        <p:sp>
          <p:nvSpPr>
            <p:cNvPr id="16399" name="Text Box 25"/>
            <p:cNvSpPr txBox="1">
              <a:spLocks noChangeArrowheads="1"/>
            </p:cNvSpPr>
            <p:nvPr/>
          </p:nvSpPr>
          <p:spPr bwMode="auto">
            <a:xfrm>
              <a:off x="3346" y="2795"/>
              <a:ext cx="558" cy="33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accent2"/>
                  </a:solidFill>
                  <a:cs typeface="+mj-cs"/>
                </a:rPr>
                <a:t>year[1]</a:t>
              </a:r>
              <a:endParaRPr lang="th-TH" b="0" dirty="0">
                <a:solidFill>
                  <a:schemeClr val="accent2"/>
                </a:solidFill>
                <a:cs typeface="+mj-cs"/>
              </a:endParaRPr>
            </a:p>
          </p:txBody>
        </p:sp>
        <p:sp>
          <p:nvSpPr>
            <p:cNvPr id="16400" name="AutoShape 26"/>
            <p:cNvSpPr>
              <a:spLocks noChangeArrowheads="1"/>
            </p:cNvSpPr>
            <p:nvPr/>
          </p:nvSpPr>
          <p:spPr bwMode="auto">
            <a:xfrm>
              <a:off x="3868" y="3054"/>
              <a:ext cx="600" cy="38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th-TH" sz="2400" b="0">
                  <a:latin typeface="Times New Roman" pitchFamily="18" charset="0"/>
                  <a:cs typeface="+mj-cs"/>
                </a:rPr>
                <a:t>1999</a:t>
              </a:r>
            </a:p>
          </p:txBody>
        </p:sp>
        <p:sp>
          <p:nvSpPr>
            <p:cNvPr id="16401" name="Text Box 27"/>
            <p:cNvSpPr txBox="1">
              <a:spLocks noChangeArrowheads="1"/>
            </p:cNvSpPr>
            <p:nvPr/>
          </p:nvSpPr>
          <p:spPr bwMode="auto">
            <a:xfrm>
              <a:off x="3937" y="2795"/>
              <a:ext cx="558" cy="33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chemeClr val="accent2"/>
                  </a:solidFill>
                  <a:cs typeface="+mj-cs"/>
                </a:rPr>
                <a:t>year[2]</a:t>
              </a:r>
              <a:endParaRPr lang="th-TH" b="0" dirty="0">
                <a:solidFill>
                  <a:schemeClr val="accent2"/>
                </a:solidFill>
                <a:cs typeface="+mj-cs"/>
              </a:endParaRPr>
            </a:p>
          </p:txBody>
        </p:sp>
        <p:sp>
          <p:nvSpPr>
            <p:cNvPr id="16402" name="AutoShape 28"/>
            <p:cNvSpPr>
              <a:spLocks noChangeArrowheads="1"/>
            </p:cNvSpPr>
            <p:nvPr/>
          </p:nvSpPr>
          <p:spPr bwMode="auto">
            <a:xfrm>
              <a:off x="4457" y="3054"/>
              <a:ext cx="600" cy="38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th-TH" sz="2400" b="0">
                  <a:latin typeface="Times New Roman" pitchFamily="18" charset="0"/>
                  <a:cs typeface="+mj-cs"/>
                </a:rPr>
                <a:t>2000</a:t>
              </a:r>
            </a:p>
          </p:txBody>
        </p:sp>
        <p:sp>
          <p:nvSpPr>
            <p:cNvPr id="16403" name="Text Box 29"/>
            <p:cNvSpPr txBox="1">
              <a:spLocks noChangeArrowheads="1"/>
            </p:cNvSpPr>
            <p:nvPr/>
          </p:nvSpPr>
          <p:spPr bwMode="auto">
            <a:xfrm>
              <a:off x="4526" y="2795"/>
              <a:ext cx="558" cy="33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cs typeface="+mj-cs"/>
                </a:rPr>
                <a:t>year[3]</a:t>
              </a:r>
              <a:endParaRPr lang="th-TH" b="0">
                <a:solidFill>
                  <a:schemeClr val="accent2"/>
                </a:solidFill>
                <a:cs typeface="+mj-cs"/>
              </a:endParaRPr>
            </a:p>
          </p:txBody>
        </p:sp>
        <p:sp>
          <p:nvSpPr>
            <p:cNvPr id="16404" name="AutoShape 30"/>
            <p:cNvSpPr>
              <a:spLocks noChangeArrowheads="1"/>
            </p:cNvSpPr>
            <p:nvPr/>
          </p:nvSpPr>
          <p:spPr bwMode="auto">
            <a:xfrm>
              <a:off x="5046" y="3054"/>
              <a:ext cx="600" cy="38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th-TH" sz="2400" b="0">
                  <a:latin typeface="Times New Roman" pitchFamily="18" charset="0"/>
                  <a:cs typeface="+mj-cs"/>
                </a:rPr>
                <a:t>2521</a:t>
              </a:r>
            </a:p>
          </p:txBody>
        </p:sp>
        <p:sp>
          <p:nvSpPr>
            <p:cNvPr id="16405" name="Text Box 31"/>
            <p:cNvSpPr txBox="1">
              <a:spLocks noChangeArrowheads="1"/>
            </p:cNvSpPr>
            <p:nvPr/>
          </p:nvSpPr>
          <p:spPr bwMode="auto">
            <a:xfrm>
              <a:off x="5115" y="2795"/>
              <a:ext cx="558" cy="33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  <a:cs typeface="+mj-cs"/>
                </a:rPr>
                <a:t>year[4]</a:t>
              </a:r>
              <a:endParaRPr lang="th-TH" b="0">
                <a:solidFill>
                  <a:schemeClr val="accent2"/>
                </a:solidFill>
                <a:cs typeface="+mj-cs"/>
              </a:endParaRPr>
            </a:p>
          </p:txBody>
        </p:sp>
      </p:grpSp>
      <p:sp>
        <p:nvSpPr>
          <p:cNvPr id="111648" name="AutoShape 32"/>
          <p:cNvSpPr>
            <a:spLocks noChangeArrowheads="1"/>
          </p:cNvSpPr>
          <p:nvPr/>
        </p:nvSpPr>
        <p:spPr bwMode="auto">
          <a:xfrm>
            <a:off x="4229100" y="5632450"/>
            <a:ext cx="957263" cy="617538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2F762F"/>
              </a:gs>
              <a:gs pos="50000">
                <a:srgbClr val="66FF66"/>
              </a:gs>
              <a:gs pos="100000">
                <a:srgbClr val="2F762F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th-TH" sz="2400" b="0">
                <a:solidFill>
                  <a:srgbClr val="CC3300"/>
                </a:solidFill>
                <a:latin typeface="Times New Roman" pitchFamily="18" charset="0"/>
                <a:cs typeface="+mj-cs"/>
              </a:rPr>
              <a:t>2545</a:t>
            </a: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5638800" y="2971800"/>
            <a:ext cx="3581400" cy="228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650" name="Text Box 34"/>
          <p:cNvSpPr txBox="1">
            <a:spLocks noChangeArrowheads="1"/>
          </p:cNvSpPr>
          <p:nvPr/>
        </p:nvSpPr>
        <p:spPr bwMode="auto">
          <a:xfrm>
            <a:off x="5715000" y="3500735"/>
            <a:ext cx="633507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th-TH" sz="2400" dirty="0">
                <a:solidFill>
                  <a:schemeClr val="bg1"/>
                </a:solidFill>
                <a:latin typeface="Times New Roman" pitchFamily="18" charset="0"/>
                <a:cs typeface="+mj-cs"/>
              </a:rPr>
              <a:t>1999</a:t>
            </a:r>
          </a:p>
        </p:txBody>
      </p:sp>
      <p:sp>
        <p:nvSpPr>
          <p:cNvPr id="111651" name="Text Box 35"/>
          <p:cNvSpPr txBox="1">
            <a:spLocks noChangeArrowheads="1"/>
          </p:cNvSpPr>
          <p:nvPr/>
        </p:nvSpPr>
        <p:spPr bwMode="auto">
          <a:xfrm>
            <a:off x="5722937" y="3957935"/>
            <a:ext cx="633507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th-TH" sz="2400" dirty="0">
                <a:solidFill>
                  <a:schemeClr val="bg1"/>
                </a:solidFill>
                <a:latin typeface="Times New Roman" pitchFamily="18" charset="0"/>
                <a:cs typeface="+mj-cs"/>
              </a:rPr>
              <a:t>2521</a:t>
            </a:r>
          </a:p>
        </p:txBody>
      </p:sp>
      <p:sp>
        <p:nvSpPr>
          <p:cNvPr id="111652" name="Text Box 36"/>
          <p:cNvSpPr txBox="1">
            <a:spLocks noChangeArrowheads="1"/>
          </p:cNvSpPr>
          <p:nvPr/>
        </p:nvSpPr>
        <p:spPr bwMode="auto">
          <a:xfrm>
            <a:off x="5740400" y="4796135"/>
            <a:ext cx="633507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th-TH" sz="2400" dirty="0">
                <a:solidFill>
                  <a:schemeClr val="bg1"/>
                </a:solidFill>
                <a:latin typeface="Times New Roman" pitchFamily="18" charset="0"/>
                <a:cs typeface="+mj-cs"/>
              </a:rPr>
              <a:t>2545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8" grpId="0" animBg="1" autoUpdateAnimBg="0"/>
      <p:bldP spid="111650" grpId="0" autoUpdateAnimBg="0"/>
      <p:bldP spid="111651" grpId="0" autoUpdateAnimBg="0"/>
      <p:bldP spid="11165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FF958-5F61-435E-8738-9E7AD8B980CC}" type="slidenum">
              <a:rPr lang="en-US"/>
              <a:pPr>
                <a:defRPr/>
              </a:pPr>
              <a:t>13</a:t>
            </a:fld>
            <a:endParaRPr lang="th-TH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42350" cy="1143000"/>
          </a:xfrm>
        </p:spPr>
        <p:txBody>
          <a:bodyPr/>
          <a:lstStyle/>
          <a:p>
            <a:pPr algn="l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Ex. a</a:t>
            </a: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rray001</a:t>
            </a:r>
            <a:endParaRPr lang="th-TH" sz="4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4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275842" y="935420"/>
            <a:ext cx="8642350" cy="5922579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endParaRPr lang="en-US" sz="200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345" y="838200"/>
            <a:ext cx="80062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main() 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{</a:t>
            </a:r>
            <a:endParaRPr lang="en-US" sz="3600" b="1" kern="800" spc="9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kern="800" spc="90" dirty="0" err="1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kern="800" spc="90" dirty="0" smtClean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a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3600" b="1" kern="800" spc="90" dirty="0" smtClean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3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];</a:t>
            </a:r>
            <a:endParaRPr lang="en-US" sz="3600" b="1" kern="800" spc="9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kern="800" spc="90" dirty="0" smtClean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a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3600" b="1" kern="800" spc="90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0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 = 5;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kern="800" spc="90" dirty="0" smtClean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a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3600" b="1" kern="800" spc="90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 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= 2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kern="800" spc="90" dirty="0" smtClean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a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3600" b="1" kern="800" spc="90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 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= 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0;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	</a:t>
            </a:r>
            <a:endParaRPr lang="en-US" sz="3600" b="1" kern="800" spc="90" dirty="0" smtClean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en-US" sz="3600" b="1" kern="800" spc="9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3600" b="1" kern="800" spc="90" dirty="0" smtClean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a[0] = %d\n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”, </a:t>
            </a:r>
            <a:r>
              <a:rPr lang="en-US" sz="3600" b="1" kern="800" spc="90" dirty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a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3600" b="1" kern="800" spc="90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0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]);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kern="800" spc="9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3600" b="1" kern="800" spc="90" dirty="0" smtClean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a[1] </a:t>
            </a:r>
            <a:r>
              <a:rPr lang="en-US" sz="3600" b="1" kern="800" spc="90" dirty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= %</a:t>
            </a:r>
            <a:r>
              <a:rPr lang="en-US" sz="3600" b="1" kern="800" spc="90" dirty="0" smtClean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d\n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”, </a:t>
            </a:r>
            <a:r>
              <a:rPr lang="en-US" sz="3600" b="1" kern="800" spc="90" dirty="0" smtClean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a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3600" b="1" kern="800" spc="90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]);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kern="800" spc="9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3600" b="1" kern="800" spc="90" dirty="0" smtClean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a[2] </a:t>
            </a:r>
            <a:r>
              <a:rPr lang="en-US" sz="3600" b="1" kern="800" spc="90" dirty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= %</a:t>
            </a:r>
            <a:r>
              <a:rPr lang="en-US" sz="3600" b="1" kern="800" spc="90" dirty="0" smtClean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d\n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”, </a:t>
            </a:r>
            <a:r>
              <a:rPr lang="en-US" sz="3600" b="1" kern="800" spc="90" dirty="0" smtClean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a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3600" b="1" kern="800" spc="90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]);</a:t>
            </a:r>
            <a:endParaRPr lang="en-US" sz="3600" b="1" kern="800" spc="9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}</a:t>
            </a:r>
            <a:endParaRPr lang="th-TH" sz="3600" b="1" kern="800" spc="90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444617" y="1295400"/>
            <a:ext cx="4165983" cy="228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kern="800" spc="9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a[0] </a:t>
            </a:r>
            <a:r>
              <a:rPr lang="en-US" sz="4400" b="1" kern="800" spc="9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= 5</a:t>
            </a:r>
          </a:p>
          <a:p>
            <a:pPr algn="ctr"/>
            <a:r>
              <a:rPr lang="en-US" sz="4400" b="1" kern="800" spc="9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a[1] </a:t>
            </a:r>
            <a:r>
              <a:rPr lang="en-US" sz="4400" b="1" kern="800" spc="9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= 2</a:t>
            </a:r>
            <a:endParaRPr lang="en-US" sz="4400" b="1" kern="800" spc="9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4400" b="1" kern="800" spc="9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a[2] </a:t>
            </a:r>
            <a:r>
              <a:rPr lang="en-US" sz="4400" b="1" kern="800" spc="9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= 0</a:t>
            </a:r>
          </a:p>
          <a:p>
            <a:pPr algn="ctr"/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147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th-TH" altLang="en-US" sz="6000" b="1" dirty="0" smtClean="0">
                <a:solidFill>
                  <a:srgbClr val="000066"/>
                </a:solidFill>
                <a:latin typeface="LilyUPC" pitchFamily="34" charset="-34"/>
              </a:rPr>
              <a:t>การรับค่าข้อมูลให้อาร์เรย์</a:t>
            </a:r>
            <a:endParaRPr lang="en-US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990600"/>
            <a:ext cx="7315200" cy="5867400"/>
          </a:xfrm>
        </p:spPr>
        <p:txBody>
          <a:bodyPr>
            <a:normAutofit fontScale="92500" lnSpcReduction="20000"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US" altLang="en-US" sz="4400" b="1" dirty="0" err="1" smtClean="0">
                <a:solidFill>
                  <a:schemeClr val="tx1"/>
                </a:solidFill>
              </a:rPr>
              <a:t>int</a:t>
            </a:r>
            <a:r>
              <a:rPr lang="en-US" altLang="en-US" sz="4400" b="1" dirty="0" smtClean="0">
                <a:solidFill>
                  <a:schemeClr val="tx1"/>
                </a:solidFill>
              </a:rPr>
              <a:t>  </a:t>
            </a:r>
            <a:r>
              <a:rPr lang="en-US" altLang="en-US" sz="4400" b="1" dirty="0" smtClean="0">
                <a:solidFill>
                  <a:srgbClr val="FF0066"/>
                </a:solidFill>
              </a:rPr>
              <a:t>a</a:t>
            </a:r>
            <a:r>
              <a:rPr lang="en-US" altLang="en-US" sz="4400" b="1" dirty="0" smtClean="0">
                <a:solidFill>
                  <a:schemeClr val="tx1"/>
                </a:solidFill>
              </a:rPr>
              <a:t>[5];</a:t>
            </a:r>
            <a:r>
              <a:rPr lang="en-US" altLang="en-US" sz="4400" b="1" dirty="0">
                <a:solidFill>
                  <a:schemeClr val="tx1"/>
                </a:solidFill>
              </a:rPr>
              <a:t/>
            </a:r>
            <a:br>
              <a:rPr lang="en-US" altLang="en-US" sz="4400" b="1" dirty="0">
                <a:solidFill>
                  <a:schemeClr val="tx1"/>
                </a:solidFill>
              </a:rPr>
            </a:br>
            <a:r>
              <a:rPr lang="en-US" altLang="en-US" sz="4400" b="1" dirty="0" err="1">
                <a:solidFill>
                  <a:schemeClr val="tx1"/>
                </a:solidFill>
              </a:rPr>
              <a:t>scanf</a:t>
            </a:r>
            <a:r>
              <a:rPr lang="en-US" altLang="en-US" sz="4400" b="1" dirty="0">
                <a:solidFill>
                  <a:schemeClr val="tx1"/>
                </a:solidFill>
              </a:rPr>
              <a:t>("</a:t>
            </a:r>
            <a:r>
              <a:rPr lang="en-US" altLang="en-US" sz="4400" b="1" dirty="0">
                <a:solidFill>
                  <a:srgbClr val="00B050"/>
                </a:solidFill>
              </a:rPr>
              <a:t>%</a:t>
            </a:r>
            <a:r>
              <a:rPr lang="en-US" altLang="en-US" sz="4400" b="1" dirty="0" err="1">
                <a:solidFill>
                  <a:srgbClr val="00B050"/>
                </a:solidFill>
              </a:rPr>
              <a:t>d</a:t>
            </a:r>
            <a:r>
              <a:rPr lang="en-US" altLang="en-US" sz="4400" b="1" dirty="0" err="1" smtClean="0">
                <a:solidFill>
                  <a:schemeClr val="tx1"/>
                </a:solidFill>
              </a:rPr>
              <a:t>",&amp;</a:t>
            </a:r>
            <a:r>
              <a:rPr lang="en-US" altLang="en-US" sz="4400" b="1" dirty="0" err="1" smtClean="0">
                <a:solidFill>
                  <a:srgbClr val="FF0066"/>
                </a:solidFill>
              </a:rPr>
              <a:t>a</a:t>
            </a:r>
            <a:r>
              <a:rPr lang="en-US" altLang="en-US" sz="4400" b="1" dirty="0" smtClean="0">
                <a:solidFill>
                  <a:schemeClr val="tx1"/>
                </a:solidFill>
              </a:rPr>
              <a:t>[0]);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altLang="en-US" sz="4400" b="1" dirty="0" smtClean="0">
                <a:solidFill>
                  <a:schemeClr val="tx1"/>
                </a:solidFill>
              </a:rPr>
              <a:t>float  </a:t>
            </a:r>
            <a:r>
              <a:rPr lang="en-US" altLang="en-US" sz="4400" b="1" dirty="0" smtClean="0">
                <a:solidFill>
                  <a:srgbClr val="FF0066"/>
                </a:solidFill>
              </a:rPr>
              <a:t>b</a:t>
            </a:r>
            <a:r>
              <a:rPr lang="en-US" altLang="en-US" sz="4400" b="1" dirty="0" smtClean="0">
                <a:solidFill>
                  <a:schemeClr val="tx1"/>
                </a:solidFill>
              </a:rPr>
              <a:t>[10];</a:t>
            </a:r>
            <a:br>
              <a:rPr lang="en-US" altLang="en-US" sz="4400" b="1" dirty="0" smtClean="0">
                <a:solidFill>
                  <a:schemeClr val="tx1"/>
                </a:solidFill>
              </a:rPr>
            </a:br>
            <a:r>
              <a:rPr lang="en-US" altLang="en-US" sz="4400" b="1" dirty="0" err="1">
                <a:solidFill>
                  <a:schemeClr val="tx1"/>
                </a:solidFill>
              </a:rPr>
              <a:t>scanf</a:t>
            </a:r>
            <a:r>
              <a:rPr lang="en-US" altLang="en-US" sz="4400" b="1" dirty="0" smtClean="0">
                <a:solidFill>
                  <a:schemeClr val="tx1"/>
                </a:solidFill>
              </a:rPr>
              <a:t>("</a:t>
            </a:r>
            <a:r>
              <a:rPr lang="en-US" altLang="en-US" sz="4400" b="1" dirty="0" smtClean="0">
                <a:solidFill>
                  <a:srgbClr val="00B050"/>
                </a:solidFill>
              </a:rPr>
              <a:t>%</a:t>
            </a:r>
            <a:r>
              <a:rPr lang="en-US" altLang="en-US" sz="4400" b="1" dirty="0" err="1" smtClean="0">
                <a:solidFill>
                  <a:srgbClr val="00B050"/>
                </a:solidFill>
              </a:rPr>
              <a:t>f</a:t>
            </a:r>
            <a:r>
              <a:rPr lang="en-US" altLang="en-US" sz="4400" b="1" dirty="0" err="1" smtClean="0">
                <a:solidFill>
                  <a:schemeClr val="tx1"/>
                </a:solidFill>
              </a:rPr>
              <a:t>",&amp;</a:t>
            </a:r>
            <a:r>
              <a:rPr lang="en-US" altLang="en-US" sz="4400" b="1" dirty="0" err="1" smtClean="0">
                <a:solidFill>
                  <a:srgbClr val="FF0066"/>
                </a:solidFill>
              </a:rPr>
              <a:t>b</a:t>
            </a:r>
            <a:r>
              <a:rPr lang="en-US" altLang="en-US" sz="4400" b="1" dirty="0" smtClean="0">
                <a:solidFill>
                  <a:schemeClr val="tx1"/>
                </a:solidFill>
              </a:rPr>
              <a:t>[1]);</a:t>
            </a:r>
            <a:endParaRPr lang="en-US" altLang="en-US" sz="4400" b="1" dirty="0">
              <a:solidFill>
                <a:schemeClr val="tx1"/>
              </a:solidFill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altLang="en-US" sz="4400" b="1" dirty="0" smtClean="0">
                <a:solidFill>
                  <a:schemeClr val="tx1"/>
                </a:solidFill>
              </a:rPr>
              <a:t>char </a:t>
            </a:r>
            <a:r>
              <a:rPr lang="en-US" altLang="en-US" sz="4400" b="1" dirty="0" err="1" smtClean="0">
                <a:solidFill>
                  <a:srgbClr val="FF0066"/>
                </a:solidFill>
              </a:rPr>
              <a:t>fname</a:t>
            </a:r>
            <a:r>
              <a:rPr lang="en-US" altLang="en-US" sz="4400" b="1" dirty="0" smtClean="0">
                <a:solidFill>
                  <a:schemeClr val="tx1"/>
                </a:solidFill>
              </a:rPr>
              <a:t>[50];</a:t>
            </a:r>
            <a:br>
              <a:rPr lang="en-US" altLang="en-US" sz="4400" b="1" dirty="0" smtClean="0">
                <a:solidFill>
                  <a:schemeClr val="tx1"/>
                </a:solidFill>
              </a:rPr>
            </a:br>
            <a:r>
              <a:rPr lang="en-US" altLang="en-US" sz="4400" b="1" dirty="0" err="1">
                <a:solidFill>
                  <a:schemeClr val="tx1"/>
                </a:solidFill>
              </a:rPr>
              <a:t>scanf</a:t>
            </a:r>
            <a:r>
              <a:rPr lang="en-US" altLang="en-US" sz="4400" b="1" dirty="0" smtClean="0">
                <a:solidFill>
                  <a:schemeClr val="tx1"/>
                </a:solidFill>
              </a:rPr>
              <a:t>("</a:t>
            </a:r>
            <a:r>
              <a:rPr lang="en-US" altLang="en-US" sz="4400" b="1" dirty="0" smtClean="0">
                <a:solidFill>
                  <a:srgbClr val="00B050"/>
                </a:solidFill>
              </a:rPr>
              <a:t>%c</a:t>
            </a:r>
            <a:r>
              <a:rPr lang="en-US" altLang="en-US" sz="4400" b="1" dirty="0" smtClean="0">
                <a:solidFill>
                  <a:schemeClr val="tx1"/>
                </a:solidFill>
              </a:rPr>
              <a:t>",&amp;</a:t>
            </a:r>
            <a:r>
              <a:rPr lang="en-US" altLang="en-US" sz="4400" b="1" dirty="0" err="1" smtClean="0">
                <a:solidFill>
                  <a:srgbClr val="FF0066"/>
                </a:solidFill>
              </a:rPr>
              <a:t>fname</a:t>
            </a:r>
            <a:r>
              <a:rPr lang="en-US" altLang="en-US" sz="4400" b="1" dirty="0" smtClean="0">
                <a:solidFill>
                  <a:schemeClr val="tx1"/>
                </a:solidFill>
              </a:rPr>
              <a:t>[5]);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altLang="en-US" sz="4400" b="1" dirty="0">
                <a:solidFill>
                  <a:schemeClr val="tx1"/>
                </a:solidFill>
              </a:rPr>
              <a:t>char </a:t>
            </a:r>
            <a:r>
              <a:rPr lang="en-US" altLang="en-US" sz="4400" b="1" dirty="0" err="1">
                <a:solidFill>
                  <a:srgbClr val="FF0066"/>
                </a:solidFill>
              </a:rPr>
              <a:t>fname</a:t>
            </a:r>
            <a:r>
              <a:rPr lang="en-US" altLang="en-US" sz="4400" b="1" dirty="0">
                <a:solidFill>
                  <a:schemeClr val="tx1"/>
                </a:solidFill>
              </a:rPr>
              <a:t>[50]; </a:t>
            </a:r>
            <a:r>
              <a:rPr lang="en-US" altLang="en-US" sz="4400" b="1" dirty="0" err="1" smtClean="0">
                <a:solidFill>
                  <a:schemeClr val="tx1"/>
                </a:solidFill>
              </a:rPr>
              <a:t>scanf</a:t>
            </a:r>
            <a:r>
              <a:rPr lang="en-US" altLang="en-US" sz="4400" b="1" dirty="0" smtClean="0">
                <a:solidFill>
                  <a:schemeClr val="tx1"/>
                </a:solidFill>
              </a:rPr>
              <a:t>("</a:t>
            </a:r>
            <a:r>
              <a:rPr lang="en-US" altLang="en-US" sz="4400" b="1" dirty="0" smtClean="0">
                <a:solidFill>
                  <a:srgbClr val="00B050"/>
                </a:solidFill>
              </a:rPr>
              <a:t>%s</a:t>
            </a:r>
            <a:r>
              <a:rPr lang="en-US" altLang="en-US" sz="4400" b="1" dirty="0" smtClean="0">
                <a:solidFill>
                  <a:schemeClr val="tx1"/>
                </a:solidFill>
              </a:rPr>
              <a:t>",&amp;</a:t>
            </a:r>
            <a:r>
              <a:rPr lang="en-US" altLang="en-US" sz="4400" b="1" dirty="0" err="1" smtClean="0">
                <a:solidFill>
                  <a:srgbClr val="FF0066"/>
                </a:solidFill>
              </a:rPr>
              <a:t>fname</a:t>
            </a:r>
            <a:r>
              <a:rPr lang="en-US" altLang="en-US" sz="4400" b="1" dirty="0" smtClean="0">
                <a:solidFill>
                  <a:schemeClr val="tx1"/>
                </a:solidFill>
              </a:rPr>
              <a:t>[0]);</a:t>
            </a:r>
            <a:br>
              <a:rPr lang="en-US" altLang="en-US" sz="4400" b="1" dirty="0" smtClean="0">
                <a:solidFill>
                  <a:schemeClr val="tx1"/>
                </a:solidFill>
              </a:rPr>
            </a:br>
            <a:r>
              <a:rPr lang="en-US" altLang="en-US" sz="4400" b="1" dirty="0" err="1" smtClean="0">
                <a:solidFill>
                  <a:schemeClr val="tx1"/>
                </a:solidFill>
              </a:rPr>
              <a:t>scanf</a:t>
            </a:r>
            <a:r>
              <a:rPr lang="en-US" altLang="en-US" sz="4400" b="1" dirty="0">
                <a:solidFill>
                  <a:schemeClr val="tx1"/>
                </a:solidFill>
              </a:rPr>
              <a:t>("</a:t>
            </a:r>
            <a:r>
              <a:rPr lang="en-US" altLang="en-US" sz="4400" b="1" dirty="0">
                <a:solidFill>
                  <a:srgbClr val="00B050"/>
                </a:solidFill>
              </a:rPr>
              <a:t>%s</a:t>
            </a:r>
            <a:r>
              <a:rPr lang="en-US" altLang="en-US" sz="4400" b="1" dirty="0" smtClean="0">
                <a:solidFill>
                  <a:schemeClr val="tx1"/>
                </a:solidFill>
              </a:rPr>
              <a:t>",</a:t>
            </a:r>
            <a:r>
              <a:rPr lang="en-US" altLang="en-US" sz="4400" b="1" dirty="0" err="1" smtClean="0">
                <a:solidFill>
                  <a:srgbClr val="FF0066"/>
                </a:solidFill>
              </a:rPr>
              <a:t>fname</a:t>
            </a:r>
            <a:r>
              <a:rPr lang="en-US" altLang="en-US" sz="4400" b="1" dirty="0" smtClean="0">
                <a:solidFill>
                  <a:schemeClr val="tx1"/>
                </a:solidFill>
              </a:rPr>
              <a:t>);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altLang="en-US" sz="4400" b="1" dirty="0">
                <a:solidFill>
                  <a:schemeClr val="tx1"/>
                </a:solidFill>
              </a:rPr>
              <a:t>gets(</a:t>
            </a:r>
            <a:r>
              <a:rPr lang="en-US" altLang="en-US" sz="4400" b="1" dirty="0" err="1">
                <a:solidFill>
                  <a:schemeClr val="tx1"/>
                </a:solidFill>
              </a:rPr>
              <a:t>str</a:t>
            </a:r>
            <a:r>
              <a:rPr lang="en-US" altLang="en-US" sz="4400" b="1" dirty="0">
                <a:solidFill>
                  <a:schemeClr val="tx1"/>
                </a:solidFill>
              </a:rPr>
              <a:t>);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altLang="en-US" sz="4400" b="1" dirty="0" smtClean="0">
              <a:solidFill>
                <a:schemeClr val="tx1"/>
              </a:solidFill>
            </a:endParaRPr>
          </a:p>
          <a:p>
            <a:pPr algn="l"/>
            <a:endParaRPr lang="en-US" altLang="en-US" sz="3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598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FF958-5F61-435E-8738-9E7AD8B980CC}" type="slidenum">
              <a:rPr lang="en-US"/>
              <a:pPr>
                <a:defRPr/>
              </a:pPr>
              <a:t>15</a:t>
            </a:fld>
            <a:endParaRPr lang="th-TH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42350" cy="1143000"/>
          </a:xfrm>
        </p:spPr>
        <p:txBody>
          <a:bodyPr/>
          <a:lstStyle/>
          <a:p>
            <a:pPr algn="l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Ex. a</a:t>
            </a: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rray002</a:t>
            </a:r>
            <a:endParaRPr lang="th-TH" sz="4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4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275842" y="935420"/>
            <a:ext cx="8642350" cy="5922579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endParaRPr lang="en-US" sz="200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345" y="838200"/>
            <a:ext cx="800625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main() 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{</a:t>
            </a:r>
            <a:endParaRPr lang="en-US" sz="4000" b="1" kern="800" spc="9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float</a:t>
            </a:r>
            <a:r>
              <a:rPr lang="en-US" sz="40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4000" b="1" kern="800" spc="90" dirty="0" smtClean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b</a:t>
            </a: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4000" b="1" kern="800" spc="90" dirty="0" smtClean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3</a:t>
            </a: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];</a:t>
            </a:r>
            <a:endParaRPr lang="en-US" sz="4000" b="1" kern="800" spc="9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altLang="en-US" sz="4000" b="1" dirty="0" err="1"/>
              <a:t>scanf</a:t>
            </a:r>
            <a:r>
              <a:rPr lang="en-US" altLang="en-US" sz="4000" b="1" dirty="0"/>
              <a:t>("</a:t>
            </a:r>
            <a:r>
              <a:rPr lang="en-US" altLang="en-US" sz="4000" b="1" dirty="0">
                <a:solidFill>
                  <a:srgbClr val="00B050"/>
                </a:solidFill>
              </a:rPr>
              <a:t>%f</a:t>
            </a:r>
            <a:r>
              <a:rPr lang="en-US" altLang="en-US" sz="4000" b="1" dirty="0" smtClean="0"/>
              <a:t>", &amp;</a:t>
            </a:r>
            <a:r>
              <a:rPr lang="en-US" altLang="en-US" sz="4000" b="1" dirty="0" smtClean="0">
                <a:solidFill>
                  <a:srgbClr val="FF0066"/>
                </a:solidFill>
              </a:rPr>
              <a:t>b</a:t>
            </a:r>
            <a:r>
              <a:rPr lang="en-US" altLang="en-US" sz="4000" b="1" dirty="0" smtClean="0"/>
              <a:t>[0]);</a:t>
            </a:r>
            <a:endParaRPr lang="en-US" altLang="en-US" sz="4000" b="1" dirty="0"/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altLang="en-US" sz="4000" b="1" dirty="0" err="1"/>
              <a:t>scanf</a:t>
            </a:r>
            <a:r>
              <a:rPr lang="en-US" altLang="en-US" sz="4000" b="1" dirty="0"/>
              <a:t>("</a:t>
            </a:r>
            <a:r>
              <a:rPr lang="en-US" altLang="en-US" sz="4000" b="1" dirty="0">
                <a:solidFill>
                  <a:srgbClr val="00B050"/>
                </a:solidFill>
              </a:rPr>
              <a:t>%f</a:t>
            </a:r>
            <a:r>
              <a:rPr lang="en-US" altLang="en-US" sz="4000" b="1" dirty="0" smtClean="0"/>
              <a:t>", &amp;</a:t>
            </a:r>
            <a:r>
              <a:rPr lang="en-US" altLang="en-US" sz="4000" b="1" dirty="0">
                <a:solidFill>
                  <a:srgbClr val="FF0066"/>
                </a:solidFill>
              </a:rPr>
              <a:t>b</a:t>
            </a:r>
            <a:r>
              <a:rPr lang="en-US" altLang="en-US" sz="4000" b="1" dirty="0"/>
              <a:t>[1]);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altLang="en-US" sz="4000" b="1" dirty="0" smtClean="0"/>
              <a:t>	</a:t>
            </a:r>
            <a:r>
              <a:rPr lang="en-US" altLang="en-US" sz="4000" b="1" dirty="0" err="1" smtClean="0"/>
              <a:t>scanf</a:t>
            </a:r>
            <a:r>
              <a:rPr lang="en-US" altLang="en-US" sz="4000" b="1" dirty="0"/>
              <a:t>("</a:t>
            </a:r>
            <a:r>
              <a:rPr lang="en-US" altLang="en-US" sz="4000" b="1" dirty="0">
                <a:solidFill>
                  <a:srgbClr val="00B050"/>
                </a:solidFill>
              </a:rPr>
              <a:t>%f</a:t>
            </a:r>
            <a:r>
              <a:rPr lang="en-US" altLang="en-US" sz="4000" b="1" dirty="0" smtClean="0"/>
              <a:t>", &amp;</a:t>
            </a:r>
            <a:r>
              <a:rPr lang="en-US" altLang="en-US" sz="4000" b="1" dirty="0" smtClean="0">
                <a:solidFill>
                  <a:srgbClr val="FF0066"/>
                </a:solidFill>
              </a:rPr>
              <a:t>b</a:t>
            </a:r>
            <a:r>
              <a:rPr lang="en-US" altLang="en-US" sz="4000" b="1" dirty="0" smtClean="0"/>
              <a:t>[2]);</a:t>
            </a:r>
            <a:endParaRPr lang="en-US" altLang="en-US" sz="4000" b="1" dirty="0"/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4000" b="1" kern="800" spc="9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4000" b="1" kern="800" spc="90" dirty="0" smtClean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b[0] = %f\n</a:t>
            </a: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”, </a:t>
            </a:r>
            <a:r>
              <a:rPr lang="en-US" sz="4000" b="1" kern="800" spc="90" dirty="0" smtClean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b</a:t>
            </a: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4000" b="1" kern="800" spc="90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0</a:t>
            </a: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]);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4000" b="1" kern="800" spc="9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4000" b="1" kern="800" spc="90" dirty="0" smtClean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b[1] </a:t>
            </a:r>
            <a:r>
              <a:rPr lang="en-US" sz="4000" b="1" kern="800" spc="90" dirty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= </a:t>
            </a:r>
            <a:r>
              <a:rPr lang="en-US" sz="4000" b="1" kern="800" spc="90" dirty="0" smtClean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%</a:t>
            </a:r>
            <a:r>
              <a:rPr lang="en-US" sz="4000" b="1" kern="800" spc="90" dirty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f</a:t>
            </a:r>
            <a:r>
              <a:rPr lang="en-US" sz="4000" b="1" kern="800" spc="90" dirty="0" smtClean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\n</a:t>
            </a: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”, </a:t>
            </a:r>
            <a:r>
              <a:rPr lang="en-US" sz="4000" b="1" kern="800" spc="90" dirty="0" smtClean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b</a:t>
            </a: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4000" b="1" kern="800" spc="90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]);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4000" b="1" kern="800" spc="9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4000" b="1" kern="800" spc="90" dirty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b</a:t>
            </a:r>
            <a:r>
              <a:rPr lang="en-US" sz="4000" b="1" kern="800" spc="90" dirty="0" smtClean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[2] </a:t>
            </a:r>
            <a:r>
              <a:rPr lang="en-US" sz="4000" b="1" kern="800" spc="90" dirty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= </a:t>
            </a:r>
            <a:r>
              <a:rPr lang="en-US" sz="4000" b="1" kern="800" spc="90" dirty="0" smtClean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%</a:t>
            </a:r>
            <a:r>
              <a:rPr lang="en-US" sz="4000" b="1" kern="800" spc="90" dirty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f</a:t>
            </a:r>
            <a:r>
              <a:rPr lang="en-US" sz="4000" b="1" kern="800" spc="90" dirty="0" smtClean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\n</a:t>
            </a: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”, </a:t>
            </a:r>
            <a:r>
              <a:rPr lang="en-US" sz="4000" b="1" kern="800" spc="90" dirty="0" smtClean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b</a:t>
            </a: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4000" b="1" kern="800" spc="90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]);</a:t>
            </a:r>
            <a:endParaRPr lang="en-US" sz="4000" b="1" kern="800" spc="9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}</a:t>
            </a:r>
            <a:endParaRPr lang="th-TH" sz="4000" b="1" kern="800" spc="90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953000" y="152400"/>
            <a:ext cx="3409238" cy="396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kern="800" spc="9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2.4</a:t>
            </a:r>
          </a:p>
          <a:p>
            <a:r>
              <a:rPr lang="en-US" sz="4400" b="1" kern="800" spc="9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3.3</a:t>
            </a:r>
          </a:p>
          <a:p>
            <a:r>
              <a:rPr lang="en-US" sz="4400" b="1" kern="800" spc="9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5.21</a:t>
            </a:r>
          </a:p>
          <a:p>
            <a:r>
              <a:rPr lang="en-US" sz="4400" b="1" kern="800" spc="9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b[0] = 2.400000</a:t>
            </a:r>
          </a:p>
          <a:p>
            <a:r>
              <a:rPr lang="en-US" sz="4400" b="1" kern="800" spc="9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b[1] = 3.300000</a:t>
            </a:r>
          </a:p>
          <a:p>
            <a:r>
              <a:rPr lang="en-US" sz="4400" b="1" kern="800" spc="9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b[2] = 5.210000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02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C2234-F9E9-421B-857F-6BE36AA03B9C}" type="slidenum">
              <a:rPr lang="en-US"/>
              <a:pPr>
                <a:defRPr/>
              </a:pPr>
              <a:t>16</a:t>
            </a:fld>
            <a:endParaRPr lang="th-TH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42350" cy="1143000"/>
          </a:xfrm>
        </p:spPr>
        <p:txBody>
          <a:bodyPr/>
          <a:lstStyle/>
          <a:p>
            <a:pPr algn="l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Ex. </a:t>
            </a: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array003 </a:t>
            </a: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โปรแกรม</a:t>
            </a: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รับ</a:t>
            </a:r>
            <a:r>
              <a:rPr lang="th-TH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ค่าอายุ </a:t>
            </a: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 </a:t>
            </a: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คน</a:t>
            </a:r>
            <a:endParaRPr lang="th-TH" sz="4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th-TH" sz="3800" b="1" dirty="0">
                <a:solidFill>
                  <a:srgbClr val="000099"/>
                </a:solidFill>
              </a:rPr>
              <a:t>จงเขียนผังงานและโปรแกรมเพื่อเก็บอายุของผู้ใช้งานจำนวน </a:t>
            </a:r>
            <a:r>
              <a:rPr lang="th-TH" sz="3800" b="1" dirty="0" smtClean="0">
                <a:solidFill>
                  <a:srgbClr val="000099"/>
                </a:solidFill>
              </a:rPr>
              <a:t>0 </a:t>
            </a:r>
            <a:r>
              <a:rPr lang="th-TH" sz="3800" b="1" dirty="0">
                <a:solidFill>
                  <a:srgbClr val="000099"/>
                </a:solidFill>
              </a:rPr>
              <a:t>คนโดยเก็บข้อมูลอายุในตัวแปรชนิดอาร์เรย์</a:t>
            </a:r>
          </a:p>
          <a:p>
            <a:pPr eaLnBrk="1" hangingPunct="1"/>
            <a:r>
              <a:rPr lang="en-US" sz="3800" b="1" u="sng" dirty="0" smtClean="0">
                <a:solidFill>
                  <a:srgbClr val="333300"/>
                </a:solidFill>
              </a:rPr>
              <a:t>Output Analysis</a:t>
            </a:r>
          </a:p>
          <a:p>
            <a:pPr eaLnBrk="1" hangingPunct="1">
              <a:buFontTx/>
              <a:buNone/>
            </a:pPr>
            <a:r>
              <a:rPr lang="en-US" sz="3800" b="1" dirty="0" smtClean="0">
                <a:solidFill>
                  <a:srgbClr val="333300"/>
                </a:solidFill>
              </a:rPr>
              <a:t>	</a:t>
            </a:r>
            <a:r>
              <a:rPr lang="th-TH" sz="3800" b="1" dirty="0" smtClean="0">
                <a:solidFill>
                  <a:srgbClr val="333300"/>
                </a:solidFill>
              </a:rPr>
              <a:t>ไม่มี</a:t>
            </a:r>
            <a:endParaRPr lang="en-US" sz="3800" b="1" dirty="0" smtClean="0">
              <a:solidFill>
                <a:srgbClr val="333300"/>
              </a:solidFill>
            </a:endParaRPr>
          </a:p>
          <a:p>
            <a:pPr eaLnBrk="1" hangingPunct="1"/>
            <a:r>
              <a:rPr lang="en-US" sz="3800" b="1" u="sng" dirty="0" smtClean="0">
                <a:solidFill>
                  <a:srgbClr val="333300"/>
                </a:solidFill>
              </a:rPr>
              <a:t>Input Analysis</a:t>
            </a:r>
          </a:p>
          <a:p>
            <a:pPr eaLnBrk="1" hangingPunct="1">
              <a:buFontTx/>
              <a:buNone/>
            </a:pPr>
            <a:r>
              <a:rPr lang="en-US" sz="3800" b="1" dirty="0" smtClean="0">
                <a:solidFill>
                  <a:srgbClr val="333300"/>
                </a:solidFill>
              </a:rPr>
              <a:t>	</a:t>
            </a:r>
            <a:r>
              <a:rPr lang="th-TH" sz="3800" b="1" dirty="0" smtClean="0">
                <a:solidFill>
                  <a:srgbClr val="333300"/>
                </a:solidFill>
              </a:rPr>
              <a:t>อายุที่ผู้ใช้งานป้อนเข้ามา</a:t>
            </a:r>
            <a:endParaRPr lang="en-US" sz="3800" b="1" dirty="0" smtClean="0">
              <a:solidFill>
                <a:srgbClr val="33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933C7-6E2E-4998-82E9-BC85BF2A136E}" type="slidenum">
              <a:rPr lang="en-US"/>
              <a:pPr>
                <a:defRPr/>
              </a:pPr>
              <a:t>17</a:t>
            </a:fld>
            <a:endParaRPr lang="th-TH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42350" cy="1143000"/>
          </a:xfrm>
        </p:spPr>
        <p:txBody>
          <a:bodyPr/>
          <a:lstStyle/>
          <a:p>
            <a:pPr algn="l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Ex. </a:t>
            </a: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array003 </a:t>
            </a: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โปรแกรม</a:t>
            </a: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รับค่าอายุ </a:t>
            </a: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คน</a:t>
            </a:r>
            <a:endParaRPr lang="th-TH" sz="4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800" b="1" u="sng" dirty="0" smtClean="0">
                <a:solidFill>
                  <a:srgbClr val="333300"/>
                </a:solidFill>
              </a:rPr>
              <a:t>Process Analysis</a:t>
            </a:r>
          </a:p>
          <a:p>
            <a:pPr lvl="1" eaLnBrk="1" hangingPunct="1">
              <a:buFontTx/>
              <a:buNone/>
            </a:pPr>
            <a:r>
              <a:rPr lang="en-US" sz="3400" b="1" dirty="0" smtClean="0">
                <a:solidFill>
                  <a:srgbClr val="333300"/>
                </a:solidFill>
              </a:rPr>
              <a:t>	</a:t>
            </a:r>
            <a:r>
              <a:rPr lang="th-TH" sz="3400" b="1" dirty="0" smtClean="0">
                <a:solidFill>
                  <a:srgbClr val="333300"/>
                </a:solidFill>
              </a:rPr>
              <a:t>สร้างตัวแปรแถวลำดับขนาด </a:t>
            </a:r>
            <a:r>
              <a:rPr lang="en-US" sz="3400" b="1" dirty="0">
                <a:solidFill>
                  <a:srgbClr val="333300"/>
                </a:solidFill>
              </a:rPr>
              <a:t>1</a:t>
            </a:r>
            <a:r>
              <a:rPr lang="en-US" sz="3400" b="1" dirty="0" smtClean="0">
                <a:solidFill>
                  <a:srgbClr val="333300"/>
                </a:solidFill>
              </a:rPr>
              <a:t>0 </a:t>
            </a:r>
            <a:r>
              <a:rPr lang="th-TH" sz="3400" b="1" dirty="0" smtClean="0">
                <a:solidFill>
                  <a:srgbClr val="333300"/>
                </a:solidFill>
              </a:rPr>
              <a:t>เพื่อเก็บค่าอายุ</a:t>
            </a:r>
          </a:p>
          <a:p>
            <a:pPr lvl="1" eaLnBrk="1" hangingPunct="1">
              <a:buFontTx/>
              <a:buNone/>
            </a:pPr>
            <a:r>
              <a:rPr lang="th-TH" sz="3400" b="1" dirty="0" smtClean="0">
                <a:solidFill>
                  <a:srgbClr val="333300"/>
                </a:solidFill>
              </a:rPr>
              <a:t>	โปรแกรมวนรอบเพื่อรอรับค่าจากผู้ใช้งาน</a:t>
            </a:r>
            <a:endParaRPr lang="en-US" sz="3400" b="1" dirty="0" smtClean="0">
              <a:solidFill>
                <a:srgbClr val="333300"/>
              </a:solidFill>
            </a:endParaRPr>
          </a:p>
          <a:p>
            <a:pPr eaLnBrk="1" hangingPunct="1"/>
            <a:r>
              <a:rPr lang="en-US" sz="3800" b="1" u="sng" dirty="0" smtClean="0">
                <a:solidFill>
                  <a:srgbClr val="333300"/>
                </a:solidFill>
              </a:rPr>
              <a:t>Variable Define</a:t>
            </a:r>
          </a:p>
          <a:p>
            <a:pPr lvl="1" eaLnBrk="1" hangingPunct="1">
              <a:buFontTx/>
              <a:buNone/>
            </a:pPr>
            <a:r>
              <a:rPr lang="en-US" sz="3400" b="1" dirty="0" smtClean="0">
                <a:solidFill>
                  <a:srgbClr val="333300"/>
                </a:solidFill>
              </a:rPr>
              <a:t>age[10]	</a:t>
            </a:r>
            <a:r>
              <a:rPr lang="th-TH" sz="3400" b="1" dirty="0" smtClean="0">
                <a:solidFill>
                  <a:srgbClr val="333300"/>
                </a:solidFill>
              </a:rPr>
              <a:t>เป็นตัวแปรแถวลำดับชนิดจำนวนเต็มขนาด </a:t>
            </a:r>
            <a:r>
              <a:rPr lang="en-US" sz="3400" b="1" dirty="0">
                <a:solidFill>
                  <a:srgbClr val="333300"/>
                </a:solidFill>
              </a:rPr>
              <a:t>1</a:t>
            </a:r>
            <a:r>
              <a:rPr lang="en-US" sz="3400" b="1" dirty="0" smtClean="0">
                <a:solidFill>
                  <a:srgbClr val="333300"/>
                </a:solidFill>
              </a:rPr>
              <a:t>0</a:t>
            </a:r>
          </a:p>
          <a:p>
            <a:pPr lvl="1" eaLnBrk="1" hangingPunct="1">
              <a:buFontTx/>
              <a:buNone/>
            </a:pPr>
            <a:r>
              <a:rPr lang="en-US" sz="3400" b="1" dirty="0" smtClean="0">
                <a:solidFill>
                  <a:srgbClr val="333300"/>
                </a:solidFill>
              </a:rPr>
              <a:t>			</a:t>
            </a:r>
            <a:r>
              <a:rPr lang="th-TH" sz="3400" b="1" dirty="0" smtClean="0">
                <a:solidFill>
                  <a:srgbClr val="333300"/>
                </a:solidFill>
              </a:rPr>
              <a:t>เพื่อใช้เก็บค่าอายุ</a:t>
            </a:r>
          </a:p>
          <a:p>
            <a:pPr lvl="1" eaLnBrk="1" hangingPunct="1">
              <a:buFontTx/>
              <a:buNone/>
            </a:pPr>
            <a:r>
              <a:rPr lang="en-US" sz="3400" b="1" dirty="0" smtClean="0">
                <a:solidFill>
                  <a:srgbClr val="333300"/>
                </a:solidFill>
              </a:rPr>
              <a:t>count	</a:t>
            </a:r>
            <a:r>
              <a:rPr lang="th-TH" sz="3400" b="1" dirty="0" smtClean="0">
                <a:solidFill>
                  <a:srgbClr val="333300"/>
                </a:solidFill>
              </a:rPr>
              <a:t>เป็นตัวแปรชนิดจำนวนเต็มเพื่อใช้นับจำนวนรอบ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F0E28-44C1-441C-9ACD-C8F02698A081}" type="slidenum">
              <a:rPr lang="en-US"/>
              <a:pPr>
                <a:defRPr/>
              </a:pPr>
              <a:t>18</a:t>
            </a:fld>
            <a:endParaRPr lang="th-TH"/>
          </a:p>
        </p:txBody>
      </p:sp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3721100" y="3487738"/>
            <a:ext cx="7937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333300"/>
                </a:solidFill>
              </a:rPr>
              <a:t>True</a:t>
            </a:r>
          </a:p>
        </p:txBody>
      </p:sp>
      <p:sp>
        <p:nvSpPr>
          <p:cNvPr id="19460" name="Line 8"/>
          <p:cNvSpPr>
            <a:spLocks noChangeShapeType="1"/>
          </p:cNvSpPr>
          <p:nvPr/>
        </p:nvSpPr>
        <p:spPr bwMode="auto">
          <a:xfrm>
            <a:off x="4551363" y="353377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AutoShape 9"/>
          <p:cNvSpPr>
            <a:spLocks noChangeArrowheads="1"/>
          </p:cNvSpPr>
          <p:nvPr/>
        </p:nvSpPr>
        <p:spPr bwMode="auto">
          <a:xfrm>
            <a:off x="3806825" y="147638"/>
            <a:ext cx="1524000" cy="5334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rgbClr val="333300"/>
                </a:solidFill>
              </a:rPr>
              <a:t>START</a:t>
            </a:r>
          </a:p>
        </p:txBody>
      </p:sp>
      <p:sp>
        <p:nvSpPr>
          <p:cNvPr id="19462" name="Line 10"/>
          <p:cNvSpPr>
            <a:spLocks noChangeShapeType="1"/>
          </p:cNvSpPr>
          <p:nvPr/>
        </p:nvSpPr>
        <p:spPr bwMode="auto">
          <a:xfrm>
            <a:off x="4572000" y="652463"/>
            <a:ext cx="0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3" name="Line 11"/>
          <p:cNvSpPr>
            <a:spLocks noChangeShapeType="1"/>
          </p:cNvSpPr>
          <p:nvPr/>
        </p:nvSpPr>
        <p:spPr bwMode="auto">
          <a:xfrm>
            <a:off x="4572000" y="131921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4" name="Line 12"/>
          <p:cNvSpPr>
            <a:spLocks noChangeShapeType="1"/>
          </p:cNvSpPr>
          <p:nvPr/>
        </p:nvSpPr>
        <p:spPr bwMode="auto">
          <a:xfrm>
            <a:off x="4572000" y="203993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5" name="AutoShape 13"/>
          <p:cNvSpPr>
            <a:spLocks noChangeArrowheads="1"/>
          </p:cNvSpPr>
          <p:nvPr/>
        </p:nvSpPr>
        <p:spPr bwMode="auto">
          <a:xfrm>
            <a:off x="3779838" y="5919788"/>
            <a:ext cx="1524000" cy="5334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rgbClr val="333300"/>
                </a:solidFill>
              </a:rPr>
              <a:t>END</a:t>
            </a:r>
          </a:p>
        </p:txBody>
      </p:sp>
      <p:sp>
        <p:nvSpPr>
          <p:cNvPr id="19466" name="Text Box 14"/>
          <p:cNvSpPr txBox="1">
            <a:spLocks noChangeArrowheads="1"/>
          </p:cNvSpPr>
          <p:nvPr/>
        </p:nvSpPr>
        <p:spPr bwMode="auto">
          <a:xfrm>
            <a:off x="3349625" y="977900"/>
            <a:ext cx="2438400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333300"/>
                </a:solidFill>
              </a:rPr>
              <a:t>age[10</a:t>
            </a:r>
            <a:r>
              <a:rPr lang="en-US" dirty="0">
                <a:solidFill>
                  <a:srgbClr val="333300"/>
                </a:solidFill>
              </a:rPr>
              <a:t>],count</a:t>
            </a:r>
          </a:p>
        </p:txBody>
      </p:sp>
      <p:sp>
        <p:nvSpPr>
          <p:cNvPr id="19467" name="Text Box 15"/>
          <p:cNvSpPr txBox="1">
            <a:spLocks noChangeArrowheads="1"/>
          </p:cNvSpPr>
          <p:nvPr/>
        </p:nvSpPr>
        <p:spPr bwMode="auto">
          <a:xfrm>
            <a:off x="3636963" y="1700213"/>
            <a:ext cx="1828800" cy="434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/>
            <a:r>
              <a:rPr lang="en-US">
                <a:solidFill>
                  <a:srgbClr val="333300"/>
                </a:solidFill>
              </a:rPr>
              <a:t>count = 0</a:t>
            </a:r>
          </a:p>
        </p:txBody>
      </p:sp>
      <p:sp>
        <p:nvSpPr>
          <p:cNvPr id="19468" name="AutoShape 16"/>
          <p:cNvSpPr>
            <a:spLocks noChangeArrowheads="1"/>
          </p:cNvSpPr>
          <p:nvPr/>
        </p:nvSpPr>
        <p:spPr bwMode="auto">
          <a:xfrm>
            <a:off x="3708400" y="3852863"/>
            <a:ext cx="1727200" cy="609600"/>
          </a:xfrm>
          <a:prstGeom prst="flowChartManualInpu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rgbClr val="333300"/>
                </a:solidFill>
              </a:rPr>
              <a:t>age[count]</a:t>
            </a:r>
          </a:p>
        </p:txBody>
      </p:sp>
      <p:sp>
        <p:nvSpPr>
          <p:cNvPr id="19469" name="Text Box 17"/>
          <p:cNvSpPr txBox="1">
            <a:spLocks noChangeArrowheads="1"/>
          </p:cNvSpPr>
          <p:nvPr/>
        </p:nvSpPr>
        <p:spPr bwMode="auto">
          <a:xfrm>
            <a:off x="3708400" y="4895850"/>
            <a:ext cx="1828800" cy="434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/>
            <a:r>
              <a:rPr lang="en-US">
                <a:solidFill>
                  <a:srgbClr val="333300"/>
                </a:solidFill>
              </a:rPr>
              <a:t>count++</a:t>
            </a:r>
          </a:p>
        </p:txBody>
      </p:sp>
      <p:sp>
        <p:nvSpPr>
          <p:cNvPr id="19470" name="AutoShape 18"/>
          <p:cNvSpPr>
            <a:spLocks noChangeArrowheads="1"/>
          </p:cNvSpPr>
          <p:nvPr/>
        </p:nvSpPr>
        <p:spPr bwMode="auto">
          <a:xfrm>
            <a:off x="2951163" y="2696598"/>
            <a:ext cx="3200400" cy="1039356"/>
          </a:xfrm>
          <a:prstGeom prst="flowChartDecision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/>
            <a:r>
              <a:rPr lang="en-US" dirty="0" smtClean="0">
                <a:solidFill>
                  <a:srgbClr val="333300"/>
                </a:solidFill>
              </a:rPr>
              <a:t>count&lt;10</a:t>
            </a:r>
            <a:endParaRPr lang="en-US" dirty="0">
              <a:solidFill>
                <a:srgbClr val="333300"/>
              </a:solidFill>
            </a:endParaRPr>
          </a:p>
        </p:txBody>
      </p:sp>
      <p:sp>
        <p:nvSpPr>
          <p:cNvPr id="19471" name="Rectangle 19"/>
          <p:cNvSpPr>
            <a:spLocks noChangeArrowheads="1"/>
          </p:cNvSpPr>
          <p:nvPr/>
        </p:nvSpPr>
        <p:spPr bwMode="auto">
          <a:xfrm>
            <a:off x="3421063" y="3743325"/>
            <a:ext cx="2303462" cy="1008063"/>
          </a:xfrm>
          <a:prstGeom prst="rect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9472" name="Line 20"/>
          <p:cNvSpPr>
            <a:spLocks noChangeShapeType="1"/>
          </p:cNvSpPr>
          <p:nvPr/>
        </p:nvSpPr>
        <p:spPr bwMode="auto">
          <a:xfrm>
            <a:off x="4572000" y="448468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73" name="Line 25"/>
          <p:cNvSpPr>
            <a:spLocks noChangeShapeType="1"/>
          </p:cNvSpPr>
          <p:nvPr/>
        </p:nvSpPr>
        <p:spPr bwMode="auto">
          <a:xfrm flipH="1">
            <a:off x="2411413" y="5084763"/>
            <a:ext cx="12969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4" name="Text Box 27"/>
          <p:cNvSpPr txBox="1">
            <a:spLocks noChangeArrowheads="1"/>
          </p:cNvSpPr>
          <p:nvPr/>
        </p:nvSpPr>
        <p:spPr bwMode="auto">
          <a:xfrm>
            <a:off x="6032500" y="2708275"/>
            <a:ext cx="946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333300"/>
                </a:solidFill>
              </a:rPr>
              <a:t>False</a:t>
            </a:r>
          </a:p>
        </p:txBody>
      </p:sp>
      <p:sp>
        <p:nvSpPr>
          <p:cNvPr id="19475" name="Line 34"/>
          <p:cNvSpPr>
            <a:spLocks noChangeShapeType="1"/>
          </p:cNvSpPr>
          <p:nvPr/>
        </p:nvSpPr>
        <p:spPr bwMode="auto">
          <a:xfrm>
            <a:off x="4572000" y="2543175"/>
            <a:ext cx="0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6" name="AutoShape 33"/>
          <p:cNvSpPr>
            <a:spLocks noChangeArrowheads="1"/>
          </p:cNvSpPr>
          <p:nvPr/>
        </p:nvSpPr>
        <p:spPr bwMode="auto">
          <a:xfrm>
            <a:off x="4498975" y="2422525"/>
            <a:ext cx="144463" cy="142875"/>
          </a:xfrm>
          <a:prstGeom prst="flowChartConnector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7" name="Line 35"/>
          <p:cNvSpPr>
            <a:spLocks noChangeShapeType="1"/>
          </p:cNvSpPr>
          <p:nvPr/>
        </p:nvSpPr>
        <p:spPr bwMode="auto">
          <a:xfrm>
            <a:off x="4572000" y="5589588"/>
            <a:ext cx="0" cy="350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8" name="Line 36"/>
          <p:cNvSpPr>
            <a:spLocks noChangeShapeType="1"/>
          </p:cNvSpPr>
          <p:nvPr/>
        </p:nvSpPr>
        <p:spPr bwMode="auto">
          <a:xfrm flipV="1">
            <a:off x="2411413" y="2492375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9" name="Line 37"/>
          <p:cNvSpPr>
            <a:spLocks noChangeShapeType="1"/>
          </p:cNvSpPr>
          <p:nvPr/>
        </p:nvSpPr>
        <p:spPr bwMode="auto">
          <a:xfrm>
            <a:off x="2411413" y="2492375"/>
            <a:ext cx="0" cy="2592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80" name="Line 38"/>
          <p:cNvSpPr>
            <a:spLocks noChangeShapeType="1"/>
          </p:cNvSpPr>
          <p:nvPr/>
        </p:nvSpPr>
        <p:spPr bwMode="auto">
          <a:xfrm flipH="1">
            <a:off x="6227763" y="3213100"/>
            <a:ext cx="1223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81" name="Line 39"/>
          <p:cNvSpPr>
            <a:spLocks noChangeShapeType="1"/>
          </p:cNvSpPr>
          <p:nvPr/>
        </p:nvSpPr>
        <p:spPr bwMode="auto">
          <a:xfrm>
            <a:off x="7451725" y="3213100"/>
            <a:ext cx="0" cy="2376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82" name="Line 40"/>
          <p:cNvSpPr>
            <a:spLocks noChangeShapeType="1"/>
          </p:cNvSpPr>
          <p:nvPr/>
        </p:nvSpPr>
        <p:spPr bwMode="auto">
          <a:xfrm flipH="1">
            <a:off x="4572000" y="5589588"/>
            <a:ext cx="2879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FF958-5F61-435E-8738-9E7AD8B980CC}" type="slidenum">
              <a:rPr lang="en-US"/>
              <a:pPr>
                <a:defRPr/>
              </a:pPr>
              <a:t>19</a:t>
            </a:fld>
            <a:endParaRPr lang="th-TH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42350" cy="1143000"/>
          </a:xfrm>
        </p:spPr>
        <p:txBody>
          <a:bodyPr/>
          <a:lstStyle/>
          <a:p>
            <a:pPr algn="l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Ex. </a:t>
            </a: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Array003   </a:t>
            </a: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โปรแกรม</a:t>
            </a: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รับค่าอายุ </a:t>
            </a: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คน</a:t>
            </a:r>
            <a:endParaRPr lang="th-TH" sz="4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4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275842" y="935420"/>
            <a:ext cx="8642350" cy="5922579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endParaRPr lang="en-US" sz="200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345" y="838200"/>
            <a:ext cx="80062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#include&lt;</a:t>
            </a:r>
            <a:r>
              <a:rPr lang="en-US" sz="3600" b="1" kern="800" spc="9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stdio.h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&gt;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main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()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{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kern="800" spc="90" dirty="0" err="1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age[</a:t>
            </a:r>
            <a:r>
              <a:rPr lang="en-US" sz="3600" b="1" kern="800" spc="90" dirty="0" smtClean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5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], </a:t>
            </a:r>
            <a:r>
              <a:rPr lang="en-US" sz="3600" b="1" kern="800" spc="90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for (</a:t>
            </a:r>
            <a:r>
              <a:rPr lang="en-US" sz="3600" b="1" kern="800" spc="90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=0; </a:t>
            </a:r>
            <a:r>
              <a:rPr lang="en-US" sz="3600" b="1" kern="800" spc="90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&lt;</a:t>
            </a:r>
            <a:r>
              <a:rPr lang="en-US" sz="3600" b="1" kern="800" spc="90" dirty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kern="800" spc="90" dirty="0" smtClean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5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kern="800" spc="90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++) {</a:t>
            </a:r>
            <a:endParaRPr lang="en-US" sz="3600" b="1" kern="800" spc="9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	</a:t>
            </a:r>
            <a:r>
              <a:rPr lang="en-US" sz="3600" b="1" kern="800" spc="90" dirty="0" err="1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("Enter Age[%d] : 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", </a:t>
            </a:r>
            <a:r>
              <a:rPr lang="en-US" sz="3600" b="1" kern="800" spc="90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);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	</a:t>
            </a:r>
            <a:r>
              <a:rPr lang="en-US" sz="3600" b="1" kern="800" spc="90" dirty="0" err="1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scanf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("%</a:t>
            </a:r>
            <a:r>
              <a:rPr lang="en-US" sz="3600" b="1" kern="800" spc="90" dirty="0" err="1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d",&amp;</a:t>
            </a:r>
            <a:r>
              <a:rPr lang="en-US" sz="3600" b="1" kern="800" spc="90" dirty="0" err="1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age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3600" b="1" kern="800" spc="90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]);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}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}</a:t>
            </a:r>
            <a:endParaRPr lang="th-TH" sz="3600" b="1" kern="800" spc="9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76EAB3-5353-44CF-89E8-AD84FBD32168}" type="slidenum">
              <a:rPr lang="en-US">
                <a:latin typeface="+mj-lt"/>
              </a:rPr>
              <a:pPr>
                <a:defRPr/>
              </a:pPr>
              <a:t>2</a:t>
            </a:fld>
            <a:endParaRPr lang="th-TH">
              <a:latin typeface="+mj-lt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4235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ตัว</a:t>
            </a:r>
            <a:r>
              <a:rPr lang="th-TH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แปรแถวลำดับ</a:t>
            </a: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 (Array)</a:t>
            </a:r>
            <a:endParaRPr lang="th-TH" sz="4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229600" cy="4525963"/>
          </a:xfrm>
        </p:spPr>
        <p:txBody>
          <a:bodyPr/>
          <a:lstStyle/>
          <a:p>
            <a:pPr eaLnBrk="1" hangingPunct="1"/>
            <a:r>
              <a:rPr lang="th-TH" sz="3800" dirty="0" smtClean="0">
                <a:solidFill>
                  <a:srgbClr val="000099"/>
                </a:solidFill>
                <a:latin typeface="+mj-lt"/>
                <a:cs typeface="+mn-cs"/>
              </a:rPr>
              <a:t>ตัวแปรอาร์เรย์ คือ ตัวแปรที่สามารถเก็บข้อมูลได้เป็นชุด โดยสร้างตัวแปรขึ้นมาเพียงตัวเดียว (ตัวแปร 1 ตัว จัดเก็บข้อมูลได้หลายค่า) แต่ข้อมูลนั้นต้องเป็นชนิดเดียวกัน</a:t>
            </a:r>
          </a:p>
          <a:p>
            <a:pPr eaLnBrk="1" hangingPunct="1"/>
            <a:endParaRPr lang="th-TH" sz="3800" dirty="0" smtClean="0">
              <a:solidFill>
                <a:srgbClr val="000099"/>
              </a:solidFill>
              <a:latin typeface="+mj-lt"/>
              <a:cs typeface="+mn-cs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228600" y="3200400"/>
            <a:ext cx="8305800" cy="11906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3600" u="sng" dirty="0">
                <a:solidFill>
                  <a:srgbClr val="FF0000"/>
                </a:solidFill>
                <a:latin typeface="+mj-lt"/>
              </a:rPr>
              <a:t>ตัวอย่าง 1</a:t>
            </a:r>
          </a:p>
          <a:p>
            <a:r>
              <a:rPr kumimoji="1" lang="th-TH" sz="3600" b="0" dirty="0">
                <a:solidFill>
                  <a:srgbClr val="663300"/>
                </a:solidFill>
                <a:latin typeface="+mj-lt"/>
              </a:rPr>
              <a:t>ตัวแปรอาร์เรย์ชื่อ </a:t>
            </a:r>
            <a:r>
              <a:rPr kumimoji="1" lang="en-US" sz="3600" dirty="0">
                <a:solidFill>
                  <a:srgbClr val="3333FF"/>
                </a:solidFill>
                <a:latin typeface="+mj-lt"/>
              </a:rPr>
              <a:t>SUM</a:t>
            </a:r>
            <a:r>
              <a:rPr kumimoji="1" lang="en-US" sz="3600" b="0" dirty="0">
                <a:solidFill>
                  <a:srgbClr val="663300"/>
                </a:solidFill>
                <a:latin typeface="+mj-lt"/>
              </a:rPr>
              <a:t> </a:t>
            </a:r>
            <a:r>
              <a:rPr kumimoji="1" lang="th-TH" sz="3600" b="0" dirty="0">
                <a:solidFill>
                  <a:srgbClr val="663300"/>
                </a:solidFill>
                <a:latin typeface="+mj-lt"/>
              </a:rPr>
              <a:t>สำหรับเก็บข้อมูลชนิดจำนวนเต็มขนาด 5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338138" y="4995863"/>
            <a:ext cx="1295400" cy="685800"/>
          </a:xfrm>
          <a:prstGeom prst="rect">
            <a:avLst/>
          </a:prstGeom>
          <a:gradFill rotWithShape="1">
            <a:gsLst>
              <a:gs pos="0">
                <a:srgbClr val="765E76"/>
              </a:gs>
              <a:gs pos="50000">
                <a:srgbClr val="FFCCFF"/>
              </a:gs>
              <a:gs pos="100000">
                <a:srgbClr val="765E76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h-TH">
                <a:latin typeface="+mj-lt"/>
              </a:rPr>
              <a:t>128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2166938" y="4995863"/>
            <a:ext cx="1295400" cy="685800"/>
          </a:xfrm>
          <a:prstGeom prst="rect">
            <a:avLst/>
          </a:prstGeom>
          <a:gradFill rotWithShape="1">
            <a:gsLst>
              <a:gs pos="0">
                <a:srgbClr val="765E76"/>
              </a:gs>
              <a:gs pos="50000">
                <a:srgbClr val="FFCCFF"/>
              </a:gs>
              <a:gs pos="100000">
                <a:srgbClr val="765E76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h-TH">
                <a:latin typeface="+mj-lt"/>
              </a:rPr>
              <a:t>-14</a:t>
            </a: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3995738" y="4995863"/>
            <a:ext cx="1295400" cy="685800"/>
          </a:xfrm>
          <a:prstGeom prst="rect">
            <a:avLst/>
          </a:prstGeom>
          <a:gradFill rotWithShape="1">
            <a:gsLst>
              <a:gs pos="0">
                <a:srgbClr val="765E76"/>
              </a:gs>
              <a:gs pos="50000">
                <a:srgbClr val="FFCCFF"/>
              </a:gs>
              <a:gs pos="100000">
                <a:srgbClr val="765E76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h-TH">
                <a:latin typeface="+mj-lt"/>
              </a:rPr>
              <a:t>32</a:t>
            </a: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5748338" y="4995863"/>
            <a:ext cx="1295400" cy="685800"/>
          </a:xfrm>
          <a:prstGeom prst="rect">
            <a:avLst/>
          </a:prstGeom>
          <a:gradFill rotWithShape="1">
            <a:gsLst>
              <a:gs pos="0">
                <a:srgbClr val="765E76"/>
              </a:gs>
              <a:gs pos="50000">
                <a:srgbClr val="FFCCFF"/>
              </a:gs>
              <a:gs pos="100000">
                <a:srgbClr val="765E76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h-TH">
                <a:latin typeface="+mj-lt"/>
              </a:rPr>
              <a:t>208</a:t>
            </a:r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7500938" y="4995863"/>
            <a:ext cx="1295400" cy="685800"/>
          </a:xfrm>
          <a:prstGeom prst="rect">
            <a:avLst/>
          </a:prstGeom>
          <a:gradFill rotWithShape="1">
            <a:gsLst>
              <a:gs pos="0">
                <a:srgbClr val="765E76"/>
              </a:gs>
              <a:gs pos="50000">
                <a:srgbClr val="FFCCFF"/>
              </a:gs>
              <a:gs pos="100000">
                <a:srgbClr val="765E76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th-TH">
                <a:latin typeface="+mj-lt"/>
              </a:rPr>
              <a:t>-44</a:t>
            </a:r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338138" y="4403725"/>
            <a:ext cx="1295400" cy="609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400" dirty="0">
                <a:latin typeface="+mj-lt"/>
              </a:rPr>
              <a:t>SUM[0]</a:t>
            </a:r>
            <a:endParaRPr lang="th-TH" sz="2400" dirty="0">
              <a:latin typeface="+mj-lt"/>
            </a:endParaRPr>
          </a:p>
        </p:txBody>
      </p: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2166938" y="4403725"/>
            <a:ext cx="1295400" cy="609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+mj-lt"/>
              </a:rPr>
              <a:t>SUM[1]</a:t>
            </a:r>
            <a:endParaRPr lang="th-TH" sz="2400">
              <a:latin typeface="+mj-lt"/>
            </a:endParaRPr>
          </a:p>
        </p:txBody>
      </p:sp>
      <p:sp>
        <p:nvSpPr>
          <p:cNvPr id="8205" name="Rectangle 12"/>
          <p:cNvSpPr>
            <a:spLocks noChangeArrowheads="1"/>
          </p:cNvSpPr>
          <p:nvPr/>
        </p:nvSpPr>
        <p:spPr bwMode="auto">
          <a:xfrm>
            <a:off x="3995738" y="4403725"/>
            <a:ext cx="1295400" cy="609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+mj-lt"/>
              </a:rPr>
              <a:t>SUM[2]</a:t>
            </a:r>
            <a:endParaRPr lang="th-TH" sz="2400">
              <a:latin typeface="+mj-lt"/>
            </a:endParaRPr>
          </a:p>
        </p:txBody>
      </p:sp>
      <p:sp>
        <p:nvSpPr>
          <p:cNvPr id="8206" name="Rectangle 13"/>
          <p:cNvSpPr>
            <a:spLocks noChangeArrowheads="1"/>
          </p:cNvSpPr>
          <p:nvPr/>
        </p:nvSpPr>
        <p:spPr bwMode="auto">
          <a:xfrm>
            <a:off x="5748338" y="4403725"/>
            <a:ext cx="1295400" cy="609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+mj-lt"/>
              </a:rPr>
              <a:t>SUM[3]</a:t>
            </a:r>
            <a:endParaRPr lang="th-TH" sz="2400">
              <a:latin typeface="+mj-lt"/>
            </a:endParaRPr>
          </a:p>
        </p:txBody>
      </p:sp>
      <p:sp>
        <p:nvSpPr>
          <p:cNvPr id="8207" name="Rectangle 14"/>
          <p:cNvSpPr>
            <a:spLocks noChangeArrowheads="1"/>
          </p:cNvSpPr>
          <p:nvPr/>
        </p:nvSpPr>
        <p:spPr bwMode="auto">
          <a:xfrm>
            <a:off x="7500938" y="4403725"/>
            <a:ext cx="1295400" cy="609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+mj-lt"/>
              </a:rPr>
              <a:t>SUM[4]</a:t>
            </a:r>
            <a:endParaRPr lang="th-TH" sz="2400">
              <a:latin typeface="+mj-lt"/>
            </a:endParaRPr>
          </a:p>
        </p:txBody>
      </p:sp>
      <p:sp>
        <p:nvSpPr>
          <p:cNvPr id="8208" name="Line 15"/>
          <p:cNvSpPr>
            <a:spLocks noChangeShapeType="1"/>
          </p:cNvSpPr>
          <p:nvPr/>
        </p:nvSpPr>
        <p:spPr bwMode="auto">
          <a:xfrm>
            <a:off x="1633538" y="5376863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209" name="Line 16"/>
          <p:cNvSpPr>
            <a:spLocks noChangeShapeType="1"/>
          </p:cNvSpPr>
          <p:nvPr/>
        </p:nvSpPr>
        <p:spPr bwMode="auto">
          <a:xfrm>
            <a:off x="3462338" y="5376863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>
            <a:off x="5291138" y="5376863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211" name="Line 18"/>
          <p:cNvSpPr>
            <a:spLocks noChangeShapeType="1"/>
          </p:cNvSpPr>
          <p:nvPr/>
        </p:nvSpPr>
        <p:spPr bwMode="auto">
          <a:xfrm>
            <a:off x="7043738" y="5376863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FF958-5F61-435E-8738-9E7AD8B980CC}" type="slidenum">
              <a:rPr lang="en-US"/>
              <a:pPr>
                <a:defRPr/>
              </a:pPr>
              <a:t>20</a:t>
            </a:fld>
            <a:endParaRPr lang="th-TH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42350" cy="11430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Ex. </a:t>
            </a: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array003 </a:t>
            </a: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โปรแกรม</a:t>
            </a: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รับค่าอายุ </a:t>
            </a: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 </a:t>
            </a: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คน </a:t>
            </a: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ส่วนแสดงค่า)</a:t>
            </a:r>
            <a:endParaRPr lang="th-TH" sz="4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4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275842" y="1545021"/>
            <a:ext cx="8642350" cy="1780189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endParaRPr lang="en-US" sz="200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345" y="1273258"/>
            <a:ext cx="8313847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endParaRPr lang="en-US" sz="3500" b="1" kern="800" spc="9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for 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3600" b="1" kern="800" spc="90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=0; </a:t>
            </a:r>
            <a:r>
              <a:rPr lang="en-US" sz="3600" b="1" kern="800" spc="90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&lt;</a:t>
            </a:r>
            <a:r>
              <a:rPr lang="en-US" sz="4000" b="1" kern="800" spc="90" dirty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4000" b="1" kern="800" spc="90" dirty="0" smtClean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5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kern="800" spc="90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++)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kern="800" spc="9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(“\</a:t>
            </a:r>
            <a:r>
              <a:rPr lang="en-US" sz="3600" b="1" kern="800" spc="9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nAge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[%d] = %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d", </a:t>
            </a:r>
            <a:r>
              <a:rPr lang="en-US" sz="3600" b="1" kern="800" spc="90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, </a:t>
            </a:r>
            <a:r>
              <a:rPr lang="en-US" sz="3600" b="1" kern="800" spc="90" dirty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age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3600" b="1" kern="800" spc="90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 );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endParaRPr lang="en-US" sz="3500" b="1" kern="800" spc="9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99522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eaLnBrk="1" hangingPunct="1"/>
            <a:fld id="{4E914FF7-EEDE-44DA-98F8-A1EA3B09E120}" type="slidenum">
              <a:rPr lang="en-US" sz="1400" smtClean="0">
                <a:latin typeface="Arial" pitchFamily="34" charset="0"/>
                <a:cs typeface="Angsana New" pitchFamily="18" charset="-34"/>
              </a:rPr>
              <a:pPr eaLnBrk="1" hangingPunct="1"/>
              <a:t>21</a:t>
            </a:fld>
            <a:endParaRPr lang="th-TH" sz="1400" smtClean="0"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353158" y="1447800"/>
            <a:ext cx="8368811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th-TH" sz="4000" b="1" dirty="0" smtClean="0">
                <a:latin typeface="Cordia New" pitchFamily="34" charset="-34"/>
                <a:cs typeface="+mj-cs"/>
              </a:rPr>
              <a:t>	ในภาษาซีจะไม่มีการกำหนดให้ตรวจสอบขอบเขตของอาร์เรย์  โปรแกรมเมอร์จะต้องพยายามเขียนโปรแกรมที่เกี่ยวข้องกับสมาชิกของอาร์เรย์ภายในขอบเขตที่ประกาศอาร์เรย์ไว้  หากมีการอ้างอิงถึงสมาชิกอาร์เรย์นอกขอบเขต</a:t>
            </a:r>
            <a:br>
              <a:rPr lang="th-TH" sz="4000" b="1" dirty="0" smtClean="0">
                <a:latin typeface="Cordia New" pitchFamily="34" charset="-34"/>
                <a:cs typeface="+mj-cs"/>
              </a:rPr>
            </a:br>
            <a:r>
              <a:rPr lang="th-TH" sz="4000" b="1" dirty="0" smtClean="0">
                <a:latin typeface="Cordia New" pitchFamily="34" charset="-34"/>
                <a:cs typeface="+mj-cs"/>
              </a:rPr>
              <a:t>ที่ได้ระบุไว้ เช่น </a:t>
            </a:r>
            <a:r>
              <a:rPr lang="en-US" sz="4000" b="1" dirty="0" smtClean="0">
                <a:latin typeface="Cordia New" pitchFamily="34" charset="-34"/>
                <a:cs typeface="+mj-cs"/>
              </a:rPr>
              <a:t>table[12]  </a:t>
            </a:r>
            <a:r>
              <a:rPr lang="th-TH" sz="4000" b="1" dirty="0" smtClean="0">
                <a:latin typeface="Cordia New" pitchFamily="34" charset="-34"/>
                <a:cs typeface="+mj-cs"/>
              </a:rPr>
              <a:t>สิ่งที่ได้คือการไปอ่านข้อมูลในพื้นที่ของหน่วยความจำที่อาจจะเก็บค่าของตัวแปรตัวอื่น  หรือค่าอื่นใดที่ไม่อาจคาดเดาได้ 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1195754" y="228600"/>
            <a:ext cx="6682154" cy="1143000"/>
          </a:xfrm>
          <a:prstGeom prst="irregularSeal2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4400" b="1">
                <a:solidFill>
                  <a:srgbClr val="A50021"/>
                </a:solidFill>
                <a:latin typeface="Times New Roman" pitchFamily="18" charset="0"/>
                <a:cs typeface="CordiaUPC" pitchFamily="34" charset="-34"/>
              </a:rPr>
              <a:t>สิ่งที่ต้องระวัง</a:t>
            </a:r>
          </a:p>
        </p:txBody>
      </p:sp>
    </p:spTree>
    <p:extLst>
      <p:ext uri="{BB962C8B-B14F-4D97-AF65-F5344CB8AC3E}">
        <p14:creationId xmlns:p14="http://schemas.microsoft.com/office/powerpoint/2010/main" val="3124840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FF958-5F61-435E-8738-9E7AD8B980CC}" type="slidenum">
              <a:rPr lang="en-US"/>
              <a:pPr>
                <a:defRPr/>
              </a:pPr>
              <a:t>22</a:t>
            </a:fld>
            <a:endParaRPr lang="th-TH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1"/>
            <a:ext cx="8642350" cy="171265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Ex. </a:t>
            </a: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array004 </a:t>
            </a: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th-TH" sz="4800" b="1" dirty="0" smtClean="0">
                <a:solidFill>
                  <a:srgbClr val="FF0066"/>
                </a:solidFill>
              </a:rPr>
              <a:t>รับ</a:t>
            </a:r>
            <a:r>
              <a:rPr lang="th-TH" sz="4800" b="1" dirty="0">
                <a:solidFill>
                  <a:srgbClr val="FF0066"/>
                </a:solidFill>
              </a:rPr>
              <a:t>ค่า</a:t>
            </a:r>
            <a:r>
              <a:rPr lang="th-TH" sz="4800" b="1" dirty="0" smtClean="0">
                <a:solidFill>
                  <a:srgbClr val="FF0066"/>
                </a:solidFill>
              </a:rPr>
              <a:t>ตัวเลขจำนวนเต็ม </a:t>
            </a:r>
            <a:r>
              <a:rPr lang="en-US" sz="4800" b="1" dirty="0" smtClean="0">
                <a:solidFill>
                  <a:srgbClr val="FF0066"/>
                </a:solidFill>
              </a:rPr>
              <a:t>5 </a:t>
            </a:r>
            <a:r>
              <a:rPr lang="th-TH" sz="4800" b="1" dirty="0" smtClean="0">
                <a:solidFill>
                  <a:srgbClr val="FF0066"/>
                </a:solidFill>
              </a:rPr>
              <a:t>จำนวน  </a:t>
            </a:r>
            <a:r>
              <a:rPr lang="th-TH" sz="4800" b="1" dirty="0">
                <a:solidFill>
                  <a:srgbClr val="FF0066"/>
                </a:solidFill>
              </a:rPr>
              <a:t>แล้วแสดงผล</a:t>
            </a:r>
            <a:r>
              <a:rPr lang="th-TH" sz="4800" b="1" dirty="0" smtClean="0">
                <a:solidFill>
                  <a:srgbClr val="FF0066"/>
                </a:solidFill>
              </a:rPr>
              <a:t>ตัวเลข</a:t>
            </a:r>
            <a:br>
              <a:rPr lang="th-TH" sz="4800" b="1" dirty="0" smtClean="0">
                <a:solidFill>
                  <a:srgbClr val="FF0066"/>
                </a:solidFill>
              </a:rPr>
            </a:br>
            <a:r>
              <a:rPr lang="th-TH" sz="4800" b="1" dirty="0" smtClean="0">
                <a:solidFill>
                  <a:srgbClr val="FF0066"/>
                </a:solidFill>
              </a:rPr>
              <a:t>ที</a:t>
            </a:r>
            <a:r>
              <a:rPr lang="th-TH" sz="4800" b="1" dirty="0">
                <a:solidFill>
                  <a:srgbClr val="FF0066"/>
                </a:solidFill>
              </a:rPr>
              <a:t>ละลำดับจากตัวแรก ไป ตัว</a:t>
            </a:r>
            <a:r>
              <a:rPr lang="th-TH" sz="4800" b="1" dirty="0" smtClean="0">
                <a:solidFill>
                  <a:srgbClr val="FF0066"/>
                </a:solidFill>
              </a:rPr>
              <a:t>สุดท้าย</a:t>
            </a:r>
            <a:endParaRPr lang="th-TH" sz="48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4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275842" y="1981200"/>
            <a:ext cx="8642350" cy="4419600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endParaRPr lang="en-US" sz="200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1" y="2667000"/>
            <a:ext cx="2362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Value[0] : 3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Value[1] </a:t>
            </a:r>
            <a:r>
              <a:rPr lang="en-US" sz="40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5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Value[2] </a:t>
            </a:r>
            <a:r>
              <a:rPr lang="en-US" sz="40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7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Value[3] </a:t>
            </a:r>
            <a:r>
              <a:rPr lang="en-US" sz="40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2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Value[4] </a:t>
            </a:r>
            <a:r>
              <a:rPr lang="en-US" sz="40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endParaRPr lang="th-TH" sz="4000" b="1" kern="800" spc="90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2701159"/>
            <a:ext cx="2362200" cy="3170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Value[0] = 3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Value[1] = 5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Value[2] = 7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Value[3] = 2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Value[4] = 1</a:t>
            </a:r>
            <a:endParaRPr lang="th-TH" sz="4000" b="1" kern="800" spc="90" dirty="0"/>
          </a:p>
        </p:txBody>
      </p:sp>
    </p:spTree>
    <p:extLst>
      <p:ext uri="{BB962C8B-B14F-4D97-AF65-F5344CB8AC3E}">
        <p14:creationId xmlns:p14="http://schemas.microsoft.com/office/powerpoint/2010/main" val="328140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112455"/>
            <a:ext cx="8642350" cy="171265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Ex. array004</a:t>
            </a: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th-TH" b="1" dirty="0" smtClean="0">
                <a:solidFill>
                  <a:srgbClr val="FF0066"/>
                </a:solidFill>
              </a:rPr>
              <a:t>รับ</a:t>
            </a:r>
            <a:r>
              <a:rPr lang="th-TH" b="1" dirty="0">
                <a:solidFill>
                  <a:srgbClr val="FF0066"/>
                </a:solidFill>
              </a:rPr>
              <a:t>ค่า</a:t>
            </a:r>
            <a:r>
              <a:rPr lang="th-TH" b="1" dirty="0" smtClean="0">
                <a:solidFill>
                  <a:srgbClr val="FF0066"/>
                </a:solidFill>
              </a:rPr>
              <a:t>ตัวเลขจำนวนเต็ม </a:t>
            </a:r>
            <a:r>
              <a:rPr lang="en-US" b="1" dirty="0" smtClean="0">
                <a:solidFill>
                  <a:srgbClr val="FF0066"/>
                </a:solidFill>
              </a:rPr>
              <a:t>5 </a:t>
            </a:r>
            <a:r>
              <a:rPr lang="th-TH" b="1" dirty="0" smtClean="0">
                <a:solidFill>
                  <a:srgbClr val="FF0066"/>
                </a:solidFill>
              </a:rPr>
              <a:t>จำนวน  </a:t>
            </a:r>
            <a:r>
              <a:rPr lang="th-TH" b="1" dirty="0">
                <a:solidFill>
                  <a:srgbClr val="FF0066"/>
                </a:solidFill>
              </a:rPr>
              <a:t>แล้วแสดงผล</a:t>
            </a:r>
            <a:r>
              <a:rPr lang="th-TH" b="1" dirty="0" smtClean="0">
                <a:solidFill>
                  <a:srgbClr val="FF0066"/>
                </a:solidFill>
              </a:rPr>
              <a:t>ตัวเลข</a:t>
            </a:r>
            <a:br>
              <a:rPr lang="th-TH" b="1" dirty="0" smtClean="0">
                <a:solidFill>
                  <a:srgbClr val="FF0066"/>
                </a:solidFill>
              </a:rPr>
            </a:br>
            <a:r>
              <a:rPr lang="th-TH" b="1" dirty="0" smtClean="0">
                <a:solidFill>
                  <a:srgbClr val="FF0066"/>
                </a:solidFill>
              </a:rPr>
              <a:t>ที</a:t>
            </a:r>
            <a:r>
              <a:rPr lang="th-TH" b="1" dirty="0">
                <a:solidFill>
                  <a:srgbClr val="FF0066"/>
                </a:solidFill>
              </a:rPr>
              <a:t>ละลำดับจากตัวแรก ไป ตัว</a:t>
            </a:r>
            <a:r>
              <a:rPr lang="th-TH" b="1" dirty="0" smtClean="0">
                <a:solidFill>
                  <a:srgbClr val="FF0066"/>
                </a:solidFill>
              </a:rPr>
              <a:t>สุดท้าย</a:t>
            </a:r>
            <a:endParaRPr lang="th-TH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4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275842" y="1765042"/>
            <a:ext cx="8642350" cy="4591308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endParaRPr lang="en-US" sz="200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589" y="1883152"/>
            <a:ext cx="858821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kern="800" spc="90" dirty="0" err="1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n[</a:t>
            </a:r>
            <a:r>
              <a:rPr lang="en-US" sz="3600" b="1" kern="800" spc="90" dirty="0" smtClean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5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], </a:t>
            </a:r>
            <a:r>
              <a:rPr lang="en-US" sz="3600" b="1" kern="800" spc="90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for (</a:t>
            </a:r>
            <a:r>
              <a:rPr lang="en-US" sz="3600" b="1" kern="800" spc="90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=0; </a:t>
            </a:r>
            <a:r>
              <a:rPr lang="en-US" sz="3600" b="1" kern="800" spc="90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&lt;</a:t>
            </a:r>
            <a:r>
              <a:rPr lang="en-US" sz="3600" b="1" kern="800" spc="90" dirty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kern="800" spc="90" dirty="0" smtClean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5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kern="800" spc="90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++) {</a:t>
            </a:r>
            <a:endParaRPr lang="en-US" sz="3600" b="1" kern="800" spc="9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	</a:t>
            </a:r>
            <a:r>
              <a:rPr lang="en-US" sz="3600" b="1" kern="800" spc="90" dirty="0" err="1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(“Value[%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d] : 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", </a:t>
            </a:r>
            <a:r>
              <a:rPr lang="en-US" sz="3600" b="1" kern="800" spc="90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);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	</a:t>
            </a:r>
            <a:r>
              <a:rPr lang="en-US" sz="3600" b="1" kern="800" spc="90" dirty="0" err="1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scanf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("%d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", &amp;</a:t>
            </a:r>
            <a:r>
              <a:rPr lang="en-US" sz="3600" b="1" kern="800" spc="90" dirty="0" smtClean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n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3600" b="1" kern="800" spc="90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]);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}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  for 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3600" b="1" kern="800" spc="90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=0; </a:t>
            </a:r>
            <a:r>
              <a:rPr lang="en-US" sz="3600" b="1" kern="800" spc="90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&lt;</a:t>
            </a:r>
            <a:r>
              <a:rPr lang="en-US" sz="3600" b="1" kern="800" spc="90" dirty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 5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kern="800" spc="90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++)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   </a:t>
            </a:r>
            <a:r>
              <a:rPr lang="en-US" sz="3600" b="1" kern="800" spc="90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(“\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n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Value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[%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d] = %d", </a:t>
            </a:r>
            <a:r>
              <a:rPr lang="en-US" sz="3600" b="1" kern="800" spc="90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, </a:t>
            </a:r>
            <a:r>
              <a:rPr lang="en-US" sz="3600" b="1" kern="800" spc="90" dirty="0" smtClean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n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3600" b="1" kern="800" spc="90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count</a:t>
            </a:r>
            <a:r>
              <a:rPr lang="en-US" sz="36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 </a:t>
            </a:r>
            <a:r>
              <a:rPr lang="en-US" sz="36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);</a:t>
            </a:r>
            <a:endParaRPr lang="en-US" sz="3600" b="1" kern="800" spc="9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92371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FF958-5F61-435E-8738-9E7AD8B980CC}" type="slidenum">
              <a:rPr lang="en-US"/>
              <a:pPr>
                <a:defRPr/>
              </a:pPr>
              <a:t>24</a:t>
            </a:fld>
            <a:endParaRPr lang="th-TH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1"/>
            <a:ext cx="8642350" cy="171265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ex01</a:t>
            </a:r>
            <a:b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th-TH" sz="4800" b="1" dirty="0" smtClean="0">
                <a:solidFill>
                  <a:srgbClr val="FF0066"/>
                </a:solidFill>
              </a:rPr>
              <a:t>รับ</a:t>
            </a:r>
            <a:r>
              <a:rPr lang="th-TH" sz="4800" b="1" dirty="0">
                <a:solidFill>
                  <a:srgbClr val="FF0066"/>
                </a:solidFill>
              </a:rPr>
              <a:t>ค่าตัวเลขจำนวน </a:t>
            </a:r>
            <a:r>
              <a:rPr lang="en-US" sz="4800" b="1" dirty="0">
                <a:solidFill>
                  <a:srgbClr val="FF0066"/>
                </a:solidFill>
              </a:rPr>
              <a:t>n </a:t>
            </a:r>
            <a:r>
              <a:rPr lang="th-TH" sz="4800" b="1" dirty="0">
                <a:solidFill>
                  <a:srgbClr val="FF0066"/>
                </a:solidFill>
              </a:rPr>
              <a:t>ตัว  แล้วแสดงผลตัวเลขทีละลำดับจากตัวแรก ไป ตัวสุดท้าย (0 &lt; </a:t>
            </a:r>
            <a:r>
              <a:rPr lang="en-US" sz="4800" b="1" dirty="0">
                <a:solidFill>
                  <a:srgbClr val="FF0066"/>
                </a:solidFill>
              </a:rPr>
              <a:t>n &lt;=20)</a:t>
            </a:r>
            <a:endParaRPr lang="th-TH" sz="48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4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275842" y="1981200"/>
            <a:ext cx="8642350" cy="4419600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endParaRPr lang="en-US" sz="200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1" y="2133600"/>
            <a:ext cx="2362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Input n : 4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3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5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6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endParaRPr lang="th-TH" sz="4800" b="1" kern="800" spc="90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2667506"/>
            <a:ext cx="2362200" cy="30469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5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6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endParaRPr lang="th-TH" sz="4800" b="1" kern="800" spc="9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45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FF958-5F61-435E-8738-9E7AD8B980CC}" type="slidenum">
              <a:rPr lang="en-US"/>
              <a:pPr>
                <a:defRPr/>
              </a:pPr>
              <a:t>25</a:t>
            </a:fld>
            <a:endParaRPr lang="th-TH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1"/>
            <a:ext cx="8642350" cy="171265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ex02</a:t>
            </a:r>
            <a:b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th-TH" sz="4800" b="1" dirty="0" smtClean="0">
                <a:solidFill>
                  <a:srgbClr val="FF0066"/>
                </a:solidFill>
              </a:rPr>
              <a:t>รับ</a:t>
            </a:r>
            <a:r>
              <a:rPr lang="th-TH" sz="4800" b="1" dirty="0">
                <a:solidFill>
                  <a:srgbClr val="FF0066"/>
                </a:solidFill>
              </a:rPr>
              <a:t>ค่าตัวเลขจำนวน </a:t>
            </a:r>
            <a:r>
              <a:rPr lang="en-US" sz="4800" b="1" dirty="0">
                <a:solidFill>
                  <a:srgbClr val="FF0066"/>
                </a:solidFill>
              </a:rPr>
              <a:t>n </a:t>
            </a:r>
            <a:r>
              <a:rPr lang="th-TH" sz="4800" b="1" dirty="0">
                <a:solidFill>
                  <a:srgbClr val="FF0066"/>
                </a:solidFill>
              </a:rPr>
              <a:t>ตัว  แล้วแสดงผลตัวเลขทีละลำดับ</a:t>
            </a:r>
            <a:r>
              <a:rPr lang="th-TH" sz="4800" b="1" dirty="0" smtClean="0">
                <a:solidFill>
                  <a:srgbClr val="FF0066"/>
                </a:solidFill>
              </a:rPr>
              <a:t>จากสุดท้าย </a:t>
            </a:r>
            <a:r>
              <a:rPr lang="th-TH" sz="4800" b="1" dirty="0">
                <a:solidFill>
                  <a:srgbClr val="FF0066"/>
                </a:solidFill>
              </a:rPr>
              <a:t>ไป </a:t>
            </a:r>
            <a:r>
              <a:rPr lang="th-TH" sz="4800" b="1" dirty="0" smtClean="0">
                <a:solidFill>
                  <a:srgbClr val="FF0066"/>
                </a:solidFill>
              </a:rPr>
              <a:t>ตัวแรก </a:t>
            </a:r>
            <a:r>
              <a:rPr lang="th-TH" sz="4800" b="1" dirty="0">
                <a:solidFill>
                  <a:srgbClr val="FF0066"/>
                </a:solidFill>
              </a:rPr>
              <a:t>(0 &lt; </a:t>
            </a:r>
            <a:r>
              <a:rPr lang="en-US" sz="4800" b="1" dirty="0">
                <a:solidFill>
                  <a:srgbClr val="FF0066"/>
                </a:solidFill>
              </a:rPr>
              <a:t>n &lt;=20)</a:t>
            </a:r>
            <a:endParaRPr lang="th-TH" sz="48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4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275842" y="1981200"/>
            <a:ext cx="8642350" cy="4419600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endParaRPr lang="en-US" sz="200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1" y="2133600"/>
            <a:ext cx="2362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Input n : 4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3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5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6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endParaRPr lang="th-TH" sz="4800" b="1" kern="800" spc="90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2667506"/>
            <a:ext cx="2362200" cy="30469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2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6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5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>
                <a:solidFill>
                  <a:schemeClr val="bg1"/>
                </a:solidFill>
              </a:rPr>
              <a:t>3</a:t>
            </a:r>
            <a:endParaRPr lang="th-TH" sz="4800" b="1" kern="800" spc="9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96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FF958-5F61-435E-8738-9E7AD8B980CC}" type="slidenum">
              <a:rPr lang="en-US"/>
              <a:pPr>
                <a:defRPr/>
              </a:pPr>
              <a:t>26</a:t>
            </a:fld>
            <a:endParaRPr lang="th-TH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454" y="228600"/>
            <a:ext cx="8642350" cy="171265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ex03</a:t>
            </a:r>
            <a:b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th-TH" sz="4800" b="1" dirty="0">
                <a:solidFill>
                  <a:srgbClr val="FF0066"/>
                </a:solidFill>
              </a:rPr>
              <a:t>รับเลขจำนวนเต็ม </a:t>
            </a:r>
            <a:r>
              <a:rPr lang="en-US" sz="4800" b="1" dirty="0" smtClean="0">
                <a:solidFill>
                  <a:srgbClr val="FF0066"/>
                </a:solidFill>
              </a:rPr>
              <a:t>n</a:t>
            </a:r>
            <a:r>
              <a:rPr lang="th-TH" sz="4800" b="1" dirty="0" smtClean="0">
                <a:solidFill>
                  <a:srgbClr val="FF0066"/>
                </a:solidFill>
              </a:rPr>
              <a:t> </a:t>
            </a:r>
            <a:r>
              <a:rPr lang="th-TH" sz="4800" b="1" dirty="0">
                <a:solidFill>
                  <a:srgbClr val="FF0066"/>
                </a:solidFill>
              </a:rPr>
              <a:t>ตัวแล้วหาผลรวมของตัวเลขที่มีค่ามากกว่าค่าเฉลี่ยของตัวเลขทั้ง </a:t>
            </a:r>
            <a:r>
              <a:rPr lang="en-US" sz="4800" b="1" dirty="0" smtClean="0">
                <a:solidFill>
                  <a:srgbClr val="FF0066"/>
                </a:solidFill>
              </a:rPr>
              <a:t>n</a:t>
            </a:r>
            <a:r>
              <a:rPr lang="th-TH" sz="4800" b="1" dirty="0" smtClean="0">
                <a:solidFill>
                  <a:srgbClr val="FF0066"/>
                </a:solidFill>
              </a:rPr>
              <a:t> </a:t>
            </a:r>
            <a:r>
              <a:rPr lang="th-TH" sz="4800" b="1" dirty="0">
                <a:solidFill>
                  <a:srgbClr val="FF0066"/>
                </a:solidFill>
              </a:rPr>
              <a:t>ตัว</a:t>
            </a:r>
            <a:r>
              <a:rPr lang="th-TH" sz="4800" b="1" dirty="0" smtClean="0">
                <a:solidFill>
                  <a:srgbClr val="FF0066"/>
                </a:solidFill>
              </a:rPr>
              <a:t>นี้</a:t>
            </a:r>
            <a:r>
              <a:rPr lang="th-TH" sz="4800" b="1" dirty="0">
                <a:solidFill>
                  <a:srgbClr val="FF0066"/>
                </a:solidFill>
              </a:rPr>
              <a:t/>
            </a:r>
            <a:br>
              <a:rPr lang="th-TH" sz="4800" b="1" dirty="0">
                <a:solidFill>
                  <a:srgbClr val="FF0066"/>
                </a:solidFill>
              </a:rPr>
            </a:br>
            <a:endParaRPr lang="th-TH" sz="48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4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254454" y="1692275"/>
            <a:ext cx="3631746" cy="5029200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input  n : 5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10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3  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2  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6  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4</a:t>
            </a:r>
            <a: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average </a:t>
            </a:r>
            <a: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40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5.00</a:t>
            </a:r>
            <a: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output : </a:t>
            </a:r>
            <a:r>
              <a:rPr lang="en-US" sz="40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16</a:t>
            </a:r>
            <a:endParaRPr lang="en-US" sz="4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4343400" y="1712654"/>
            <a:ext cx="3631746" cy="5029200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input n : 4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1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2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3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4</a:t>
            </a:r>
            <a: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average </a:t>
            </a:r>
            <a: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2.5</a:t>
            </a:r>
            <a:r>
              <a:rPr lang="en-US" sz="40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40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output : </a:t>
            </a:r>
            <a:r>
              <a:rPr lang="en-US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endParaRPr lang="en-US" sz="4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7164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FF958-5F61-435E-8738-9E7AD8B980CC}" type="slidenum">
              <a:rPr lang="en-US"/>
              <a:pPr>
                <a:defRPr/>
              </a:pPr>
              <a:t>27</a:t>
            </a:fld>
            <a:endParaRPr lang="th-TH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454" y="228600"/>
            <a:ext cx="8642350" cy="171265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ex04</a:t>
            </a:r>
            <a:b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th-TH" sz="4800" b="1" dirty="0">
                <a:solidFill>
                  <a:srgbClr val="FF0066"/>
                </a:solidFill>
              </a:rPr>
              <a:t>รับเลขจำนวนเต็ม 5 ตัวแล้วหาผลรวมของตัวเลขที่มีค่ามากกว่าค่าเฉลี่ยของตัวเลขทั้ง 5 ตัว</a:t>
            </a:r>
            <a:r>
              <a:rPr lang="th-TH" sz="4800" b="1" dirty="0" smtClean="0">
                <a:solidFill>
                  <a:srgbClr val="FF0066"/>
                </a:solidFill>
              </a:rPr>
              <a:t>นี้</a:t>
            </a:r>
            <a:r>
              <a:rPr lang="th-TH" sz="4800" b="1" dirty="0">
                <a:solidFill>
                  <a:srgbClr val="FF0066"/>
                </a:solidFill>
              </a:rPr>
              <a:t/>
            </a:r>
            <a:br>
              <a:rPr lang="th-TH" sz="4800" b="1" dirty="0">
                <a:solidFill>
                  <a:srgbClr val="FF0066"/>
                </a:solidFill>
              </a:rPr>
            </a:br>
            <a:endParaRPr lang="th-TH" sz="48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4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254454" y="1692275"/>
            <a:ext cx="3631746" cy="5029200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input </a:t>
            </a:r>
            <a: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endParaRPr lang="en-US" sz="4000" b="1" dirty="0" smtClean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10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3  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2  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6  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4</a:t>
            </a:r>
            <a: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average </a:t>
            </a:r>
            <a: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40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5.00</a:t>
            </a:r>
            <a: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output : </a:t>
            </a:r>
            <a:r>
              <a:rPr lang="en-US" sz="40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16</a:t>
            </a:r>
            <a:endParaRPr lang="en-US" sz="4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4343400" y="1712654"/>
            <a:ext cx="3631746" cy="5029200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input </a:t>
            </a:r>
            <a: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endParaRPr lang="en-US" sz="4000" b="1" dirty="0" smtClean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1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2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3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4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5</a:t>
            </a:r>
            <a:b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average </a:t>
            </a:r>
            <a: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3.00</a:t>
            </a:r>
            <a:r>
              <a:rPr lang="en-US" sz="40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40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output : </a:t>
            </a:r>
            <a:r>
              <a:rPr lang="en-US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9</a:t>
            </a:r>
            <a:endParaRPr lang="en-US" sz="4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7607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FF958-5F61-435E-8738-9E7AD8B980CC}" type="slidenum">
              <a:rPr lang="en-US"/>
              <a:pPr>
                <a:defRPr/>
              </a:pPr>
              <a:t>28</a:t>
            </a:fld>
            <a:endParaRPr lang="th-TH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454" y="228600"/>
            <a:ext cx="8642350" cy="12954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ex05</a:t>
            </a:r>
            <a:b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th-TH" sz="4800" b="1" dirty="0">
                <a:solidFill>
                  <a:srgbClr val="FF0066"/>
                </a:solidFill>
              </a:rPr>
              <a:t>รับเลขจำนวนเต็ม </a:t>
            </a:r>
            <a:r>
              <a:rPr lang="en-US" sz="4800" b="1" dirty="0" smtClean="0">
                <a:solidFill>
                  <a:srgbClr val="FF0066"/>
                </a:solidFill>
              </a:rPr>
              <a:t>n</a:t>
            </a:r>
            <a:r>
              <a:rPr lang="th-TH" sz="4800" b="1" dirty="0" smtClean="0">
                <a:solidFill>
                  <a:srgbClr val="FF0066"/>
                </a:solidFill>
              </a:rPr>
              <a:t> </a:t>
            </a:r>
            <a:r>
              <a:rPr lang="th-TH" sz="4800" b="1" dirty="0">
                <a:solidFill>
                  <a:srgbClr val="FF0066"/>
                </a:solidFill>
              </a:rPr>
              <a:t>ตัวแล้ว</a:t>
            </a:r>
            <a:r>
              <a:rPr lang="th-TH" sz="4800" b="1" dirty="0" smtClean="0">
                <a:solidFill>
                  <a:srgbClr val="FF0066"/>
                </a:solidFill>
              </a:rPr>
              <a:t>หา </a:t>
            </a:r>
            <a:r>
              <a:rPr lang="en-US" sz="4800" b="1" dirty="0" smtClean="0">
                <a:solidFill>
                  <a:srgbClr val="FF0066"/>
                </a:solidFill>
              </a:rPr>
              <a:t>MIN , MAX </a:t>
            </a:r>
            <a:endParaRPr lang="th-TH" sz="48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4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254454" y="1692275"/>
            <a:ext cx="3631746" cy="5029200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input  n : 5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10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3  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2  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6  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4</a:t>
            </a:r>
            <a: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Min </a:t>
            </a:r>
            <a: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Max : </a:t>
            </a:r>
            <a:r>
              <a:rPr lang="en-US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10</a:t>
            </a:r>
            <a:endParaRPr lang="en-US" sz="4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4343400" y="1712654"/>
            <a:ext cx="3631746" cy="5029200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input n : 4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1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2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3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4</a:t>
            </a:r>
            <a: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Min : </a:t>
            </a:r>
            <a:r>
              <a:rPr lang="en-US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en-US" sz="40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Max : </a:t>
            </a:r>
            <a:r>
              <a:rPr lang="en-US" sz="40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4</a:t>
            </a:r>
            <a:endParaRPr lang="en-US" sz="4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44194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FF958-5F61-435E-8738-9E7AD8B980CC}" type="slidenum">
              <a:rPr lang="en-US"/>
              <a:pPr>
                <a:defRPr/>
              </a:pPr>
              <a:t>29</a:t>
            </a:fld>
            <a:endParaRPr lang="th-TH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454" y="228600"/>
            <a:ext cx="8642350" cy="12954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ex06</a:t>
            </a:r>
            <a:b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th-TH" sz="4800" b="1" dirty="0">
                <a:solidFill>
                  <a:srgbClr val="FF0066"/>
                </a:solidFill>
              </a:rPr>
              <a:t>รับเลขจำนวนเต็ม </a:t>
            </a:r>
            <a:r>
              <a:rPr lang="en-US" sz="4800" b="1" dirty="0" smtClean="0">
                <a:solidFill>
                  <a:srgbClr val="FF0066"/>
                </a:solidFill>
              </a:rPr>
              <a:t>n</a:t>
            </a:r>
            <a:r>
              <a:rPr lang="th-TH" sz="4800" b="1" dirty="0" smtClean="0">
                <a:solidFill>
                  <a:srgbClr val="FF0066"/>
                </a:solidFill>
              </a:rPr>
              <a:t> แล้วแสดงค่าเป็นเลขฐาน 2</a:t>
            </a:r>
            <a:endParaRPr lang="th-TH" sz="48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4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685800" y="1729969"/>
            <a:ext cx="3631746" cy="1431925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input  n : 5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101</a:t>
            </a:r>
            <a:endParaRPr lang="en-US" sz="4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4774746" y="1750348"/>
            <a:ext cx="3631746" cy="1411546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input n : 4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100</a:t>
            </a:r>
            <a:endParaRPr lang="en-US" sz="4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685800" y="3429000"/>
            <a:ext cx="3631746" cy="1431925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input  n : 11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1011</a:t>
            </a:r>
            <a:endParaRPr lang="en-US" sz="4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4774746" y="3449379"/>
            <a:ext cx="3631746" cy="1411546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input n : 20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0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10100</a:t>
            </a:r>
            <a:endParaRPr lang="en-US" sz="4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57123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02340A-A266-41E1-95CF-7168813A4F95}" type="slidenum">
              <a:rPr lang="en-US">
                <a:cs typeface="+mj-cs"/>
              </a:rPr>
              <a:pPr>
                <a:defRPr/>
              </a:pPr>
              <a:t>3</a:t>
            </a:fld>
            <a:endParaRPr lang="th-TH">
              <a:cs typeface="+mj-cs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4235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ตัวแปรแถวลำดับ</a:t>
            </a: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(Array)</a:t>
            </a:r>
            <a:endParaRPr lang="th-TH" sz="4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0" y="1301750"/>
            <a:ext cx="8839200" cy="11906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3600" u="sng" dirty="0">
                <a:solidFill>
                  <a:srgbClr val="FF0000"/>
                </a:solidFill>
                <a:cs typeface="+mj-cs"/>
              </a:rPr>
              <a:t>ตัวอย่าง 2</a:t>
            </a:r>
          </a:p>
          <a:p>
            <a:r>
              <a:rPr kumimoji="1" lang="th-TH" sz="3600" b="0" dirty="0">
                <a:solidFill>
                  <a:srgbClr val="333300"/>
                </a:solidFill>
                <a:cs typeface="+mj-cs"/>
              </a:rPr>
              <a:t>ตัวแปรอาร์เรย์ชื่อ </a:t>
            </a:r>
            <a:r>
              <a:rPr kumimoji="1" lang="en-US" sz="3600" dirty="0">
                <a:solidFill>
                  <a:srgbClr val="3333FF"/>
                </a:solidFill>
                <a:cs typeface="+mj-cs"/>
              </a:rPr>
              <a:t>point</a:t>
            </a:r>
            <a:r>
              <a:rPr kumimoji="1" lang="en-US" sz="3600" b="0" dirty="0">
                <a:solidFill>
                  <a:srgbClr val="333300"/>
                </a:solidFill>
                <a:cs typeface="+mj-cs"/>
              </a:rPr>
              <a:t> </a:t>
            </a:r>
            <a:r>
              <a:rPr kumimoji="1" lang="th-TH" sz="3600" b="0" dirty="0">
                <a:solidFill>
                  <a:srgbClr val="333300"/>
                </a:solidFill>
                <a:cs typeface="+mj-cs"/>
              </a:rPr>
              <a:t>สำหรับเก็บข้อมูลชนิดตัวเลขทศนิยมขนาด 4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219200" y="2438400"/>
            <a:ext cx="6705600" cy="1296987"/>
            <a:chOff x="912" y="1621"/>
            <a:chExt cx="4224" cy="817"/>
          </a:xfrm>
        </p:grpSpPr>
        <p:sp>
          <p:nvSpPr>
            <p:cNvPr id="112645" name="Rectangle 5"/>
            <p:cNvSpPr>
              <a:spLocks noChangeArrowheads="1"/>
            </p:cNvSpPr>
            <p:nvPr/>
          </p:nvSpPr>
          <p:spPr bwMode="auto">
            <a:xfrm>
              <a:off x="912" y="2006"/>
              <a:ext cx="816" cy="432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th-TH">
                  <a:cs typeface="+mj-cs"/>
                </a:rPr>
                <a:t>-35.24</a:t>
              </a:r>
            </a:p>
          </p:txBody>
        </p:sp>
        <p:sp>
          <p:nvSpPr>
            <p:cNvPr id="112646" name="Rectangle 6"/>
            <p:cNvSpPr>
              <a:spLocks noChangeArrowheads="1"/>
            </p:cNvSpPr>
            <p:nvPr/>
          </p:nvSpPr>
          <p:spPr bwMode="auto">
            <a:xfrm>
              <a:off x="2064" y="2006"/>
              <a:ext cx="816" cy="432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th-TH">
                  <a:cs typeface="+mj-cs"/>
                </a:rPr>
                <a:t>0.254</a:t>
              </a:r>
            </a:p>
          </p:txBody>
        </p:sp>
        <p:sp>
          <p:nvSpPr>
            <p:cNvPr id="112647" name="Rectangle 7"/>
            <p:cNvSpPr>
              <a:spLocks noChangeArrowheads="1"/>
            </p:cNvSpPr>
            <p:nvPr/>
          </p:nvSpPr>
          <p:spPr bwMode="auto">
            <a:xfrm>
              <a:off x="3216" y="2006"/>
              <a:ext cx="816" cy="432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th-TH">
                  <a:cs typeface="+mj-cs"/>
                </a:rPr>
                <a:t>17.45</a:t>
              </a:r>
            </a:p>
          </p:txBody>
        </p:sp>
        <p:sp>
          <p:nvSpPr>
            <p:cNvPr id="112648" name="Rectangle 8"/>
            <p:cNvSpPr>
              <a:spLocks noChangeArrowheads="1"/>
            </p:cNvSpPr>
            <p:nvPr/>
          </p:nvSpPr>
          <p:spPr bwMode="auto">
            <a:xfrm>
              <a:off x="4320" y="2006"/>
              <a:ext cx="816" cy="432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th-TH">
                  <a:cs typeface="+mj-cs"/>
                </a:rPr>
                <a:t>-0.6973</a:t>
              </a:r>
            </a:p>
          </p:txBody>
        </p:sp>
        <p:sp>
          <p:nvSpPr>
            <p:cNvPr id="9239" name="Rectangle 9"/>
            <p:cNvSpPr>
              <a:spLocks noChangeArrowheads="1"/>
            </p:cNvSpPr>
            <p:nvPr/>
          </p:nvSpPr>
          <p:spPr bwMode="auto">
            <a:xfrm>
              <a:off x="912" y="1621"/>
              <a:ext cx="816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cs typeface="+mj-cs"/>
                </a:rPr>
                <a:t>point[0]</a:t>
              </a:r>
              <a:endParaRPr lang="th-TH" sz="2400" dirty="0">
                <a:cs typeface="+mj-cs"/>
              </a:endParaRPr>
            </a:p>
          </p:txBody>
        </p:sp>
        <p:sp>
          <p:nvSpPr>
            <p:cNvPr id="9240" name="Rectangle 10"/>
            <p:cNvSpPr>
              <a:spLocks noChangeArrowheads="1"/>
            </p:cNvSpPr>
            <p:nvPr/>
          </p:nvSpPr>
          <p:spPr bwMode="auto">
            <a:xfrm>
              <a:off x="2064" y="1621"/>
              <a:ext cx="816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cs typeface="+mj-cs"/>
                </a:rPr>
                <a:t>point[1]</a:t>
              </a:r>
              <a:endParaRPr lang="th-TH" sz="2400">
                <a:cs typeface="+mj-cs"/>
              </a:endParaRPr>
            </a:p>
          </p:txBody>
        </p:sp>
        <p:sp>
          <p:nvSpPr>
            <p:cNvPr id="9241" name="Rectangle 11"/>
            <p:cNvSpPr>
              <a:spLocks noChangeArrowheads="1"/>
            </p:cNvSpPr>
            <p:nvPr/>
          </p:nvSpPr>
          <p:spPr bwMode="auto">
            <a:xfrm>
              <a:off x="3216" y="1621"/>
              <a:ext cx="816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cs typeface="+mj-cs"/>
                </a:rPr>
                <a:t>point[2]</a:t>
              </a:r>
              <a:endParaRPr lang="th-TH" sz="2400">
                <a:cs typeface="+mj-cs"/>
              </a:endParaRPr>
            </a:p>
          </p:txBody>
        </p:sp>
        <p:sp>
          <p:nvSpPr>
            <p:cNvPr id="9242" name="Rectangle 12"/>
            <p:cNvSpPr>
              <a:spLocks noChangeArrowheads="1"/>
            </p:cNvSpPr>
            <p:nvPr/>
          </p:nvSpPr>
          <p:spPr bwMode="auto">
            <a:xfrm>
              <a:off x="4272" y="1621"/>
              <a:ext cx="816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cs typeface="+mj-cs"/>
                </a:rPr>
                <a:t>point[3]</a:t>
              </a:r>
              <a:endParaRPr lang="th-TH" sz="2400">
                <a:cs typeface="+mj-cs"/>
              </a:endParaRPr>
            </a:p>
          </p:txBody>
        </p:sp>
        <p:sp>
          <p:nvSpPr>
            <p:cNvPr id="9243" name="Line 13"/>
            <p:cNvSpPr>
              <a:spLocks noChangeShapeType="1"/>
            </p:cNvSpPr>
            <p:nvPr/>
          </p:nvSpPr>
          <p:spPr bwMode="auto">
            <a:xfrm>
              <a:off x="1728" y="2246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cs typeface="+mj-cs"/>
              </a:endParaRPr>
            </a:p>
          </p:txBody>
        </p:sp>
        <p:sp>
          <p:nvSpPr>
            <p:cNvPr id="9244" name="Line 14"/>
            <p:cNvSpPr>
              <a:spLocks noChangeShapeType="1"/>
            </p:cNvSpPr>
            <p:nvPr/>
          </p:nvSpPr>
          <p:spPr bwMode="auto">
            <a:xfrm>
              <a:off x="2880" y="2246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cs typeface="+mj-cs"/>
              </a:endParaRPr>
            </a:p>
          </p:txBody>
        </p:sp>
        <p:sp>
          <p:nvSpPr>
            <p:cNvPr id="9245" name="Line 15"/>
            <p:cNvSpPr>
              <a:spLocks noChangeShapeType="1"/>
            </p:cNvSpPr>
            <p:nvPr/>
          </p:nvSpPr>
          <p:spPr bwMode="auto">
            <a:xfrm>
              <a:off x="4032" y="2246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cs typeface="+mj-cs"/>
              </a:endParaRPr>
            </a:p>
          </p:txBody>
        </p:sp>
      </p:grpSp>
      <p:sp>
        <p:nvSpPr>
          <p:cNvPr id="9222" name="Text Box 16"/>
          <p:cNvSpPr txBox="1">
            <a:spLocks noChangeArrowheads="1"/>
          </p:cNvSpPr>
          <p:nvPr/>
        </p:nvSpPr>
        <p:spPr bwMode="auto">
          <a:xfrm>
            <a:off x="0" y="3751263"/>
            <a:ext cx="9144000" cy="11906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3600" u="sng" dirty="0">
                <a:solidFill>
                  <a:srgbClr val="FF0000"/>
                </a:solidFill>
                <a:cs typeface="+mj-cs"/>
              </a:rPr>
              <a:t>ตัวอย่าง 3</a:t>
            </a:r>
          </a:p>
          <a:p>
            <a:r>
              <a:rPr kumimoji="1" lang="th-TH" sz="3600" b="0" dirty="0">
                <a:solidFill>
                  <a:srgbClr val="333300"/>
                </a:solidFill>
                <a:cs typeface="+mj-cs"/>
              </a:rPr>
              <a:t>ตัวแปรอาร์เรย์ชื่อ </a:t>
            </a:r>
            <a:r>
              <a:rPr kumimoji="1" lang="en-US" sz="3600" dirty="0">
                <a:solidFill>
                  <a:srgbClr val="3333FF"/>
                </a:solidFill>
                <a:cs typeface="+mj-cs"/>
              </a:rPr>
              <a:t>letter</a:t>
            </a:r>
            <a:r>
              <a:rPr kumimoji="1" lang="en-US" sz="3600" b="0" dirty="0">
                <a:solidFill>
                  <a:srgbClr val="333300"/>
                </a:solidFill>
                <a:cs typeface="+mj-cs"/>
              </a:rPr>
              <a:t> </a:t>
            </a:r>
            <a:r>
              <a:rPr kumimoji="1" lang="th-TH" sz="3600" b="0" dirty="0">
                <a:solidFill>
                  <a:srgbClr val="333300"/>
                </a:solidFill>
                <a:cs typeface="+mj-cs"/>
              </a:rPr>
              <a:t>สำหรับเก็บข้อมูลชนิดอักขระขนาด 4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447800" y="4814888"/>
            <a:ext cx="6705600" cy="1277937"/>
            <a:chOff x="912" y="3137"/>
            <a:chExt cx="4224" cy="805"/>
          </a:xfrm>
        </p:grpSpPr>
        <p:sp>
          <p:nvSpPr>
            <p:cNvPr id="9224" name="Rectangle 17"/>
            <p:cNvSpPr>
              <a:spLocks noChangeArrowheads="1"/>
            </p:cNvSpPr>
            <p:nvPr/>
          </p:nvSpPr>
          <p:spPr bwMode="auto">
            <a:xfrm>
              <a:off x="912" y="3510"/>
              <a:ext cx="816" cy="432"/>
            </a:xfrm>
            <a:prstGeom prst="rect">
              <a:avLst/>
            </a:prstGeom>
            <a:gradFill rotWithShape="1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333300"/>
                  </a:solidFill>
                  <a:cs typeface="+mj-cs"/>
                </a:rPr>
                <a:t>'</a:t>
              </a:r>
              <a:r>
                <a:rPr lang="en-US">
                  <a:cs typeface="+mj-cs"/>
                </a:rPr>
                <a:t>K</a:t>
              </a:r>
              <a:r>
                <a:rPr lang="en-US">
                  <a:solidFill>
                    <a:srgbClr val="333300"/>
                  </a:solidFill>
                  <a:cs typeface="+mj-cs"/>
                </a:rPr>
                <a:t>'</a:t>
              </a:r>
              <a:endParaRPr lang="th-TH">
                <a:cs typeface="+mj-cs"/>
              </a:endParaRPr>
            </a:p>
          </p:txBody>
        </p:sp>
        <p:sp>
          <p:nvSpPr>
            <p:cNvPr id="9225" name="Rectangle 18"/>
            <p:cNvSpPr>
              <a:spLocks noChangeArrowheads="1"/>
            </p:cNvSpPr>
            <p:nvPr/>
          </p:nvSpPr>
          <p:spPr bwMode="auto">
            <a:xfrm>
              <a:off x="2064" y="3510"/>
              <a:ext cx="816" cy="432"/>
            </a:xfrm>
            <a:prstGeom prst="rect">
              <a:avLst/>
            </a:prstGeom>
            <a:gradFill rotWithShape="1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333300"/>
                  </a:solidFill>
                  <a:cs typeface="+mj-cs"/>
                </a:rPr>
                <a:t>'</a:t>
              </a:r>
              <a:r>
                <a:rPr lang="en-US">
                  <a:cs typeface="+mj-cs"/>
                </a:rPr>
                <a:t>i</a:t>
              </a:r>
              <a:r>
                <a:rPr lang="en-US">
                  <a:solidFill>
                    <a:srgbClr val="333300"/>
                  </a:solidFill>
                  <a:cs typeface="+mj-cs"/>
                </a:rPr>
                <a:t>'</a:t>
              </a:r>
              <a:endParaRPr lang="th-TH">
                <a:cs typeface="+mj-cs"/>
              </a:endParaRPr>
            </a:p>
          </p:txBody>
        </p:sp>
        <p:sp>
          <p:nvSpPr>
            <p:cNvPr id="9226" name="Rectangle 19"/>
            <p:cNvSpPr>
              <a:spLocks noChangeArrowheads="1"/>
            </p:cNvSpPr>
            <p:nvPr/>
          </p:nvSpPr>
          <p:spPr bwMode="auto">
            <a:xfrm>
              <a:off x="3216" y="3510"/>
              <a:ext cx="816" cy="432"/>
            </a:xfrm>
            <a:prstGeom prst="rect">
              <a:avLst/>
            </a:prstGeom>
            <a:gradFill rotWithShape="1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333300"/>
                  </a:solidFill>
                  <a:cs typeface="+mj-cs"/>
                </a:rPr>
                <a:t>'</a:t>
              </a:r>
              <a:r>
                <a:rPr lang="en-US">
                  <a:cs typeface="+mj-cs"/>
                </a:rPr>
                <a:t>n</a:t>
              </a:r>
              <a:r>
                <a:rPr lang="en-US">
                  <a:solidFill>
                    <a:srgbClr val="333300"/>
                  </a:solidFill>
                  <a:cs typeface="+mj-cs"/>
                </a:rPr>
                <a:t>'</a:t>
              </a:r>
              <a:endParaRPr lang="th-TH">
                <a:cs typeface="+mj-cs"/>
              </a:endParaRPr>
            </a:p>
          </p:txBody>
        </p:sp>
        <p:sp>
          <p:nvSpPr>
            <p:cNvPr id="9227" name="Rectangle 20"/>
            <p:cNvSpPr>
              <a:spLocks noChangeArrowheads="1"/>
            </p:cNvSpPr>
            <p:nvPr/>
          </p:nvSpPr>
          <p:spPr bwMode="auto">
            <a:xfrm>
              <a:off x="4320" y="3510"/>
              <a:ext cx="816" cy="432"/>
            </a:xfrm>
            <a:prstGeom prst="rect">
              <a:avLst/>
            </a:prstGeom>
            <a:gradFill rotWithShape="1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333300"/>
                  </a:solidFill>
                  <a:cs typeface="+mj-cs"/>
                </a:rPr>
                <a:t>'</a:t>
              </a:r>
              <a:r>
                <a:rPr lang="en-US">
                  <a:cs typeface="+mj-cs"/>
                </a:rPr>
                <a:t>g</a:t>
              </a:r>
              <a:r>
                <a:rPr lang="en-US">
                  <a:solidFill>
                    <a:srgbClr val="333300"/>
                  </a:solidFill>
                  <a:cs typeface="+mj-cs"/>
                </a:rPr>
                <a:t>'</a:t>
              </a:r>
              <a:endParaRPr lang="th-TH">
                <a:cs typeface="+mj-cs"/>
              </a:endParaRPr>
            </a:p>
          </p:txBody>
        </p:sp>
        <p:sp>
          <p:nvSpPr>
            <p:cNvPr id="9228" name="Rectangle 21"/>
            <p:cNvSpPr>
              <a:spLocks noChangeArrowheads="1"/>
            </p:cNvSpPr>
            <p:nvPr/>
          </p:nvSpPr>
          <p:spPr bwMode="auto">
            <a:xfrm>
              <a:off x="912" y="3137"/>
              <a:ext cx="816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cs typeface="+mj-cs"/>
                </a:rPr>
                <a:t>letter[0]</a:t>
              </a:r>
              <a:endParaRPr lang="th-TH" sz="2400">
                <a:cs typeface="+mj-cs"/>
              </a:endParaRPr>
            </a:p>
          </p:txBody>
        </p:sp>
        <p:sp>
          <p:nvSpPr>
            <p:cNvPr id="9229" name="Rectangle 22"/>
            <p:cNvSpPr>
              <a:spLocks noChangeArrowheads="1"/>
            </p:cNvSpPr>
            <p:nvPr/>
          </p:nvSpPr>
          <p:spPr bwMode="auto">
            <a:xfrm>
              <a:off x="2064" y="3137"/>
              <a:ext cx="816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cs typeface="+mj-cs"/>
                </a:rPr>
                <a:t>letter[1]</a:t>
              </a:r>
              <a:endParaRPr lang="th-TH" sz="2400" dirty="0">
                <a:cs typeface="+mj-cs"/>
              </a:endParaRPr>
            </a:p>
          </p:txBody>
        </p:sp>
        <p:sp>
          <p:nvSpPr>
            <p:cNvPr id="9230" name="Rectangle 23"/>
            <p:cNvSpPr>
              <a:spLocks noChangeArrowheads="1"/>
            </p:cNvSpPr>
            <p:nvPr/>
          </p:nvSpPr>
          <p:spPr bwMode="auto">
            <a:xfrm>
              <a:off x="3216" y="3137"/>
              <a:ext cx="816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cs typeface="+mj-cs"/>
                </a:rPr>
                <a:t>letter[2]</a:t>
              </a:r>
              <a:endParaRPr lang="th-TH" sz="2400">
                <a:cs typeface="+mj-cs"/>
              </a:endParaRPr>
            </a:p>
          </p:txBody>
        </p:sp>
        <p:sp>
          <p:nvSpPr>
            <p:cNvPr id="9231" name="Rectangle 24"/>
            <p:cNvSpPr>
              <a:spLocks noChangeArrowheads="1"/>
            </p:cNvSpPr>
            <p:nvPr/>
          </p:nvSpPr>
          <p:spPr bwMode="auto">
            <a:xfrm>
              <a:off x="4272" y="3137"/>
              <a:ext cx="816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cs typeface="+mj-cs"/>
                </a:rPr>
                <a:t>letter[3]</a:t>
              </a:r>
              <a:endParaRPr lang="th-TH" sz="2400">
                <a:cs typeface="+mj-cs"/>
              </a:endParaRPr>
            </a:p>
          </p:txBody>
        </p:sp>
        <p:sp>
          <p:nvSpPr>
            <p:cNvPr id="9232" name="Line 25"/>
            <p:cNvSpPr>
              <a:spLocks noChangeShapeType="1"/>
            </p:cNvSpPr>
            <p:nvPr/>
          </p:nvSpPr>
          <p:spPr bwMode="auto">
            <a:xfrm>
              <a:off x="1728" y="3750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cs typeface="+mj-cs"/>
              </a:endParaRPr>
            </a:p>
          </p:txBody>
        </p:sp>
        <p:sp>
          <p:nvSpPr>
            <p:cNvPr id="9233" name="Line 26"/>
            <p:cNvSpPr>
              <a:spLocks noChangeShapeType="1"/>
            </p:cNvSpPr>
            <p:nvPr/>
          </p:nvSpPr>
          <p:spPr bwMode="auto">
            <a:xfrm>
              <a:off x="2880" y="3750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cs typeface="+mj-cs"/>
              </a:endParaRPr>
            </a:p>
          </p:txBody>
        </p:sp>
        <p:sp>
          <p:nvSpPr>
            <p:cNvPr id="9234" name="Line 27"/>
            <p:cNvSpPr>
              <a:spLocks noChangeShapeType="1"/>
            </p:cNvSpPr>
            <p:nvPr/>
          </p:nvSpPr>
          <p:spPr bwMode="auto">
            <a:xfrm>
              <a:off x="4032" y="3750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cs typeface="+mj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FF958-5F61-435E-8738-9E7AD8B980CC}" type="slidenum">
              <a:rPr lang="en-US"/>
              <a:pPr>
                <a:defRPr/>
              </a:pPr>
              <a:t>30</a:t>
            </a:fld>
            <a:endParaRPr lang="th-TH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454" y="228600"/>
            <a:ext cx="8642350" cy="32766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ex07</a:t>
            </a:r>
            <a:b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th-TH" sz="4800" b="1" dirty="0">
                <a:solidFill>
                  <a:srgbClr val="FF0066"/>
                </a:solidFill>
              </a:rPr>
              <a:t>รับเลขจำนวนเต็ม เก็บใส่ในตัวแปรชุด </a:t>
            </a:r>
            <a:r>
              <a:rPr lang="en-US" sz="4800" b="1" dirty="0">
                <a:solidFill>
                  <a:srgbClr val="FF0066"/>
                </a:solidFill>
              </a:rPr>
              <a:t>A </a:t>
            </a:r>
            <a:r>
              <a:rPr lang="th-TH" sz="4800" b="1" dirty="0">
                <a:solidFill>
                  <a:srgbClr val="FF0066"/>
                </a:solidFill>
              </a:rPr>
              <a:t>และ </a:t>
            </a:r>
            <a:r>
              <a:rPr lang="en-US" sz="4800" b="1" dirty="0">
                <a:solidFill>
                  <a:srgbClr val="FF0066"/>
                </a:solidFill>
              </a:rPr>
              <a:t>B </a:t>
            </a:r>
            <a:r>
              <a:rPr lang="th-TH" sz="4800" b="1" dirty="0">
                <a:solidFill>
                  <a:srgbClr val="FF0066"/>
                </a:solidFill>
              </a:rPr>
              <a:t>ซึ่งมีขนาดเท่ากับ 5 แล้วหาผลบวกของข้อมูลในตำแหน่งที่ตรงกันของตัวแปร </a:t>
            </a:r>
            <a:r>
              <a:rPr lang="en-US" sz="4800" b="1" dirty="0">
                <a:solidFill>
                  <a:srgbClr val="FF0066"/>
                </a:solidFill>
              </a:rPr>
              <a:t>A </a:t>
            </a:r>
            <a:r>
              <a:rPr lang="th-TH" sz="4800" b="1" dirty="0">
                <a:solidFill>
                  <a:srgbClr val="FF0066"/>
                </a:solidFill>
              </a:rPr>
              <a:t>และ </a:t>
            </a:r>
            <a:r>
              <a:rPr lang="en-US" sz="4800" b="1" dirty="0">
                <a:solidFill>
                  <a:srgbClr val="FF0066"/>
                </a:solidFill>
              </a:rPr>
              <a:t>B </a:t>
            </a:r>
            <a:r>
              <a:rPr lang="th-TH" sz="4800" b="1" dirty="0">
                <a:solidFill>
                  <a:srgbClr val="FF0066"/>
                </a:solidFill>
              </a:rPr>
              <a:t>แล้วแสดงผล</a:t>
            </a:r>
            <a:br>
              <a:rPr lang="th-TH" sz="4800" b="1" dirty="0">
                <a:solidFill>
                  <a:srgbClr val="FF0066"/>
                </a:solidFill>
              </a:rPr>
            </a:br>
            <a:r>
              <a:rPr lang="th-TH" sz="4800" b="1" dirty="0">
                <a:solidFill>
                  <a:srgbClr val="FF0066"/>
                </a:solidFill>
              </a:rPr>
              <a:t/>
            </a:r>
            <a:br>
              <a:rPr lang="th-TH" sz="4800" b="1" dirty="0">
                <a:solidFill>
                  <a:srgbClr val="FF0066"/>
                </a:solidFill>
              </a:rPr>
            </a:br>
            <a:endParaRPr lang="th-TH" sz="48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228600" y="2736849"/>
            <a:ext cx="4191000" cy="2193925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Input Set A : 1 2 3 4 5</a:t>
            </a:r>
            <a:br>
              <a:rPr lang="en-US" sz="44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Input </a:t>
            </a:r>
            <a:r>
              <a:rPr lang="en-US" sz="4400" b="1" dirty="0">
                <a:latin typeface="TH SarabunPSK" pitchFamily="34" charset="-34"/>
                <a:cs typeface="TH SarabunPSK" pitchFamily="34" charset="-34"/>
              </a:rPr>
              <a:t>Set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B </a:t>
            </a:r>
            <a:r>
              <a:rPr lang="en-US" sz="4400" b="1" dirty="0">
                <a:latin typeface="TH SarabunPSK" pitchFamily="34" charset="-34"/>
                <a:cs typeface="TH SarabunPSK" pitchFamily="34" charset="-34"/>
              </a:rPr>
              <a:t>: 4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 5 6 7 8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400" b="1" dirty="0">
                <a:solidFill>
                  <a:srgbClr val="FF0066"/>
                </a:solidFill>
              </a:rPr>
              <a:t>A </a:t>
            </a:r>
            <a:r>
              <a:rPr lang="en-US" sz="4400" b="1" dirty="0" smtClean="0">
                <a:solidFill>
                  <a:srgbClr val="FF0066"/>
                </a:solidFill>
              </a:rPr>
              <a:t>+ B = 5 7 9 11 13</a:t>
            </a:r>
            <a:endParaRPr lang="en-US" sz="4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4698548" y="2736848"/>
            <a:ext cx="4191000" cy="2193925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Input Set A : 9 5 3 4 2</a:t>
            </a:r>
            <a:br>
              <a:rPr lang="en-US" sz="44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Input </a:t>
            </a:r>
            <a:r>
              <a:rPr lang="en-US" sz="4400" b="1" dirty="0">
                <a:latin typeface="TH SarabunPSK" pitchFamily="34" charset="-34"/>
                <a:cs typeface="TH SarabunPSK" pitchFamily="34" charset="-34"/>
              </a:rPr>
              <a:t>Set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B </a:t>
            </a:r>
            <a:r>
              <a:rPr lang="en-US" sz="4400" b="1" dirty="0">
                <a:latin typeface="TH SarabunPSK" pitchFamily="34" charset="-34"/>
                <a:cs typeface="TH SarabunPSK" pitchFamily="34" charset="-34"/>
              </a:rPr>
              <a:t>: 4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 5 6 7 8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400" b="1" dirty="0">
                <a:solidFill>
                  <a:srgbClr val="FF0066"/>
                </a:solidFill>
              </a:rPr>
              <a:t>A </a:t>
            </a:r>
            <a:r>
              <a:rPr lang="en-US" sz="4400" b="1" dirty="0" smtClean="0">
                <a:solidFill>
                  <a:srgbClr val="FF0066"/>
                </a:solidFill>
              </a:rPr>
              <a:t>+ B = 13 10 9 11 10</a:t>
            </a:r>
            <a:endParaRPr lang="en-US" sz="4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34152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FF958-5F61-435E-8738-9E7AD8B980CC}" type="slidenum">
              <a:rPr lang="en-US"/>
              <a:pPr>
                <a:defRPr/>
              </a:pPr>
              <a:t>31</a:t>
            </a:fld>
            <a:endParaRPr lang="th-TH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454" y="228600"/>
            <a:ext cx="8642350" cy="171265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ex08</a:t>
            </a:r>
            <a:b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th-TH" sz="4800" b="1" dirty="0">
                <a:solidFill>
                  <a:srgbClr val="FF0066"/>
                </a:solidFill>
              </a:rPr>
              <a:t>รับเลขจำนวนเต็ม 5 ตัว เก็บไว้ในเซต </a:t>
            </a:r>
            <a:r>
              <a:rPr lang="en-US" sz="4800" b="1" dirty="0">
                <a:solidFill>
                  <a:srgbClr val="FF0066"/>
                </a:solidFill>
              </a:rPr>
              <a:t>A </a:t>
            </a:r>
            <a:r>
              <a:rPr lang="th-TH" sz="4800" b="1" dirty="0">
                <a:solidFill>
                  <a:srgbClr val="FF0066"/>
                </a:solidFill>
              </a:rPr>
              <a:t>และอีก 5 ตัวเก็บไว้ในเซต </a:t>
            </a:r>
            <a:r>
              <a:rPr lang="en-US" sz="4800" b="1" dirty="0">
                <a:solidFill>
                  <a:srgbClr val="FF0066"/>
                </a:solidFill>
              </a:rPr>
              <a:t>B  </a:t>
            </a:r>
            <a:r>
              <a:rPr lang="th-TH" sz="4800" b="1" dirty="0">
                <a:solidFill>
                  <a:srgbClr val="FF0066"/>
                </a:solidFill>
              </a:rPr>
              <a:t>แล้ว</a:t>
            </a:r>
            <a:r>
              <a:rPr lang="th-TH" sz="4800" b="1" dirty="0" smtClean="0">
                <a:solidFill>
                  <a:srgbClr val="FF0066"/>
                </a:solidFill>
              </a:rPr>
              <a:t>หา </a:t>
            </a:r>
            <a:r>
              <a:rPr lang="en-US" sz="4800" b="1" dirty="0">
                <a:solidFill>
                  <a:srgbClr val="FF0066"/>
                </a:solidFill>
              </a:rPr>
              <a:t>A union </a:t>
            </a:r>
            <a:r>
              <a:rPr lang="en-US" sz="4800" b="1" dirty="0" smtClean="0">
                <a:solidFill>
                  <a:srgbClr val="FF0066"/>
                </a:solidFill>
              </a:rPr>
              <a:t>B</a:t>
            </a:r>
            <a:r>
              <a:rPr lang="th-TH" sz="4800" b="1" dirty="0" smtClean="0">
                <a:solidFill>
                  <a:srgbClr val="FF0066"/>
                </a:solidFill>
              </a:rPr>
              <a:t/>
            </a:r>
            <a:br>
              <a:rPr lang="th-TH" sz="4800" b="1" dirty="0" smtClean="0">
                <a:solidFill>
                  <a:srgbClr val="FF0066"/>
                </a:solidFill>
              </a:rPr>
            </a:br>
            <a:endParaRPr lang="th-TH" sz="48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4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1066800" y="1692275"/>
            <a:ext cx="7830004" cy="2193925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Input Set A : 1 2 3 </a:t>
            </a:r>
            <a:r>
              <a:rPr lang="en-US" sz="4400" b="1" dirty="0">
                <a:latin typeface="TH SarabunPSK" pitchFamily="34" charset="-34"/>
                <a:cs typeface="TH SarabunPSK" pitchFamily="34" charset="-34"/>
              </a:rPr>
              <a:t>4 5</a:t>
            </a:r>
            <a:br>
              <a:rPr lang="en-US" sz="4400" b="1" dirty="0">
                <a:latin typeface="TH SarabunPSK" pitchFamily="34" charset="-34"/>
                <a:cs typeface="TH SarabunPSK" pitchFamily="34" charset="-34"/>
              </a:rPr>
            </a:br>
            <a:r>
              <a:rPr lang="en-US" sz="4400" b="1" dirty="0">
                <a:latin typeface="TH SarabunPSK" pitchFamily="34" charset="-34"/>
                <a:cs typeface="TH SarabunPSK" pitchFamily="34" charset="-34"/>
              </a:rPr>
              <a:t>Input Set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B </a:t>
            </a:r>
            <a:r>
              <a:rPr lang="en-US" sz="4400" b="1" dirty="0">
                <a:latin typeface="TH SarabunPSK" pitchFamily="34" charset="-34"/>
                <a:cs typeface="TH SarabunPSK" pitchFamily="34" charset="-34"/>
              </a:rPr>
              <a:t>: 4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 5 6 7 8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400" b="1" dirty="0">
                <a:solidFill>
                  <a:srgbClr val="FF0066"/>
                </a:solidFill>
              </a:rPr>
              <a:t>A union </a:t>
            </a:r>
            <a:r>
              <a:rPr lang="en-US" sz="4400" b="1" dirty="0" smtClean="0">
                <a:solidFill>
                  <a:srgbClr val="FF0066"/>
                </a:solidFill>
              </a:rPr>
              <a:t>B = </a:t>
            </a:r>
            <a:r>
              <a:rPr lang="en-US" sz="4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1 2 3 4 5 6 7 8</a:t>
            </a:r>
            <a:endParaRPr lang="en-US" sz="4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1066799" y="4252912"/>
            <a:ext cx="7808233" cy="2193925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Input Set A : 1 2 3 4 5</a:t>
            </a:r>
            <a:br>
              <a:rPr lang="en-US" sz="44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Input </a:t>
            </a:r>
            <a:r>
              <a:rPr lang="en-US" sz="4400" b="1" dirty="0">
                <a:latin typeface="TH SarabunPSK" pitchFamily="34" charset="-34"/>
                <a:cs typeface="TH SarabunPSK" pitchFamily="34" charset="-34"/>
              </a:rPr>
              <a:t>Set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B </a:t>
            </a:r>
            <a:r>
              <a:rPr lang="en-US" sz="4400" b="1" dirty="0">
                <a:latin typeface="TH SarabunPSK" pitchFamily="34" charset="-34"/>
                <a:cs typeface="TH SarabunPSK" pitchFamily="34" charset="-34"/>
              </a:rPr>
              <a:t>: 4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 5 6 7 8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400" b="1" dirty="0">
                <a:solidFill>
                  <a:srgbClr val="FF0066"/>
                </a:solidFill>
              </a:rPr>
              <a:t>A union </a:t>
            </a:r>
            <a:r>
              <a:rPr lang="en-US" sz="4400" b="1" dirty="0" smtClean="0">
                <a:solidFill>
                  <a:srgbClr val="FF0066"/>
                </a:solidFill>
              </a:rPr>
              <a:t>B = </a:t>
            </a:r>
            <a:r>
              <a:rPr lang="en-US" sz="4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1 2 3 4 5 6 7 8</a:t>
            </a:r>
            <a:endParaRPr lang="en-US" sz="4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51880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FF958-5F61-435E-8738-9E7AD8B980CC}" type="slidenum">
              <a:rPr lang="en-US"/>
              <a:pPr>
                <a:defRPr/>
              </a:pPr>
              <a:t>32</a:t>
            </a:fld>
            <a:endParaRPr lang="th-TH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454" y="228600"/>
            <a:ext cx="8642350" cy="171265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ex09</a:t>
            </a:r>
            <a:b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th-TH" sz="4800" b="1" dirty="0" smtClean="0">
                <a:solidFill>
                  <a:srgbClr val="FF0066"/>
                </a:solidFill>
              </a:rPr>
              <a:t>รับเลขจำนวนเต็ม 5 ตัว เก็บไว้ในเซต </a:t>
            </a:r>
            <a:r>
              <a:rPr lang="en-US" sz="4800" b="1" dirty="0" smtClean="0">
                <a:solidFill>
                  <a:srgbClr val="FF0066"/>
                </a:solidFill>
              </a:rPr>
              <a:t>A </a:t>
            </a:r>
            <a:r>
              <a:rPr lang="th-TH" sz="4800" b="1" dirty="0" smtClean="0">
                <a:solidFill>
                  <a:srgbClr val="FF0066"/>
                </a:solidFill>
              </a:rPr>
              <a:t>และอีก 5 ตัวเก็บไว้ในเซต </a:t>
            </a:r>
            <a:r>
              <a:rPr lang="en-US" sz="4800" b="1" dirty="0" smtClean="0">
                <a:solidFill>
                  <a:srgbClr val="FF0066"/>
                </a:solidFill>
              </a:rPr>
              <a:t>B  </a:t>
            </a:r>
            <a:r>
              <a:rPr lang="th-TH" sz="4800" b="1" dirty="0" smtClean="0">
                <a:solidFill>
                  <a:srgbClr val="FF0066"/>
                </a:solidFill>
              </a:rPr>
              <a:t>แล้วหา </a:t>
            </a:r>
            <a:r>
              <a:rPr lang="en-US" sz="4800" b="1" dirty="0">
                <a:solidFill>
                  <a:srgbClr val="FF0066"/>
                </a:solidFill>
              </a:rPr>
              <a:t>A intersect B</a:t>
            </a:r>
            <a:br>
              <a:rPr lang="en-US" sz="4800" b="1" dirty="0">
                <a:solidFill>
                  <a:srgbClr val="FF0066"/>
                </a:solidFill>
              </a:rPr>
            </a:br>
            <a:endParaRPr lang="th-TH" sz="48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4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1066800" y="1692275"/>
            <a:ext cx="7830004" cy="2193925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Input Set A : 1 2 3 </a:t>
            </a:r>
            <a:r>
              <a:rPr lang="en-US" sz="4400" b="1" dirty="0">
                <a:latin typeface="TH SarabunPSK" pitchFamily="34" charset="-34"/>
                <a:cs typeface="TH SarabunPSK" pitchFamily="34" charset="-34"/>
              </a:rPr>
              <a:t>4 5</a:t>
            </a:r>
            <a:br>
              <a:rPr lang="en-US" sz="4400" b="1" dirty="0">
                <a:latin typeface="TH SarabunPSK" pitchFamily="34" charset="-34"/>
                <a:cs typeface="TH SarabunPSK" pitchFamily="34" charset="-34"/>
              </a:rPr>
            </a:br>
            <a:r>
              <a:rPr lang="en-US" sz="4400" b="1" dirty="0">
                <a:latin typeface="TH SarabunPSK" pitchFamily="34" charset="-34"/>
                <a:cs typeface="TH SarabunPSK" pitchFamily="34" charset="-34"/>
              </a:rPr>
              <a:t>Input Set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B </a:t>
            </a:r>
            <a:r>
              <a:rPr lang="en-US" sz="4400" b="1" dirty="0">
                <a:latin typeface="TH SarabunPSK" pitchFamily="34" charset="-34"/>
                <a:cs typeface="TH SarabunPSK" pitchFamily="34" charset="-34"/>
              </a:rPr>
              <a:t>: 4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 5 6 7 8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400" b="1" dirty="0">
                <a:solidFill>
                  <a:srgbClr val="FF0066"/>
                </a:solidFill>
              </a:rPr>
              <a:t>A intersect </a:t>
            </a:r>
            <a:r>
              <a:rPr lang="en-US" sz="4400" b="1" dirty="0" smtClean="0">
                <a:solidFill>
                  <a:srgbClr val="FF0066"/>
                </a:solidFill>
              </a:rPr>
              <a:t>B = </a:t>
            </a:r>
            <a:r>
              <a:rPr lang="en-US" sz="4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1 2 3 4 5 6 7 8</a:t>
            </a:r>
            <a:endParaRPr lang="en-US" sz="4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1066799" y="4252912"/>
            <a:ext cx="7808233" cy="2193925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Input Set A : 1 2 3 4 5</a:t>
            </a:r>
            <a:br>
              <a:rPr lang="en-US" sz="44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Input </a:t>
            </a:r>
            <a:r>
              <a:rPr lang="en-US" sz="4400" b="1" dirty="0">
                <a:latin typeface="TH SarabunPSK" pitchFamily="34" charset="-34"/>
                <a:cs typeface="TH SarabunPSK" pitchFamily="34" charset="-34"/>
              </a:rPr>
              <a:t>Set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B </a:t>
            </a:r>
            <a:r>
              <a:rPr lang="en-US" sz="4400" b="1" dirty="0">
                <a:latin typeface="TH SarabunPSK" pitchFamily="34" charset="-34"/>
                <a:cs typeface="TH SarabunPSK" pitchFamily="34" charset="-34"/>
              </a:rPr>
              <a:t>: 4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 5 6 7 8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400" b="1" dirty="0">
                <a:solidFill>
                  <a:srgbClr val="FF0066"/>
                </a:solidFill>
              </a:rPr>
              <a:t>A intersect </a:t>
            </a:r>
            <a:r>
              <a:rPr lang="en-US" sz="4400" b="1" dirty="0" smtClean="0">
                <a:solidFill>
                  <a:srgbClr val="FF0066"/>
                </a:solidFill>
              </a:rPr>
              <a:t>B = </a:t>
            </a:r>
            <a:r>
              <a:rPr lang="en-US" sz="4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1 2 3 4 5 6 7 8</a:t>
            </a:r>
            <a:endParaRPr lang="en-US" sz="4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42914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FF958-5F61-435E-8738-9E7AD8B980CC}" type="slidenum">
              <a:rPr lang="en-US"/>
              <a:pPr>
                <a:defRPr/>
              </a:pPr>
              <a:t>33</a:t>
            </a:fld>
            <a:endParaRPr lang="th-TH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1"/>
            <a:ext cx="8642350" cy="171265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ex10</a:t>
            </a:r>
            <a:b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th-TH" sz="4800" b="1" dirty="0" smtClean="0">
                <a:solidFill>
                  <a:srgbClr val="FF0066"/>
                </a:solidFill>
              </a:rPr>
              <a:t>รับ</a:t>
            </a:r>
            <a:r>
              <a:rPr lang="th-TH" sz="4800" b="1" dirty="0">
                <a:solidFill>
                  <a:srgbClr val="FF0066"/>
                </a:solidFill>
              </a:rPr>
              <a:t>ค่าตัวเลขจำนวน </a:t>
            </a:r>
            <a:r>
              <a:rPr lang="en-US" sz="4800" b="1" dirty="0">
                <a:solidFill>
                  <a:srgbClr val="FF0066"/>
                </a:solidFill>
              </a:rPr>
              <a:t>n </a:t>
            </a:r>
            <a:r>
              <a:rPr lang="th-TH" sz="4800" b="1" dirty="0">
                <a:solidFill>
                  <a:srgbClr val="FF0066"/>
                </a:solidFill>
              </a:rPr>
              <a:t>ตัว  แล้ว</a:t>
            </a:r>
            <a:r>
              <a:rPr lang="th-TH" sz="4800" b="1" dirty="0" smtClean="0">
                <a:solidFill>
                  <a:srgbClr val="FF0066"/>
                </a:solidFill>
              </a:rPr>
              <a:t>แสดงผลเป็นกราฟแนวนอน (0 </a:t>
            </a:r>
            <a:r>
              <a:rPr lang="th-TH" sz="4800" b="1" dirty="0">
                <a:solidFill>
                  <a:srgbClr val="FF0066"/>
                </a:solidFill>
              </a:rPr>
              <a:t>&lt; </a:t>
            </a:r>
            <a:r>
              <a:rPr lang="en-US" sz="4800" b="1" dirty="0">
                <a:solidFill>
                  <a:srgbClr val="FF0066"/>
                </a:solidFill>
              </a:rPr>
              <a:t>n &lt;=20)</a:t>
            </a:r>
            <a:endParaRPr lang="th-TH" sz="48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4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275842" y="1981200"/>
            <a:ext cx="8642350" cy="4419600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endParaRPr lang="en-US" sz="200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1" y="2133600"/>
            <a:ext cx="2362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Input n : 4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3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5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6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endParaRPr lang="th-TH" sz="4800" b="1" kern="800" spc="90" dirty="0"/>
          </a:p>
        </p:txBody>
      </p:sp>
      <p:sp>
        <p:nvSpPr>
          <p:cNvPr id="6" name="TextBox 5"/>
          <p:cNvSpPr txBox="1"/>
          <p:nvPr/>
        </p:nvSpPr>
        <p:spPr>
          <a:xfrm>
            <a:off x="3316096" y="2988687"/>
            <a:ext cx="5105400" cy="30469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2 : * *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6 : * * * * * *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5 : * * * * *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3 : * * *</a:t>
            </a:r>
            <a:endParaRPr lang="th-TH" sz="4800" b="1" kern="800" spc="9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30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FF958-5F61-435E-8738-9E7AD8B980CC}" type="slidenum">
              <a:rPr lang="en-US"/>
              <a:pPr>
                <a:defRPr/>
              </a:pPr>
              <a:t>34</a:t>
            </a:fld>
            <a:endParaRPr lang="th-TH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1"/>
            <a:ext cx="8642350" cy="171265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ex10-2</a:t>
            </a:r>
            <a:b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th-TH" sz="4800" b="1" dirty="0" smtClean="0">
                <a:solidFill>
                  <a:srgbClr val="FF0066"/>
                </a:solidFill>
              </a:rPr>
              <a:t>รับ</a:t>
            </a:r>
            <a:r>
              <a:rPr lang="th-TH" sz="4800" b="1" dirty="0">
                <a:solidFill>
                  <a:srgbClr val="FF0066"/>
                </a:solidFill>
              </a:rPr>
              <a:t>ค่าตัวเลขจำนวน </a:t>
            </a:r>
            <a:r>
              <a:rPr lang="en-US" sz="4800" b="1" dirty="0">
                <a:solidFill>
                  <a:srgbClr val="FF0066"/>
                </a:solidFill>
              </a:rPr>
              <a:t>n </a:t>
            </a:r>
            <a:r>
              <a:rPr lang="th-TH" sz="4800" b="1" dirty="0">
                <a:solidFill>
                  <a:srgbClr val="FF0066"/>
                </a:solidFill>
              </a:rPr>
              <a:t>ตัว  แล้ว</a:t>
            </a:r>
            <a:r>
              <a:rPr lang="th-TH" sz="4800" b="1" dirty="0" smtClean="0">
                <a:solidFill>
                  <a:srgbClr val="FF0066"/>
                </a:solidFill>
              </a:rPr>
              <a:t>แสดงผลเป็นกราฟแนวนอน (0 </a:t>
            </a:r>
            <a:r>
              <a:rPr lang="th-TH" sz="4800" b="1" dirty="0">
                <a:solidFill>
                  <a:srgbClr val="FF0066"/>
                </a:solidFill>
              </a:rPr>
              <a:t>&lt; </a:t>
            </a:r>
            <a:r>
              <a:rPr lang="en-US" sz="4800" b="1" dirty="0">
                <a:solidFill>
                  <a:srgbClr val="FF0066"/>
                </a:solidFill>
              </a:rPr>
              <a:t>n </a:t>
            </a:r>
            <a:r>
              <a:rPr lang="en-US" sz="4800" b="1" dirty="0" smtClean="0">
                <a:solidFill>
                  <a:srgbClr val="FF0066"/>
                </a:solidFill>
              </a:rPr>
              <a:t>&lt;=10</a:t>
            </a:r>
            <a:r>
              <a:rPr lang="en-US" sz="4800" b="1" dirty="0">
                <a:solidFill>
                  <a:srgbClr val="FF0066"/>
                </a:solidFill>
              </a:rPr>
              <a:t>)</a:t>
            </a:r>
            <a:endParaRPr lang="th-TH" sz="48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4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275842" y="1981200"/>
            <a:ext cx="4296158" cy="4419600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endParaRPr lang="en-US" sz="200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1313" y="2133600"/>
            <a:ext cx="2362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Input n : 4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3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5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6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endParaRPr lang="th-TH" sz="4800" b="1" kern="800" spc="90" dirty="0"/>
          </a:p>
        </p:txBody>
      </p:sp>
      <p:sp>
        <p:nvSpPr>
          <p:cNvPr id="6" name="TextBox 5"/>
          <p:cNvSpPr txBox="1"/>
          <p:nvPr/>
        </p:nvSpPr>
        <p:spPr>
          <a:xfrm>
            <a:off x="1139512" y="2883150"/>
            <a:ext cx="3048000" cy="30469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2 : </a:t>
            </a:r>
            <a:r>
              <a:rPr lang="en-US" sz="4800" b="1" kern="800" spc="90" dirty="0" smtClean="0">
                <a:solidFill>
                  <a:schemeClr val="accent6">
                    <a:lumMod val="75000"/>
                  </a:schemeClr>
                </a:solidFill>
              </a:rPr>
              <a:t>* * * * </a:t>
            </a:r>
            <a:r>
              <a:rPr lang="en-US" sz="4800" b="1" kern="800" spc="90" dirty="0" smtClean="0">
                <a:solidFill>
                  <a:schemeClr val="bg1"/>
                </a:solidFill>
              </a:rPr>
              <a:t>* *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6 : * * * * * *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5 : </a:t>
            </a:r>
            <a:r>
              <a:rPr lang="en-US" sz="4800" b="1" kern="800" spc="90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sz="4800" b="1" kern="800" spc="90" dirty="0" smtClean="0">
                <a:solidFill>
                  <a:schemeClr val="bg1"/>
                </a:solidFill>
              </a:rPr>
              <a:t> * * * * *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3 : </a:t>
            </a:r>
            <a:r>
              <a:rPr lang="en-US" sz="4800" b="1" kern="800" spc="90" dirty="0" smtClean="0">
                <a:solidFill>
                  <a:schemeClr val="accent6">
                    <a:lumMod val="75000"/>
                  </a:schemeClr>
                </a:solidFill>
              </a:rPr>
              <a:t>* * * </a:t>
            </a:r>
            <a:r>
              <a:rPr lang="en-US" sz="4800" b="1" kern="800" spc="90" dirty="0" smtClean="0">
                <a:solidFill>
                  <a:schemeClr val="bg1"/>
                </a:solidFill>
              </a:rPr>
              <a:t>* * *</a:t>
            </a:r>
            <a:endParaRPr lang="th-TH" sz="4800" b="1" kern="800" spc="90" dirty="0">
              <a:solidFill>
                <a:schemeClr val="bg1"/>
              </a:solidFill>
            </a:endParaRPr>
          </a:p>
        </p:txBody>
      </p:sp>
      <p:sp>
        <p:nvSpPr>
          <p:cNvPr id="7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4619242" y="1981200"/>
            <a:ext cx="4296158" cy="4419600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endParaRPr lang="en-US" sz="200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2883150"/>
            <a:ext cx="3048000" cy="23083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2 :</a:t>
            </a:r>
            <a:r>
              <a:rPr lang="en-US" sz="4800" b="1" kern="800" spc="90" dirty="0" smtClean="0">
                <a:solidFill>
                  <a:schemeClr val="accent6">
                    <a:lumMod val="75000"/>
                  </a:schemeClr>
                </a:solidFill>
              </a:rPr>
              <a:t> * * * </a:t>
            </a:r>
            <a:r>
              <a:rPr lang="en-US" sz="4800" b="1" kern="800" spc="90" dirty="0" smtClean="0">
                <a:solidFill>
                  <a:schemeClr val="bg1"/>
                </a:solidFill>
              </a:rPr>
              <a:t>* *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5 : * * * * *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3 : </a:t>
            </a:r>
            <a:r>
              <a:rPr lang="en-US" sz="4800" b="1" kern="800" spc="90" dirty="0" smtClean="0">
                <a:solidFill>
                  <a:schemeClr val="accent6">
                    <a:lumMod val="75000"/>
                  </a:schemeClr>
                </a:solidFill>
              </a:rPr>
              <a:t>* * </a:t>
            </a:r>
            <a:r>
              <a:rPr lang="en-US" sz="4800" b="1" kern="800" spc="90" dirty="0" smtClean="0">
                <a:solidFill>
                  <a:schemeClr val="bg1"/>
                </a:solidFill>
              </a:rPr>
              <a:t>* * *</a:t>
            </a:r>
            <a:endParaRPr lang="th-TH" sz="4800" b="1" kern="800" spc="9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0" y="2133600"/>
            <a:ext cx="236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Input n : </a:t>
            </a:r>
            <a:r>
              <a:rPr lang="en-US" sz="48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3</a:t>
            </a:r>
            <a:endParaRPr lang="en-US" sz="4800" b="1" kern="800" spc="90" dirty="0" smtClean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1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5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37764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FF958-5F61-435E-8738-9E7AD8B980CC}" type="slidenum">
              <a:rPr lang="en-US"/>
              <a:pPr>
                <a:defRPr/>
              </a:pPr>
              <a:t>35</a:t>
            </a:fld>
            <a:endParaRPr lang="th-TH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1"/>
            <a:ext cx="8642350" cy="171265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ex10-3</a:t>
            </a:r>
            <a:b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th-TH" sz="4800" b="1" dirty="0" smtClean="0">
                <a:solidFill>
                  <a:srgbClr val="FF0066"/>
                </a:solidFill>
              </a:rPr>
              <a:t>รับ</a:t>
            </a:r>
            <a:r>
              <a:rPr lang="th-TH" sz="4800" b="1" dirty="0">
                <a:solidFill>
                  <a:srgbClr val="FF0066"/>
                </a:solidFill>
              </a:rPr>
              <a:t>ค่าตัวเลขจำนวน </a:t>
            </a:r>
            <a:r>
              <a:rPr lang="en-US" sz="4800" b="1" dirty="0">
                <a:solidFill>
                  <a:srgbClr val="FF0066"/>
                </a:solidFill>
              </a:rPr>
              <a:t>n </a:t>
            </a:r>
            <a:r>
              <a:rPr lang="th-TH" sz="4800" b="1" dirty="0">
                <a:solidFill>
                  <a:srgbClr val="FF0066"/>
                </a:solidFill>
              </a:rPr>
              <a:t>ตัว </a:t>
            </a:r>
            <a:r>
              <a:rPr lang="th-TH" sz="4800" b="1" dirty="0" smtClean="0">
                <a:solidFill>
                  <a:srgbClr val="FF0066"/>
                </a:solidFill>
              </a:rPr>
              <a:t>แล้วแสดงผลเป็นกราฟแนวตั้ง (0 </a:t>
            </a:r>
            <a:r>
              <a:rPr lang="th-TH" sz="4800" b="1" dirty="0">
                <a:solidFill>
                  <a:srgbClr val="FF0066"/>
                </a:solidFill>
              </a:rPr>
              <a:t>&lt; </a:t>
            </a:r>
            <a:r>
              <a:rPr lang="en-US" sz="4800" b="1" dirty="0">
                <a:solidFill>
                  <a:srgbClr val="FF0066"/>
                </a:solidFill>
              </a:rPr>
              <a:t>n </a:t>
            </a:r>
            <a:r>
              <a:rPr lang="en-US" sz="4800" b="1" dirty="0" smtClean="0">
                <a:solidFill>
                  <a:srgbClr val="FF0066"/>
                </a:solidFill>
              </a:rPr>
              <a:t>&lt;=10</a:t>
            </a:r>
            <a:r>
              <a:rPr lang="en-US" sz="4800" b="1" dirty="0">
                <a:solidFill>
                  <a:srgbClr val="FF0066"/>
                </a:solidFill>
              </a:rPr>
              <a:t>)</a:t>
            </a:r>
            <a:endParaRPr lang="th-TH" sz="48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4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275842" y="1981200"/>
            <a:ext cx="2590800" cy="4876800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endParaRPr lang="en-US" sz="200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1313" y="2133600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Input n : 4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3 4 </a:t>
            </a:r>
            <a:r>
              <a:rPr lang="en-US" sz="4800" b="1" kern="800" spc="90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2</a:t>
            </a:r>
            <a:endParaRPr lang="th-TH" sz="4800" b="1" kern="800" spc="9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657094"/>
            <a:ext cx="1676400" cy="3077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tIns="0" rtlCol="0">
            <a:spAutoFit/>
          </a:bodyPr>
          <a:lstStyle/>
          <a:p>
            <a:pPr>
              <a:spcBef>
                <a:spcPts val="50"/>
              </a:spcBef>
              <a:spcAft>
                <a:spcPts val="50"/>
              </a:spcAft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sz="4800" b="1" kern="800" spc="90" dirty="0" smtClean="0">
                <a:solidFill>
                  <a:schemeClr val="bg1"/>
                </a:solidFill>
              </a:rPr>
              <a:t> * </a:t>
            </a:r>
            <a:r>
              <a:rPr lang="en-US" sz="4800" b="1" kern="800" spc="90" dirty="0" smtClean="0">
                <a:solidFill>
                  <a:schemeClr val="accent6">
                    <a:lumMod val="75000"/>
                  </a:schemeClr>
                </a:solidFill>
              </a:rPr>
              <a:t>* *</a:t>
            </a:r>
          </a:p>
          <a:p>
            <a:pPr>
              <a:spcBef>
                <a:spcPts val="50"/>
              </a:spcBef>
              <a:spcAft>
                <a:spcPts val="50"/>
              </a:spcAft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* * </a:t>
            </a:r>
            <a:r>
              <a:rPr lang="en-US" sz="4800" b="1" kern="800" spc="90" dirty="0" smtClean="0">
                <a:solidFill>
                  <a:schemeClr val="accent6">
                    <a:lumMod val="75000"/>
                  </a:schemeClr>
                </a:solidFill>
              </a:rPr>
              <a:t>* *</a:t>
            </a:r>
          </a:p>
          <a:p>
            <a:pPr>
              <a:spcBef>
                <a:spcPts val="50"/>
              </a:spcBef>
              <a:spcAft>
                <a:spcPts val="50"/>
              </a:spcAft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* * </a:t>
            </a:r>
            <a:r>
              <a:rPr lang="en-US" sz="4800" b="1" kern="800" spc="90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sz="4800" b="1" kern="800" spc="90" dirty="0" smtClean="0">
                <a:solidFill>
                  <a:schemeClr val="bg1"/>
                </a:solidFill>
              </a:rPr>
              <a:t> *</a:t>
            </a:r>
          </a:p>
          <a:p>
            <a:pPr>
              <a:spcBef>
                <a:spcPts val="50"/>
              </a:spcBef>
              <a:spcAft>
                <a:spcPts val="50"/>
              </a:spcAft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* * * *</a:t>
            </a:r>
            <a:endParaRPr lang="th-TH" sz="4800" b="1" kern="800" spc="90" dirty="0">
              <a:solidFill>
                <a:schemeClr val="bg1"/>
              </a:solidFill>
            </a:endParaRPr>
          </a:p>
        </p:txBody>
      </p:sp>
      <p:sp>
        <p:nvSpPr>
          <p:cNvPr id="12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3712100" y="1984829"/>
            <a:ext cx="2590800" cy="4876800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endParaRPr lang="en-US" sz="200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7571" y="2137229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Input n : 3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3 4 1</a:t>
            </a:r>
            <a:endParaRPr lang="th-TH" sz="4800" b="1" kern="800" spc="90" dirty="0"/>
          </a:p>
        </p:txBody>
      </p:sp>
      <p:sp>
        <p:nvSpPr>
          <p:cNvPr id="14" name="TextBox 13"/>
          <p:cNvSpPr txBox="1"/>
          <p:nvPr/>
        </p:nvSpPr>
        <p:spPr>
          <a:xfrm>
            <a:off x="3817258" y="3660723"/>
            <a:ext cx="1516742" cy="3077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tIns="0" rtlCol="0">
            <a:spAutoFit/>
          </a:bodyPr>
          <a:lstStyle/>
          <a:p>
            <a:pPr>
              <a:spcBef>
                <a:spcPts val="50"/>
              </a:spcBef>
              <a:spcAft>
                <a:spcPts val="50"/>
              </a:spcAft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sz="4800" b="1" kern="800" spc="90" dirty="0" smtClean="0">
                <a:solidFill>
                  <a:schemeClr val="bg1"/>
                </a:solidFill>
              </a:rPr>
              <a:t> * </a:t>
            </a:r>
            <a:r>
              <a:rPr lang="en-US" sz="4800" b="1" kern="800" spc="90" dirty="0" smtClean="0">
                <a:solidFill>
                  <a:schemeClr val="accent6">
                    <a:lumMod val="75000"/>
                  </a:schemeClr>
                </a:solidFill>
              </a:rPr>
              <a:t>**</a:t>
            </a:r>
          </a:p>
          <a:p>
            <a:pPr>
              <a:spcBef>
                <a:spcPts val="50"/>
              </a:spcBef>
              <a:spcAft>
                <a:spcPts val="50"/>
              </a:spcAft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* * </a:t>
            </a:r>
            <a:r>
              <a:rPr lang="en-US" sz="4800" b="1" kern="800" spc="90" dirty="0" smtClean="0">
                <a:solidFill>
                  <a:schemeClr val="accent6">
                    <a:lumMod val="75000"/>
                  </a:schemeClr>
                </a:solidFill>
              </a:rPr>
              <a:t>**</a:t>
            </a:r>
          </a:p>
          <a:p>
            <a:pPr>
              <a:spcBef>
                <a:spcPts val="50"/>
              </a:spcBef>
              <a:spcAft>
                <a:spcPts val="50"/>
              </a:spcAft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* * </a:t>
            </a:r>
            <a:r>
              <a:rPr lang="en-US" sz="4800" b="1" kern="800" spc="90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US" sz="4800" b="1" kern="800" spc="90" dirty="0" smtClean="0">
              <a:solidFill>
                <a:schemeClr val="bg1"/>
              </a:solidFill>
            </a:endParaRPr>
          </a:p>
          <a:p>
            <a:pPr>
              <a:spcBef>
                <a:spcPts val="50"/>
              </a:spcBef>
              <a:spcAft>
                <a:spcPts val="50"/>
              </a:spcAft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* * *</a:t>
            </a:r>
            <a:endParaRPr lang="th-TH" sz="4800" b="1" kern="800" spc="9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9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3" grpId="0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4235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ตัว</a:t>
            </a:r>
            <a:r>
              <a:rPr lang="th-TH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แปรแถว</a:t>
            </a: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ลำดับ ข้อความ</a:t>
            </a:r>
            <a:endParaRPr lang="th-TH" sz="4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-304800" y="990600"/>
            <a:ext cx="9448800" cy="175432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    char    subject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11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] = 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{"C language"};</a:t>
            </a:r>
          </a:p>
          <a:p>
            <a:pPr algn="ctr"/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หรือ</a:t>
            </a:r>
          </a:p>
          <a:p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    char    subject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11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] = 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{'C', ' ', 'l', 'a', 'n', 'g', 'u', 'a', 'g', 'e', '\0'};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49313" y="2692401"/>
            <a:ext cx="7753350" cy="1279526"/>
            <a:chOff x="334" y="1470"/>
            <a:chExt cx="4884" cy="806"/>
          </a:xfrm>
        </p:grpSpPr>
        <p:sp>
          <p:nvSpPr>
            <p:cNvPr id="31770" name="AutoShape 7"/>
            <p:cNvSpPr>
              <a:spLocks noChangeArrowheads="1"/>
            </p:cNvSpPr>
            <p:nvPr/>
          </p:nvSpPr>
          <p:spPr bwMode="auto">
            <a:xfrm>
              <a:off x="1055" y="1838"/>
              <a:ext cx="464" cy="438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TH SarabunPSK" pitchFamily="34" charset="-34"/>
                  <a:cs typeface="TH SarabunPSK" pitchFamily="34" charset="-34"/>
                </a:rPr>
                <a:t>C</a:t>
              </a:r>
              <a:endParaRPr lang="th-TH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771" name="Text Box 8"/>
            <p:cNvSpPr txBox="1">
              <a:spLocks noChangeArrowheads="1"/>
            </p:cNvSpPr>
            <p:nvPr/>
          </p:nvSpPr>
          <p:spPr bwMode="auto">
            <a:xfrm>
              <a:off x="334" y="1932"/>
              <a:ext cx="640" cy="33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subject</a:t>
              </a:r>
              <a:endParaRPr lang="th-TH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772" name="Text Box 9"/>
            <p:cNvSpPr txBox="1">
              <a:spLocks noChangeArrowheads="1"/>
            </p:cNvSpPr>
            <p:nvPr/>
          </p:nvSpPr>
          <p:spPr bwMode="auto">
            <a:xfrm>
              <a:off x="1156" y="1470"/>
              <a:ext cx="335" cy="36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[0]</a:t>
              </a:r>
              <a:endParaRPr lang="th-TH" sz="3200" b="1" dirty="0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773" name="AutoShape 10"/>
            <p:cNvSpPr>
              <a:spLocks noChangeArrowheads="1"/>
            </p:cNvSpPr>
            <p:nvPr/>
          </p:nvSpPr>
          <p:spPr bwMode="auto">
            <a:xfrm>
              <a:off x="1429" y="1838"/>
              <a:ext cx="464" cy="438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/>
              <a:endParaRPr lang="en-US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774" name="Text Box 11"/>
            <p:cNvSpPr txBox="1">
              <a:spLocks noChangeArrowheads="1"/>
            </p:cNvSpPr>
            <p:nvPr/>
          </p:nvSpPr>
          <p:spPr bwMode="auto">
            <a:xfrm>
              <a:off x="1565" y="1470"/>
              <a:ext cx="335" cy="36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[1]</a:t>
              </a:r>
              <a:endParaRPr lang="th-TH" sz="3200" b="1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775" name="AutoShape 12"/>
            <p:cNvSpPr>
              <a:spLocks noChangeArrowheads="1"/>
            </p:cNvSpPr>
            <p:nvPr/>
          </p:nvSpPr>
          <p:spPr bwMode="auto">
            <a:xfrm>
              <a:off x="1791" y="1838"/>
              <a:ext cx="464" cy="438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TH SarabunPSK" pitchFamily="34" charset="-34"/>
                  <a:cs typeface="TH SarabunPSK" pitchFamily="34" charset="-34"/>
                </a:rPr>
                <a:t>l</a:t>
              </a:r>
              <a:endParaRPr lang="th-TH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776" name="Text Box 13"/>
            <p:cNvSpPr txBox="1">
              <a:spLocks noChangeArrowheads="1"/>
            </p:cNvSpPr>
            <p:nvPr/>
          </p:nvSpPr>
          <p:spPr bwMode="auto">
            <a:xfrm>
              <a:off x="1927" y="1470"/>
              <a:ext cx="335" cy="36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[2]</a:t>
              </a:r>
              <a:endParaRPr lang="th-TH" sz="3200" b="1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777" name="Text Box 14"/>
            <p:cNvSpPr txBox="1">
              <a:spLocks noChangeArrowheads="1"/>
            </p:cNvSpPr>
            <p:nvPr/>
          </p:nvSpPr>
          <p:spPr bwMode="auto">
            <a:xfrm>
              <a:off x="2290" y="1470"/>
              <a:ext cx="335" cy="36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[3]</a:t>
              </a:r>
              <a:endParaRPr lang="th-TH" sz="3200" b="1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778" name="Text Box 15"/>
            <p:cNvSpPr txBox="1">
              <a:spLocks noChangeArrowheads="1"/>
            </p:cNvSpPr>
            <p:nvPr/>
          </p:nvSpPr>
          <p:spPr bwMode="auto">
            <a:xfrm>
              <a:off x="2669" y="1470"/>
              <a:ext cx="335" cy="36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[4]</a:t>
              </a:r>
              <a:endParaRPr lang="th-TH" sz="3200" b="1" dirty="0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779" name="Text Box 16"/>
            <p:cNvSpPr txBox="1">
              <a:spLocks noChangeArrowheads="1"/>
            </p:cNvSpPr>
            <p:nvPr/>
          </p:nvSpPr>
          <p:spPr bwMode="auto">
            <a:xfrm>
              <a:off x="3016" y="1470"/>
              <a:ext cx="335" cy="36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[5]</a:t>
              </a:r>
              <a:endParaRPr lang="th-TH" sz="3200" b="1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780" name="AutoShape 17"/>
            <p:cNvSpPr>
              <a:spLocks noChangeArrowheads="1"/>
            </p:cNvSpPr>
            <p:nvPr/>
          </p:nvSpPr>
          <p:spPr bwMode="auto">
            <a:xfrm>
              <a:off x="2154" y="1838"/>
              <a:ext cx="464" cy="438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TH SarabunPSK" pitchFamily="34" charset="-34"/>
                  <a:cs typeface="TH SarabunPSK" pitchFamily="34" charset="-34"/>
                </a:rPr>
                <a:t>a</a:t>
              </a:r>
              <a:endParaRPr lang="th-TH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781" name="AutoShape 18"/>
            <p:cNvSpPr>
              <a:spLocks noChangeArrowheads="1"/>
            </p:cNvSpPr>
            <p:nvPr/>
          </p:nvSpPr>
          <p:spPr bwMode="auto">
            <a:xfrm>
              <a:off x="2517" y="1838"/>
              <a:ext cx="464" cy="438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TH SarabunPSK" pitchFamily="34" charset="-34"/>
                  <a:cs typeface="TH SarabunPSK" pitchFamily="34" charset="-34"/>
                </a:rPr>
                <a:t>n</a:t>
              </a:r>
              <a:endParaRPr lang="th-TH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782" name="AutoShape 19"/>
            <p:cNvSpPr>
              <a:spLocks noChangeArrowheads="1"/>
            </p:cNvSpPr>
            <p:nvPr/>
          </p:nvSpPr>
          <p:spPr bwMode="auto">
            <a:xfrm>
              <a:off x="2869" y="1838"/>
              <a:ext cx="464" cy="438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TH SarabunPSK" pitchFamily="34" charset="-34"/>
                  <a:cs typeface="TH SarabunPSK" pitchFamily="34" charset="-34"/>
                </a:rPr>
                <a:t>g</a:t>
              </a:r>
              <a:endParaRPr lang="th-TH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783" name="Text Box 20"/>
            <p:cNvSpPr txBox="1">
              <a:spLocks noChangeArrowheads="1"/>
            </p:cNvSpPr>
            <p:nvPr/>
          </p:nvSpPr>
          <p:spPr bwMode="auto">
            <a:xfrm>
              <a:off x="3379" y="1470"/>
              <a:ext cx="335" cy="36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[6]</a:t>
              </a:r>
              <a:endParaRPr lang="th-TH" sz="3200" b="1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784" name="Text Box 21"/>
            <p:cNvSpPr txBox="1">
              <a:spLocks noChangeArrowheads="1"/>
            </p:cNvSpPr>
            <p:nvPr/>
          </p:nvSpPr>
          <p:spPr bwMode="auto">
            <a:xfrm>
              <a:off x="3742" y="1470"/>
              <a:ext cx="335" cy="36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[7]</a:t>
              </a:r>
              <a:endParaRPr lang="th-TH" sz="3200" b="1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785" name="Text Box 22"/>
            <p:cNvSpPr txBox="1">
              <a:spLocks noChangeArrowheads="1"/>
            </p:cNvSpPr>
            <p:nvPr/>
          </p:nvSpPr>
          <p:spPr bwMode="auto">
            <a:xfrm>
              <a:off x="4121" y="1470"/>
              <a:ext cx="335" cy="36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[8]</a:t>
              </a:r>
              <a:endParaRPr lang="th-TH" sz="3200" b="1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786" name="Text Box 23"/>
            <p:cNvSpPr txBox="1">
              <a:spLocks noChangeArrowheads="1"/>
            </p:cNvSpPr>
            <p:nvPr/>
          </p:nvSpPr>
          <p:spPr bwMode="auto">
            <a:xfrm>
              <a:off x="4468" y="1470"/>
              <a:ext cx="335" cy="36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[9]</a:t>
              </a:r>
              <a:endParaRPr lang="th-TH" sz="3200" b="1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787" name="Text Box 24"/>
            <p:cNvSpPr txBox="1">
              <a:spLocks noChangeArrowheads="1"/>
            </p:cNvSpPr>
            <p:nvPr/>
          </p:nvSpPr>
          <p:spPr bwMode="auto">
            <a:xfrm>
              <a:off x="4785" y="1470"/>
              <a:ext cx="433" cy="36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TH SarabunPSK" pitchFamily="34" charset="-34"/>
                  <a:cs typeface="TH SarabunPSK" pitchFamily="34" charset="-34"/>
                </a:rPr>
                <a:t>[10]</a:t>
              </a:r>
              <a:endParaRPr lang="th-TH" sz="3200" b="1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788" name="AutoShape 25"/>
            <p:cNvSpPr>
              <a:spLocks noChangeArrowheads="1"/>
            </p:cNvSpPr>
            <p:nvPr/>
          </p:nvSpPr>
          <p:spPr bwMode="auto">
            <a:xfrm>
              <a:off x="3232" y="1838"/>
              <a:ext cx="464" cy="438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TH SarabunPSK" pitchFamily="34" charset="-34"/>
                  <a:cs typeface="TH SarabunPSK" pitchFamily="34" charset="-34"/>
                </a:rPr>
                <a:t>u</a:t>
              </a:r>
              <a:endParaRPr lang="th-TH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789" name="AutoShape 26"/>
            <p:cNvSpPr>
              <a:spLocks noChangeArrowheads="1"/>
            </p:cNvSpPr>
            <p:nvPr/>
          </p:nvSpPr>
          <p:spPr bwMode="auto">
            <a:xfrm>
              <a:off x="3606" y="1838"/>
              <a:ext cx="464" cy="438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TH SarabunPSK" pitchFamily="34" charset="-34"/>
                  <a:cs typeface="TH SarabunPSK" pitchFamily="34" charset="-34"/>
                </a:rPr>
                <a:t>a</a:t>
              </a:r>
              <a:endParaRPr lang="th-TH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790" name="AutoShape 27"/>
            <p:cNvSpPr>
              <a:spLocks noChangeArrowheads="1"/>
            </p:cNvSpPr>
            <p:nvPr/>
          </p:nvSpPr>
          <p:spPr bwMode="auto">
            <a:xfrm>
              <a:off x="3969" y="1838"/>
              <a:ext cx="464" cy="438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TH SarabunPSK" pitchFamily="34" charset="-34"/>
                  <a:cs typeface="TH SarabunPSK" pitchFamily="34" charset="-34"/>
                </a:rPr>
                <a:t>g</a:t>
              </a:r>
              <a:endParaRPr lang="th-TH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791" name="AutoShape 28"/>
            <p:cNvSpPr>
              <a:spLocks noChangeArrowheads="1"/>
            </p:cNvSpPr>
            <p:nvPr/>
          </p:nvSpPr>
          <p:spPr bwMode="auto">
            <a:xfrm>
              <a:off x="4321" y="1838"/>
              <a:ext cx="464" cy="438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TH SarabunPSK" pitchFamily="34" charset="-34"/>
                  <a:cs typeface="TH SarabunPSK" pitchFamily="34" charset="-34"/>
                </a:rPr>
                <a:t>e</a:t>
              </a:r>
              <a:endParaRPr lang="th-TH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792" name="AutoShape 29"/>
            <p:cNvSpPr>
              <a:spLocks noChangeArrowheads="1"/>
            </p:cNvSpPr>
            <p:nvPr/>
          </p:nvSpPr>
          <p:spPr bwMode="auto">
            <a:xfrm>
              <a:off x="4684" y="1838"/>
              <a:ext cx="464" cy="438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/>
              <a:r>
                <a:rPr lang="en-US" b="1">
                  <a:latin typeface="TH SarabunPSK" pitchFamily="34" charset="-34"/>
                  <a:cs typeface="TH SarabunPSK" pitchFamily="34" charset="-34"/>
                </a:rPr>
                <a:t>\0</a:t>
              </a:r>
              <a:endParaRPr lang="th-TH" b="1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31750" name="Text Box 30"/>
          <p:cNvSpPr txBox="1">
            <a:spLocks noChangeArrowheads="1"/>
          </p:cNvSpPr>
          <p:nvPr/>
        </p:nvSpPr>
        <p:spPr bwMode="auto">
          <a:xfrm>
            <a:off x="-304800" y="4267200"/>
            <a:ext cx="9144000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    char    name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9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] = 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{"Engineer"};</a:t>
            </a:r>
          </a:p>
        </p:txBody>
      </p:sp>
      <p:sp>
        <p:nvSpPr>
          <p:cNvPr id="130080" name="AutoShape 32"/>
          <p:cNvSpPr>
            <a:spLocks noChangeArrowheads="1"/>
          </p:cNvSpPr>
          <p:nvPr/>
        </p:nvSpPr>
        <p:spPr bwMode="auto">
          <a:xfrm>
            <a:off x="2809875" y="5269678"/>
            <a:ext cx="736600" cy="885885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sz="4000" b="1" dirty="0">
                <a:latin typeface="TH SarabunPSK" pitchFamily="34" charset="-34"/>
                <a:cs typeface="TH SarabunPSK" pitchFamily="34" charset="-34"/>
              </a:rPr>
              <a:t>E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752" name="Text Box 33"/>
          <p:cNvSpPr txBox="1">
            <a:spLocks noChangeArrowheads="1"/>
          </p:cNvSpPr>
          <p:nvPr/>
        </p:nvSpPr>
        <p:spPr bwMode="auto">
          <a:xfrm>
            <a:off x="1211263" y="5472113"/>
            <a:ext cx="1024639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FF"/>
                </a:solidFill>
                <a:latin typeface="TH SarabunPSK" pitchFamily="34" charset="-34"/>
                <a:cs typeface="TH SarabunPSK" pitchFamily="34" charset="-34"/>
              </a:rPr>
              <a:t>name</a:t>
            </a:r>
            <a:endParaRPr lang="th-TH" sz="3600" b="1" dirty="0">
              <a:solidFill>
                <a:srgbClr val="FF00FF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753" name="Text Box 34"/>
          <p:cNvSpPr txBox="1">
            <a:spLocks noChangeArrowheads="1"/>
          </p:cNvSpPr>
          <p:nvPr/>
        </p:nvSpPr>
        <p:spPr bwMode="auto">
          <a:xfrm>
            <a:off x="2970213" y="4724400"/>
            <a:ext cx="574196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FF"/>
                </a:solidFill>
                <a:latin typeface="TH SarabunPSK" pitchFamily="34" charset="-34"/>
                <a:cs typeface="TH SarabunPSK" pitchFamily="34" charset="-34"/>
              </a:rPr>
              <a:t>[0]</a:t>
            </a:r>
            <a:endParaRPr lang="th-TH" sz="3600" b="1">
              <a:solidFill>
                <a:srgbClr val="FF00FF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0083" name="AutoShape 35"/>
          <p:cNvSpPr>
            <a:spLocks noChangeArrowheads="1"/>
          </p:cNvSpPr>
          <p:nvPr/>
        </p:nvSpPr>
        <p:spPr bwMode="auto">
          <a:xfrm>
            <a:off x="3403600" y="5269678"/>
            <a:ext cx="736600" cy="885885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sz="4000" b="1" dirty="0">
                <a:latin typeface="TH SarabunPSK" pitchFamily="34" charset="-34"/>
                <a:cs typeface="TH SarabunPSK" pitchFamily="34" charset="-34"/>
              </a:rPr>
              <a:t>n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755" name="Text Box 36"/>
          <p:cNvSpPr txBox="1">
            <a:spLocks noChangeArrowheads="1"/>
          </p:cNvSpPr>
          <p:nvPr/>
        </p:nvSpPr>
        <p:spPr bwMode="auto">
          <a:xfrm>
            <a:off x="3619500" y="4724400"/>
            <a:ext cx="574196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FF"/>
                </a:solidFill>
                <a:latin typeface="TH SarabunPSK" pitchFamily="34" charset="-34"/>
                <a:cs typeface="TH SarabunPSK" pitchFamily="34" charset="-34"/>
              </a:rPr>
              <a:t>[1]</a:t>
            </a:r>
            <a:endParaRPr lang="th-TH" sz="3600" b="1">
              <a:solidFill>
                <a:srgbClr val="FF00FF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0085" name="AutoShape 37"/>
          <p:cNvSpPr>
            <a:spLocks noChangeArrowheads="1"/>
          </p:cNvSpPr>
          <p:nvPr/>
        </p:nvSpPr>
        <p:spPr bwMode="auto">
          <a:xfrm>
            <a:off x="3978275" y="5269678"/>
            <a:ext cx="736600" cy="885885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sz="4000" b="1" dirty="0">
                <a:latin typeface="TH SarabunPSK" pitchFamily="34" charset="-34"/>
                <a:cs typeface="TH SarabunPSK" pitchFamily="34" charset="-34"/>
              </a:rPr>
              <a:t>g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757" name="Text Box 38"/>
          <p:cNvSpPr txBox="1">
            <a:spLocks noChangeArrowheads="1"/>
          </p:cNvSpPr>
          <p:nvPr/>
        </p:nvSpPr>
        <p:spPr bwMode="auto">
          <a:xfrm>
            <a:off x="4194175" y="4724400"/>
            <a:ext cx="574196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FF"/>
                </a:solidFill>
                <a:latin typeface="TH SarabunPSK" pitchFamily="34" charset="-34"/>
                <a:cs typeface="TH SarabunPSK" pitchFamily="34" charset="-34"/>
              </a:rPr>
              <a:t>[2]</a:t>
            </a:r>
            <a:endParaRPr lang="th-TH" sz="3600" b="1">
              <a:solidFill>
                <a:srgbClr val="FF00FF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758" name="Text Box 39"/>
          <p:cNvSpPr txBox="1">
            <a:spLocks noChangeArrowheads="1"/>
          </p:cNvSpPr>
          <p:nvPr/>
        </p:nvSpPr>
        <p:spPr bwMode="auto">
          <a:xfrm>
            <a:off x="4770438" y="4724400"/>
            <a:ext cx="574196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FF"/>
                </a:solidFill>
                <a:latin typeface="TH SarabunPSK" pitchFamily="34" charset="-34"/>
                <a:cs typeface="TH SarabunPSK" pitchFamily="34" charset="-34"/>
              </a:rPr>
              <a:t>[3]</a:t>
            </a:r>
            <a:endParaRPr lang="th-TH" sz="3600" b="1" dirty="0">
              <a:solidFill>
                <a:srgbClr val="FF00FF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759" name="Text Box 40"/>
          <p:cNvSpPr txBox="1">
            <a:spLocks noChangeArrowheads="1"/>
          </p:cNvSpPr>
          <p:nvPr/>
        </p:nvSpPr>
        <p:spPr bwMode="auto">
          <a:xfrm>
            <a:off x="5372100" y="4724400"/>
            <a:ext cx="574196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FF"/>
                </a:solidFill>
                <a:latin typeface="TH SarabunPSK" pitchFamily="34" charset="-34"/>
                <a:cs typeface="TH SarabunPSK" pitchFamily="34" charset="-34"/>
              </a:rPr>
              <a:t>[4]</a:t>
            </a:r>
            <a:endParaRPr lang="th-TH" sz="3600" b="1">
              <a:solidFill>
                <a:srgbClr val="FF00FF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760" name="Text Box 41"/>
          <p:cNvSpPr txBox="1">
            <a:spLocks noChangeArrowheads="1"/>
          </p:cNvSpPr>
          <p:nvPr/>
        </p:nvSpPr>
        <p:spPr bwMode="auto">
          <a:xfrm>
            <a:off x="5922963" y="4724400"/>
            <a:ext cx="574196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FF"/>
                </a:solidFill>
                <a:latin typeface="TH SarabunPSK" pitchFamily="34" charset="-34"/>
                <a:cs typeface="TH SarabunPSK" pitchFamily="34" charset="-34"/>
              </a:rPr>
              <a:t>[5]</a:t>
            </a:r>
            <a:endParaRPr lang="th-TH" sz="3600" b="1">
              <a:solidFill>
                <a:srgbClr val="FF00FF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0090" name="AutoShape 42"/>
          <p:cNvSpPr>
            <a:spLocks noChangeArrowheads="1"/>
          </p:cNvSpPr>
          <p:nvPr/>
        </p:nvSpPr>
        <p:spPr bwMode="auto">
          <a:xfrm>
            <a:off x="4554538" y="5269678"/>
            <a:ext cx="736600" cy="885885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sz="4000" b="1" dirty="0" err="1">
                <a:latin typeface="TH SarabunPSK" pitchFamily="34" charset="-34"/>
                <a:cs typeface="TH SarabunPSK" pitchFamily="34" charset="-34"/>
              </a:rPr>
              <a:t>i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0091" name="AutoShape 43"/>
          <p:cNvSpPr>
            <a:spLocks noChangeArrowheads="1"/>
          </p:cNvSpPr>
          <p:nvPr/>
        </p:nvSpPr>
        <p:spPr bwMode="auto">
          <a:xfrm>
            <a:off x="5130800" y="5269678"/>
            <a:ext cx="736600" cy="885885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sz="4000" b="1" dirty="0">
                <a:latin typeface="TH SarabunPSK" pitchFamily="34" charset="-34"/>
                <a:cs typeface="TH SarabunPSK" pitchFamily="34" charset="-34"/>
              </a:rPr>
              <a:t>n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0092" name="AutoShape 44"/>
          <p:cNvSpPr>
            <a:spLocks noChangeArrowheads="1"/>
          </p:cNvSpPr>
          <p:nvPr/>
        </p:nvSpPr>
        <p:spPr bwMode="auto">
          <a:xfrm>
            <a:off x="5689600" y="5269678"/>
            <a:ext cx="736600" cy="885885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sz="4000" b="1" dirty="0">
                <a:latin typeface="TH SarabunPSK" pitchFamily="34" charset="-34"/>
                <a:cs typeface="TH SarabunPSK" pitchFamily="34" charset="-34"/>
              </a:rPr>
              <a:t>e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764" name="Text Box 45"/>
          <p:cNvSpPr txBox="1">
            <a:spLocks noChangeArrowheads="1"/>
          </p:cNvSpPr>
          <p:nvPr/>
        </p:nvSpPr>
        <p:spPr bwMode="auto">
          <a:xfrm>
            <a:off x="6499225" y="4724400"/>
            <a:ext cx="574196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FF"/>
                </a:solidFill>
                <a:latin typeface="TH SarabunPSK" pitchFamily="34" charset="-34"/>
                <a:cs typeface="TH SarabunPSK" pitchFamily="34" charset="-34"/>
              </a:rPr>
              <a:t>[6]</a:t>
            </a:r>
            <a:endParaRPr lang="th-TH" sz="3600" b="1">
              <a:solidFill>
                <a:srgbClr val="FF00FF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765" name="Text Box 46"/>
          <p:cNvSpPr txBox="1">
            <a:spLocks noChangeArrowheads="1"/>
          </p:cNvSpPr>
          <p:nvPr/>
        </p:nvSpPr>
        <p:spPr bwMode="auto">
          <a:xfrm>
            <a:off x="7075488" y="4724400"/>
            <a:ext cx="574196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FF"/>
                </a:solidFill>
                <a:latin typeface="TH SarabunPSK" pitchFamily="34" charset="-34"/>
                <a:cs typeface="TH SarabunPSK" pitchFamily="34" charset="-34"/>
              </a:rPr>
              <a:t>[7]</a:t>
            </a:r>
            <a:endParaRPr lang="th-TH" sz="3600" b="1">
              <a:solidFill>
                <a:srgbClr val="FF00FF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0095" name="AutoShape 47"/>
          <p:cNvSpPr>
            <a:spLocks noChangeArrowheads="1"/>
          </p:cNvSpPr>
          <p:nvPr/>
        </p:nvSpPr>
        <p:spPr bwMode="auto">
          <a:xfrm>
            <a:off x="6265863" y="5269678"/>
            <a:ext cx="736600" cy="885885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sz="4000" b="1" dirty="0">
                <a:latin typeface="TH SarabunPSK" pitchFamily="34" charset="-34"/>
                <a:cs typeface="TH SarabunPSK" pitchFamily="34" charset="-34"/>
              </a:rPr>
              <a:t>e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0096" name="AutoShape 48"/>
          <p:cNvSpPr>
            <a:spLocks noChangeArrowheads="1"/>
          </p:cNvSpPr>
          <p:nvPr/>
        </p:nvSpPr>
        <p:spPr bwMode="auto">
          <a:xfrm>
            <a:off x="6859588" y="5269678"/>
            <a:ext cx="736600" cy="885885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sz="4000" b="1" dirty="0">
                <a:latin typeface="TH SarabunPSK" pitchFamily="34" charset="-34"/>
                <a:cs typeface="TH SarabunPSK" pitchFamily="34" charset="-34"/>
              </a:rPr>
              <a:t>r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768" name="Text Box 46"/>
          <p:cNvSpPr txBox="1">
            <a:spLocks noChangeArrowheads="1"/>
          </p:cNvSpPr>
          <p:nvPr/>
        </p:nvSpPr>
        <p:spPr bwMode="auto">
          <a:xfrm>
            <a:off x="7672388" y="4725988"/>
            <a:ext cx="574196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FF"/>
                </a:solidFill>
                <a:latin typeface="TH SarabunPSK" pitchFamily="34" charset="-34"/>
                <a:cs typeface="TH SarabunPSK" pitchFamily="34" charset="-34"/>
              </a:rPr>
              <a:t>[8]</a:t>
            </a:r>
            <a:endParaRPr lang="th-TH" sz="3600" b="1">
              <a:solidFill>
                <a:srgbClr val="FF00FF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9" name="AutoShape 48"/>
          <p:cNvSpPr>
            <a:spLocks noChangeArrowheads="1"/>
          </p:cNvSpPr>
          <p:nvPr/>
        </p:nvSpPr>
        <p:spPr bwMode="auto">
          <a:xfrm>
            <a:off x="7456488" y="5271265"/>
            <a:ext cx="736600" cy="885885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sz="4000" b="1">
                <a:latin typeface="TH SarabunPSK" pitchFamily="34" charset="-34"/>
                <a:cs typeface="TH SarabunPSK" pitchFamily="34" charset="-34"/>
              </a:rPr>
              <a:t>\0</a:t>
            </a:r>
            <a:endParaRPr lang="th-TH" sz="4000" b="1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748EEA-B934-4E82-8667-DA27B2C62AD2}" type="slidenum">
              <a:rPr lang="en-US"/>
              <a:pPr>
                <a:defRPr/>
              </a:pPr>
              <a:t>37</a:t>
            </a:fld>
            <a:endParaRPr lang="th-TH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42350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ตัว</a:t>
            </a:r>
            <a:r>
              <a:rPr lang="th-TH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แปรแถวลำดับ และข้อความ</a:t>
            </a:r>
          </a:p>
        </p:txBody>
      </p:sp>
      <p:sp>
        <p:nvSpPr>
          <p:cNvPr id="32772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250825" y="838200"/>
            <a:ext cx="8283575" cy="5867400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#include&lt;</a:t>
            </a:r>
            <a:r>
              <a:rPr lang="en-US" sz="3600" b="1" dirty="0" err="1">
                <a:latin typeface="TH SarabunPSK" pitchFamily="34" charset="-34"/>
                <a:cs typeface="TH SarabunPSK" pitchFamily="34" charset="-34"/>
              </a:rPr>
              <a:t>stdio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.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h&gt;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main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()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{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	char	sentence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22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]="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Welcome to my country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"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	char	word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9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]=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{'</a:t>
            </a:r>
            <a:r>
              <a:rPr lang="en-US" sz="3600" b="1" dirty="0" err="1">
                <a:latin typeface="TH SarabunPSK" pitchFamily="34" charset="-34"/>
                <a:cs typeface="TH SarabunPSK" pitchFamily="34" charset="-34"/>
              </a:rPr>
              <a:t>T','h','a','i','l','a','n','d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','\0'};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	char	</a:t>
            </a:r>
            <a:r>
              <a:rPr lang="en-US" sz="3600" b="1" dirty="0" err="1">
                <a:latin typeface="TH SarabunPSK" pitchFamily="34" charset="-34"/>
                <a:cs typeface="TH SarabunPSK" pitchFamily="34" charset="-34"/>
              </a:rPr>
              <a:t>not_word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4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]=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{'</a:t>
            </a:r>
            <a:r>
              <a:rPr lang="en-US" sz="3600" b="1" dirty="0" err="1">
                <a:latin typeface="TH SarabunPSK" pitchFamily="34" charset="-34"/>
                <a:cs typeface="TH SarabunPSK" pitchFamily="34" charset="-34"/>
              </a:rPr>
              <a:t>l','o','v','e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'};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dirty="0" err="1" smtClean="0"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("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Message1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 = %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s\n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"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, sentence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)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dirty="0" err="1" smtClean="0"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("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Message2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 = %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s\n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"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, word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)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dirty="0" err="1" smtClean="0"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("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Message3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 = %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s\n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"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, </a:t>
            </a:r>
            <a:r>
              <a:rPr lang="en-US" sz="3600" b="1" dirty="0" err="1" smtClean="0">
                <a:latin typeface="TH SarabunPSK" pitchFamily="34" charset="-34"/>
                <a:cs typeface="TH SarabunPSK" pitchFamily="34" charset="-34"/>
              </a:rPr>
              <a:t>not_word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)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}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3810000" y="838200"/>
            <a:ext cx="51054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Message1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 = 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Welcome to my country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Message2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 = 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 Thailand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Message3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 =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b="1" dirty="0" err="1">
                <a:latin typeface="TH SarabunPSK" pitchFamily="34" charset="-34"/>
                <a:cs typeface="TH SarabunPSK" pitchFamily="34" charset="-34"/>
              </a:rPr>
              <a:t>loveThailand</a:t>
            </a:r>
            <a:endParaRPr lang="en-US" sz="32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748EEA-B934-4E82-8667-DA27B2C62AD2}" type="slidenum">
              <a:rPr lang="en-US"/>
              <a:pPr>
                <a:defRPr/>
              </a:pPr>
              <a:t>38</a:t>
            </a:fld>
            <a:endParaRPr lang="th-TH"/>
          </a:p>
        </p:txBody>
      </p:sp>
      <p:sp>
        <p:nvSpPr>
          <p:cNvPr id="32772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385082" y="914906"/>
            <a:ext cx="8740775" cy="5722884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#include&lt;</a:t>
            </a:r>
            <a:r>
              <a:rPr lang="en-US" sz="3600" b="1" dirty="0" err="1">
                <a:latin typeface="TH SarabunPSK" pitchFamily="34" charset="-34"/>
                <a:cs typeface="TH SarabunPSK" pitchFamily="34" charset="-34"/>
              </a:rPr>
              <a:t>stdio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.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h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&gt;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main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()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{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char  </a:t>
            </a:r>
            <a:r>
              <a:rPr lang="en-US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word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50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]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</a:t>
            </a:r>
            <a:endParaRPr lang="th-TH" sz="3600" b="1" dirty="0" smtClean="0">
              <a:latin typeface="TH SarabunPSK" pitchFamily="34" charset="-34"/>
              <a:cs typeface="TH SarabunPSK" pitchFamily="34" charset="-34"/>
            </a:endParaRP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dirty="0" err="1" smtClean="0"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  i=0;</a:t>
            </a:r>
            <a:endParaRPr lang="th-TH" sz="3600" b="1" dirty="0" smtClean="0">
              <a:latin typeface="TH SarabunPSK" pitchFamily="34" charset="-34"/>
              <a:cs typeface="TH SarabunPSK" pitchFamily="34" charset="-34"/>
            </a:endParaRP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dirty="0" err="1" smtClean="0"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Input Word : 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"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, word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)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dirty="0" err="1" smtClean="0">
                <a:latin typeface="TH SarabunPSK" pitchFamily="34" charset="-34"/>
                <a:cs typeface="TH SarabunPSK" pitchFamily="34" charset="-34"/>
              </a:rPr>
              <a:t>scanf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(“%s”, </a:t>
            </a:r>
            <a:r>
              <a:rPr lang="en-US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word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);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dirty="0" err="1"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(“%s”, word);</a:t>
            </a:r>
            <a:endParaRPr lang="en-US" sz="3600" b="1" dirty="0">
              <a:latin typeface="TH SarabunPSK" pitchFamily="34" charset="-34"/>
              <a:cs typeface="TH SarabunPSK" pitchFamily="34" charset="-34"/>
            </a:endParaRP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}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-7883"/>
            <a:ext cx="5638800" cy="838200"/>
          </a:xfrm>
        </p:spPr>
        <p:txBody>
          <a:bodyPr/>
          <a:lstStyle/>
          <a:p>
            <a:pPr algn="r" eaLnBrk="1" hangingPunct="1">
              <a:defRPr/>
            </a:pP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รับข้อความและแสดงผล</a:t>
            </a:r>
            <a:endParaRPr lang="th-TH" sz="4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686096" y="950686"/>
            <a:ext cx="3000704" cy="15639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Input Word : </a:t>
            </a:r>
            <a:r>
              <a:rPr lang="en-US" sz="3200" b="1" u="sng" dirty="0" smtClean="0">
                <a:latin typeface="TH SarabunPSK" pitchFamily="34" charset="-34"/>
                <a:cs typeface="TH SarabunPSK" pitchFamily="34" charset="-34"/>
              </a:rPr>
              <a:t>ABCD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AB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4343400"/>
            <a:ext cx="3276600" cy="4521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</a:rPr>
              <a:t>gets(</a:t>
            </a:r>
            <a:r>
              <a:rPr lang="en-US" sz="3600" b="1" dirty="0" err="1">
                <a:solidFill>
                  <a:srgbClr val="FF0000"/>
                </a:solidFill>
              </a:rPr>
              <a:t>str</a:t>
            </a:r>
            <a:r>
              <a:rPr lang="en-US" sz="3600" b="1" dirty="0">
                <a:solidFill>
                  <a:schemeClr val="tx1"/>
                </a:solidFill>
              </a:rPr>
              <a:t>);</a:t>
            </a:r>
            <a:endParaRPr lang="th-TH" sz="3600" b="1" dirty="0">
              <a:solidFill>
                <a:schemeClr val="tx1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86096" y="4637311"/>
            <a:ext cx="3000704" cy="15639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Input Word : </a:t>
            </a:r>
            <a:r>
              <a:rPr lang="en-US" sz="3200" b="1" u="sng" dirty="0" smtClean="0">
                <a:latin typeface="TH SarabunPSK" pitchFamily="34" charset="-34"/>
                <a:cs typeface="TH SarabunPSK" pitchFamily="34" charset="-34"/>
              </a:rPr>
              <a:t>AB CD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AB CD</a:t>
            </a:r>
          </a:p>
        </p:txBody>
      </p:sp>
    </p:spTree>
    <p:extLst>
      <p:ext uri="{BB962C8B-B14F-4D97-AF65-F5344CB8AC3E}">
        <p14:creationId xmlns:p14="http://schemas.microsoft.com/office/powerpoint/2010/main" val="1482306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748EEA-B934-4E82-8667-DA27B2C62AD2}" type="slidenum">
              <a:rPr lang="en-US"/>
              <a:pPr>
                <a:defRPr/>
              </a:pPr>
              <a:t>39</a:t>
            </a:fld>
            <a:endParaRPr lang="th-TH"/>
          </a:p>
        </p:txBody>
      </p:sp>
      <p:sp>
        <p:nvSpPr>
          <p:cNvPr id="32772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250825" y="76200"/>
            <a:ext cx="8740775" cy="6781800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#include&lt;</a:t>
            </a:r>
            <a:r>
              <a:rPr lang="en-US" sz="3600" b="1" dirty="0" err="1">
                <a:latin typeface="TH SarabunPSK" pitchFamily="34" charset="-34"/>
                <a:cs typeface="TH SarabunPSK" pitchFamily="34" charset="-34"/>
              </a:rPr>
              <a:t>stdio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.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h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&gt;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#include &lt;</a:t>
            </a:r>
            <a:r>
              <a:rPr lang="en-US" sz="3600" b="1" dirty="0" err="1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string.h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&gt;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 err="1" smtClean="0"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main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()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{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char  </a:t>
            </a:r>
            <a:r>
              <a:rPr lang="en-US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word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50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]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</a:t>
            </a:r>
            <a:endParaRPr lang="th-TH" sz="3600" b="1" dirty="0" smtClean="0">
              <a:latin typeface="TH SarabunPSK" pitchFamily="34" charset="-34"/>
              <a:cs typeface="TH SarabunPSK" pitchFamily="34" charset="-34"/>
            </a:endParaRP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dirty="0" err="1" smtClean="0"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  i=0;</a:t>
            </a:r>
            <a:endParaRPr lang="th-TH" sz="3600" b="1" dirty="0" smtClean="0">
              <a:latin typeface="TH SarabunPSK" pitchFamily="34" charset="-34"/>
              <a:cs typeface="TH SarabunPSK" pitchFamily="34" charset="-34"/>
            </a:endParaRP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dirty="0" err="1" smtClean="0"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Input Word : 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"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, word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)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dirty="0" err="1" smtClean="0">
                <a:latin typeface="TH SarabunPSK" pitchFamily="34" charset="-34"/>
                <a:cs typeface="TH SarabunPSK" pitchFamily="34" charset="-34"/>
              </a:rPr>
              <a:t>scanf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(“%s”, </a:t>
            </a:r>
            <a:r>
              <a:rPr lang="en-US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word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);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dirty="0" err="1"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length of %s = %d\n”, word, </a:t>
            </a:r>
            <a:r>
              <a:rPr lang="en-US" sz="3600" b="1" dirty="0" err="1" smtClean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strlen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word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));</a:t>
            </a:r>
            <a:endParaRPr lang="en-US" sz="3600" b="1" dirty="0">
              <a:latin typeface="TH SarabunPSK" pitchFamily="34" charset="-34"/>
              <a:cs typeface="TH SarabunPSK" pitchFamily="34" charset="-34"/>
            </a:endParaRP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    while(word[i]!=‘\0’)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dirty="0" err="1">
                <a:latin typeface="TH SarabunPSK" pitchFamily="34" charset="-34"/>
                <a:cs typeface="TH SarabunPSK" pitchFamily="34" charset="-34"/>
              </a:rPr>
              <a:t>printf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%c\n 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"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,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word[i++]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)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</a:t>
            </a:r>
            <a:endParaRPr lang="en-US" sz="3600" b="1" dirty="0">
              <a:latin typeface="TH SarabunPSK" pitchFamily="34" charset="-34"/>
              <a:cs typeface="TH SarabunPSK" pitchFamily="34" charset="-34"/>
            </a:endParaRP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}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-7883"/>
            <a:ext cx="5638800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ตัว</a:t>
            </a:r>
            <a:r>
              <a:rPr lang="th-TH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แปรแถวลำดับ และข้อความ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57648" y="914400"/>
            <a:ext cx="3000704" cy="3657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Input Word : </a:t>
            </a:r>
            <a:r>
              <a:rPr lang="en-US" sz="3200" b="1" u="sng" dirty="0" smtClean="0">
                <a:latin typeface="TH SarabunPSK" pitchFamily="34" charset="-34"/>
                <a:cs typeface="TH SarabunPSK" pitchFamily="34" charset="-34"/>
              </a:rPr>
              <a:t>ABCD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length of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ABCD = 4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A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B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C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D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5800" y="5178972"/>
            <a:ext cx="3000704" cy="536028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while(i&lt;</a:t>
            </a:r>
            <a:r>
              <a:rPr lang="en-US" sz="3200" b="1" dirty="0" err="1">
                <a:latin typeface="TH SarabunPSK" pitchFamily="34" charset="-34"/>
                <a:cs typeface="TH SarabunPSK" pitchFamily="34" charset="-34"/>
              </a:rPr>
              <a:t>strlen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(word))</a:t>
            </a:r>
            <a:endParaRPr lang="en-US" sz="3200" b="1" dirty="0" smtClean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12782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9AF14-FC72-4793-969D-D12DD25B194E}" type="slidenum">
              <a:rPr lang="en-US"/>
              <a:pPr>
                <a:defRPr/>
              </a:pPr>
              <a:t>4</a:t>
            </a:fld>
            <a:endParaRPr lang="th-TH"/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339725" y="1676400"/>
            <a:ext cx="8088313" cy="1638301"/>
            <a:chOff x="174" y="995"/>
            <a:chExt cx="5095" cy="1032"/>
          </a:xfrm>
        </p:grpSpPr>
        <p:sp>
          <p:nvSpPr>
            <p:cNvPr id="10303" name="AutoShape 7"/>
            <p:cNvSpPr>
              <a:spLocks noChangeArrowheads="1"/>
            </p:cNvSpPr>
            <p:nvPr/>
          </p:nvSpPr>
          <p:spPr bwMode="auto">
            <a:xfrm>
              <a:off x="930" y="1571"/>
              <a:ext cx="544" cy="45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475E"/>
                </a:gs>
                <a:gs pos="50000">
                  <a:srgbClr val="FF99CC"/>
                </a:gs>
                <a:gs pos="100000">
                  <a:srgbClr val="76475E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th-TH"/>
                <a:t>1</a:t>
              </a:r>
            </a:p>
          </p:txBody>
        </p:sp>
        <p:sp>
          <p:nvSpPr>
            <p:cNvPr id="10304" name="Text Box 8"/>
            <p:cNvSpPr txBox="1">
              <a:spLocks noChangeArrowheads="1"/>
            </p:cNvSpPr>
            <p:nvPr/>
          </p:nvSpPr>
          <p:spPr bwMode="auto">
            <a:xfrm>
              <a:off x="174" y="1659"/>
              <a:ext cx="709" cy="36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 err="1">
                  <a:solidFill>
                    <a:srgbClr val="7030A0"/>
                  </a:solidFill>
                  <a:cs typeface="Times New Roman" pitchFamily="18" charset="0"/>
                </a:rPr>
                <a:t>num</a:t>
              </a:r>
              <a:r>
                <a:rPr lang="en-US" sz="3200" b="1" dirty="0">
                  <a:solidFill>
                    <a:srgbClr val="7030A0"/>
                  </a:solidFill>
                  <a:cs typeface="Times New Roman" pitchFamily="18" charset="0"/>
                </a:rPr>
                <a:t>[9</a:t>
              </a:r>
              <a:r>
                <a:rPr lang="en-US" b="1" dirty="0">
                  <a:cs typeface="Times New Roman" pitchFamily="18" charset="0"/>
                </a:rPr>
                <a:t>]</a:t>
              </a:r>
              <a:endParaRPr lang="th-TH" b="1" dirty="0">
                <a:cs typeface="Times New Roman" pitchFamily="18" charset="0"/>
              </a:endParaRPr>
            </a:p>
          </p:txBody>
        </p:sp>
        <p:sp>
          <p:nvSpPr>
            <p:cNvPr id="10305" name="Text Box 9"/>
            <p:cNvSpPr txBox="1">
              <a:spLocks noChangeArrowheads="1"/>
            </p:cNvSpPr>
            <p:nvPr/>
          </p:nvSpPr>
          <p:spPr bwMode="auto">
            <a:xfrm>
              <a:off x="1007" y="995"/>
              <a:ext cx="402" cy="52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err="1">
                  <a:cs typeface="Times New Roman" pitchFamily="18" charset="0"/>
                </a:rPr>
                <a:t>num</a:t>
              </a:r>
              <a:endParaRPr lang="en-US" sz="2400" b="1" dirty="0">
                <a:cs typeface="Times New Roman" pitchFamily="18" charset="0"/>
              </a:endParaRPr>
            </a:p>
            <a:p>
              <a:pPr algn="ctr"/>
              <a:r>
                <a:rPr lang="en-US" sz="2400" b="1" dirty="0">
                  <a:cs typeface="Times New Roman" pitchFamily="18" charset="0"/>
                </a:rPr>
                <a:t>[0]</a:t>
              </a:r>
              <a:endParaRPr lang="th-TH" sz="2400" b="1" dirty="0">
                <a:cs typeface="Times New Roman" pitchFamily="18" charset="0"/>
              </a:endParaRPr>
            </a:p>
          </p:txBody>
        </p:sp>
        <p:sp>
          <p:nvSpPr>
            <p:cNvPr id="10306" name="AutoShape 10"/>
            <p:cNvSpPr>
              <a:spLocks noChangeArrowheads="1"/>
            </p:cNvSpPr>
            <p:nvPr/>
          </p:nvSpPr>
          <p:spPr bwMode="auto">
            <a:xfrm>
              <a:off x="1404" y="1571"/>
              <a:ext cx="544" cy="45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475E"/>
                </a:gs>
                <a:gs pos="50000">
                  <a:srgbClr val="FF99CC"/>
                </a:gs>
                <a:gs pos="100000">
                  <a:srgbClr val="76475E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th-TH"/>
                <a:t>9</a:t>
              </a:r>
            </a:p>
          </p:txBody>
        </p:sp>
        <p:sp>
          <p:nvSpPr>
            <p:cNvPr id="10307" name="Text Box 11"/>
            <p:cNvSpPr txBox="1">
              <a:spLocks noChangeArrowheads="1"/>
            </p:cNvSpPr>
            <p:nvPr/>
          </p:nvSpPr>
          <p:spPr bwMode="auto">
            <a:xfrm>
              <a:off x="1460" y="995"/>
              <a:ext cx="402" cy="52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>
                  <a:cs typeface="Times New Roman" pitchFamily="18" charset="0"/>
                </a:rPr>
                <a:t>num</a:t>
              </a:r>
            </a:p>
            <a:p>
              <a:pPr algn="ctr"/>
              <a:r>
                <a:rPr lang="en-US" sz="2400" b="1">
                  <a:cs typeface="Times New Roman" pitchFamily="18" charset="0"/>
                </a:rPr>
                <a:t>[1]</a:t>
              </a:r>
              <a:endParaRPr lang="th-TH" sz="2400" b="1">
                <a:cs typeface="Times New Roman" pitchFamily="18" charset="0"/>
              </a:endParaRPr>
            </a:p>
          </p:txBody>
        </p:sp>
        <p:sp>
          <p:nvSpPr>
            <p:cNvPr id="10308" name="AutoShape 12"/>
            <p:cNvSpPr>
              <a:spLocks noChangeArrowheads="1"/>
            </p:cNvSpPr>
            <p:nvPr/>
          </p:nvSpPr>
          <p:spPr bwMode="auto">
            <a:xfrm>
              <a:off x="1879" y="1571"/>
              <a:ext cx="544" cy="45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475E"/>
                </a:gs>
                <a:gs pos="50000">
                  <a:srgbClr val="FF99CC"/>
                </a:gs>
                <a:gs pos="100000">
                  <a:srgbClr val="76475E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th-TH"/>
                <a:t>-1</a:t>
              </a:r>
            </a:p>
          </p:txBody>
        </p:sp>
        <p:sp>
          <p:nvSpPr>
            <p:cNvPr id="10309" name="Text Box 13"/>
            <p:cNvSpPr txBox="1">
              <a:spLocks noChangeArrowheads="1"/>
            </p:cNvSpPr>
            <p:nvPr/>
          </p:nvSpPr>
          <p:spPr bwMode="auto">
            <a:xfrm>
              <a:off x="1927" y="1007"/>
              <a:ext cx="402" cy="52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>
                  <a:cs typeface="Times New Roman" pitchFamily="18" charset="0"/>
                </a:rPr>
                <a:t>num</a:t>
              </a:r>
            </a:p>
            <a:p>
              <a:pPr algn="ctr"/>
              <a:r>
                <a:rPr lang="en-US" sz="2400" b="1">
                  <a:cs typeface="Times New Roman" pitchFamily="18" charset="0"/>
                </a:rPr>
                <a:t>[2]</a:t>
              </a:r>
              <a:endParaRPr lang="th-TH" sz="2400" b="1">
                <a:cs typeface="Times New Roman" pitchFamily="18" charset="0"/>
              </a:endParaRPr>
            </a:p>
          </p:txBody>
        </p:sp>
        <p:sp>
          <p:nvSpPr>
            <p:cNvPr id="10310" name="AutoShape 14"/>
            <p:cNvSpPr>
              <a:spLocks noChangeArrowheads="1"/>
            </p:cNvSpPr>
            <p:nvPr/>
          </p:nvSpPr>
          <p:spPr bwMode="auto">
            <a:xfrm>
              <a:off x="2353" y="1569"/>
              <a:ext cx="544" cy="45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475E"/>
                </a:gs>
                <a:gs pos="50000">
                  <a:srgbClr val="FF99CC"/>
                </a:gs>
                <a:gs pos="100000">
                  <a:srgbClr val="76475E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th-TH"/>
                <a:t>-23</a:t>
              </a:r>
            </a:p>
          </p:txBody>
        </p:sp>
        <p:sp>
          <p:nvSpPr>
            <p:cNvPr id="10311" name="Text Box 15"/>
            <p:cNvSpPr txBox="1">
              <a:spLocks noChangeArrowheads="1"/>
            </p:cNvSpPr>
            <p:nvPr/>
          </p:nvSpPr>
          <p:spPr bwMode="auto">
            <a:xfrm>
              <a:off x="2417" y="1028"/>
              <a:ext cx="402" cy="52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>
                  <a:cs typeface="Times New Roman" pitchFamily="18" charset="0"/>
                </a:rPr>
                <a:t>num</a:t>
              </a:r>
            </a:p>
            <a:p>
              <a:pPr algn="ctr"/>
              <a:r>
                <a:rPr lang="en-US" sz="2400" b="1">
                  <a:cs typeface="Times New Roman" pitchFamily="18" charset="0"/>
                </a:rPr>
                <a:t>[3]</a:t>
              </a:r>
              <a:endParaRPr lang="th-TH" sz="2400" b="1">
                <a:cs typeface="Times New Roman" pitchFamily="18" charset="0"/>
              </a:endParaRPr>
            </a:p>
          </p:txBody>
        </p:sp>
        <p:sp>
          <p:nvSpPr>
            <p:cNvPr id="10312" name="AutoShape 16"/>
            <p:cNvSpPr>
              <a:spLocks noChangeArrowheads="1"/>
            </p:cNvSpPr>
            <p:nvPr/>
          </p:nvSpPr>
          <p:spPr bwMode="auto">
            <a:xfrm>
              <a:off x="2827" y="1571"/>
              <a:ext cx="544" cy="45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475E"/>
                </a:gs>
                <a:gs pos="50000">
                  <a:srgbClr val="FF99CC"/>
                </a:gs>
                <a:gs pos="100000">
                  <a:srgbClr val="76475E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th-TH"/>
                <a:t>44</a:t>
              </a:r>
            </a:p>
          </p:txBody>
        </p:sp>
        <p:sp>
          <p:nvSpPr>
            <p:cNvPr id="10313" name="Text Box 17"/>
            <p:cNvSpPr txBox="1">
              <a:spLocks noChangeArrowheads="1"/>
            </p:cNvSpPr>
            <p:nvPr/>
          </p:nvSpPr>
          <p:spPr bwMode="auto">
            <a:xfrm>
              <a:off x="2916" y="1028"/>
              <a:ext cx="402" cy="52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>
                  <a:cs typeface="Times New Roman" pitchFamily="18" charset="0"/>
                </a:rPr>
                <a:t>num</a:t>
              </a:r>
            </a:p>
            <a:p>
              <a:pPr algn="ctr"/>
              <a:r>
                <a:rPr lang="en-US" sz="2400" b="1">
                  <a:cs typeface="Times New Roman" pitchFamily="18" charset="0"/>
                </a:rPr>
                <a:t>[4]</a:t>
              </a:r>
              <a:endParaRPr lang="th-TH" sz="2400" b="1">
                <a:cs typeface="Times New Roman" pitchFamily="18" charset="0"/>
              </a:endParaRPr>
            </a:p>
          </p:txBody>
        </p:sp>
        <p:sp>
          <p:nvSpPr>
            <p:cNvPr id="10314" name="AutoShape 18"/>
            <p:cNvSpPr>
              <a:spLocks noChangeArrowheads="1"/>
            </p:cNvSpPr>
            <p:nvPr/>
          </p:nvSpPr>
          <p:spPr bwMode="auto">
            <a:xfrm>
              <a:off x="3302" y="1571"/>
              <a:ext cx="544" cy="45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475E"/>
                </a:gs>
                <a:gs pos="50000">
                  <a:srgbClr val="FF99CC"/>
                </a:gs>
                <a:gs pos="100000">
                  <a:srgbClr val="76475E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th-TH"/>
                <a:t>2</a:t>
              </a:r>
            </a:p>
          </p:txBody>
        </p:sp>
        <p:sp>
          <p:nvSpPr>
            <p:cNvPr id="10315" name="Text Box 19"/>
            <p:cNvSpPr txBox="1">
              <a:spLocks noChangeArrowheads="1"/>
            </p:cNvSpPr>
            <p:nvPr/>
          </p:nvSpPr>
          <p:spPr bwMode="auto">
            <a:xfrm>
              <a:off x="3334" y="1028"/>
              <a:ext cx="402" cy="52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>
                  <a:cs typeface="Times New Roman" pitchFamily="18" charset="0"/>
                </a:rPr>
                <a:t>num</a:t>
              </a:r>
            </a:p>
            <a:p>
              <a:pPr algn="ctr"/>
              <a:r>
                <a:rPr lang="en-US" sz="2400" b="1">
                  <a:cs typeface="Times New Roman" pitchFamily="18" charset="0"/>
                </a:rPr>
                <a:t>[5]</a:t>
              </a:r>
              <a:endParaRPr lang="th-TH" sz="2400" b="1">
                <a:cs typeface="Times New Roman" pitchFamily="18" charset="0"/>
              </a:endParaRPr>
            </a:p>
          </p:txBody>
        </p:sp>
        <p:sp>
          <p:nvSpPr>
            <p:cNvPr id="10316" name="AutoShape 20"/>
            <p:cNvSpPr>
              <a:spLocks noChangeArrowheads="1"/>
            </p:cNvSpPr>
            <p:nvPr/>
          </p:nvSpPr>
          <p:spPr bwMode="auto">
            <a:xfrm>
              <a:off x="3776" y="1571"/>
              <a:ext cx="544" cy="45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475E"/>
                </a:gs>
                <a:gs pos="50000">
                  <a:srgbClr val="FF99CC"/>
                </a:gs>
                <a:gs pos="100000">
                  <a:srgbClr val="76475E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th-TH"/>
                <a:t>6</a:t>
              </a:r>
            </a:p>
          </p:txBody>
        </p:sp>
        <p:sp>
          <p:nvSpPr>
            <p:cNvPr id="10317" name="Text Box 21"/>
            <p:cNvSpPr txBox="1">
              <a:spLocks noChangeArrowheads="1"/>
            </p:cNvSpPr>
            <p:nvPr/>
          </p:nvSpPr>
          <p:spPr bwMode="auto">
            <a:xfrm>
              <a:off x="3824" y="1028"/>
              <a:ext cx="402" cy="52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>
                  <a:cs typeface="Times New Roman" pitchFamily="18" charset="0"/>
                </a:rPr>
                <a:t>num</a:t>
              </a:r>
            </a:p>
            <a:p>
              <a:pPr algn="ctr"/>
              <a:r>
                <a:rPr lang="en-US" sz="2400" b="1">
                  <a:cs typeface="Times New Roman" pitchFamily="18" charset="0"/>
                </a:rPr>
                <a:t>[6]</a:t>
              </a:r>
              <a:endParaRPr lang="th-TH" sz="2400" b="1">
                <a:cs typeface="Times New Roman" pitchFamily="18" charset="0"/>
              </a:endParaRPr>
            </a:p>
          </p:txBody>
        </p:sp>
        <p:sp>
          <p:nvSpPr>
            <p:cNvPr id="10318" name="AutoShape 22"/>
            <p:cNvSpPr>
              <a:spLocks noChangeArrowheads="1"/>
            </p:cNvSpPr>
            <p:nvPr/>
          </p:nvSpPr>
          <p:spPr bwMode="auto">
            <a:xfrm>
              <a:off x="4251" y="1571"/>
              <a:ext cx="544" cy="45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475E"/>
                </a:gs>
                <a:gs pos="50000">
                  <a:srgbClr val="FF99CC"/>
                </a:gs>
                <a:gs pos="100000">
                  <a:srgbClr val="76475E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th-TH"/>
                <a:t>-9</a:t>
              </a:r>
            </a:p>
          </p:txBody>
        </p:sp>
        <p:sp>
          <p:nvSpPr>
            <p:cNvPr id="10319" name="Text Box 23"/>
            <p:cNvSpPr txBox="1">
              <a:spLocks noChangeArrowheads="1"/>
            </p:cNvSpPr>
            <p:nvPr/>
          </p:nvSpPr>
          <p:spPr bwMode="auto">
            <a:xfrm>
              <a:off x="4323" y="1028"/>
              <a:ext cx="402" cy="52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>
                  <a:cs typeface="Times New Roman" pitchFamily="18" charset="0"/>
                </a:rPr>
                <a:t>num</a:t>
              </a:r>
            </a:p>
            <a:p>
              <a:pPr algn="ctr"/>
              <a:r>
                <a:rPr lang="en-US" sz="2400" b="1">
                  <a:cs typeface="Times New Roman" pitchFamily="18" charset="0"/>
                </a:rPr>
                <a:t>[7]</a:t>
              </a:r>
              <a:endParaRPr lang="th-TH" sz="2400" b="1">
                <a:cs typeface="Times New Roman" pitchFamily="18" charset="0"/>
              </a:endParaRPr>
            </a:p>
          </p:txBody>
        </p:sp>
        <p:sp>
          <p:nvSpPr>
            <p:cNvPr id="10320" name="AutoShape 24"/>
            <p:cNvSpPr>
              <a:spLocks noChangeArrowheads="1"/>
            </p:cNvSpPr>
            <p:nvPr/>
          </p:nvSpPr>
          <p:spPr bwMode="auto">
            <a:xfrm>
              <a:off x="4725" y="1570"/>
              <a:ext cx="544" cy="45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475E"/>
                </a:gs>
                <a:gs pos="50000">
                  <a:srgbClr val="FF99CC"/>
                </a:gs>
                <a:gs pos="100000">
                  <a:srgbClr val="76475E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th-TH"/>
                <a:t>-22</a:t>
              </a:r>
            </a:p>
          </p:txBody>
        </p:sp>
        <p:sp>
          <p:nvSpPr>
            <p:cNvPr id="10321" name="Text Box 25"/>
            <p:cNvSpPr txBox="1">
              <a:spLocks noChangeArrowheads="1"/>
            </p:cNvSpPr>
            <p:nvPr/>
          </p:nvSpPr>
          <p:spPr bwMode="auto">
            <a:xfrm>
              <a:off x="4785" y="1028"/>
              <a:ext cx="402" cy="52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>
                  <a:cs typeface="Times New Roman" pitchFamily="18" charset="0"/>
                </a:rPr>
                <a:t>num</a:t>
              </a:r>
            </a:p>
            <a:p>
              <a:pPr algn="ctr"/>
              <a:r>
                <a:rPr lang="en-US" sz="2400" b="1">
                  <a:cs typeface="Times New Roman" pitchFamily="18" charset="0"/>
                </a:rPr>
                <a:t>[8]</a:t>
              </a:r>
              <a:endParaRPr lang="th-TH" sz="2400" b="1">
                <a:cs typeface="Times New Roman" pitchFamily="18" charset="0"/>
              </a:endParaRPr>
            </a:p>
          </p:txBody>
        </p:sp>
      </p:grp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4235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ตัวแปรแถวลำดับ</a:t>
            </a: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(Array)</a:t>
            </a:r>
            <a:endParaRPr lang="th-TH" sz="4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0" y="1268413"/>
            <a:ext cx="9144000" cy="641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3600" u="sng" dirty="0">
                <a:solidFill>
                  <a:srgbClr val="FF0000"/>
                </a:solidFill>
                <a:cs typeface="Angsana New" pitchFamily="18" charset="-34"/>
              </a:rPr>
              <a:t>ตัวแปรอาร์เรย์ 1 มิติ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34925" y="3429000"/>
            <a:ext cx="9144000" cy="641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3600" b="1" u="sng" dirty="0">
                <a:solidFill>
                  <a:srgbClr val="FF0000"/>
                </a:solidFill>
                <a:cs typeface="Angsana New" pitchFamily="18" charset="-34"/>
              </a:rPr>
              <a:t>ตัวแปรอาร์เรย์หลายมิติ</a:t>
            </a:r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538163" y="3860800"/>
            <a:ext cx="3313112" cy="2540000"/>
            <a:chOff x="0" y="2388"/>
            <a:chExt cx="2290" cy="1600"/>
          </a:xfrm>
        </p:grpSpPr>
        <p:sp>
          <p:nvSpPr>
            <p:cNvPr id="10286" name="Text Box 27"/>
            <p:cNvSpPr txBox="1">
              <a:spLocks noChangeArrowheads="1"/>
            </p:cNvSpPr>
            <p:nvPr/>
          </p:nvSpPr>
          <p:spPr bwMode="auto">
            <a:xfrm>
              <a:off x="0" y="2388"/>
              <a:ext cx="2290" cy="40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th-TH" sz="3600" b="1" dirty="0">
                  <a:solidFill>
                    <a:srgbClr val="33CC33"/>
                  </a:solidFill>
                  <a:cs typeface="Angsana New" pitchFamily="18" charset="-34"/>
                </a:rPr>
                <a:t>ตัวแปรอาร์เรย์ 2 มิติ</a:t>
              </a:r>
            </a:p>
          </p:txBody>
        </p:sp>
        <p:sp>
          <p:nvSpPr>
            <p:cNvPr id="10287" name="AutoShape 28"/>
            <p:cNvSpPr>
              <a:spLocks noChangeArrowheads="1"/>
            </p:cNvSpPr>
            <p:nvPr/>
          </p:nvSpPr>
          <p:spPr bwMode="auto">
            <a:xfrm>
              <a:off x="559" y="3585"/>
              <a:ext cx="324" cy="40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88" name="AutoShape 29"/>
            <p:cNvSpPr>
              <a:spLocks noChangeArrowheads="1"/>
            </p:cNvSpPr>
            <p:nvPr/>
          </p:nvSpPr>
          <p:spPr bwMode="auto">
            <a:xfrm>
              <a:off x="848" y="3585"/>
              <a:ext cx="324" cy="40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89" name="AutoShape 30"/>
            <p:cNvSpPr>
              <a:spLocks noChangeArrowheads="1"/>
            </p:cNvSpPr>
            <p:nvPr/>
          </p:nvSpPr>
          <p:spPr bwMode="auto">
            <a:xfrm>
              <a:off x="1136" y="3585"/>
              <a:ext cx="325" cy="40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90" name="AutoShape 31"/>
            <p:cNvSpPr>
              <a:spLocks noChangeArrowheads="1"/>
            </p:cNvSpPr>
            <p:nvPr/>
          </p:nvSpPr>
          <p:spPr bwMode="auto">
            <a:xfrm>
              <a:off x="1425" y="3585"/>
              <a:ext cx="324" cy="40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91" name="AutoShape 32"/>
            <p:cNvSpPr>
              <a:spLocks noChangeArrowheads="1"/>
            </p:cNvSpPr>
            <p:nvPr/>
          </p:nvSpPr>
          <p:spPr bwMode="auto">
            <a:xfrm>
              <a:off x="559" y="3323"/>
              <a:ext cx="324" cy="40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92" name="AutoShape 33"/>
            <p:cNvSpPr>
              <a:spLocks noChangeArrowheads="1"/>
            </p:cNvSpPr>
            <p:nvPr/>
          </p:nvSpPr>
          <p:spPr bwMode="auto">
            <a:xfrm>
              <a:off x="848" y="3323"/>
              <a:ext cx="324" cy="40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93" name="AutoShape 34"/>
            <p:cNvSpPr>
              <a:spLocks noChangeArrowheads="1"/>
            </p:cNvSpPr>
            <p:nvPr/>
          </p:nvSpPr>
          <p:spPr bwMode="auto">
            <a:xfrm>
              <a:off x="1136" y="3323"/>
              <a:ext cx="325" cy="40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94" name="AutoShape 35"/>
            <p:cNvSpPr>
              <a:spLocks noChangeArrowheads="1"/>
            </p:cNvSpPr>
            <p:nvPr/>
          </p:nvSpPr>
          <p:spPr bwMode="auto">
            <a:xfrm>
              <a:off x="1425" y="3323"/>
              <a:ext cx="324" cy="40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95" name="AutoShape 36"/>
            <p:cNvSpPr>
              <a:spLocks noChangeArrowheads="1"/>
            </p:cNvSpPr>
            <p:nvPr/>
          </p:nvSpPr>
          <p:spPr bwMode="auto">
            <a:xfrm>
              <a:off x="559" y="3062"/>
              <a:ext cx="324" cy="40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96" name="AutoShape 37"/>
            <p:cNvSpPr>
              <a:spLocks noChangeArrowheads="1"/>
            </p:cNvSpPr>
            <p:nvPr/>
          </p:nvSpPr>
          <p:spPr bwMode="auto">
            <a:xfrm>
              <a:off x="848" y="3062"/>
              <a:ext cx="324" cy="40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97" name="AutoShape 38"/>
            <p:cNvSpPr>
              <a:spLocks noChangeArrowheads="1"/>
            </p:cNvSpPr>
            <p:nvPr/>
          </p:nvSpPr>
          <p:spPr bwMode="auto">
            <a:xfrm>
              <a:off x="1136" y="3062"/>
              <a:ext cx="325" cy="40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98" name="AutoShape 39"/>
            <p:cNvSpPr>
              <a:spLocks noChangeArrowheads="1"/>
            </p:cNvSpPr>
            <p:nvPr/>
          </p:nvSpPr>
          <p:spPr bwMode="auto">
            <a:xfrm>
              <a:off x="1425" y="3062"/>
              <a:ext cx="324" cy="40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99" name="AutoShape 40"/>
            <p:cNvSpPr>
              <a:spLocks noChangeArrowheads="1"/>
            </p:cNvSpPr>
            <p:nvPr/>
          </p:nvSpPr>
          <p:spPr bwMode="auto">
            <a:xfrm>
              <a:off x="559" y="2800"/>
              <a:ext cx="324" cy="40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00" name="AutoShape 41"/>
            <p:cNvSpPr>
              <a:spLocks noChangeArrowheads="1"/>
            </p:cNvSpPr>
            <p:nvPr/>
          </p:nvSpPr>
          <p:spPr bwMode="auto">
            <a:xfrm>
              <a:off x="848" y="2800"/>
              <a:ext cx="324" cy="40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01" name="AutoShape 42"/>
            <p:cNvSpPr>
              <a:spLocks noChangeArrowheads="1"/>
            </p:cNvSpPr>
            <p:nvPr/>
          </p:nvSpPr>
          <p:spPr bwMode="auto">
            <a:xfrm>
              <a:off x="1136" y="2800"/>
              <a:ext cx="325" cy="40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02" name="AutoShape 43"/>
            <p:cNvSpPr>
              <a:spLocks noChangeArrowheads="1"/>
            </p:cNvSpPr>
            <p:nvPr/>
          </p:nvSpPr>
          <p:spPr bwMode="auto">
            <a:xfrm>
              <a:off x="1425" y="2800"/>
              <a:ext cx="324" cy="403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257800" y="3860799"/>
            <a:ext cx="3635375" cy="2551017"/>
            <a:chOff x="2880" y="2345"/>
            <a:chExt cx="2880" cy="1944"/>
          </a:xfrm>
        </p:grpSpPr>
        <p:sp>
          <p:nvSpPr>
            <p:cNvPr id="10249" name="Text Box 45"/>
            <p:cNvSpPr txBox="1">
              <a:spLocks noChangeArrowheads="1"/>
            </p:cNvSpPr>
            <p:nvPr/>
          </p:nvSpPr>
          <p:spPr bwMode="auto">
            <a:xfrm>
              <a:off x="2880" y="2345"/>
              <a:ext cx="2880" cy="49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th-TH" sz="3600" b="1" dirty="0">
                  <a:solidFill>
                    <a:srgbClr val="0000FF"/>
                  </a:solidFill>
                  <a:cs typeface="Angsana New" pitchFamily="18" charset="-34"/>
                </a:rPr>
                <a:t>ตัวแปรอาร์เรย์ 3 มิติ</a:t>
              </a:r>
            </a:p>
          </p:txBody>
        </p:sp>
        <p:sp>
          <p:nvSpPr>
            <p:cNvPr id="113710" name="AutoShape 46"/>
            <p:cNvSpPr>
              <a:spLocks noChangeArrowheads="1"/>
            </p:cNvSpPr>
            <p:nvPr/>
          </p:nvSpPr>
          <p:spPr bwMode="auto">
            <a:xfrm>
              <a:off x="3924" y="3385"/>
              <a:ext cx="409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11" name="AutoShape 47"/>
            <p:cNvSpPr>
              <a:spLocks noChangeArrowheads="1"/>
            </p:cNvSpPr>
            <p:nvPr/>
          </p:nvSpPr>
          <p:spPr bwMode="auto">
            <a:xfrm>
              <a:off x="4287" y="3385"/>
              <a:ext cx="406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12" name="AutoShape 48"/>
            <p:cNvSpPr>
              <a:spLocks noChangeArrowheads="1"/>
            </p:cNvSpPr>
            <p:nvPr/>
          </p:nvSpPr>
          <p:spPr bwMode="auto">
            <a:xfrm>
              <a:off x="4650" y="3385"/>
              <a:ext cx="410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13" name="AutoShape 49"/>
            <p:cNvSpPr>
              <a:spLocks noChangeArrowheads="1"/>
            </p:cNvSpPr>
            <p:nvPr/>
          </p:nvSpPr>
          <p:spPr bwMode="auto">
            <a:xfrm>
              <a:off x="3924" y="3067"/>
              <a:ext cx="409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14" name="AutoShape 50"/>
            <p:cNvSpPr>
              <a:spLocks noChangeArrowheads="1"/>
            </p:cNvSpPr>
            <p:nvPr/>
          </p:nvSpPr>
          <p:spPr bwMode="auto">
            <a:xfrm>
              <a:off x="4287" y="3067"/>
              <a:ext cx="406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15" name="AutoShape 51"/>
            <p:cNvSpPr>
              <a:spLocks noChangeArrowheads="1"/>
            </p:cNvSpPr>
            <p:nvPr/>
          </p:nvSpPr>
          <p:spPr bwMode="auto">
            <a:xfrm>
              <a:off x="4650" y="3067"/>
              <a:ext cx="410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16" name="AutoShape 52"/>
            <p:cNvSpPr>
              <a:spLocks noChangeArrowheads="1"/>
            </p:cNvSpPr>
            <p:nvPr/>
          </p:nvSpPr>
          <p:spPr bwMode="auto">
            <a:xfrm>
              <a:off x="3924" y="2750"/>
              <a:ext cx="409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17" name="AutoShape 53"/>
            <p:cNvSpPr>
              <a:spLocks noChangeArrowheads="1"/>
            </p:cNvSpPr>
            <p:nvPr/>
          </p:nvSpPr>
          <p:spPr bwMode="auto">
            <a:xfrm>
              <a:off x="4287" y="2750"/>
              <a:ext cx="406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18" name="AutoShape 54"/>
            <p:cNvSpPr>
              <a:spLocks noChangeArrowheads="1"/>
            </p:cNvSpPr>
            <p:nvPr/>
          </p:nvSpPr>
          <p:spPr bwMode="auto">
            <a:xfrm>
              <a:off x="4650" y="2750"/>
              <a:ext cx="410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19" name="AutoShape 55"/>
            <p:cNvSpPr>
              <a:spLocks noChangeArrowheads="1"/>
            </p:cNvSpPr>
            <p:nvPr/>
          </p:nvSpPr>
          <p:spPr bwMode="auto">
            <a:xfrm>
              <a:off x="3787" y="3521"/>
              <a:ext cx="409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20" name="AutoShape 56"/>
            <p:cNvSpPr>
              <a:spLocks noChangeArrowheads="1"/>
            </p:cNvSpPr>
            <p:nvPr/>
          </p:nvSpPr>
          <p:spPr bwMode="auto">
            <a:xfrm>
              <a:off x="4150" y="3521"/>
              <a:ext cx="406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21" name="AutoShape 57"/>
            <p:cNvSpPr>
              <a:spLocks noChangeArrowheads="1"/>
            </p:cNvSpPr>
            <p:nvPr/>
          </p:nvSpPr>
          <p:spPr bwMode="auto">
            <a:xfrm>
              <a:off x="4512" y="3521"/>
              <a:ext cx="409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22" name="AutoShape 58"/>
            <p:cNvSpPr>
              <a:spLocks noChangeArrowheads="1"/>
            </p:cNvSpPr>
            <p:nvPr/>
          </p:nvSpPr>
          <p:spPr bwMode="auto">
            <a:xfrm>
              <a:off x="3787" y="3203"/>
              <a:ext cx="409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23" name="AutoShape 59"/>
            <p:cNvSpPr>
              <a:spLocks noChangeArrowheads="1"/>
            </p:cNvSpPr>
            <p:nvPr/>
          </p:nvSpPr>
          <p:spPr bwMode="auto">
            <a:xfrm>
              <a:off x="4150" y="3203"/>
              <a:ext cx="406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24" name="AutoShape 60"/>
            <p:cNvSpPr>
              <a:spLocks noChangeArrowheads="1"/>
            </p:cNvSpPr>
            <p:nvPr/>
          </p:nvSpPr>
          <p:spPr bwMode="auto">
            <a:xfrm>
              <a:off x="4512" y="3203"/>
              <a:ext cx="409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25" name="AutoShape 61"/>
            <p:cNvSpPr>
              <a:spLocks noChangeArrowheads="1"/>
            </p:cNvSpPr>
            <p:nvPr/>
          </p:nvSpPr>
          <p:spPr bwMode="auto">
            <a:xfrm>
              <a:off x="3787" y="2886"/>
              <a:ext cx="409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26" name="AutoShape 62"/>
            <p:cNvSpPr>
              <a:spLocks noChangeArrowheads="1"/>
            </p:cNvSpPr>
            <p:nvPr/>
          </p:nvSpPr>
          <p:spPr bwMode="auto">
            <a:xfrm>
              <a:off x="4150" y="2886"/>
              <a:ext cx="406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27" name="AutoShape 63"/>
            <p:cNvSpPr>
              <a:spLocks noChangeArrowheads="1"/>
            </p:cNvSpPr>
            <p:nvPr/>
          </p:nvSpPr>
          <p:spPr bwMode="auto">
            <a:xfrm>
              <a:off x="4512" y="2886"/>
              <a:ext cx="409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28" name="AutoShape 64"/>
            <p:cNvSpPr>
              <a:spLocks noChangeArrowheads="1"/>
            </p:cNvSpPr>
            <p:nvPr/>
          </p:nvSpPr>
          <p:spPr bwMode="auto">
            <a:xfrm>
              <a:off x="3651" y="3658"/>
              <a:ext cx="407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29" name="AutoShape 65"/>
            <p:cNvSpPr>
              <a:spLocks noChangeArrowheads="1"/>
            </p:cNvSpPr>
            <p:nvPr/>
          </p:nvSpPr>
          <p:spPr bwMode="auto">
            <a:xfrm>
              <a:off x="4014" y="3658"/>
              <a:ext cx="406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30" name="AutoShape 66"/>
            <p:cNvSpPr>
              <a:spLocks noChangeArrowheads="1"/>
            </p:cNvSpPr>
            <p:nvPr/>
          </p:nvSpPr>
          <p:spPr bwMode="auto">
            <a:xfrm>
              <a:off x="4377" y="3658"/>
              <a:ext cx="410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31" name="AutoShape 67"/>
            <p:cNvSpPr>
              <a:spLocks noChangeArrowheads="1"/>
            </p:cNvSpPr>
            <p:nvPr/>
          </p:nvSpPr>
          <p:spPr bwMode="auto">
            <a:xfrm>
              <a:off x="3651" y="3339"/>
              <a:ext cx="407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32" name="AutoShape 68"/>
            <p:cNvSpPr>
              <a:spLocks noChangeArrowheads="1"/>
            </p:cNvSpPr>
            <p:nvPr/>
          </p:nvSpPr>
          <p:spPr bwMode="auto">
            <a:xfrm>
              <a:off x="4014" y="3339"/>
              <a:ext cx="406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33" name="AutoShape 69"/>
            <p:cNvSpPr>
              <a:spLocks noChangeArrowheads="1"/>
            </p:cNvSpPr>
            <p:nvPr/>
          </p:nvSpPr>
          <p:spPr bwMode="auto">
            <a:xfrm>
              <a:off x="4377" y="3339"/>
              <a:ext cx="410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34" name="AutoShape 70"/>
            <p:cNvSpPr>
              <a:spLocks noChangeArrowheads="1"/>
            </p:cNvSpPr>
            <p:nvPr/>
          </p:nvSpPr>
          <p:spPr bwMode="auto">
            <a:xfrm>
              <a:off x="3651" y="3022"/>
              <a:ext cx="407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35" name="AutoShape 71"/>
            <p:cNvSpPr>
              <a:spLocks noChangeArrowheads="1"/>
            </p:cNvSpPr>
            <p:nvPr/>
          </p:nvSpPr>
          <p:spPr bwMode="auto">
            <a:xfrm>
              <a:off x="4014" y="3022"/>
              <a:ext cx="406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36" name="AutoShape 72"/>
            <p:cNvSpPr>
              <a:spLocks noChangeArrowheads="1"/>
            </p:cNvSpPr>
            <p:nvPr/>
          </p:nvSpPr>
          <p:spPr bwMode="auto">
            <a:xfrm>
              <a:off x="4377" y="3022"/>
              <a:ext cx="410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37" name="AutoShape 73"/>
            <p:cNvSpPr>
              <a:spLocks noChangeArrowheads="1"/>
            </p:cNvSpPr>
            <p:nvPr/>
          </p:nvSpPr>
          <p:spPr bwMode="auto">
            <a:xfrm>
              <a:off x="3515" y="3794"/>
              <a:ext cx="407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38" name="AutoShape 74"/>
            <p:cNvSpPr>
              <a:spLocks noChangeArrowheads="1"/>
            </p:cNvSpPr>
            <p:nvPr/>
          </p:nvSpPr>
          <p:spPr bwMode="auto">
            <a:xfrm>
              <a:off x="3879" y="3794"/>
              <a:ext cx="407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39" name="AutoShape 75"/>
            <p:cNvSpPr>
              <a:spLocks noChangeArrowheads="1"/>
            </p:cNvSpPr>
            <p:nvPr/>
          </p:nvSpPr>
          <p:spPr bwMode="auto">
            <a:xfrm>
              <a:off x="4241" y="3794"/>
              <a:ext cx="409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40" name="AutoShape 76"/>
            <p:cNvSpPr>
              <a:spLocks noChangeArrowheads="1"/>
            </p:cNvSpPr>
            <p:nvPr/>
          </p:nvSpPr>
          <p:spPr bwMode="auto">
            <a:xfrm>
              <a:off x="3515" y="3476"/>
              <a:ext cx="407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41" name="AutoShape 77"/>
            <p:cNvSpPr>
              <a:spLocks noChangeArrowheads="1"/>
            </p:cNvSpPr>
            <p:nvPr/>
          </p:nvSpPr>
          <p:spPr bwMode="auto">
            <a:xfrm>
              <a:off x="3879" y="3476"/>
              <a:ext cx="407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42" name="AutoShape 78"/>
            <p:cNvSpPr>
              <a:spLocks noChangeArrowheads="1"/>
            </p:cNvSpPr>
            <p:nvPr/>
          </p:nvSpPr>
          <p:spPr bwMode="auto">
            <a:xfrm>
              <a:off x="4241" y="3476"/>
              <a:ext cx="409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43" name="AutoShape 79"/>
            <p:cNvSpPr>
              <a:spLocks noChangeArrowheads="1"/>
            </p:cNvSpPr>
            <p:nvPr/>
          </p:nvSpPr>
          <p:spPr bwMode="auto">
            <a:xfrm>
              <a:off x="3515" y="3159"/>
              <a:ext cx="407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44" name="AutoShape 80"/>
            <p:cNvSpPr>
              <a:spLocks noChangeArrowheads="1"/>
            </p:cNvSpPr>
            <p:nvPr/>
          </p:nvSpPr>
          <p:spPr bwMode="auto">
            <a:xfrm>
              <a:off x="3879" y="3159"/>
              <a:ext cx="407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13745" name="AutoShape 81"/>
            <p:cNvSpPr>
              <a:spLocks noChangeArrowheads="1"/>
            </p:cNvSpPr>
            <p:nvPr/>
          </p:nvSpPr>
          <p:spPr bwMode="auto">
            <a:xfrm>
              <a:off x="4241" y="3159"/>
              <a:ext cx="409" cy="49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FF958-5F61-435E-8738-9E7AD8B980CC}" type="slidenum">
              <a:rPr lang="en-US"/>
              <a:pPr>
                <a:defRPr/>
              </a:pPr>
              <a:t>40</a:t>
            </a:fld>
            <a:endParaRPr lang="th-TH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1"/>
            <a:ext cx="8642350" cy="171265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ex12</a:t>
            </a:r>
            <a:br>
              <a:rPr 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th-TH" sz="4000" b="1" dirty="0" smtClean="0">
                <a:solidFill>
                  <a:srgbClr val="FF0066"/>
                </a:solidFill>
              </a:rPr>
              <a:t>รับค่าข้อความแล้วให้บอกว่า มี สระ </a:t>
            </a:r>
            <a:r>
              <a:rPr lang="en-US" sz="4000" b="1" dirty="0" smtClean="0">
                <a:solidFill>
                  <a:srgbClr val="FF0066"/>
                </a:solidFill>
              </a:rPr>
              <a:t>a e </a:t>
            </a:r>
            <a:r>
              <a:rPr lang="en-US" sz="4000" b="1" dirty="0" err="1" smtClean="0">
                <a:solidFill>
                  <a:srgbClr val="FF0066"/>
                </a:solidFill>
              </a:rPr>
              <a:t>i</a:t>
            </a:r>
            <a:r>
              <a:rPr lang="en-US" sz="4000" b="1" dirty="0" smtClean="0">
                <a:solidFill>
                  <a:srgbClr val="FF0066"/>
                </a:solidFill>
              </a:rPr>
              <a:t> o u</a:t>
            </a:r>
            <a:r>
              <a:rPr lang="th-TH" sz="4000" b="1" dirty="0" smtClean="0">
                <a:solidFill>
                  <a:srgbClr val="FF0066"/>
                </a:solidFill>
              </a:rPr>
              <a:t> กี่ตัว </a:t>
            </a:r>
            <a:endParaRPr lang="th-TH" sz="4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4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381000" y="1581588"/>
            <a:ext cx="3505200" cy="4876800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endParaRPr lang="en-US" sz="200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471" y="1733988"/>
            <a:ext cx="3327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Input String :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u="sng" kern="800" spc="90" dirty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c</a:t>
            </a:r>
            <a:r>
              <a:rPr lang="en-US" sz="4800" b="1" u="sng" kern="800" spc="90" dirty="0" smtClean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omputer</a:t>
            </a:r>
            <a:endParaRPr lang="th-TH" sz="4800" b="1" u="sng" kern="800" spc="90" dirty="0">
              <a:solidFill>
                <a:srgbClr val="FF00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158" y="3257482"/>
            <a:ext cx="3171442" cy="22878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tIns="0" rtlCol="0">
            <a:spAutoFit/>
          </a:bodyPr>
          <a:lstStyle/>
          <a:p>
            <a:pPr>
              <a:spcBef>
                <a:spcPts val="50"/>
              </a:spcBef>
              <a:spcAft>
                <a:spcPts val="50"/>
              </a:spcAft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e = 1</a:t>
            </a:r>
          </a:p>
          <a:p>
            <a:pPr>
              <a:spcBef>
                <a:spcPts val="50"/>
              </a:spcBef>
              <a:spcAft>
                <a:spcPts val="50"/>
              </a:spcAft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o = 1</a:t>
            </a:r>
            <a:br>
              <a:rPr lang="en-US" sz="4800" b="1" kern="800" spc="90" dirty="0" smtClean="0">
                <a:solidFill>
                  <a:schemeClr val="bg1"/>
                </a:solidFill>
              </a:rPr>
            </a:br>
            <a:r>
              <a:rPr lang="en-US" sz="4800" b="1" kern="800" spc="90" dirty="0" smtClean="0">
                <a:solidFill>
                  <a:schemeClr val="bg1"/>
                </a:solidFill>
              </a:rPr>
              <a:t>u = 1</a:t>
            </a:r>
            <a:endParaRPr lang="th-TH" sz="4800" b="1" kern="800" spc="90" dirty="0">
              <a:solidFill>
                <a:schemeClr val="bg1"/>
              </a:solidFill>
            </a:endParaRPr>
          </a:p>
        </p:txBody>
      </p:sp>
      <p:sp>
        <p:nvSpPr>
          <p:cNvPr id="10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4419600" y="1581588"/>
            <a:ext cx="3505200" cy="4876800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endParaRPr lang="en-US" sz="200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45071" y="1733988"/>
            <a:ext cx="3327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Input String :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u="sng" kern="800" spc="90" dirty="0" smtClean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Hello World</a:t>
            </a:r>
            <a:endParaRPr lang="th-TH" sz="4800" b="1" u="sng" kern="800" spc="90" dirty="0">
              <a:solidFill>
                <a:srgbClr val="FF006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24758" y="3257482"/>
            <a:ext cx="3171442" cy="15491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tIns="0" rtlCol="0">
            <a:spAutoFit/>
          </a:bodyPr>
          <a:lstStyle/>
          <a:p>
            <a:pPr>
              <a:spcBef>
                <a:spcPts val="50"/>
              </a:spcBef>
              <a:spcAft>
                <a:spcPts val="50"/>
              </a:spcAft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e = 1</a:t>
            </a:r>
          </a:p>
          <a:p>
            <a:pPr>
              <a:spcBef>
                <a:spcPts val="50"/>
              </a:spcBef>
              <a:spcAft>
                <a:spcPts val="50"/>
              </a:spcAft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o = 2</a:t>
            </a:r>
            <a:endParaRPr lang="th-TH" sz="4800" b="1" kern="800" spc="9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39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1" grpId="0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FF958-5F61-435E-8738-9E7AD8B980CC}" type="slidenum">
              <a:rPr lang="en-US"/>
              <a:pPr>
                <a:defRPr/>
              </a:pPr>
              <a:t>41</a:t>
            </a:fld>
            <a:endParaRPr lang="th-TH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1"/>
            <a:ext cx="8642350" cy="171265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ex13</a:t>
            </a:r>
            <a:br>
              <a:rPr 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th-TH" sz="4000" b="1" dirty="0" smtClean="0">
                <a:solidFill>
                  <a:srgbClr val="FF0066"/>
                </a:solidFill>
              </a:rPr>
              <a:t>รับค่าข้อความแล้วให้บอกว่า มี พยัญชนะ </a:t>
            </a:r>
            <a:r>
              <a:rPr lang="en-US" sz="4000" b="1" dirty="0" err="1" smtClean="0">
                <a:solidFill>
                  <a:srgbClr val="FF0066"/>
                </a:solidFill>
              </a:rPr>
              <a:t>a..</a:t>
            </a:r>
            <a:r>
              <a:rPr lang="en-US" sz="4000" b="1" dirty="0" err="1">
                <a:solidFill>
                  <a:srgbClr val="FF0066"/>
                </a:solidFill>
              </a:rPr>
              <a:t>z</a:t>
            </a:r>
            <a:r>
              <a:rPr lang="th-TH" sz="4000" b="1" dirty="0" smtClean="0">
                <a:solidFill>
                  <a:srgbClr val="FF0066"/>
                </a:solidFill>
              </a:rPr>
              <a:t> กี่ตัว </a:t>
            </a:r>
            <a:endParaRPr lang="th-TH" sz="4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4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457200" y="1695204"/>
            <a:ext cx="3505200" cy="2209800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endParaRPr lang="en-US" sz="2000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2671" y="2057592"/>
            <a:ext cx="3327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Input String :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u="sng" kern="800" spc="90" dirty="0" err="1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4800" b="1" u="sng" kern="800" spc="90" dirty="0" smtClean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 am wat</a:t>
            </a:r>
            <a:endParaRPr lang="th-TH" sz="4800" b="1" u="sng" kern="800" spc="90" dirty="0">
              <a:solidFill>
                <a:srgbClr val="FF00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1698833"/>
            <a:ext cx="3171442" cy="3765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tIns="0" rtlCol="0">
            <a:spAutoFit/>
          </a:bodyPr>
          <a:lstStyle/>
          <a:p>
            <a:pPr>
              <a:spcBef>
                <a:spcPts val="50"/>
              </a:spcBef>
              <a:spcAft>
                <a:spcPts val="50"/>
              </a:spcAft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smtClean="0">
                <a:solidFill>
                  <a:schemeClr val="bg1"/>
                </a:solidFill>
              </a:rPr>
              <a:t>a = 2</a:t>
            </a:r>
          </a:p>
          <a:p>
            <a:pPr>
              <a:spcBef>
                <a:spcPts val="50"/>
              </a:spcBef>
              <a:spcAft>
                <a:spcPts val="50"/>
              </a:spcAft>
              <a:tabLst>
                <a:tab pos="360363" algn="l"/>
                <a:tab pos="803275" algn="l"/>
                <a:tab pos="1163638" algn="l"/>
              </a:tabLst>
            </a:pPr>
            <a:r>
              <a:rPr lang="en-US" sz="4800" b="1" kern="800" spc="90" dirty="0" err="1">
                <a:solidFill>
                  <a:schemeClr val="bg1"/>
                </a:solidFill>
              </a:rPr>
              <a:t>i</a:t>
            </a:r>
            <a:r>
              <a:rPr lang="en-US" sz="4800" b="1" kern="800" spc="90" dirty="0" smtClean="0">
                <a:solidFill>
                  <a:schemeClr val="bg1"/>
                </a:solidFill>
              </a:rPr>
              <a:t> = 1</a:t>
            </a:r>
            <a:br>
              <a:rPr lang="en-US" sz="4800" b="1" kern="800" spc="90" dirty="0" smtClean="0">
                <a:solidFill>
                  <a:schemeClr val="bg1"/>
                </a:solidFill>
              </a:rPr>
            </a:br>
            <a:r>
              <a:rPr lang="en-US" sz="4800" b="1" kern="800" spc="90" dirty="0" smtClean="0">
                <a:solidFill>
                  <a:schemeClr val="bg1"/>
                </a:solidFill>
              </a:rPr>
              <a:t>m = 1</a:t>
            </a:r>
            <a:br>
              <a:rPr lang="en-US" sz="4800" b="1" kern="800" spc="90" dirty="0" smtClean="0">
                <a:solidFill>
                  <a:schemeClr val="bg1"/>
                </a:solidFill>
              </a:rPr>
            </a:br>
            <a:r>
              <a:rPr lang="en-US" sz="4800" b="1" kern="800" spc="90" dirty="0" smtClean="0">
                <a:solidFill>
                  <a:schemeClr val="bg1"/>
                </a:solidFill>
              </a:rPr>
              <a:t>t = 1</a:t>
            </a:r>
            <a:br>
              <a:rPr lang="en-US" sz="4800" b="1" kern="800" spc="90" dirty="0" smtClean="0">
                <a:solidFill>
                  <a:schemeClr val="bg1"/>
                </a:solidFill>
              </a:rPr>
            </a:br>
            <a:r>
              <a:rPr lang="en-US" sz="4800" b="1" kern="800" spc="90" dirty="0" smtClean="0">
                <a:solidFill>
                  <a:schemeClr val="bg1"/>
                </a:solidFill>
              </a:rPr>
              <a:t>w = 1</a:t>
            </a:r>
            <a:endParaRPr lang="th-TH" sz="4800" b="1" kern="800" spc="9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2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th-TH" sz="6000" b="1" dirty="0" smtClean="0">
                <a:solidFill>
                  <a:schemeClr val="tx1"/>
                </a:solidFill>
                <a:latin typeface="LilyUPC" pitchFamily="34" charset="-34"/>
              </a:rPr>
              <a:t>อาร์เรย์สองมิติ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1188" y="3200400"/>
            <a:ext cx="8882812" cy="3505200"/>
          </a:xfrm>
          <a:noFill/>
        </p:spPr>
        <p:txBody>
          <a:bodyPr>
            <a:noAutofit/>
          </a:bodyPr>
          <a:lstStyle/>
          <a:p>
            <a:pPr algn="l"/>
            <a:r>
              <a:rPr lang="en-US" sz="4000" b="1" dirty="0" err="1" smtClean="0">
                <a:latin typeface="Browallia New" pitchFamily="34" charset="-34"/>
                <a:cs typeface="Browallia New" pitchFamily="34" charset="-34"/>
              </a:rPr>
              <a:t>int</a:t>
            </a:r>
            <a:r>
              <a:rPr lang="en-US" sz="4000" b="1" dirty="0" smtClean="0">
                <a:latin typeface="Browallia New" pitchFamily="34" charset="-34"/>
                <a:cs typeface="Browallia New" pitchFamily="34" charset="-34"/>
              </a:rPr>
              <a:t>  </a:t>
            </a:r>
            <a:r>
              <a:rPr lang="en-US" sz="4000" b="1" dirty="0" err="1" smtClean="0">
                <a:solidFill>
                  <a:srgbClr val="FF0066"/>
                </a:solidFill>
                <a:latin typeface="Browallia New" pitchFamily="34" charset="-34"/>
                <a:cs typeface="Browallia New" pitchFamily="34" charset="-34"/>
              </a:rPr>
              <a:t>ab</a:t>
            </a:r>
            <a:r>
              <a:rPr lang="en-US" sz="4000" b="1" dirty="0" smtClean="0">
                <a:latin typeface="Browallia New" pitchFamily="34" charset="-34"/>
                <a:cs typeface="Browallia New" pitchFamily="34" charset="-34"/>
              </a:rPr>
              <a:t>[</a:t>
            </a:r>
            <a:r>
              <a:rPr lang="en-US" sz="4000" b="1" dirty="0" smtClean="0">
                <a:solidFill>
                  <a:srgbClr val="00B050"/>
                </a:solidFill>
                <a:latin typeface="Browallia New" pitchFamily="34" charset="-34"/>
                <a:cs typeface="Browallia New" pitchFamily="34" charset="-34"/>
              </a:rPr>
              <a:t>2</a:t>
            </a:r>
            <a:r>
              <a:rPr lang="en-US" sz="4000" b="1" dirty="0" smtClean="0">
                <a:latin typeface="Browallia New" pitchFamily="34" charset="-34"/>
                <a:cs typeface="Browallia New" pitchFamily="34" charset="-34"/>
              </a:rPr>
              <a:t>][</a:t>
            </a:r>
            <a:r>
              <a:rPr lang="en-US" sz="4000" b="1" dirty="0" smtClean="0">
                <a:solidFill>
                  <a:srgbClr val="000099"/>
                </a:solidFill>
                <a:latin typeface="Browallia New" pitchFamily="34" charset="-34"/>
                <a:cs typeface="Browallia New" pitchFamily="34" charset="-34"/>
              </a:rPr>
              <a:t>3</a:t>
            </a:r>
            <a:r>
              <a:rPr lang="en-US" sz="4000" b="1" dirty="0" smtClean="0">
                <a:latin typeface="Browallia New" pitchFamily="34" charset="-34"/>
                <a:cs typeface="Browallia New" pitchFamily="34" charset="-34"/>
              </a:rPr>
              <a:t>];</a:t>
            </a:r>
          </a:p>
          <a:p>
            <a:pPr algn="l"/>
            <a:r>
              <a:rPr lang="th-TH" sz="4000" dirty="0" smtClean="0">
                <a:latin typeface="Browallia New" pitchFamily="34" charset="-34"/>
                <a:cs typeface="Browallia New" pitchFamily="34" charset="-34"/>
              </a:rPr>
              <a:t>จะมีสมาชิกทั้งหมด </a:t>
            </a:r>
            <a:r>
              <a:rPr lang="en-US" sz="4000" dirty="0" smtClean="0">
                <a:latin typeface="Browallia New" pitchFamily="34" charset="-34"/>
                <a:cs typeface="Browallia New" pitchFamily="34" charset="-34"/>
              </a:rPr>
              <a:t>6 </a:t>
            </a:r>
            <a:r>
              <a:rPr lang="th-TH" sz="4000" dirty="0" smtClean="0">
                <a:latin typeface="Browallia New" pitchFamily="34" charset="-34"/>
                <a:cs typeface="Browallia New" pitchFamily="34" charset="-34"/>
              </a:rPr>
              <a:t>ตัว </a:t>
            </a:r>
            <a:r>
              <a:rPr lang="en-US" sz="4000" dirty="0" smtClean="0">
                <a:latin typeface="Browallia New" pitchFamily="34" charset="-34"/>
                <a:cs typeface="Browallia New" pitchFamily="34" charset="-34"/>
              </a:rPr>
              <a:t>(2 x 3) </a:t>
            </a:r>
            <a:r>
              <a:rPr lang="th-TH" sz="4000" dirty="0" smtClean="0">
                <a:latin typeface="Browallia New" pitchFamily="34" charset="-34"/>
                <a:cs typeface="Browallia New" pitchFamily="34" charset="-34"/>
              </a:rPr>
              <a:t>การอ้างสมาชิกแต่ละตัว ดังนี้</a:t>
            </a:r>
            <a:endParaRPr lang="en-US" sz="4000" dirty="0" smtClean="0">
              <a:latin typeface="Browallia New" pitchFamily="34" charset="-34"/>
              <a:cs typeface="Browallia New" pitchFamily="34" charset="-34"/>
            </a:endParaRPr>
          </a:p>
          <a:p>
            <a:pPr algn="l"/>
            <a:r>
              <a:rPr lang="th-TH" sz="4400" b="1" dirty="0" smtClean="0">
                <a:latin typeface="Browallia New" pitchFamily="34" charset="-34"/>
                <a:cs typeface="Browallia New" pitchFamily="34" charset="-34"/>
              </a:rPr>
              <a:t>         แถวที่ </a:t>
            </a:r>
            <a:r>
              <a:rPr lang="en-US" sz="4400" b="1" dirty="0" smtClean="0">
                <a:latin typeface="Browallia New" pitchFamily="34" charset="-34"/>
                <a:cs typeface="Browallia New" pitchFamily="34" charset="-34"/>
              </a:rPr>
              <a:t>0	</a:t>
            </a:r>
            <a:r>
              <a:rPr lang="en-US" sz="4400" b="1" dirty="0" err="1" smtClean="0">
                <a:solidFill>
                  <a:srgbClr val="FF0066"/>
                </a:solidFill>
                <a:latin typeface="Browallia New" pitchFamily="34" charset="-34"/>
                <a:cs typeface="Browallia New" pitchFamily="34" charset="-34"/>
              </a:rPr>
              <a:t>ab</a:t>
            </a:r>
            <a:r>
              <a:rPr lang="en-US" sz="4400" b="1" dirty="0" smtClean="0">
                <a:latin typeface="Browallia New" pitchFamily="34" charset="-34"/>
                <a:cs typeface="Browallia New" pitchFamily="34" charset="-34"/>
              </a:rPr>
              <a:t>[</a:t>
            </a:r>
            <a:r>
              <a:rPr lang="en-US" sz="4400" b="1" dirty="0" smtClean="0">
                <a:solidFill>
                  <a:srgbClr val="00B050"/>
                </a:solidFill>
                <a:latin typeface="Browallia New" pitchFamily="34" charset="-34"/>
                <a:cs typeface="Browallia New" pitchFamily="34" charset="-34"/>
              </a:rPr>
              <a:t>0</a:t>
            </a:r>
            <a:r>
              <a:rPr lang="en-US" sz="4400" b="1" dirty="0" smtClean="0">
                <a:latin typeface="Browallia New" pitchFamily="34" charset="-34"/>
                <a:cs typeface="Browallia New" pitchFamily="34" charset="-34"/>
              </a:rPr>
              <a:t>][</a:t>
            </a:r>
            <a:r>
              <a:rPr lang="en-US" sz="4400" b="1" dirty="0">
                <a:solidFill>
                  <a:srgbClr val="000099"/>
                </a:solidFill>
                <a:latin typeface="Browallia New" pitchFamily="34" charset="-34"/>
                <a:cs typeface="Browallia New" pitchFamily="34" charset="-34"/>
              </a:rPr>
              <a:t>0</a:t>
            </a:r>
            <a:r>
              <a:rPr lang="en-US" sz="4400" b="1" dirty="0" smtClean="0">
                <a:latin typeface="Browallia New" pitchFamily="34" charset="-34"/>
                <a:cs typeface="Browallia New" pitchFamily="34" charset="-34"/>
              </a:rPr>
              <a:t>]   </a:t>
            </a:r>
            <a:r>
              <a:rPr lang="en-US" sz="4400" b="1" dirty="0" err="1" smtClean="0">
                <a:solidFill>
                  <a:srgbClr val="FF0066"/>
                </a:solidFill>
                <a:latin typeface="Browallia New" pitchFamily="34" charset="-34"/>
                <a:cs typeface="Browallia New" pitchFamily="34" charset="-34"/>
              </a:rPr>
              <a:t>ab</a:t>
            </a:r>
            <a:r>
              <a:rPr lang="en-US" sz="4400" b="1" dirty="0" smtClean="0">
                <a:latin typeface="Browallia New" pitchFamily="34" charset="-34"/>
                <a:cs typeface="Browallia New" pitchFamily="34" charset="-34"/>
              </a:rPr>
              <a:t>[</a:t>
            </a:r>
            <a:r>
              <a:rPr lang="en-US" sz="4400" b="1" dirty="0" smtClean="0">
                <a:solidFill>
                  <a:srgbClr val="00B050"/>
                </a:solidFill>
                <a:latin typeface="Browallia New" pitchFamily="34" charset="-34"/>
                <a:cs typeface="Browallia New" pitchFamily="34" charset="-34"/>
              </a:rPr>
              <a:t>0</a:t>
            </a:r>
            <a:r>
              <a:rPr lang="en-US" sz="4400" b="1" dirty="0" smtClean="0">
                <a:latin typeface="Browallia New" pitchFamily="34" charset="-34"/>
                <a:cs typeface="Browallia New" pitchFamily="34" charset="-34"/>
              </a:rPr>
              <a:t>][</a:t>
            </a:r>
            <a:r>
              <a:rPr lang="en-US" sz="4400" b="1" dirty="0" smtClean="0">
                <a:solidFill>
                  <a:srgbClr val="000099"/>
                </a:solidFill>
                <a:latin typeface="Browallia New" pitchFamily="34" charset="-34"/>
                <a:cs typeface="Browallia New" pitchFamily="34" charset="-34"/>
              </a:rPr>
              <a:t>1</a:t>
            </a:r>
            <a:r>
              <a:rPr lang="en-US" sz="4400" b="1" dirty="0" smtClean="0">
                <a:latin typeface="Browallia New" pitchFamily="34" charset="-34"/>
                <a:cs typeface="Browallia New" pitchFamily="34" charset="-34"/>
              </a:rPr>
              <a:t>]   </a:t>
            </a:r>
            <a:r>
              <a:rPr lang="en-US" sz="4400" b="1" dirty="0" err="1" smtClean="0">
                <a:solidFill>
                  <a:srgbClr val="FF0066"/>
                </a:solidFill>
                <a:latin typeface="Browallia New" pitchFamily="34" charset="-34"/>
                <a:cs typeface="Browallia New" pitchFamily="34" charset="-34"/>
              </a:rPr>
              <a:t>ab</a:t>
            </a:r>
            <a:r>
              <a:rPr lang="en-US" sz="4400" b="1" dirty="0" smtClean="0">
                <a:latin typeface="Browallia New" pitchFamily="34" charset="-34"/>
                <a:cs typeface="Browallia New" pitchFamily="34" charset="-34"/>
              </a:rPr>
              <a:t>[</a:t>
            </a:r>
            <a:r>
              <a:rPr lang="en-US" sz="4400" b="1" dirty="0" smtClean="0">
                <a:solidFill>
                  <a:srgbClr val="00B050"/>
                </a:solidFill>
                <a:latin typeface="Browallia New" pitchFamily="34" charset="-34"/>
                <a:cs typeface="Browallia New" pitchFamily="34" charset="-34"/>
              </a:rPr>
              <a:t>0</a:t>
            </a:r>
            <a:r>
              <a:rPr lang="en-US" sz="4400" b="1" dirty="0" smtClean="0">
                <a:latin typeface="Browallia New" pitchFamily="34" charset="-34"/>
                <a:cs typeface="Browallia New" pitchFamily="34" charset="-34"/>
              </a:rPr>
              <a:t>][</a:t>
            </a:r>
            <a:r>
              <a:rPr lang="en-US" sz="4400" b="1" dirty="0" smtClean="0">
                <a:solidFill>
                  <a:srgbClr val="000099"/>
                </a:solidFill>
                <a:latin typeface="Browallia New" pitchFamily="34" charset="-34"/>
                <a:cs typeface="Browallia New" pitchFamily="34" charset="-34"/>
              </a:rPr>
              <a:t>2</a:t>
            </a:r>
            <a:r>
              <a:rPr lang="en-US" sz="4400" b="1" dirty="0" smtClean="0">
                <a:latin typeface="Browallia New" pitchFamily="34" charset="-34"/>
                <a:cs typeface="Browallia New" pitchFamily="34" charset="-34"/>
              </a:rPr>
              <a:t>]</a:t>
            </a:r>
          </a:p>
          <a:p>
            <a:pPr algn="l"/>
            <a:r>
              <a:rPr lang="th-TH" sz="4400" b="1" dirty="0" smtClean="0">
                <a:latin typeface="Browallia New" pitchFamily="34" charset="-34"/>
                <a:cs typeface="Browallia New" pitchFamily="34" charset="-34"/>
              </a:rPr>
              <a:t>	แถวที่ </a:t>
            </a:r>
            <a:r>
              <a:rPr lang="en-US" sz="4400" b="1" dirty="0" smtClean="0">
                <a:latin typeface="Browallia New" pitchFamily="34" charset="-34"/>
                <a:cs typeface="Browallia New" pitchFamily="34" charset="-34"/>
              </a:rPr>
              <a:t>1     </a:t>
            </a:r>
            <a:r>
              <a:rPr lang="en-US" sz="2400" b="1" dirty="0" smtClean="0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sz="4400" b="1" dirty="0" err="1" smtClean="0">
                <a:solidFill>
                  <a:srgbClr val="FF0066"/>
                </a:solidFill>
                <a:latin typeface="Browallia New" pitchFamily="34" charset="-34"/>
                <a:cs typeface="Browallia New" pitchFamily="34" charset="-34"/>
              </a:rPr>
              <a:t>ab</a:t>
            </a:r>
            <a:r>
              <a:rPr lang="en-US" sz="4400" b="1" dirty="0" smtClean="0">
                <a:latin typeface="Browallia New" pitchFamily="34" charset="-34"/>
                <a:cs typeface="Browallia New" pitchFamily="34" charset="-34"/>
              </a:rPr>
              <a:t>[</a:t>
            </a:r>
            <a:r>
              <a:rPr lang="en-US" sz="4400" b="1" dirty="0" smtClean="0">
                <a:solidFill>
                  <a:srgbClr val="00B050"/>
                </a:solidFill>
                <a:latin typeface="Browallia New" pitchFamily="34" charset="-34"/>
                <a:cs typeface="Browallia New" pitchFamily="34" charset="-34"/>
              </a:rPr>
              <a:t>1</a:t>
            </a:r>
            <a:r>
              <a:rPr lang="en-US" sz="4400" b="1" dirty="0" smtClean="0">
                <a:latin typeface="Browallia New" pitchFamily="34" charset="-34"/>
                <a:cs typeface="Browallia New" pitchFamily="34" charset="-34"/>
              </a:rPr>
              <a:t>][</a:t>
            </a:r>
            <a:r>
              <a:rPr lang="en-US" sz="4400" b="1" dirty="0">
                <a:solidFill>
                  <a:srgbClr val="000099"/>
                </a:solidFill>
                <a:latin typeface="Browallia New" pitchFamily="34" charset="-34"/>
                <a:cs typeface="Browallia New" pitchFamily="34" charset="-34"/>
              </a:rPr>
              <a:t>0</a:t>
            </a:r>
            <a:r>
              <a:rPr lang="en-US" sz="4400" b="1" dirty="0">
                <a:latin typeface="Browallia New" pitchFamily="34" charset="-34"/>
                <a:cs typeface="Browallia New" pitchFamily="34" charset="-34"/>
              </a:rPr>
              <a:t>]   </a:t>
            </a:r>
            <a:r>
              <a:rPr lang="en-US" sz="4400" b="1" dirty="0" err="1" smtClean="0">
                <a:solidFill>
                  <a:srgbClr val="FF0066"/>
                </a:solidFill>
                <a:latin typeface="Browallia New" pitchFamily="34" charset="-34"/>
                <a:cs typeface="Browallia New" pitchFamily="34" charset="-34"/>
              </a:rPr>
              <a:t>ab</a:t>
            </a:r>
            <a:r>
              <a:rPr lang="en-US" sz="4400" b="1" dirty="0" smtClean="0">
                <a:latin typeface="Browallia New" pitchFamily="34" charset="-34"/>
                <a:cs typeface="Browallia New" pitchFamily="34" charset="-34"/>
              </a:rPr>
              <a:t>[</a:t>
            </a:r>
            <a:r>
              <a:rPr lang="en-US" sz="4400" b="1" dirty="0" smtClean="0">
                <a:solidFill>
                  <a:srgbClr val="00B050"/>
                </a:solidFill>
                <a:latin typeface="Browallia New" pitchFamily="34" charset="-34"/>
                <a:cs typeface="Browallia New" pitchFamily="34" charset="-34"/>
              </a:rPr>
              <a:t>1</a:t>
            </a:r>
            <a:r>
              <a:rPr lang="en-US" sz="4400" b="1" dirty="0" smtClean="0">
                <a:latin typeface="Browallia New" pitchFamily="34" charset="-34"/>
                <a:cs typeface="Browallia New" pitchFamily="34" charset="-34"/>
              </a:rPr>
              <a:t>][</a:t>
            </a:r>
            <a:r>
              <a:rPr lang="en-US" sz="4400" b="1" dirty="0">
                <a:solidFill>
                  <a:srgbClr val="000099"/>
                </a:solidFill>
                <a:latin typeface="Browallia New" pitchFamily="34" charset="-34"/>
                <a:cs typeface="Browallia New" pitchFamily="34" charset="-34"/>
              </a:rPr>
              <a:t>1</a:t>
            </a:r>
            <a:r>
              <a:rPr lang="en-US" sz="4400" b="1" dirty="0">
                <a:latin typeface="Browallia New" pitchFamily="34" charset="-34"/>
                <a:cs typeface="Browallia New" pitchFamily="34" charset="-34"/>
              </a:rPr>
              <a:t>]   </a:t>
            </a:r>
            <a:r>
              <a:rPr lang="en-US" sz="4400" b="1" dirty="0" err="1" smtClean="0">
                <a:solidFill>
                  <a:srgbClr val="FF0066"/>
                </a:solidFill>
                <a:latin typeface="Browallia New" pitchFamily="34" charset="-34"/>
                <a:cs typeface="Browallia New" pitchFamily="34" charset="-34"/>
              </a:rPr>
              <a:t>ab</a:t>
            </a:r>
            <a:r>
              <a:rPr lang="en-US" sz="4400" b="1" dirty="0" smtClean="0">
                <a:latin typeface="Browallia New" pitchFamily="34" charset="-34"/>
                <a:cs typeface="Browallia New" pitchFamily="34" charset="-34"/>
              </a:rPr>
              <a:t>[</a:t>
            </a:r>
            <a:r>
              <a:rPr lang="en-US" sz="4400" b="1" dirty="0" smtClean="0">
                <a:solidFill>
                  <a:srgbClr val="00B050"/>
                </a:solidFill>
                <a:latin typeface="Browallia New" pitchFamily="34" charset="-34"/>
                <a:cs typeface="Browallia New" pitchFamily="34" charset="-34"/>
              </a:rPr>
              <a:t>1</a:t>
            </a:r>
            <a:r>
              <a:rPr lang="en-US" sz="4400" b="1" dirty="0" smtClean="0">
                <a:latin typeface="Browallia New" pitchFamily="34" charset="-34"/>
                <a:cs typeface="Browallia New" pitchFamily="34" charset="-34"/>
              </a:rPr>
              <a:t>][</a:t>
            </a:r>
            <a:r>
              <a:rPr lang="en-US" sz="4400" b="1" dirty="0">
                <a:solidFill>
                  <a:srgbClr val="000099"/>
                </a:solidFill>
                <a:latin typeface="Browallia New" pitchFamily="34" charset="-34"/>
                <a:cs typeface="Browallia New" pitchFamily="34" charset="-34"/>
              </a:rPr>
              <a:t>2</a:t>
            </a:r>
            <a:r>
              <a:rPr lang="en-US" sz="4400" b="1" dirty="0">
                <a:latin typeface="Browallia New" pitchFamily="34" charset="-34"/>
                <a:cs typeface="Browallia New" pitchFamily="34" charset="-34"/>
              </a:rPr>
              <a:t>]</a:t>
            </a:r>
            <a:endParaRPr lang="en-US" sz="4400" b="1" dirty="0" smtClean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295400" y="2362200"/>
            <a:ext cx="6542176" cy="646331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3600" b="1" dirty="0">
                <a:latin typeface="Browallia New" pitchFamily="34" charset="-34"/>
                <a:cs typeface="Browallia New" pitchFamily="34" charset="-34"/>
              </a:rPr>
              <a:t>ชนิดข้อมูล   </a:t>
            </a:r>
            <a:r>
              <a:rPr lang="th-TH" sz="3600" b="1" dirty="0">
                <a:solidFill>
                  <a:srgbClr val="FF0000"/>
                </a:solidFill>
                <a:latin typeface="Browallia New" pitchFamily="34" charset="-34"/>
                <a:cs typeface="Browallia New" pitchFamily="34" charset="-34"/>
              </a:rPr>
              <a:t>ชื่อตัวแปรอาร์เรย์</a:t>
            </a:r>
            <a:r>
              <a:rPr lang="en-US" sz="3600" b="1" dirty="0">
                <a:latin typeface="Browallia New" pitchFamily="34" charset="-34"/>
                <a:cs typeface="Browallia New" pitchFamily="34" charset="-34"/>
              </a:rPr>
              <a:t>[</a:t>
            </a:r>
            <a:r>
              <a:rPr lang="en-US" sz="3600" b="1" dirty="0">
                <a:solidFill>
                  <a:srgbClr val="00B050"/>
                </a:solidFill>
                <a:latin typeface="Browallia New" pitchFamily="34" charset="-34"/>
                <a:cs typeface="Browallia New" pitchFamily="34" charset="-34"/>
              </a:rPr>
              <a:t>Row</a:t>
            </a:r>
            <a:r>
              <a:rPr lang="en-US" sz="3600" b="1" dirty="0">
                <a:latin typeface="Browallia New" pitchFamily="34" charset="-34"/>
                <a:cs typeface="Browallia New" pitchFamily="34" charset="-34"/>
              </a:rPr>
              <a:t>][</a:t>
            </a:r>
            <a:r>
              <a:rPr lang="en-US" sz="3600" b="1" dirty="0">
                <a:solidFill>
                  <a:srgbClr val="000099"/>
                </a:solidFill>
                <a:latin typeface="Browallia New" pitchFamily="34" charset="-34"/>
                <a:cs typeface="Browallia New" pitchFamily="34" charset="-34"/>
              </a:rPr>
              <a:t>Column</a:t>
            </a:r>
            <a:r>
              <a:rPr lang="en-US" sz="3600" b="1" dirty="0">
                <a:latin typeface="Browallia New" pitchFamily="34" charset="-34"/>
                <a:cs typeface="Browallia New" pitchFamily="34" charset="-34"/>
              </a:rPr>
              <a:t>]</a:t>
            </a:r>
            <a:endParaRPr lang="th-TH" sz="36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4642688" y="4648200"/>
            <a:ext cx="1453312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212481" y="1071772"/>
            <a:ext cx="794480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4000" dirty="0">
                <a:latin typeface="Browallia New" pitchFamily="34" charset="-34"/>
                <a:cs typeface="Browallia New" pitchFamily="34" charset="-34"/>
              </a:rPr>
              <a:t>การประกาศตัวแปรอาร์เรย์สองมิติจะ</a:t>
            </a:r>
            <a:r>
              <a:rPr lang="th-TH" sz="4000" dirty="0" smtClean="0">
                <a:latin typeface="Browallia New" pitchFamily="34" charset="-34"/>
                <a:cs typeface="Browallia New" pitchFamily="34" charset="-34"/>
              </a:rPr>
              <a:t>ใช้ </a:t>
            </a:r>
            <a:r>
              <a:rPr lang="en-US" sz="4000" dirty="0" smtClean="0">
                <a:latin typeface="Browallia New" pitchFamily="34" charset="-34"/>
                <a:cs typeface="Browallia New" pitchFamily="34" charset="-34"/>
              </a:rPr>
              <a:t>index </a:t>
            </a:r>
            <a:r>
              <a:rPr lang="th-TH" sz="4000" dirty="0" smtClean="0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sz="4000" dirty="0">
                <a:latin typeface="Browallia New" pitchFamily="34" charset="-34"/>
                <a:cs typeface="Browallia New" pitchFamily="34" charset="-34"/>
              </a:rPr>
              <a:t>2 </a:t>
            </a:r>
            <a:r>
              <a:rPr lang="th-TH" sz="4000" dirty="0">
                <a:latin typeface="Browallia New" pitchFamily="34" charset="-34"/>
                <a:cs typeface="Browallia New" pitchFamily="34" charset="-34"/>
              </a:rPr>
              <a:t>ตัว </a:t>
            </a:r>
            <a:r>
              <a:rPr lang="th-TH" sz="4000" dirty="0" smtClean="0">
                <a:latin typeface="Browallia New" pitchFamily="34" charset="-34"/>
                <a:cs typeface="Browallia New" pitchFamily="34" charset="-34"/>
              </a:rPr>
              <a:t/>
            </a:r>
            <a:br>
              <a:rPr lang="th-TH" sz="4000" dirty="0" smtClean="0">
                <a:latin typeface="Browallia New" pitchFamily="34" charset="-34"/>
                <a:cs typeface="Browallia New" pitchFamily="34" charset="-34"/>
              </a:rPr>
            </a:br>
            <a:r>
              <a:rPr lang="th-TH" sz="4000" dirty="0" smtClean="0">
                <a:latin typeface="Browallia New" pitchFamily="34" charset="-34"/>
                <a:cs typeface="Browallia New" pitchFamily="34" charset="-34"/>
              </a:rPr>
              <a:t>เพื่อ</a:t>
            </a:r>
            <a:r>
              <a:rPr lang="th-TH" sz="4000" dirty="0">
                <a:latin typeface="Browallia New" pitchFamily="34" charset="-34"/>
                <a:cs typeface="Browallia New" pitchFamily="34" charset="-34"/>
              </a:rPr>
              <a:t>ระบุจำนวนสมาชิกในแต่ละหลัก </a:t>
            </a:r>
            <a:r>
              <a:rPr lang="th-TH" sz="4000" dirty="0" smtClean="0">
                <a:latin typeface="Browallia New" pitchFamily="34" charset="-34"/>
                <a:cs typeface="Browallia New" pitchFamily="34" charset="-34"/>
              </a:rPr>
              <a:t>และแต่</a:t>
            </a:r>
            <a:r>
              <a:rPr lang="th-TH" sz="4000" dirty="0">
                <a:latin typeface="Browallia New" pitchFamily="34" charset="-34"/>
                <a:cs typeface="Browallia New" pitchFamily="34" charset="-34"/>
              </a:rPr>
              <a:t>ละแถว ดังนี้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248400" y="4642946"/>
            <a:ext cx="1453312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3042488" y="4648200"/>
            <a:ext cx="1453312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4648200" y="5491654"/>
            <a:ext cx="1453312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6253912" y="5486400"/>
            <a:ext cx="1453312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3048000" y="5491654"/>
            <a:ext cx="1453312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66428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r>
              <a:rPr lang="th-TH" sz="6000" b="1" dirty="0" smtClean="0">
                <a:solidFill>
                  <a:schemeClr val="tx1"/>
                </a:solidFill>
                <a:cs typeface="Angsana New" pitchFamily="18" charset="-34"/>
              </a:rPr>
              <a:t>การกำหนดค่าเริ่มต้นให้อาร์เรย์ 2 มิติ</a:t>
            </a:r>
            <a:endParaRPr lang="en-US" b="1" dirty="0" smtClean="0">
              <a:solidFill>
                <a:schemeClr val="tx1"/>
              </a:solidFill>
              <a:cs typeface="Angsana New" pitchFamily="18" charset="-34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2030" y="1295400"/>
            <a:ext cx="8417170" cy="48768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4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4400" b="1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sqr</a:t>
            </a:r>
            <a:r>
              <a:rPr lang="en-US" sz="4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[2][3]   =  {	1, 2, 3,</a:t>
            </a:r>
          </a:p>
          <a:p>
            <a:pPr algn="l"/>
            <a:r>
              <a:rPr lang="en-US" sz="4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				4, 5, 6,</a:t>
            </a:r>
          </a:p>
          <a:p>
            <a:pPr algn="l"/>
            <a:r>
              <a:rPr lang="en-US" sz="4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		       	   };</a:t>
            </a:r>
          </a:p>
          <a:p>
            <a:pPr algn="l"/>
            <a:r>
              <a:rPr lang="en-US" sz="4400" b="1" dirty="0" err="1" smtClean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4400" b="1" dirty="0" smtClean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4400" b="1" dirty="0" err="1" smtClean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ar</a:t>
            </a:r>
            <a:r>
              <a:rPr lang="en-US" sz="4400" b="1" dirty="0" smtClean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44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3</a:t>
            </a:r>
            <a:r>
              <a:rPr lang="en-US" sz="4400" b="1" dirty="0" smtClean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][</a:t>
            </a:r>
            <a:r>
              <a:rPr lang="en-US" sz="44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sz="4400" b="1" dirty="0" smtClean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]</a:t>
            </a:r>
            <a:r>
              <a:rPr lang="en-US" sz="44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4400" b="1" dirty="0" smtClean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 =  { {1,2}, {3,4</a:t>
            </a:r>
            <a:r>
              <a:rPr lang="en-US" sz="44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}, </a:t>
            </a:r>
            <a:r>
              <a:rPr lang="en-US" sz="4400" b="1" dirty="0" smtClean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{5,6} };</a:t>
            </a:r>
          </a:p>
          <a:p>
            <a:pPr algn="l"/>
            <a:r>
              <a:rPr lang="en-US" sz="4400" b="1" dirty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char	</a:t>
            </a:r>
            <a:r>
              <a:rPr lang="en-US" sz="4400" b="1" dirty="0" err="1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str</a:t>
            </a:r>
            <a:r>
              <a:rPr lang="en-US" sz="4400" b="1" dirty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4400" b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sz="4400" b="1" dirty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][</a:t>
            </a:r>
            <a:r>
              <a:rPr lang="en-US" sz="4400" b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10</a:t>
            </a:r>
            <a:r>
              <a:rPr lang="en-US" sz="4400" b="1" dirty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] = {"Computer", "Engineer" };</a:t>
            </a:r>
          </a:p>
          <a:p>
            <a:pPr algn="l"/>
            <a:endParaRPr lang="en-US" sz="4400" b="1" dirty="0" smtClean="0">
              <a:solidFill>
                <a:srgbClr val="3333FF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98359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a[3][3] = { {35, 6, 1</a:t>
            </a:r>
            <a:r>
              <a:rPr lang="en-US" b="1" dirty="0" smtClean="0">
                <a:solidFill>
                  <a:schemeClr val="bg1"/>
                </a:solidFill>
              </a:rPr>
              <a:t>}, {</a:t>
            </a:r>
            <a:r>
              <a:rPr lang="en-US" b="1" dirty="0">
                <a:solidFill>
                  <a:schemeClr val="bg1"/>
                </a:solidFill>
              </a:rPr>
              <a:t>4, 5, 16</a:t>
            </a:r>
            <a:r>
              <a:rPr lang="en-US" b="1" dirty="0" smtClean="0">
                <a:solidFill>
                  <a:schemeClr val="bg1"/>
                </a:solidFill>
              </a:rPr>
              <a:t>}, {</a:t>
            </a:r>
            <a:r>
              <a:rPr lang="en-US" b="1" dirty="0">
                <a:solidFill>
                  <a:schemeClr val="bg1"/>
                </a:solidFill>
              </a:rPr>
              <a:t>9, 7, 92} }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0" y="1371600"/>
            <a:ext cx="92964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 err="1" smtClean="0"/>
              <a:t>int</a:t>
            </a:r>
            <a:r>
              <a:rPr lang="en-US" sz="4400" b="1" dirty="0" smtClean="0"/>
              <a:t> </a:t>
            </a:r>
            <a:r>
              <a:rPr lang="en-US" sz="4400" b="1" dirty="0"/>
              <a:t>main () {</a:t>
            </a:r>
            <a:br>
              <a:rPr lang="en-US" sz="4400" b="1" dirty="0"/>
            </a:br>
            <a:r>
              <a:rPr lang="en-US" sz="4400" b="1" dirty="0" smtClean="0"/>
              <a:t>    </a:t>
            </a:r>
            <a:r>
              <a:rPr lang="en-US" sz="4400" b="1" dirty="0" err="1" smtClean="0"/>
              <a:t>int</a:t>
            </a:r>
            <a:r>
              <a:rPr lang="en-US" sz="4400" b="1" dirty="0" smtClean="0"/>
              <a:t> </a:t>
            </a:r>
            <a:r>
              <a:rPr lang="en-US" sz="4400" b="1" dirty="0"/>
              <a:t>a[3][3] = </a:t>
            </a:r>
            <a:r>
              <a:rPr lang="en-US" sz="4400" b="1" dirty="0" smtClean="0"/>
              <a:t>{ {</a:t>
            </a:r>
            <a:r>
              <a:rPr lang="en-US" sz="4400" b="1" dirty="0"/>
              <a:t>35, 6, 1</a:t>
            </a:r>
            <a:r>
              <a:rPr lang="en-US" sz="4400" b="1" dirty="0" smtClean="0"/>
              <a:t>},{</a:t>
            </a:r>
            <a:r>
              <a:rPr lang="en-US" sz="4400" b="1" dirty="0"/>
              <a:t>4, 5, 16</a:t>
            </a:r>
            <a:r>
              <a:rPr lang="en-US" sz="4400" b="1" dirty="0" smtClean="0"/>
              <a:t>},{</a:t>
            </a:r>
            <a:r>
              <a:rPr lang="en-US" sz="4400" b="1" dirty="0"/>
              <a:t>9, 7, 92</a:t>
            </a:r>
            <a:r>
              <a:rPr lang="en-US" sz="4400" b="1" dirty="0" smtClean="0"/>
              <a:t>} }, i, j;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/>
              <a:t> </a:t>
            </a:r>
            <a:r>
              <a:rPr lang="en-US" sz="4400" b="1" dirty="0" smtClean="0"/>
              <a:t>   for </a:t>
            </a:r>
            <a:r>
              <a:rPr lang="en-US" sz="4400" b="1" dirty="0"/>
              <a:t>(i = 0; i &lt;3; i++) {</a:t>
            </a:r>
            <a:br>
              <a:rPr lang="en-US" sz="4400" b="1" dirty="0"/>
            </a:br>
            <a:r>
              <a:rPr lang="en-US" sz="4400" b="1" dirty="0"/>
              <a:t> </a:t>
            </a:r>
            <a:r>
              <a:rPr lang="en-US" sz="4400" b="1" dirty="0" smtClean="0"/>
              <a:t>       for </a:t>
            </a:r>
            <a:r>
              <a:rPr lang="en-US" sz="4400" b="1" dirty="0"/>
              <a:t>(j = 0; j &lt; 3; j++) </a:t>
            </a:r>
            <a:br>
              <a:rPr lang="en-US" sz="4400" b="1" dirty="0"/>
            </a:br>
            <a:r>
              <a:rPr lang="en-US" sz="4400" b="1" dirty="0" smtClean="0"/>
              <a:t>	    </a:t>
            </a:r>
            <a:r>
              <a:rPr lang="en-US" sz="4400" b="1" dirty="0" err="1" smtClean="0"/>
              <a:t>printf</a:t>
            </a:r>
            <a:r>
              <a:rPr lang="en-US" sz="4400" b="1" dirty="0" smtClean="0"/>
              <a:t> </a:t>
            </a:r>
            <a:r>
              <a:rPr lang="en-US" sz="4400" b="1" dirty="0"/>
              <a:t>("%d, ", a[i][j]);</a:t>
            </a:r>
            <a:br>
              <a:rPr lang="en-US" sz="4400" b="1" dirty="0"/>
            </a:br>
            <a:r>
              <a:rPr lang="en-US" sz="4400" b="1" dirty="0" smtClean="0"/>
              <a:t>        </a:t>
            </a:r>
            <a:r>
              <a:rPr lang="en-US" sz="4400" b="1" dirty="0" err="1" smtClean="0"/>
              <a:t>printf</a:t>
            </a:r>
            <a:r>
              <a:rPr lang="en-US" sz="4400" b="1" dirty="0" smtClean="0"/>
              <a:t> </a:t>
            </a:r>
            <a:r>
              <a:rPr lang="en-US" sz="4400" b="1" dirty="0"/>
              <a:t>("\n");</a:t>
            </a:r>
            <a:br>
              <a:rPr lang="en-US" sz="4400" b="1" dirty="0"/>
            </a:br>
            <a:r>
              <a:rPr lang="en-US" sz="4400" b="1" dirty="0" smtClean="0"/>
              <a:t>    }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>}</a:t>
            </a:r>
            <a:endParaRPr lang="th-TH" sz="4400" b="1" dirty="0"/>
          </a:p>
        </p:txBody>
      </p:sp>
    </p:spTree>
    <p:extLst>
      <p:ext uri="{BB962C8B-B14F-4D97-AF65-F5344CB8AC3E}">
        <p14:creationId xmlns:p14="http://schemas.microsoft.com/office/powerpoint/2010/main" val="17424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193675" y="2133600"/>
            <a:ext cx="8188325" cy="76944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400" b="1" dirty="0">
                <a:latin typeface="TH SarabunPSK" pitchFamily="34" charset="-34"/>
                <a:cs typeface="TH SarabunPSK" pitchFamily="34" charset="-34"/>
              </a:rPr>
              <a:t>char</a:t>
            </a:r>
            <a:r>
              <a:rPr lang="en-US" sz="4400" b="1" dirty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4400" b="1" dirty="0" err="1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str</a:t>
            </a:r>
            <a:r>
              <a:rPr lang="en-US" sz="4400" b="1" dirty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4400" b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sz="4400" b="1" dirty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][</a:t>
            </a:r>
            <a:r>
              <a:rPr lang="en-US" sz="4400" b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10</a:t>
            </a:r>
            <a:r>
              <a:rPr lang="en-US" sz="4400" b="1" dirty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] = </a:t>
            </a:r>
            <a:r>
              <a:rPr lang="en-US" sz="4400" b="1" dirty="0">
                <a:latin typeface="TH SarabunPSK" pitchFamily="34" charset="-34"/>
                <a:cs typeface="TH SarabunPSK" pitchFamily="34" charset="-34"/>
              </a:rPr>
              <a:t>{"Computer", "Engineer" };</a:t>
            </a:r>
          </a:p>
        </p:txBody>
      </p:sp>
      <p:sp>
        <p:nvSpPr>
          <p:cNvPr id="228356" name="AutoShape 4"/>
          <p:cNvSpPr>
            <a:spLocks noChangeArrowheads="1"/>
          </p:cNvSpPr>
          <p:nvPr/>
        </p:nvSpPr>
        <p:spPr bwMode="auto">
          <a:xfrm>
            <a:off x="1835150" y="4225568"/>
            <a:ext cx="676275" cy="81510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E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8357" name="AutoShape 5"/>
          <p:cNvSpPr>
            <a:spLocks noChangeArrowheads="1"/>
          </p:cNvSpPr>
          <p:nvPr/>
        </p:nvSpPr>
        <p:spPr bwMode="auto">
          <a:xfrm>
            <a:off x="2411412" y="4222393"/>
            <a:ext cx="676275" cy="81510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n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2987675" y="4222393"/>
            <a:ext cx="676275" cy="81510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g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8359" name="AutoShape 7"/>
          <p:cNvSpPr>
            <a:spLocks noChangeArrowheads="1"/>
          </p:cNvSpPr>
          <p:nvPr/>
        </p:nvSpPr>
        <p:spPr bwMode="auto">
          <a:xfrm>
            <a:off x="3563937" y="4219218"/>
            <a:ext cx="676275" cy="81510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600" b="1" dirty="0" err="1">
                <a:latin typeface="TH SarabunPSK" pitchFamily="34" charset="-34"/>
                <a:cs typeface="TH SarabunPSK" pitchFamily="34" charset="-34"/>
              </a:rPr>
              <a:t>i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4138612" y="4222393"/>
            <a:ext cx="676275" cy="81510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600" b="1" dirty="0" err="1">
                <a:latin typeface="TH SarabunPSK" pitchFamily="34" charset="-34"/>
                <a:cs typeface="TH SarabunPSK" pitchFamily="34" charset="-34"/>
              </a:rPr>
              <a:t>n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714875" y="4219218"/>
            <a:ext cx="676275" cy="81510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e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5291137" y="4219218"/>
            <a:ext cx="676275" cy="81510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e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8363" name="AutoShape 11"/>
          <p:cNvSpPr>
            <a:spLocks noChangeArrowheads="1"/>
          </p:cNvSpPr>
          <p:nvPr/>
        </p:nvSpPr>
        <p:spPr bwMode="auto">
          <a:xfrm>
            <a:off x="5867400" y="4216043"/>
            <a:ext cx="676275" cy="81510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600" b="1">
                <a:latin typeface="TH SarabunPSK" pitchFamily="34" charset="-34"/>
                <a:cs typeface="TH SarabunPSK" pitchFamily="34" charset="-34"/>
              </a:rPr>
              <a:t>r</a:t>
            </a:r>
            <a:endParaRPr lang="th-TH" sz="3600" b="1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8364" name="AutoShape 12"/>
          <p:cNvSpPr>
            <a:spLocks noChangeArrowheads="1"/>
          </p:cNvSpPr>
          <p:nvPr/>
        </p:nvSpPr>
        <p:spPr bwMode="auto">
          <a:xfrm>
            <a:off x="6443662" y="4222393"/>
            <a:ext cx="676275" cy="81510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\0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7019925" y="4219218"/>
            <a:ext cx="676275" cy="81510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1835150" y="3696931"/>
            <a:ext cx="676275" cy="81510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C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8367" name="AutoShape 15"/>
          <p:cNvSpPr>
            <a:spLocks noChangeArrowheads="1"/>
          </p:cNvSpPr>
          <p:nvPr/>
        </p:nvSpPr>
        <p:spPr bwMode="auto">
          <a:xfrm>
            <a:off x="2411412" y="3693756"/>
            <a:ext cx="676275" cy="81510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o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2987675" y="3693756"/>
            <a:ext cx="676275" cy="81510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m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8369" name="AutoShape 17"/>
          <p:cNvSpPr>
            <a:spLocks noChangeArrowheads="1"/>
          </p:cNvSpPr>
          <p:nvPr/>
        </p:nvSpPr>
        <p:spPr bwMode="auto">
          <a:xfrm>
            <a:off x="3563937" y="3690581"/>
            <a:ext cx="676275" cy="81510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p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8370" name="AutoShape 18"/>
          <p:cNvSpPr>
            <a:spLocks noChangeArrowheads="1"/>
          </p:cNvSpPr>
          <p:nvPr/>
        </p:nvSpPr>
        <p:spPr bwMode="auto">
          <a:xfrm>
            <a:off x="4138612" y="3693756"/>
            <a:ext cx="676275" cy="81510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u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8371" name="AutoShape 19"/>
          <p:cNvSpPr>
            <a:spLocks noChangeArrowheads="1"/>
          </p:cNvSpPr>
          <p:nvPr/>
        </p:nvSpPr>
        <p:spPr bwMode="auto">
          <a:xfrm>
            <a:off x="4714875" y="3690581"/>
            <a:ext cx="676275" cy="81510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t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5291137" y="3690581"/>
            <a:ext cx="676275" cy="81510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e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8373" name="AutoShape 21"/>
          <p:cNvSpPr>
            <a:spLocks noChangeArrowheads="1"/>
          </p:cNvSpPr>
          <p:nvPr/>
        </p:nvSpPr>
        <p:spPr bwMode="auto">
          <a:xfrm>
            <a:off x="5867400" y="3687406"/>
            <a:ext cx="676275" cy="81510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r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8374" name="AutoShape 22"/>
          <p:cNvSpPr>
            <a:spLocks noChangeArrowheads="1"/>
          </p:cNvSpPr>
          <p:nvPr/>
        </p:nvSpPr>
        <p:spPr bwMode="auto">
          <a:xfrm>
            <a:off x="6443662" y="3693756"/>
            <a:ext cx="676275" cy="81510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\0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8375" name="AutoShape 23"/>
          <p:cNvSpPr>
            <a:spLocks noChangeArrowheads="1"/>
          </p:cNvSpPr>
          <p:nvPr/>
        </p:nvSpPr>
        <p:spPr bwMode="auto">
          <a:xfrm>
            <a:off x="7019925" y="3690581"/>
            <a:ext cx="676275" cy="81510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th-TH" sz="3600" b="1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6321425" y="3048000"/>
            <a:ext cx="963725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[0][8]</a:t>
            </a:r>
            <a:endParaRPr lang="th-TH" sz="3600" b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8939" name="Text Box 26"/>
          <p:cNvSpPr txBox="1">
            <a:spLocks noChangeArrowheads="1"/>
          </p:cNvSpPr>
          <p:nvPr/>
        </p:nvSpPr>
        <p:spPr bwMode="auto">
          <a:xfrm>
            <a:off x="6288087" y="4953000"/>
            <a:ext cx="963725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[1][8]</a:t>
            </a:r>
            <a:endParaRPr lang="th-TH" sz="3600" b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8940" name="Text Box 27"/>
          <p:cNvSpPr txBox="1">
            <a:spLocks noChangeArrowheads="1"/>
          </p:cNvSpPr>
          <p:nvPr/>
        </p:nvSpPr>
        <p:spPr bwMode="auto">
          <a:xfrm>
            <a:off x="762000" y="3787914"/>
            <a:ext cx="1031051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str</a:t>
            </a:r>
            <a:r>
              <a:rPr lang="en-US" sz="4000" b="1" dirty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[0]</a:t>
            </a:r>
            <a:endParaRPr lang="th-TH" sz="4000" b="1" dirty="0">
              <a:solidFill>
                <a:srgbClr val="FF0066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8941" name="Text Box 28"/>
          <p:cNvSpPr txBox="1">
            <a:spLocks noChangeArrowheads="1"/>
          </p:cNvSpPr>
          <p:nvPr/>
        </p:nvSpPr>
        <p:spPr bwMode="auto">
          <a:xfrm>
            <a:off x="734550" y="4502428"/>
            <a:ext cx="1031051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str</a:t>
            </a:r>
            <a:r>
              <a:rPr lang="en-US" sz="4000" b="1" dirty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[1]</a:t>
            </a:r>
            <a:endParaRPr lang="th-TH" sz="4000" b="1" dirty="0">
              <a:solidFill>
                <a:srgbClr val="FF0066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6000" b="1" dirty="0" smtClean="0">
                <a:cs typeface="Angsana New" pitchFamily="18" charset="-34"/>
              </a:rPr>
              <a:t>การกำหนดค่าเริ่มต้นให้อาร์เรย์ 2 มิติ</a:t>
            </a:r>
            <a:endParaRPr lang="en-US" b="1" dirty="0" smtClean="0">
              <a:cs typeface="Angsana New" pitchFamily="18" charset="-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52400" y="1447800"/>
            <a:ext cx="8610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kern="700" dirty="0" smtClean="0"/>
              <a:t>main</a:t>
            </a:r>
            <a:r>
              <a:rPr lang="en-US" sz="4400" b="1" kern="700" dirty="0"/>
              <a:t>()</a:t>
            </a:r>
          </a:p>
          <a:p>
            <a:pPr marL="0" indent="0">
              <a:buNone/>
            </a:pPr>
            <a:r>
              <a:rPr lang="en-US" sz="4400" b="1" kern="700" dirty="0"/>
              <a:t>{</a:t>
            </a:r>
          </a:p>
          <a:p>
            <a:pPr marL="0" indent="0">
              <a:buNone/>
            </a:pPr>
            <a:r>
              <a:rPr lang="en-US" sz="4400" b="1" kern="700" dirty="0"/>
              <a:t> </a:t>
            </a:r>
            <a:r>
              <a:rPr lang="en-US" sz="4400" b="1" kern="700" dirty="0" smtClean="0"/>
              <a:t>   char </a:t>
            </a:r>
            <a:r>
              <a:rPr lang="en-US" sz="4400" b="1" kern="700" dirty="0" err="1">
                <a:solidFill>
                  <a:srgbClr val="00B050"/>
                </a:solidFill>
              </a:rPr>
              <a:t>str</a:t>
            </a:r>
            <a:r>
              <a:rPr lang="en-US" sz="4400" b="1" kern="700" dirty="0"/>
              <a:t>[</a:t>
            </a:r>
            <a:r>
              <a:rPr lang="en-US" sz="4400" b="1" kern="700" dirty="0">
                <a:solidFill>
                  <a:srgbClr val="FF0066"/>
                </a:solidFill>
              </a:rPr>
              <a:t>2</a:t>
            </a:r>
            <a:r>
              <a:rPr lang="en-US" sz="4400" b="1" kern="700" dirty="0"/>
              <a:t>][</a:t>
            </a:r>
            <a:r>
              <a:rPr lang="en-US" sz="4400" b="1" kern="700" dirty="0">
                <a:solidFill>
                  <a:srgbClr val="FF0066"/>
                </a:solidFill>
              </a:rPr>
              <a:t>10</a:t>
            </a:r>
            <a:r>
              <a:rPr lang="en-US" sz="4400" b="1" kern="700" dirty="0"/>
              <a:t>] = {"Computer", "Engine" };</a:t>
            </a:r>
          </a:p>
          <a:p>
            <a:pPr marL="0" indent="0">
              <a:buNone/>
            </a:pPr>
            <a:r>
              <a:rPr lang="en-US" sz="4400" b="1" kern="700" dirty="0" smtClean="0"/>
              <a:t>    </a:t>
            </a:r>
            <a:r>
              <a:rPr lang="en-US" sz="4400" b="1" kern="700" dirty="0" err="1" smtClean="0"/>
              <a:t>printf</a:t>
            </a:r>
            <a:r>
              <a:rPr lang="en-US" sz="4400" b="1" kern="700" dirty="0"/>
              <a:t>("</a:t>
            </a:r>
            <a:r>
              <a:rPr lang="en-US" sz="4400" b="1" kern="700" dirty="0" err="1"/>
              <a:t>str</a:t>
            </a:r>
            <a:r>
              <a:rPr lang="en-US" sz="4400" b="1" kern="700" dirty="0"/>
              <a:t>[0] = %s\n", </a:t>
            </a:r>
            <a:r>
              <a:rPr lang="en-US" sz="4400" b="1" kern="700" dirty="0" err="1">
                <a:solidFill>
                  <a:srgbClr val="00B050"/>
                </a:solidFill>
              </a:rPr>
              <a:t>str</a:t>
            </a:r>
            <a:r>
              <a:rPr lang="en-US" sz="4400" b="1" kern="700" dirty="0"/>
              <a:t>[</a:t>
            </a:r>
            <a:r>
              <a:rPr lang="en-US" sz="4400" b="1" kern="700" dirty="0">
                <a:solidFill>
                  <a:srgbClr val="FF0066"/>
                </a:solidFill>
              </a:rPr>
              <a:t>0</a:t>
            </a:r>
            <a:r>
              <a:rPr lang="en-US" sz="4400" b="1" kern="700" dirty="0"/>
              <a:t>]);</a:t>
            </a:r>
          </a:p>
          <a:p>
            <a:pPr marL="0" indent="0">
              <a:buNone/>
            </a:pPr>
            <a:r>
              <a:rPr lang="en-US" sz="4400" b="1" kern="700" dirty="0" smtClean="0"/>
              <a:t>    </a:t>
            </a:r>
            <a:r>
              <a:rPr lang="en-US" sz="4400" b="1" kern="700" dirty="0" err="1" smtClean="0"/>
              <a:t>printf</a:t>
            </a:r>
            <a:r>
              <a:rPr lang="en-US" sz="4400" b="1" kern="700" dirty="0"/>
              <a:t>("</a:t>
            </a:r>
            <a:r>
              <a:rPr lang="en-US" sz="4400" b="1" kern="700" dirty="0" err="1"/>
              <a:t>str</a:t>
            </a:r>
            <a:r>
              <a:rPr lang="en-US" sz="4400" b="1" kern="700" dirty="0"/>
              <a:t>[1] = %s\n", </a:t>
            </a:r>
            <a:r>
              <a:rPr lang="en-US" sz="4400" b="1" kern="700" dirty="0" err="1">
                <a:solidFill>
                  <a:srgbClr val="00B050"/>
                </a:solidFill>
              </a:rPr>
              <a:t>str</a:t>
            </a:r>
            <a:r>
              <a:rPr lang="en-US" sz="4400" b="1" kern="700" dirty="0"/>
              <a:t>[</a:t>
            </a:r>
            <a:r>
              <a:rPr lang="en-US" sz="4400" b="1" kern="700" dirty="0">
                <a:solidFill>
                  <a:srgbClr val="FF0066"/>
                </a:solidFill>
              </a:rPr>
              <a:t>1</a:t>
            </a:r>
            <a:r>
              <a:rPr lang="en-US" sz="4400" b="1" kern="700" dirty="0"/>
              <a:t>]);</a:t>
            </a:r>
          </a:p>
          <a:p>
            <a:pPr marL="0" indent="0">
              <a:buNone/>
            </a:pPr>
            <a:r>
              <a:rPr lang="en-US" sz="4400" b="1" kern="700" dirty="0"/>
              <a:t>}</a:t>
            </a:r>
            <a:endParaRPr lang="th-TH" sz="4400" b="1" kern="700" dirty="0"/>
          </a:p>
        </p:txBody>
      </p:sp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th-TH" b="1" dirty="0">
                <a:cs typeface="Angsana New" pitchFamily="18" charset="-34"/>
              </a:rPr>
              <a:t>อาร์เรย์ 2 </a:t>
            </a:r>
            <a:r>
              <a:rPr lang="th-TH" b="1" dirty="0" smtClean="0">
                <a:cs typeface="Angsana New" pitchFamily="18" charset="-34"/>
              </a:rPr>
              <a:t>มิติ กับ ข้อความ</a:t>
            </a:r>
            <a:endParaRPr lang="en-US" b="1" dirty="0">
              <a:cs typeface="Angsana New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3810000"/>
            <a:ext cx="2005677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b="1" kern="7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Computer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4721331"/>
            <a:ext cx="1364476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b="1" kern="700" dirty="0"/>
              <a:t>Engine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4656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5100" y="0"/>
            <a:ext cx="6629400" cy="1143000"/>
          </a:xfrm>
        </p:spPr>
        <p:txBody>
          <a:bodyPr>
            <a:normAutofit/>
          </a:bodyPr>
          <a:lstStyle/>
          <a:p>
            <a:r>
              <a:rPr lang="th-TH" sz="5400" b="1" dirty="0" smtClean="0">
                <a:solidFill>
                  <a:schemeClr val="tx1"/>
                </a:solidFill>
                <a:latin typeface="LilyUPC" pitchFamily="34" charset="-34"/>
              </a:rPr>
              <a:t>การเก็บข้อมูลในอาร์เรย์สองมิติ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52400" y="76200"/>
            <a:ext cx="2819400" cy="67403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en-US" sz="3600" b="1" dirty="0">
                <a:cs typeface="Angsana New" pitchFamily="18" charset="-34"/>
              </a:rPr>
              <a:t>main</a:t>
            </a:r>
            <a:r>
              <a:rPr lang="th-TH" sz="3600" b="1" dirty="0">
                <a:cs typeface="Angsana New" pitchFamily="18" charset="-34"/>
              </a:rPr>
              <a:t>( </a:t>
            </a:r>
            <a:r>
              <a:rPr lang="th-TH" sz="3600" b="1" dirty="0" smtClean="0">
                <a:cs typeface="Angsana New" pitchFamily="18" charset="-34"/>
              </a:rPr>
              <a:t>) {</a:t>
            </a:r>
            <a:endParaRPr lang="th-TH" sz="3600" b="1" dirty="0">
              <a:cs typeface="Angsana New" pitchFamily="18" charset="-34"/>
            </a:endParaRPr>
          </a:p>
          <a:p>
            <a:r>
              <a:rPr lang="th-TH" sz="3600" b="1" dirty="0">
                <a:cs typeface="Angsana New" pitchFamily="18" charset="-34"/>
              </a:rPr>
              <a:t> </a:t>
            </a:r>
            <a:r>
              <a:rPr lang="th-TH" sz="3600" b="1" dirty="0" smtClean="0">
                <a:cs typeface="Angsana New" pitchFamily="18" charset="-34"/>
              </a:rPr>
              <a:t>     </a:t>
            </a:r>
            <a:r>
              <a:rPr lang="th-TH" sz="3600" b="1" dirty="0" err="1" smtClean="0">
                <a:cs typeface="Angsana New" pitchFamily="18" charset="-34"/>
              </a:rPr>
              <a:t>int</a:t>
            </a:r>
            <a:r>
              <a:rPr lang="th-TH" sz="3600" b="1" dirty="0" smtClean="0">
                <a:cs typeface="Angsana New" pitchFamily="18" charset="-34"/>
              </a:rPr>
              <a:t> </a:t>
            </a:r>
            <a:r>
              <a:rPr lang="th-TH" sz="3600" b="1" dirty="0">
                <a:cs typeface="Angsana New" pitchFamily="18" charset="-34"/>
              </a:rPr>
              <a:t>a[3][3];</a:t>
            </a:r>
          </a:p>
          <a:p>
            <a:r>
              <a:rPr lang="th-TH" sz="3600" b="1" dirty="0">
                <a:cs typeface="Angsana New" pitchFamily="18" charset="-34"/>
              </a:rPr>
              <a:t>      a[0][0]  =  4;</a:t>
            </a:r>
          </a:p>
          <a:p>
            <a:r>
              <a:rPr lang="th-TH" sz="3600" b="1" dirty="0">
                <a:cs typeface="Angsana New" pitchFamily="18" charset="-34"/>
              </a:rPr>
              <a:t>      a[0][1]  =  5</a:t>
            </a:r>
            <a:r>
              <a:rPr lang="en-US" sz="3600" b="1" dirty="0">
                <a:cs typeface="Angsana New" pitchFamily="18" charset="-34"/>
              </a:rPr>
              <a:t>;</a:t>
            </a:r>
          </a:p>
          <a:p>
            <a:r>
              <a:rPr lang="en-US" sz="3600" b="1" dirty="0">
                <a:cs typeface="Angsana New" pitchFamily="18" charset="-34"/>
              </a:rPr>
              <a:t>      a[0][2]  =  10;</a:t>
            </a:r>
            <a:endParaRPr lang="th-TH" sz="3600" b="1" dirty="0">
              <a:cs typeface="Angsana New" pitchFamily="18" charset="-34"/>
            </a:endParaRPr>
          </a:p>
          <a:p>
            <a:r>
              <a:rPr lang="en-US" sz="3600" b="1" dirty="0">
                <a:cs typeface="Angsana New" pitchFamily="18" charset="-34"/>
              </a:rPr>
              <a:t>      </a:t>
            </a:r>
            <a:r>
              <a:rPr lang="en-US" sz="3600" b="1" dirty="0" smtClean="0">
                <a:cs typeface="Angsana New" pitchFamily="18" charset="-34"/>
              </a:rPr>
              <a:t>a[1</a:t>
            </a:r>
            <a:r>
              <a:rPr lang="en-US" sz="3600" b="1" dirty="0">
                <a:cs typeface="Angsana New" pitchFamily="18" charset="-34"/>
              </a:rPr>
              <a:t>][0]  =  8;</a:t>
            </a:r>
          </a:p>
          <a:p>
            <a:r>
              <a:rPr lang="en-US" sz="3600" b="1" dirty="0">
                <a:cs typeface="Angsana New" pitchFamily="18" charset="-34"/>
              </a:rPr>
              <a:t>      </a:t>
            </a:r>
            <a:r>
              <a:rPr lang="en-US" sz="3600" b="1" dirty="0" smtClean="0">
                <a:cs typeface="Angsana New" pitchFamily="18" charset="-34"/>
              </a:rPr>
              <a:t>a[1</a:t>
            </a:r>
            <a:r>
              <a:rPr lang="en-US" sz="3600" b="1" dirty="0">
                <a:cs typeface="Angsana New" pitchFamily="18" charset="-34"/>
              </a:rPr>
              <a:t>][1]  =  14;</a:t>
            </a:r>
          </a:p>
          <a:p>
            <a:r>
              <a:rPr lang="en-US" sz="3600" b="1" dirty="0">
                <a:cs typeface="Angsana New" pitchFamily="18" charset="-34"/>
              </a:rPr>
              <a:t>      </a:t>
            </a:r>
            <a:r>
              <a:rPr lang="en-US" sz="3600" b="1" dirty="0" smtClean="0">
                <a:cs typeface="Angsana New" pitchFamily="18" charset="-34"/>
              </a:rPr>
              <a:t>a[1</a:t>
            </a:r>
            <a:r>
              <a:rPr lang="en-US" sz="3600" b="1" dirty="0">
                <a:cs typeface="Angsana New" pitchFamily="18" charset="-34"/>
              </a:rPr>
              <a:t>][2]  =  17;</a:t>
            </a:r>
          </a:p>
          <a:p>
            <a:r>
              <a:rPr lang="en-US" sz="3600" b="1" dirty="0" smtClean="0">
                <a:cs typeface="Angsana New" pitchFamily="18" charset="-34"/>
              </a:rPr>
              <a:t>      </a:t>
            </a:r>
            <a:r>
              <a:rPr lang="en-US" sz="3600" b="1" dirty="0">
                <a:cs typeface="Angsana New" pitchFamily="18" charset="-34"/>
              </a:rPr>
              <a:t>a[2][0]  =  9;</a:t>
            </a:r>
          </a:p>
          <a:p>
            <a:r>
              <a:rPr lang="en-US" sz="3600" b="1" dirty="0" smtClean="0">
                <a:cs typeface="Angsana New" pitchFamily="18" charset="-34"/>
              </a:rPr>
              <a:t>      </a:t>
            </a:r>
            <a:r>
              <a:rPr lang="en-US" sz="3600" b="1" dirty="0">
                <a:cs typeface="Angsana New" pitchFamily="18" charset="-34"/>
              </a:rPr>
              <a:t>a[2][1]  =  8;</a:t>
            </a:r>
          </a:p>
          <a:p>
            <a:r>
              <a:rPr lang="en-US" sz="3600" b="1" dirty="0" smtClean="0">
                <a:cs typeface="Angsana New" pitchFamily="18" charset="-34"/>
              </a:rPr>
              <a:t>      </a:t>
            </a:r>
            <a:r>
              <a:rPr lang="en-US" sz="3600" b="1" dirty="0">
                <a:cs typeface="Angsana New" pitchFamily="18" charset="-34"/>
              </a:rPr>
              <a:t>a[2][2]  =  13;</a:t>
            </a:r>
          </a:p>
          <a:p>
            <a:r>
              <a:rPr lang="en-US" sz="3600" b="1" dirty="0">
                <a:cs typeface="Angsana New" pitchFamily="18" charset="-34"/>
              </a:rPr>
              <a:t>}</a:t>
            </a:r>
            <a:endParaRPr lang="th-TH" sz="3600" b="1" dirty="0">
              <a:cs typeface="Angsana New" pitchFamily="18" charset="-34"/>
            </a:endParaRPr>
          </a:p>
        </p:txBody>
      </p:sp>
      <p:sp>
        <p:nvSpPr>
          <p:cNvPr id="22532" name="Rectangle 20"/>
          <p:cNvSpPr>
            <a:spLocks noChangeArrowheads="1"/>
          </p:cNvSpPr>
          <p:nvPr/>
        </p:nvSpPr>
        <p:spPr bwMode="auto">
          <a:xfrm>
            <a:off x="4800600" y="3054350"/>
            <a:ext cx="18288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sz="4000" b="1"/>
          </a:p>
        </p:txBody>
      </p:sp>
      <p:sp>
        <p:nvSpPr>
          <p:cNvPr id="22533" name="Line 22"/>
          <p:cNvSpPr>
            <a:spLocks noChangeShapeType="1"/>
          </p:cNvSpPr>
          <p:nvPr/>
        </p:nvSpPr>
        <p:spPr bwMode="auto">
          <a:xfrm>
            <a:off x="5410200" y="30543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 sz="4000" b="1"/>
          </a:p>
        </p:txBody>
      </p:sp>
      <p:sp>
        <p:nvSpPr>
          <p:cNvPr id="22534" name="Line 23"/>
          <p:cNvSpPr>
            <a:spLocks noChangeShapeType="1"/>
          </p:cNvSpPr>
          <p:nvPr/>
        </p:nvSpPr>
        <p:spPr bwMode="auto">
          <a:xfrm>
            <a:off x="6019800" y="30543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 sz="4000" b="1"/>
          </a:p>
        </p:txBody>
      </p:sp>
      <p:sp>
        <p:nvSpPr>
          <p:cNvPr id="22535" name="Line 24"/>
          <p:cNvSpPr>
            <a:spLocks noChangeShapeType="1"/>
          </p:cNvSpPr>
          <p:nvPr/>
        </p:nvSpPr>
        <p:spPr bwMode="auto">
          <a:xfrm>
            <a:off x="4800600" y="358775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 sz="4000" b="1"/>
          </a:p>
        </p:txBody>
      </p:sp>
      <p:sp>
        <p:nvSpPr>
          <p:cNvPr id="22536" name="Line 25"/>
          <p:cNvSpPr>
            <a:spLocks noChangeShapeType="1"/>
          </p:cNvSpPr>
          <p:nvPr/>
        </p:nvSpPr>
        <p:spPr bwMode="auto">
          <a:xfrm>
            <a:off x="4800600" y="412115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 sz="4000" b="1"/>
          </a:p>
        </p:txBody>
      </p:sp>
      <p:sp>
        <p:nvSpPr>
          <p:cNvPr id="22537" name="Text Box 26"/>
          <p:cNvSpPr txBox="1">
            <a:spLocks noChangeArrowheads="1"/>
          </p:cNvSpPr>
          <p:nvPr/>
        </p:nvSpPr>
        <p:spPr bwMode="auto">
          <a:xfrm>
            <a:off x="5562600" y="4121151"/>
            <a:ext cx="5725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4000" b="1"/>
              <a:t>17</a:t>
            </a:r>
          </a:p>
        </p:txBody>
      </p:sp>
      <p:sp>
        <p:nvSpPr>
          <p:cNvPr id="22538" name="Text Box 27"/>
          <p:cNvSpPr txBox="1">
            <a:spLocks noChangeArrowheads="1"/>
          </p:cNvSpPr>
          <p:nvPr/>
        </p:nvSpPr>
        <p:spPr bwMode="auto">
          <a:xfrm>
            <a:off x="4953000" y="3054351"/>
            <a:ext cx="3786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4000" b="1" dirty="0"/>
              <a:t>4</a:t>
            </a:r>
          </a:p>
        </p:txBody>
      </p:sp>
      <p:sp>
        <p:nvSpPr>
          <p:cNvPr id="22539" name="Text Box 28"/>
          <p:cNvSpPr txBox="1">
            <a:spLocks noChangeArrowheads="1"/>
          </p:cNvSpPr>
          <p:nvPr/>
        </p:nvSpPr>
        <p:spPr bwMode="auto">
          <a:xfrm>
            <a:off x="4876800" y="4121151"/>
            <a:ext cx="5725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4000" b="1"/>
              <a:t>10</a:t>
            </a:r>
          </a:p>
        </p:txBody>
      </p:sp>
      <p:sp>
        <p:nvSpPr>
          <p:cNvPr id="22540" name="Text Box 29"/>
          <p:cNvSpPr txBox="1">
            <a:spLocks noChangeArrowheads="1"/>
          </p:cNvSpPr>
          <p:nvPr/>
        </p:nvSpPr>
        <p:spPr bwMode="auto">
          <a:xfrm>
            <a:off x="6172200" y="3587750"/>
            <a:ext cx="3786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4000" b="1"/>
              <a:t>8</a:t>
            </a:r>
          </a:p>
        </p:txBody>
      </p:sp>
      <p:sp>
        <p:nvSpPr>
          <p:cNvPr id="22541" name="Text Box 30"/>
          <p:cNvSpPr txBox="1">
            <a:spLocks noChangeArrowheads="1"/>
          </p:cNvSpPr>
          <p:nvPr/>
        </p:nvSpPr>
        <p:spPr bwMode="auto">
          <a:xfrm>
            <a:off x="5562600" y="3587750"/>
            <a:ext cx="5725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4000" b="1"/>
              <a:t>14</a:t>
            </a:r>
          </a:p>
        </p:txBody>
      </p:sp>
      <p:sp>
        <p:nvSpPr>
          <p:cNvPr id="22542" name="Text Box 31"/>
          <p:cNvSpPr txBox="1">
            <a:spLocks noChangeArrowheads="1"/>
          </p:cNvSpPr>
          <p:nvPr/>
        </p:nvSpPr>
        <p:spPr bwMode="auto">
          <a:xfrm>
            <a:off x="4953000" y="3587750"/>
            <a:ext cx="3786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4000" b="1"/>
              <a:t>5</a:t>
            </a:r>
          </a:p>
        </p:txBody>
      </p:sp>
      <p:sp>
        <p:nvSpPr>
          <p:cNvPr id="22543" name="Text Box 32"/>
          <p:cNvSpPr txBox="1">
            <a:spLocks noChangeArrowheads="1"/>
          </p:cNvSpPr>
          <p:nvPr/>
        </p:nvSpPr>
        <p:spPr bwMode="auto">
          <a:xfrm>
            <a:off x="6172200" y="3054351"/>
            <a:ext cx="3786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4000" b="1"/>
              <a:t>9</a:t>
            </a:r>
          </a:p>
        </p:txBody>
      </p:sp>
      <p:sp>
        <p:nvSpPr>
          <p:cNvPr id="22544" name="Text Box 33"/>
          <p:cNvSpPr txBox="1">
            <a:spLocks noChangeArrowheads="1"/>
          </p:cNvSpPr>
          <p:nvPr/>
        </p:nvSpPr>
        <p:spPr bwMode="auto">
          <a:xfrm>
            <a:off x="5562600" y="3054351"/>
            <a:ext cx="3786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4000" b="1"/>
              <a:t>8</a:t>
            </a:r>
          </a:p>
        </p:txBody>
      </p:sp>
      <p:sp>
        <p:nvSpPr>
          <p:cNvPr id="22545" name="Text Box 34"/>
          <p:cNvSpPr txBox="1">
            <a:spLocks noChangeArrowheads="1"/>
          </p:cNvSpPr>
          <p:nvPr/>
        </p:nvSpPr>
        <p:spPr bwMode="auto">
          <a:xfrm>
            <a:off x="6172200" y="4121151"/>
            <a:ext cx="5725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4000" b="1"/>
              <a:t>13</a:t>
            </a:r>
          </a:p>
        </p:txBody>
      </p:sp>
      <p:sp>
        <p:nvSpPr>
          <p:cNvPr id="22546" name="Text Box 35"/>
          <p:cNvSpPr txBox="1">
            <a:spLocks noChangeArrowheads="1"/>
          </p:cNvSpPr>
          <p:nvPr/>
        </p:nvSpPr>
        <p:spPr bwMode="auto">
          <a:xfrm>
            <a:off x="3505200" y="4883151"/>
            <a:ext cx="11432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4000" b="1">
                <a:cs typeface="Angsana New" pitchFamily="18" charset="-34"/>
              </a:rPr>
              <a:t>a[0][2]</a:t>
            </a:r>
          </a:p>
        </p:txBody>
      </p:sp>
      <p:sp>
        <p:nvSpPr>
          <p:cNvPr id="22547" name="Text Box 36"/>
          <p:cNvSpPr txBox="1">
            <a:spLocks noChangeArrowheads="1"/>
          </p:cNvSpPr>
          <p:nvPr/>
        </p:nvSpPr>
        <p:spPr bwMode="auto">
          <a:xfrm>
            <a:off x="3505200" y="3587750"/>
            <a:ext cx="11432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4000" b="1">
                <a:cs typeface="Angsana New" pitchFamily="18" charset="-34"/>
              </a:rPr>
              <a:t>a[0][1]</a:t>
            </a:r>
          </a:p>
        </p:txBody>
      </p:sp>
      <p:sp>
        <p:nvSpPr>
          <p:cNvPr id="22548" name="Text Box 37"/>
          <p:cNvSpPr txBox="1">
            <a:spLocks noChangeArrowheads="1"/>
          </p:cNvSpPr>
          <p:nvPr/>
        </p:nvSpPr>
        <p:spPr bwMode="auto">
          <a:xfrm>
            <a:off x="5257800" y="2292351"/>
            <a:ext cx="11432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4000" b="1">
                <a:cs typeface="Angsana New" pitchFamily="18" charset="-34"/>
              </a:rPr>
              <a:t>a[1][0]</a:t>
            </a:r>
          </a:p>
        </p:txBody>
      </p:sp>
      <p:sp>
        <p:nvSpPr>
          <p:cNvPr id="22549" name="Text Box 38"/>
          <p:cNvSpPr txBox="1">
            <a:spLocks noChangeArrowheads="1"/>
          </p:cNvSpPr>
          <p:nvPr/>
        </p:nvSpPr>
        <p:spPr bwMode="auto">
          <a:xfrm>
            <a:off x="3505200" y="2292351"/>
            <a:ext cx="11432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4000" b="1">
                <a:cs typeface="Angsana New" pitchFamily="18" charset="-34"/>
              </a:rPr>
              <a:t>a[0][0]</a:t>
            </a:r>
          </a:p>
        </p:txBody>
      </p:sp>
      <p:sp>
        <p:nvSpPr>
          <p:cNvPr id="22550" name="Text Box 39"/>
          <p:cNvSpPr txBox="1">
            <a:spLocks noChangeArrowheads="1"/>
          </p:cNvSpPr>
          <p:nvPr/>
        </p:nvSpPr>
        <p:spPr bwMode="auto">
          <a:xfrm>
            <a:off x="6781800" y="2292351"/>
            <a:ext cx="11432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4000" b="1">
                <a:cs typeface="Angsana New" pitchFamily="18" charset="-34"/>
              </a:rPr>
              <a:t>a[2][0]</a:t>
            </a:r>
          </a:p>
        </p:txBody>
      </p:sp>
      <p:sp>
        <p:nvSpPr>
          <p:cNvPr id="22551" name="Text Box 40"/>
          <p:cNvSpPr txBox="1">
            <a:spLocks noChangeArrowheads="1"/>
          </p:cNvSpPr>
          <p:nvPr/>
        </p:nvSpPr>
        <p:spPr bwMode="auto">
          <a:xfrm>
            <a:off x="5334000" y="4883151"/>
            <a:ext cx="11432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4000" b="1">
                <a:cs typeface="Angsana New" pitchFamily="18" charset="-34"/>
              </a:rPr>
              <a:t>a[1][2]</a:t>
            </a:r>
          </a:p>
        </p:txBody>
      </p:sp>
      <p:sp>
        <p:nvSpPr>
          <p:cNvPr id="22552" name="Text Box 41"/>
          <p:cNvSpPr txBox="1">
            <a:spLocks noChangeArrowheads="1"/>
          </p:cNvSpPr>
          <p:nvPr/>
        </p:nvSpPr>
        <p:spPr bwMode="auto">
          <a:xfrm>
            <a:off x="6705600" y="4883151"/>
            <a:ext cx="11432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4000" b="1">
                <a:cs typeface="Angsana New" pitchFamily="18" charset="-34"/>
              </a:rPr>
              <a:t>a[2][2]</a:t>
            </a:r>
          </a:p>
        </p:txBody>
      </p:sp>
      <p:sp>
        <p:nvSpPr>
          <p:cNvPr id="22553" name="Line 42"/>
          <p:cNvSpPr>
            <a:spLocks noChangeShapeType="1"/>
          </p:cNvSpPr>
          <p:nvPr/>
        </p:nvSpPr>
        <p:spPr bwMode="auto">
          <a:xfrm>
            <a:off x="4191000" y="2749550"/>
            <a:ext cx="609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 sz="4000" b="1"/>
          </a:p>
        </p:txBody>
      </p:sp>
      <p:sp>
        <p:nvSpPr>
          <p:cNvPr id="22554" name="Line 43"/>
          <p:cNvSpPr>
            <a:spLocks noChangeShapeType="1"/>
          </p:cNvSpPr>
          <p:nvPr/>
        </p:nvSpPr>
        <p:spPr bwMode="auto">
          <a:xfrm>
            <a:off x="4267200" y="3892550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 sz="4000" b="1"/>
          </a:p>
        </p:txBody>
      </p:sp>
      <p:sp>
        <p:nvSpPr>
          <p:cNvPr id="22555" name="Line 44"/>
          <p:cNvSpPr>
            <a:spLocks noChangeShapeType="1"/>
          </p:cNvSpPr>
          <p:nvPr/>
        </p:nvSpPr>
        <p:spPr bwMode="auto">
          <a:xfrm flipV="1">
            <a:off x="4343400" y="4730750"/>
            <a:ext cx="3810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 sz="4000" b="1"/>
          </a:p>
        </p:txBody>
      </p:sp>
      <p:sp>
        <p:nvSpPr>
          <p:cNvPr id="22556" name="Line 45"/>
          <p:cNvSpPr>
            <a:spLocks noChangeShapeType="1"/>
          </p:cNvSpPr>
          <p:nvPr/>
        </p:nvSpPr>
        <p:spPr bwMode="auto">
          <a:xfrm flipV="1">
            <a:off x="5715000" y="457835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 sz="4000" b="1"/>
          </a:p>
        </p:txBody>
      </p:sp>
      <p:sp>
        <p:nvSpPr>
          <p:cNvPr id="22557" name="Line 46"/>
          <p:cNvSpPr>
            <a:spLocks noChangeShapeType="1"/>
          </p:cNvSpPr>
          <p:nvPr/>
        </p:nvSpPr>
        <p:spPr bwMode="auto">
          <a:xfrm flipH="1" flipV="1">
            <a:off x="6477000" y="4654550"/>
            <a:ext cx="3810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 sz="4000" b="1"/>
          </a:p>
        </p:txBody>
      </p:sp>
      <p:sp>
        <p:nvSpPr>
          <p:cNvPr id="22558" name="Line 47"/>
          <p:cNvSpPr>
            <a:spLocks noChangeShapeType="1"/>
          </p:cNvSpPr>
          <p:nvPr/>
        </p:nvSpPr>
        <p:spPr bwMode="auto">
          <a:xfrm flipH="1">
            <a:off x="6553200" y="2673350"/>
            <a:ext cx="3048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 sz="4000" b="1"/>
          </a:p>
        </p:txBody>
      </p:sp>
      <p:sp>
        <p:nvSpPr>
          <p:cNvPr id="22559" name="Line 48"/>
          <p:cNvSpPr>
            <a:spLocks noChangeShapeType="1"/>
          </p:cNvSpPr>
          <p:nvPr/>
        </p:nvSpPr>
        <p:spPr bwMode="auto">
          <a:xfrm>
            <a:off x="5715000" y="274955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 sz="4000" b="1"/>
          </a:p>
        </p:txBody>
      </p:sp>
    </p:spTree>
    <p:extLst>
      <p:ext uri="{BB962C8B-B14F-4D97-AF65-F5344CB8AC3E}">
        <p14:creationId xmlns:p14="http://schemas.microsoft.com/office/powerpoint/2010/main" val="38940440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0"/>
            <a:ext cx="85344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th-TH" sz="6000" b="1" smtClean="0">
                <a:solidFill>
                  <a:schemeClr val="tx1"/>
                </a:solidFill>
                <a:latin typeface="LilyUPC" pitchFamily="34" charset="-34"/>
              </a:rPr>
              <a:t>การเก็บข้อมูลในอาร์เรย์สองมิติ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81000" y="564445"/>
            <a:ext cx="4577255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en-US" sz="3600" b="1" dirty="0">
                <a:latin typeface="Browallia New" pitchFamily="34" charset="-34"/>
                <a:cs typeface="Browallia New" pitchFamily="34" charset="-34"/>
              </a:rPr>
              <a:t>main</a:t>
            </a:r>
            <a:r>
              <a:rPr lang="th-TH" sz="3600" b="1" dirty="0">
                <a:latin typeface="Browallia New" pitchFamily="34" charset="-34"/>
                <a:cs typeface="Browallia New" pitchFamily="34" charset="-34"/>
              </a:rPr>
              <a:t>( )</a:t>
            </a:r>
          </a:p>
          <a:p>
            <a:r>
              <a:rPr lang="th-TH" sz="3600" b="1" dirty="0">
                <a:latin typeface="Browallia New" pitchFamily="34" charset="-34"/>
                <a:cs typeface="Browallia New" pitchFamily="34" charset="-34"/>
              </a:rPr>
              <a:t>{</a:t>
            </a:r>
          </a:p>
          <a:p>
            <a:r>
              <a:rPr lang="th-TH" sz="3600" b="1" dirty="0">
                <a:latin typeface="Browallia New" pitchFamily="34" charset="-34"/>
                <a:cs typeface="Browallia New" pitchFamily="34" charset="-34"/>
              </a:rPr>
              <a:t>      </a:t>
            </a:r>
            <a:r>
              <a:rPr lang="th-TH" sz="3600" b="1" dirty="0" err="1">
                <a:latin typeface="Browallia New" pitchFamily="34" charset="-34"/>
                <a:cs typeface="Browallia New" pitchFamily="34" charset="-34"/>
              </a:rPr>
              <a:t>int</a:t>
            </a:r>
            <a:r>
              <a:rPr lang="th-TH" sz="3600" b="1" dirty="0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th-TH" sz="3600" b="1" dirty="0">
                <a:solidFill>
                  <a:srgbClr val="00B050"/>
                </a:solidFill>
                <a:latin typeface="Browallia New" pitchFamily="34" charset="-34"/>
                <a:cs typeface="Browallia New" pitchFamily="34" charset="-34"/>
              </a:rPr>
              <a:t>a</a:t>
            </a:r>
            <a:r>
              <a:rPr lang="th-TH" sz="3600" b="1" dirty="0">
                <a:latin typeface="Browallia New" pitchFamily="34" charset="-34"/>
                <a:cs typeface="Browallia New" pitchFamily="34" charset="-34"/>
              </a:rPr>
              <a:t>[</a:t>
            </a:r>
            <a:r>
              <a:rPr lang="th-TH" sz="3600" b="1" dirty="0">
                <a:solidFill>
                  <a:srgbClr val="FF0066"/>
                </a:solidFill>
                <a:latin typeface="Browallia New" pitchFamily="34" charset="-34"/>
                <a:cs typeface="Browallia New" pitchFamily="34" charset="-34"/>
              </a:rPr>
              <a:t>3</a:t>
            </a:r>
            <a:r>
              <a:rPr lang="th-TH" sz="3600" b="1" dirty="0">
                <a:latin typeface="Browallia New" pitchFamily="34" charset="-34"/>
                <a:cs typeface="Browallia New" pitchFamily="34" charset="-34"/>
              </a:rPr>
              <a:t>][</a:t>
            </a:r>
            <a:r>
              <a:rPr lang="th-TH" sz="3600" b="1" dirty="0">
                <a:solidFill>
                  <a:srgbClr val="FF0066"/>
                </a:solidFill>
                <a:latin typeface="Browallia New" pitchFamily="34" charset="-34"/>
                <a:cs typeface="Browallia New" pitchFamily="34" charset="-34"/>
              </a:rPr>
              <a:t>3</a:t>
            </a:r>
            <a:r>
              <a:rPr lang="th-TH" sz="3600" b="1" dirty="0">
                <a:latin typeface="Browallia New" pitchFamily="34" charset="-34"/>
                <a:cs typeface="Browallia New" pitchFamily="34" charset="-34"/>
              </a:rPr>
              <a:t>];</a:t>
            </a:r>
          </a:p>
          <a:p>
            <a:r>
              <a:rPr lang="th-TH" sz="3600" b="1" dirty="0">
                <a:latin typeface="Browallia New" pitchFamily="34" charset="-34"/>
                <a:cs typeface="Browallia New" pitchFamily="34" charset="-34"/>
              </a:rPr>
              <a:t>      </a:t>
            </a:r>
            <a:r>
              <a:rPr lang="th-TH" sz="3600" b="1" dirty="0" err="1">
                <a:latin typeface="Browallia New" pitchFamily="34" charset="-34"/>
                <a:cs typeface="Browallia New" pitchFamily="34" charset="-34"/>
              </a:rPr>
              <a:t>int</a:t>
            </a:r>
            <a:r>
              <a:rPr lang="th-TH" sz="3600" b="1" dirty="0">
                <a:latin typeface="Browallia New" pitchFamily="34" charset="-34"/>
                <a:cs typeface="Browallia New" pitchFamily="34" charset="-34"/>
              </a:rPr>
              <a:t> x, y;</a:t>
            </a:r>
          </a:p>
          <a:p>
            <a:r>
              <a:rPr lang="th-TH" sz="3600" b="1" dirty="0">
                <a:latin typeface="Browallia New" pitchFamily="34" charset="-34"/>
                <a:cs typeface="Browallia New" pitchFamily="34" charset="-34"/>
              </a:rPr>
              <a:t>      </a:t>
            </a:r>
            <a:r>
              <a:rPr lang="th-TH" sz="3600" b="1" dirty="0" err="1">
                <a:latin typeface="Browallia New" pitchFamily="34" charset="-34"/>
                <a:cs typeface="Browallia New" pitchFamily="34" charset="-34"/>
              </a:rPr>
              <a:t>for</a:t>
            </a:r>
            <a:r>
              <a:rPr lang="th-TH" sz="3600" b="1" dirty="0">
                <a:latin typeface="Browallia New" pitchFamily="34" charset="-34"/>
                <a:cs typeface="Browallia New" pitchFamily="34" charset="-34"/>
              </a:rPr>
              <a:t>(y = 0; y &lt;= 2; y++)</a:t>
            </a:r>
          </a:p>
          <a:p>
            <a:r>
              <a:rPr lang="th-TH" sz="3600" b="1" dirty="0">
                <a:latin typeface="Browallia New" pitchFamily="34" charset="-34"/>
                <a:cs typeface="Browallia New" pitchFamily="34" charset="-34"/>
              </a:rPr>
              <a:t>     {</a:t>
            </a:r>
          </a:p>
          <a:p>
            <a:r>
              <a:rPr lang="th-TH" sz="3600" b="1" dirty="0">
                <a:latin typeface="Browallia New" pitchFamily="34" charset="-34"/>
                <a:cs typeface="Browallia New" pitchFamily="34" charset="-34"/>
              </a:rPr>
              <a:t>           </a:t>
            </a:r>
            <a:r>
              <a:rPr lang="th-TH" sz="3600" b="1" dirty="0" err="1">
                <a:latin typeface="Browallia New" pitchFamily="34" charset="-34"/>
                <a:cs typeface="Browallia New" pitchFamily="34" charset="-34"/>
              </a:rPr>
              <a:t>for</a:t>
            </a:r>
            <a:r>
              <a:rPr lang="th-TH" sz="3600" b="1" dirty="0">
                <a:latin typeface="Browallia New" pitchFamily="34" charset="-34"/>
                <a:cs typeface="Browallia New" pitchFamily="34" charset="-34"/>
              </a:rPr>
              <a:t>(x = 0; x &lt;= 2; x++)</a:t>
            </a:r>
          </a:p>
          <a:p>
            <a:r>
              <a:rPr lang="th-TH" sz="3600" b="1" dirty="0">
                <a:latin typeface="Browallia New" pitchFamily="34" charset="-34"/>
                <a:cs typeface="Browallia New" pitchFamily="34" charset="-34"/>
              </a:rPr>
              <a:t>               </a:t>
            </a:r>
            <a:r>
              <a:rPr lang="en-US" sz="3600" b="1" dirty="0" err="1" smtClean="0">
                <a:latin typeface="Browallia New" pitchFamily="34" charset="-34"/>
                <a:cs typeface="Browallia New" pitchFamily="34" charset="-34"/>
              </a:rPr>
              <a:t>scanf</a:t>
            </a:r>
            <a:r>
              <a:rPr lang="th-TH" sz="3600" b="1" dirty="0" smtClean="0">
                <a:latin typeface="Browallia New" pitchFamily="34" charset="-34"/>
                <a:cs typeface="Browallia New" pitchFamily="34" charset="-34"/>
              </a:rPr>
              <a:t>(“%d”, </a:t>
            </a:r>
            <a:r>
              <a:rPr lang="th-TH" sz="3600" b="1" dirty="0" smtClean="0">
                <a:solidFill>
                  <a:srgbClr val="00B050"/>
                </a:solidFill>
                <a:latin typeface="Browallia New" pitchFamily="34" charset="-34"/>
                <a:cs typeface="Browallia New" pitchFamily="34" charset="-34"/>
              </a:rPr>
              <a:t>a</a:t>
            </a:r>
            <a:r>
              <a:rPr lang="th-TH" sz="3600" b="1" dirty="0" smtClean="0">
                <a:latin typeface="Browallia New" pitchFamily="34" charset="-34"/>
                <a:cs typeface="Browallia New" pitchFamily="34" charset="-34"/>
              </a:rPr>
              <a:t>[</a:t>
            </a:r>
            <a:r>
              <a:rPr lang="en-US" sz="3600" b="1" dirty="0">
                <a:solidFill>
                  <a:srgbClr val="FF0066"/>
                </a:solidFill>
                <a:latin typeface="Browallia New" pitchFamily="34" charset="-34"/>
                <a:cs typeface="Browallia New" pitchFamily="34" charset="-34"/>
              </a:rPr>
              <a:t>y</a:t>
            </a:r>
            <a:r>
              <a:rPr lang="th-TH" sz="3600" b="1" dirty="0">
                <a:latin typeface="Browallia New" pitchFamily="34" charset="-34"/>
                <a:cs typeface="Browallia New" pitchFamily="34" charset="-34"/>
              </a:rPr>
              <a:t>][</a:t>
            </a:r>
            <a:r>
              <a:rPr lang="en-US" sz="3600" b="1" dirty="0">
                <a:solidFill>
                  <a:srgbClr val="FF0066"/>
                </a:solidFill>
                <a:latin typeface="Browallia New" pitchFamily="34" charset="-34"/>
                <a:cs typeface="Browallia New" pitchFamily="34" charset="-34"/>
              </a:rPr>
              <a:t>x</a:t>
            </a:r>
            <a:r>
              <a:rPr lang="th-TH" sz="3600" b="1" dirty="0">
                <a:latin typeface="Browallia New" pitchFamily="34" charset="-34"/>
                <a:cs typeface="Browallia New" pitchFamily="34" charset="-34"/>
              </a:rPr>
              <a:t>]);</a:t>
            </a:r>
          </a:p>
          <a:p>
            <a:r>
              <a:rPr lang="th-TH" sz="3600" b="1" dirty="0">
                <a:latin typeface="Browallia New" pitchFamily="34" charset="-34"/>
                <a:cs typeface="Browallia New" pitchFamily="34" charset="-34"/>
              </a:rPr>
              <a:t>           </a:t>
            </a:r>
            <a:r>
              <a:rPr lang="th-TH" sz="3600" b="1" dirty="0" err="1">
                <a:latin typeface="Browallia New" pitchFamily="34" charset="-34"/>
                <a:cs typeface="Browallia New" pitchFamily="34" charset="-34"/>
              </a:rPr>
              <a:t>printf</a:t>
            </a:r>
            <a:r>
              <a:rPr lang="th-TH" sz="3600" b="1" dirty="0">
                <a:latin typeface="Browallia New" pitchFamily="34" charset="-34"/>
                <a:cs typeface="Browallia New" pitchFamily="34" charset="-34"/>
              </a:rPr>
              <a:t>(“\n”);</a:t>
            </a:r>
          </a:p>
          <a:p>
            <a:r>
              <a:rPr lang="th-TH" sz="3600" b="1" dirty="0">
                <a:latin typeface="Browallia New" pitchFamily="34" charset="-34"/>
                <a:cs typeface="Browallia New" pitchFamily="34" charset="-34"/>
              </a:rPr>
              <a:t>     }</a:t>
            </a:r>
            <a:endParaRPr lang="en-US" sz="3600" b="1" dirty="0">
              <a:latin typeface="Browallia New" pitchFamily="34" charset="-34"/>
              <a:cs typeface="Browallia New" pitchFamily="34" charset="-34"/>
            </a:endParaRPr>
          </a:p>
          <a:p>
            <a:r>
              <a:rPr lang="en-US" sz="3600" b="1" dirty="0">
                <a:latin typeface="Browallia New" pitchFamily="34" charset="-34"/>
                <a:cs typeface="Browallia New" pitchFamily="34" charset="-34"/>
              </a:rPr>
              <a:t>}</a:t>
            </a:r>
            <a:endParaRPr lang="th-TH" sz="3600" b="1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477000" y="2819400"/>
            <a:ext cx="18288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sz="3200" b="1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7086600" y="2819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 sz="3200" b="1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7696200" y="2819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 sz="3200" b="1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6477000" y="3352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 sz="3200" b="1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6477000" y="3886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 sz="3200" b="1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7086600" y="3886200"/>
            <a:ext cx="4956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3200" b="1"/>
              <a:t>17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6629400" y="2819401"/>
            <a:ext cx="3401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3200" b="1"/>
              <a:t>4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553200" y="3886200"/>
            <a:ext cx="4956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3200" b="1"/>
              <a:t>10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7848600" y="3352801"/>
            <a:ext cx="3401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3200" b="1"/>
              <a:t>8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7086600" y="3352801"/>
            <a:ext cx="4956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3200" b="1"/>
              <a:t>14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6629400" y="3352801"/>
            <a:ext cx="3401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3200" b="1"/>
              <a:t>5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7848600" y="2819401"/>
            <a:ext cx="3401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3200" b="1"/>
              <a:t>9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7239000" y="2819401"/>
            <a:ext cx="3401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3200" b="1"/>
              <a:t>8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7696200" y="3886200"/>
            <a:ext cx="4956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3200" b="1"/>
              <a:t>13</a:t>
            </a:r>
          </a:p>
        </p:txBody>
      </p:sp>
      <p:sp>
        <p:nvSpPr>
          <p:cNvPr id="23570" name="Text Box 20"/>
          <p:cNvSpPr txBox="1">
            <a:spLocks noChangeArrowheads="1"/>
          </p:cNvSpPr>
          <p:nvPr/>
        </p:nvSpPr>
        <p:spPr bwMode="auto">
          <a:xfrm>
            <a:off x="6934200" y="1752601"/>
            <a:ext cx="12153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3200" b="1">
                <a:solidFill>
                  <a:srgbClr val="000066"/>
                </a:solidFill>
              </a:rPr>
              <a:t>ตัวแปร </a:t>
            </a:r>
            <a:r>
              <a:rPr lang="en-US" sz="3200" b="1">
                <a:solidFill>
                  <a:srgbClr val="000066"/>
                </a:solidFill>
              </a:rPr>
              <a:t>x</a:t>
            </a:r>
            <a:endParaRPr lang="th-TH" sz="3200" b="1"/>
          </a:p>
        </p:txBody>
      </p:sp>
      <p:sp>
        <p:nvSpPr>
          <p:cNvPr id="23571" name="Text Box 22"/>
          <p:cNvSpPr txBox="1">
            <a:spLocks noChangeArrowheads="1"/>
          </p:cNvSpPr>
          <p:nvPr/>
        </p:nvSpPr>
        <p:spPr bwMode="auto">
          <a:xfrm>
            <a:off x="4800600" y="3276601"/>
            <a:ext cx="12153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3200" b="1" dirty="0">
                <a:solidFill>
                  <a:srgbClr val="000066"/>
                </a:solidFill>
              </a:rPr>
              <a:t>ตัวแปร </a:t>
            </a:r>
            <a:r>
              <a:rPr lang="en-US" sz="3200" b="1" dirty="0">
                <a:solidFill>
                  <a:srgbClr val="000066"/>
                </a:solidFill>
              </a:rPr>
              <a:t>y</a:t>
            </a:r>
            <a:endParaRPr lang="th-TH" sz="3200" b="1" dirty="0"/>
          </a:p>
        </p:txBody>
      </p:sp>
      <p:sp>
        <p:nvSpPr>
          <p:cNvPr id="23572" name="AutoShape 32"/>
          <p:cNvSpPr>
            <a:spLocks noChangeArrowheads="1"/>
          </p:cNvSpPr>
          <p:nvPr/>
        </p:nvSpPr>
        <p:spPr bwMode="auto">
          <a:xfrm>
            <a:off x="6553200" y="2438400"/>
            <a:ext cx="1752600" cy="228600"/>
          </a:xfrm>
          <a:prstGeom prst="rightArrow">
            <a:avLst>
              <a:gd name="adj1" fmla="val 59722"/>
              <a:gd name="adj2" fmla="val 83325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sz="3200" b="1"/>
          </a:p>
        </p:txBody>
      </p:sp>
      <p:sp>
        <p:nvSpPr>
          <p:cNvPr id="23573" name="AutoShape 34"/>
          <p:cNvSpPr>
            <a:spLocks noChangeArrowheads="1"/>
          </p:cNvSpPr>
          <p:nvPr/>
        </p:nvSpPr>
        <p:spPr bwMode="auto">
          <a:xfrm>
            <a:off x="5943600" y="2743200"/>
            <a:ext cx="457200" cy="1600200"/>
          </a:xfrm>
          <a:prstGeom prst="downArrow">
            <a:avLst>
              <a:gd name="adj1" fmla="val 26037"/>
              <a:gd name="adj2" fmla="val 54863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sz="3200" b="1"/>
          </a:p>
        </p:txBody>
      </p:sp>
    </p:spTree>
    <p:extLst>
      <p:ext uri="{BB962C8B-B14F-4D97-AF65-F5344CB8AC3E}">
        <p14:creationId xmlns:p14="http://schemas.microsoft.com/office/powerpoint/2010/main" val="29532283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FF958-5F61-435E-8738-9E7AD8B980CC}" type="slidenum">
              <a:rPr lang="en-US"/>
              <a:pPr>
                <a:defRPr/>
              </a:pPr>
              <a:t>49</a:t>
            </a:fld>
            <a:endParaRPr lang="th-TH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454" y="228599"/>
            <a:ext cx="4546146" cy="623252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ex14</a:t>
            </a: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th-TH" sz="4800" b="1" dirty="0">
                <a:solidFill>
                  <a:srgbClr val="FF0066"/>
                </a:solidFill>
              </a:rPr>
              <a:t>รับเลขจำนวนเต็ม เก็บใส่</a:t>
            </a:r>
            <a:r>
              <a:rPr lang="th-TH" sz="4800" b="1" dirty="0" smtClean="0">
                <a:solidFill>
                  <a:srgbClr val="FF0066"/>
                </a:solidFill>
              </a:rPr>
              <a:t>ใน</a:t>
            </a:r>
            <a:br>
              <a:rPr lang="th-TH" sz="4800" b="1" dirty="0" smtClean="0">
                <a:solidFill>
                  <a:srgbClr val="FF0066"/>
                </a:solidFill>
              </a:rPr>
            </a:br>
            <a:r>
              <a:rPr lang="th-TH" sz="4800" b="1" dirty="0" smtClean="0">
                <a:solidFill>
                  <a:srgbClr val="FF0066"/>
                </a:solidFill>
              </a:rPr>
              <a:t>ตัว</a:t>
            </a:r>
            <a:r>
              <a:rPr lang="th-TH" sz="4800" b="1" dirty="0">
                <a:solidFill>
                  <a:srgbClr val="FF0066"/>
                </a:solidFill>
              </a:rPr>
              <a:t>แปรชุด </a:t>
            </a:r>
            <a:r>
              <a:rPr lang="en-US" sz="4800" b="1" dirty="0">
                <a:solidFill>
                  <a:srgbClr val="FF0066"/>
                </a:solidFill>
              </a:rPr>
              <a:t>A </a:t>
            </a:r>
            <a:r>
              <a:rPr lang="th-TH" sz="4800" b="1" dirty="0">
                <a:solidFill>
                  <a:srgbClr val="FF0066"/>
                </a:solidFill>
              </a:rPr>
              <a:t>และ </a:t>
            </a:r>
            <a:r>
              <a:rPr lang="en-US" sz="4800" b="1" dirty="0">
                <a:solidFill>
                  <a:srgbClr val="FF0066"/>
                </a:solidFill>
              </a:rPr>
              <a:t>B </a:t>
            </a:r>
            <a:r>
              <a:rPr lang="th-TH" sz="4800" b="1" dirty="0">
                <a:solidFill>
                  <a:srgbClr val="FF0066"/>
                </a:solidFill>
              </a:rPr>
              <a:t>ซึ่งมีขนาดเท่ากับ </a:t>
            </a:r>
            <a:r>
              <a:rPr lang="th-TH" sz="4800" b="1" dirty="0" smtClean="0">
                <a:solidFill>
                  <a:srgbClr val="FF0066"/>
                </a:solidFill>
              </a:rPr>
              <a:t>2 </a:t>
            </a:r>
            <a:r>
              <a:rPr lang="en-US" sz="4800" b="1" dirty="0" smtClean="0">
                <a:solidFill>
                  <a:srgbClr val="FF0066"/>
                </a:solidFill>
              </a:rPr>
              <a:t>x 3</a:t>
            </a:r>
            <a:r>
              <a:rPr lang="th-TH" sz="4800" b="1" dirty="0" smtClean="0">
                <a:solidFill>
                  <a:srgbClr val="FF0066"/>
                </a:solidFill>
              </a:rPr>
              <a:t> </a:t>
            </a:r>
            <a:r>
              <a:rPr lang="th-TH" sz="4800" b="1" dirty="0">
                <a:solidFill>
                  <a:srgbClr val="FF0066"/>
                </a:solidFill>
              </a:rPr>
              <a:t>แล้วหาผลบวกของข้อมูลในตำแหน่งที่ตรงกันของตัวแปร </a:t>
            </a:r>
            <a:r>
              <a:rPr lang="en-US" sz="4800" b="1" dirty="0">
                <a:solidFill>
                  <a:srgbClr val="FF0066"/>
                </a:solidFill>
              </a:rPr>
              <a:t>A </a:t>
            </a:r>
            <a:r>
              <a:rPr lang="th-TH" sz="4800" b="1" dirty="0">
                <a:solidFill>
                  <a:srgbClr val="FF0066"/>
                </a:solidFill>
              </a:rPr>
              <a:t>และ </a:t>
            </a:r>
            <a:r>
              <a:rPr lang="en-US" sz="4800" b="1" dirty="0">
                <a:solidFill>
                  <a:srgbClr val="FF0066"/>
                </a:solidFill>
              </a:rPr>
              <a:t>B </a:t>
            </a:r>
            <a:r>
              <a:rPr lang="th-TH" sz="4800" b="1" dirty="0">
                <a:solidFill>
                  <a:srgbClr val="FF0066"/>
                </a:solidFill>
              </a:rPr>
              <a:t>แล้วแสดงผล</a:t>
            </a:r>
            <a:br>
              <a:rPr lang="th-TH" sz="4800" b="1" dirty="0">
                <a:solidFill>
                  <a:srgbClr val="FF0066"/>
                </a:solidFill>
              </a:rPr>
            </a:br>
            <a:r>
              <a:rPr lang="th-TH" sz="4800" b="1" dirty="0">
                <a:solidFill>
                  <a:srgbClr val="FF0066"/>
                </a:solidFill>
              </a:rPr>
              <a:t/>
            </a:r>
            <a:br>
              <a:rPr lang="th-TH" sz="4800" b="1" dirty="0">
                <a:solidFill>
                  <a:srgbClr val="FF0066"/>
                </a:solidFill>
              </a:rPr>
            </a:br>
            <a:endParaRPr lang="th-TH" sz="48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4800600" y="304800"/>
            <a:ext cx="4191000" cy="6324600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Input Set A :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44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3 </a:t>
            </a:r>
            <a:br>
              <a:rPr lang="en-US" sz="44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4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3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5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44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Input </a:t>
            </a:r>
            <a:r>
              <a:rPr lang="en-US" sz="4400" b="1" dirty="0">
                <a:latin typeface="TH SarabunPSK" pitchFamily="34" charset="-34"/>
                <a:cs typeface="TH SarabunPSK" pitchFamily="34" charset="-34"/>
              </a:rPr>
              <a:t>Set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B </a:t>
            </a:r>
            <a:r>
              <a:rPr lang="en-US" sz="4400" b="1" dirty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44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4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5 6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44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7 8 9</a:t>
            </a:r>
            <a:endParaRPr lang="en-US" sz="4400" b="1" dirty="0" smtClean="0">
              <a:latin typeface="TH SarabunPSK" pitchFamily="34" charset="-34"/>
              <a:cs typeface="TH SarabunPSK" pitchFamily="34" charset="-34"/>
            </a:endParaRP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400" b="1" dirty="0">
                <a:solidFill>
                  <a:srgbClr val="FF0066"/>
                </a:solidFill>
              </a:rPr>
              <a:t>A </a:t>
            </a:r>
            <a:r>
              <a:rPr lang="en-US" sz="4400" b="1" dirty="0" smtClean="0">
                <a:solidFill>
                  <a:srgbClr val="FF0066"/>
                </a:solidFill>
              </a:rPr>
              <a:t>+ B </a:t>
            </a:r>
            <a:r>
              <a:rPr lang="en-US" sz="4400" b="1" dirty="0" smtClean="0">
                <a:solidFill>
                  <a:srgbClr val="FF0066"/>
                </a:solidFill>
              </a:rPr>
              <a:t>=</a:t>
            </a:r>
            <a:r>
              <a:rPr lang="en-US" sz="4400" b="1" dirty="0">
                <a:solidFill>
                  <a:srgbClr val="FF0066"/>
                </a:solidFill>
              </a:rPr>
              <a:t/>
            </a:r>
            <a:br>
              <a:rPr lang="en-US" sz="4400" b="1" dirty="0">
                <a:solidFill>
                  <a:srgbClr val="FF0066"/>
                </a:solidFill>
              </a:rPr>
            </a:br>
            <a:r>
              <a:rPr lang="en-US" sz="4400" b="1" dirty="0" smtClean="0">
                <a:solidFill>
                  <a:srgbClr val="FF0066"/>
                </a:solidFill>
              </a:rPr>
              <a:t> </a:t>
            </a:r>
            <a:r>
              <a:rPr lang="en-US" sz="4400" b="1" dirty="0" smtClean="0">
                <a:solidFill>
                  <a:srgbClr val="FF0066"/>
                </a:solidFill>
              </a:rPr>
              <a:t>5   7   9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4400" b="1" dirty="0" smtClean="0">
                <a:solidFill>
                  <a:srgbClr val="FF0066"/>
                </a:solidFill>
                <a:latin typeface="TH SarabunPSK" pitchFamily="34" charset="-34"/>
                <a:cs typeface="TH SarabunPSK" pitchFamily="34" charset="-34"/>
              </a:rPr>
              <a:t>11 11 14</a:t>
            </a:r>
            <a:endParaRPr lang="en-US" sz="4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29120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59EE8-F1CE-4E8F-BD22-C0047C9C3B20}" type="slidenum">
              <a:rPr lang="en-US">
                <a:latin typeface="TH SarabunPSK" pitchFamily="34" charset="-34"/>
                <a:cs typeface="TH SarabunPSK" pitchFamily="34" charset="-34"/>
              </a:rPr>
              <a:pPr>
                <a:defRPr/>
              </a:pPr>
              <a:t>5</a:t>
            </a:fld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4235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ตัวแปรแถวลำดับ</a:t>
            </a:r>
            <a:r>
              <a:rPr 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 (Array)</a:t>
            </a:r>
            <a:endParaRPr lang="th-TH" sz="4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0" y="1196975"/>
            <a:ext cx="9144000" cy="16160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3600" u="sng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ตัวแปรอาร์เรย์ 1 มิติ</a:t>
            </a:r>
          </a:p>
          <a:p>
            <a:r>
              <a:rPr lang="th-TH" sz="3200" b="0" dirty="0">
                <a:latin typeface="TH SarabunPSK" pitchFamily="34" charset="-34"/>
                <a:cs typeface="TH SarabunPSK" pitchFamily="34" charset="-34"/>
              </a:rPr>
              <a:t>ตัวแปรอาร์เรย์ที่เก็บข้อมูลได้เพียงแถวเดียว</a:t>
            </a:r>
          </a:p>
          <a:p>
            <a:r>
              <a:rPr lang="th-TH" sz="3200" b="0" dirty="0">
                <a:latin typeface="TH SarabunPSK" pitchFamily="34" charset="-34"/>
                <a:cs typeface="TH SarabunPSK" pitchFamily="34" charset="-34"/>
              </a:rPr>
              <a:t>(ใช้ลำดับในการอ้างถึงข้อมูล)</a:t>
            </a:r>
            <a:endParaRPr lang="th-TH" sz="3200" b="0" dirty="0">
              <a:solidFill>
                <a:srgbClr val="CC33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 rot="5400000">
            <a:off x="3417886" y="1545924"/>
            <a:ext cx="3678237" cy="636588"/>
            <a:chOff x="3379" y="409"/>
            <a:chExt cx="2317" cy="401"/>
          </a:xfrm>
        </p:grpSpPr>
        <p:sp>
          <p:nvSpPr>
            <p:cNvPr id="11326" name="AutoShape 6"/>
            <p:cNvSpPr>
              <a:spLocks noChangeArrowheads="1"/>
            </p:cNvSpPr>
            <p:nvPr/>
          </p:nvSpPr>
          <p:spPr bwMode="auto">
            <a:xfrm>
              <a:off x="3379" y="409"/>
              <a:ext cx="286" cy="40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327" name="AutoShape 7"/>
            <p:cNvSpPr>
              <a:spLocks noChangeArrowheads="1"/>
            </p:cNvSpPr>
            <p:nvPr/>
          </p:nvSpPr>
          <p:spPr bwMode="auto">
            <a:xfrm>
              <a:off x="3633" y="409"/>
              <a:ext cx="286" cy="40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328" name="AutoShape 8"/>
            <p:cNvSpPr>
              <a:spLocks noChangeArrowheads="1"/>
            </p:cNvSpPr>
            <p:nvPr/>
          </p:nvSpPr>
          <p:spPr bwMode="auto">
            <a:xfrm>
              <a:off x="3887" y="409"/>
              <a:ext cx="286" cy="40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329" name="AutoShape 9"/>
            <p:cNvSpPr>
              <a:spLocks noChangeArrowheads="1"/>
            </p:cNvSpPr>
            <p:nvPr/>
          </p:nvSpPr>
          <p:spPr bwMode="auto">
            <a:xfrm>
              <a:off x="4140" y="409"/>
              <a:ext cx="286" cy="40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330" name="AutoShape 10"/>
            <p:cNvSpPr>
              <a:spLocks noChangeArrowheads="1"/>
            </p:cNvSpPr>
            <p:nvPr/>
          </p:nvSpPr>
          <p:spPr bwMode="auto">
            <a:xfrm>
              <a:off x="4395" y="409"/>
              <a:ext cx="286" cy="40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331" name="AutoShape 11"/>
            <p:cNvSpPr>
              <a:spLocks noChangeArrowheads="1"/>
            </p:cNvSpPr>
            <p:nvPr/>
          </p:nvSpPr>
          <p:spPr bwMode="auto">
            <a:xfrm>
              <a:off x="4649" y="409"/>
              <a:ext cx="286" cy="40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332" name="AutoShape 12"/>
            <p:cNvSpPr>
              <a:spLocks noChangeArrowheads="1"/>
            </p:cNvSpPr>
            <p:nvPr/>
          </p:nvSpPr>
          <p:spPr bwMode="auto">
            <a:xfrm>
              <a:off x="4903" y="409"/>
              <a:ext cx="286" cy="40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333" name="AutoShape 13"/>
            <p:cNvSpPr>
              <a:spLocks noChangeArrowheads="1"/>
            </p:cNvSpPr>
            <p:nvPr/>
          </p:nvSpPr>
          <p:spPr bwMode="auto">
            <a:xfrm>
              <a:off x="5156" y="409"/>
              <a:ext cx="286" cy="40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334" name="AutoShape 14"/>
            <p:cNvSpPr>
              <a:spLocks noChangeArrowheads="1"/>
            </p:cNvSpPr>
            <p:nvPr/>
          </p:nvSpPr>
          <p:spPr bwMode="auto">
            <a:xfrm>
              <a:off x="5410" y="410"/>
              <a:ext cx="286" cy="40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1270" name="Text Box 15"/>
          <p:cNvSpPr txBox="1">
            <a:spLocks noChangeArrowheads="1"/>
          </p:cNvSpPr>
          <p:nvPr/>
        </p:nvSpPr>
        <p:spPr bwMode="auto">
          <a:xfrm>
            <a:off x="0" y="2781300"/>
            <a:ext cx="9144000" cy="16160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3600" u="sng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ตัวแปรอาร์เรย์ 2 มิติ</a:t>
            </a:r>
          </a:p>
          <a:p>
            <a:r>
              <a:rPr lang="th-TH" sz="3200" b="0" dirty="0">
                <a:latin typeface="TH SarabunPSK" pitchFamily="34" charset="-34"/>
                <a:cs typeface="TH SarabunPSK" pitchFamily="34" charset="-34"/>
              </a:rPr>
              <a:t>ตัวแปรอาร์เรย์ที่เก็บข้อมูลโดยใช้</a:t>
            </a:r>
          </a:p>
          <a:p>
            <a:r>
              <a:rPr lang="th-TH" sz="3200" b="0" dirty="0">
                <a:latin typeface="TH SarabunPSK" pitchFamily="34" charset="-34"/>
                <a:cs typeface="TH SarabunPSK" pitchFamily="34" charset="-34"/>
              </a:rPr>
              <a:t>แถว</a:t>
            </a:r>
            <a:r>
              <a:rPr lang="en-US" sz="3200" b="0" dirty="0">
                <a:latin typeface="TH SarabunPSK" pitchFamily="34" charset="-34"/>
                <a:cs typeface="TH SarabunPSK" pitchFamily="34" charset="-34"/>
              </a:rPr>
              <a:t>(Row)</a:t>
            </a:r>
            <a:r>
              <a:rPr lang="th-TH" sz="3200" b="0" dirty="0">
                <a:latin typeface="TH SarabunPSK" pitchFamily="34" charset="-34"/>
                <a:cs typeface="TH SarabunPSK" pitchFamily="34" charset="-34"/>
              </a:rPr>
              <a:t> และหลัก</a:t>
            </a:r>
            <a:r>
              <a:rPr lang="en-US" sz="3200" b="0" dirty="0">
                <a:latin typeface="TH SarabunPSK" pitchFamily="34" charset="-34"/>
                <a:cs typeface="TH SarabunPSK" pitchFamily="34" charset="-34"/>
              </a:rPr>
              <a:t>(Column</a:t>
            </a:r>
            <a:r>
              <a:rPr lang="th-TH" sz="3200" b="0" dirty="0">
                <a:latin typeface="TH SarabunPSK" pitchFamily="34" charset="-34"/>
                <a:cs typeface="TH SarabunPSK" pitchFamily="34" charset="-34"/>
              </a:rPr>
              <a:t>) ในการอ้างถึงข้อมูล</a:t>
            </a:r>
            <a:endParaRPr lang="th-TH" sz="3200" b="0" dirty="0">
              <a:solidFill>
                <a:srgbClr val="CC33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271" name="Text Box 16"/>
          <p:cNvSpPr txBox="1">
            <a:spLocks noChangeArrowheads="1"/>
          </p:cNvSpPr>
          <p:nvPr/>
        </p:nvSpPr>
        <p:spPr bwMode="auto">
          <a:xfrm>
            <a:off x="0" y="4581525"/>
            <a:ext cx="9144000" cy="21034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3600" u="sng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ตัวแปรอาร์เรย์ 3 มิติ</a:t>
            </a:r>
          </a:p>
          <a:p>
            <a:r>
              <a:rPr lang="th-TH" sz="3200" b="0" dirty="0">
                <a:latin typeface="TH SarabunPSK" pitchFamily="34" charset="-34"/>
                <a:cs typeface="TH SarabunPSK" pitchFamily="34" charset="-34"/>
              </a:rPr>
              <a:t>ตัวแปรอาร์เรย์ที่เก็บข้อมูลลักษณะของลูกบาศก์ โดยใช้</a:t>
            </a:r>
          </a:p>
          <a:p>
            <a:r>
              <a:rPr lang="th-TH" sz="3200" b="0" dirty="0">
                <a:latin typeface="TH SarabunPSK" pitchFamily="34" charset="-34"/>
                <a:cs typeface="TH SarabunPSK" pitchFamily="34" charset="-34"/>
              </a:rPr>
              <a:t>แถว</a:t>
            </a:r>
            <a:r>
              <a:rPr lang="en-US" sz="3200" b="0" dirty="0">
                <a:latin typeface="TH SarabunPSK" pitchFamily="34" charset="-34"/>
                <a:cs typeface="TH SarabunPSK" pitchFamily="34" charset="-34"/>
              </a:rPr>
              <a:t>(Row)</a:t>
            </a:r>
            <a:r>
              <a:rPr lang="th-TH" sz="3200" b="0" dirty="0">
                <a:latin typeface="TH SarabunPSK" pitchFamily="34" charset="-34"/>
                <a:cs typeface="TH SarabunPSK" pitchFamily="34" charset="-34"/>
              </a:rPr>
              <a:t>  หลัก</a:t>
            </a:r>
            <a:r>
              <a:rPr lang="en-US" sz="3200" b="0" dirty="0">
                <a:latin typeface="TH SarabunPSK" pitchFamily="34" charset="-34"/>
                <a:cs typeface="TH SarabunPSK" pitchFamily="34" charset="-34"/>
              </a:rPr>
              <a:t>(Column</a:t>
            </a:r>
            <a:r>
              <a:rPr lang="th-TH" sz="3200" b="0" dirty="0">
                <a:latin typeface="TH SarabunPSK" pitchFamily="34" charset="-34"/>
                <a:cs typeface="TH SarabunPSK" pitchFamily="34" charset="-34"/>
              </a:rPr>
              <a:t>) และลึก (</a:t>
            </a:r>
            <a:r>
              <a:rPr lang="en-US" sz="3200" b="0" dirty="0">
                <a:latin typeface="TH SarabunPSK" pitchFamily="34" charset="-34"/>
                <a:cs typeface="TH SarabunPSK" pitchFamily="34" charset="-34"/>
              </a:rPr>
              <a:t>Deep</a:t>
            </a:r>
            <a:r>
              <a:rPr lang="th-TH" sz="3200" b="0" dirty="0"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r>
              <a:rPr lang="th-TH" sz="3200" b="0" dirty="0">
                <a:latin typeface="TH SarabunPSK" pitchFamily="34" charset="-34"/>
                <a:cs typeface="TH SarabunPSK" pitchFamily="34" charset="-34"/>
              </a:rPr>
              <a:t>ในการอ้างถึงข้อมูล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300788" y="4675187"/>
            <a:ext cx="1712912" cy="1794304"/>
            <a:chOff x="3786" y="2614"/>
            <a:chExt cx="1543" cy="1615"/>
          </a:xfrm>
        </p:grpSpPr>
        <p:sp>
          <p:nvSpPr>
            <p:cNvPr id="114706" name="AutoShape 18"/>
            <p:cNvSpPr>
              <a:spLocks noChangeArrowheads="1"/>
            </p:cNvSpPr>
            <p:nvPr/>
          </p:nvSpPr>
          <p:spPr bwMode="auto">
            <a:xfrm>
              <a:off x="4195" y="3248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07" name="AutoShape 19"/>
            <p:cNvSpPr>
              <a:spLocks noChangeArrowheads="1"/>
            </p:cNvSpPr>
            <p:nvPr/>
          </p:nvSpPr>
          <p:spPr bwMode="auto">
            <a:xfrm>
              <a:off x="4558" y="3248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08" name="AutoShape 20"/>
            <p:cNvSpPr>
              <a:spLocks noChangeArrowheads="1"/>
            </p:cNvSpPr>
            <p:nvPr/>
          </p:nvSpPr>
          <p:spPr bwMode="auto">
            <a:xfrm>
              <a:off x="4921" y="3248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09" name="AutoShape 21"/>
            <p:cNvSpPr>
              <a:spLocks noChangeArrowheads="1"/>
            </p:cNvSpPr>
            <p:nvPr/>
          </p:nvSpPr>
          <p:spPr bwMode="auto">
            <a:xfrm>
              <a:off x="4195" y="2931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10" name="AutoShape 22"/>
            <p:cNvSpPr>
              <a:spLocks noChangeArrowheads="1"/>
            </p:cNvSpPr>
            <p:nvPr/>
          </p:nvSpPr>
          <p:spPr bwMode="auto">
            <a:xfrm>
              <a:off x="4558" y="2931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11" name="AutoShape 23"/>
            <p:cNvSpPr>
              <a:spLocks noChangeArrowheads="1"/>
            </p:cNvSpPr>
            <p:nvPr/>
          </p:nvSpPr>
          <p:spPr bwMode="auto">
            <a:xfrm>
              <a:off x="4921" y="2931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12" name="AutoShape 24"/>
            <p:cNvSpPr>
              <a:spLocks noChangeArrowheads="1"/>
            </p:cNvSpPr>
            <p:nvPr/>
          </p:nvSpPr>
          <p:spPr bwMode="auto">
            <a:xfrm>
              <a:off x="4195" y="2614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13" name="AutoShape 25"/>
            <p:cNvSpPr>
              <a:spLocks noChangeArrowheads="1"/>
            </p:cNvSpPr>
            <p:nvPr/>
          </p:nvSpPr>
          <p:spPr bwMode="auto">
            <a:xfrm>
              <a:off x="4558" y="2614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14" name="AutoShape 26"/>
            <p:cNvSpPr>
              <a:spLocks noChangeArrowheads="1"/>
            </p:cNvSpPr>
            <p:nvPr/>
          </p:nvSpPr>
          <p:spPr bwMode="auto">
            <a:xfrm>
              <a:off x="4921" y="2614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15" name="AutoShape 27"/>
            <p:cNvSpPr>
              <a:spLocks noChangeArrowheads="1"/>
            </p:cNvSpPr>
            <p:nvPr/>
          </p:nvSpPr>
          <p:spPr bwMode="auto">
            <a:xfrm>
              <a:off x="4058" y="3386"/>
              <a:ext cx="409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16" name="AutoShape 28"/>
            <p:cNvSpPr>
              <a:spLocks noChangeArrowheads="1"/>
            </p:cNvSpPr>
            <p:nvPr/>
          </p:nvSpPr>
          <p:spPr bwMode="auto">
            <a:xfrm>
              <a:off x="4421" y="3386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17" name="AutoShape 29"/>
            <p:cNvSpPr>
              <a:spLocks noChangeArrowheads="1"/>
            </p:cNvSpPr>
            <p:nvPr/>
          </p:nvSpPr>
          <p:spPr bwMode="auto">
            <a:xfrm>
              <a:off x="4784" y="3386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18" name="AutoShape 30"/>
            <p:cNvSpPr>
              <a:spLocks noChangeArrowheads="1"/>
            </p:cNvSpPr>
            <p:nvPr/>
          </p:nvSpPr>
          <p:spPr bwMode="auto">
            <a:xfrm>
              <a:off x="4058" y="3067"/>
              <a:ext cx="409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19" name="AutoShape 31"/>
            <p:cNvSpPr>
              <a:spLocks noChangeArrowheads="1"/>
            </p:cNvSpPr>
            <p:nvPr/>
          </p:nvSpPr>
          <p:spPr bwMode="auto">
            <a:xfrm>
              <a:off x="4421" y="3067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20" name="AutoShape 32"/>
            <p:cNvSpPr>
              <a:spLocks noChangeArrowheads="1"/>
            </p:cNvSpPr>
            <p:nvPr/>
          </p:nvSpPr>
          <p:spPr bwMode="auto">
            <a:xfrm>
              <a:off x="4784" y="3067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21" name="AutoShape 33"/>
            <p:cNvSpPr>
              <a:spLocks noChangeArrowheads="1"/>
            </p:cNvSpPr>
            <p:nvPr/>
          </p:nvSpPr>
          <p:spPr bwMode="auto">
            <a:xfrm>
              <a:off x="4058" y="2750"/>
              <a:ext cx="409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22" name="AutoShape 34"/>
            <p:cNvSpPr>
              <a:spLocks noChangeArrowheads="1"/>
            </p:cNvSpPr>
            <p:nvPr/>
          </p:nvSpPr>
          <p:spPr bwMode="auto">
            <a:xfrm>
              <a:off x="4421" y="2750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23" name="AutoShape 35"/>
            <p:cNvSpPr>
              <a:spLocks noChangeArrowheads="1"/>
            </p:cNvSpPr>
            <p:nvPr/>
          </p:nvSpPr>
          <p:spPr bwMode="auto">
            <a:xfrm>
              <a:off x="4784" y="2750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24" name="AutoShape 36"/>
            <p:cNvSpPr>
              <a:spLocks noChangeArrowheads="1"/>
            </p:cNvSpPr>
            <p:nvPr/>
          </p:nvSpPr>
          <p:spPr bwMode="auto">
            <a:xfrm>
              <a:off x="3922" y="3521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25" name="AutoShape 37"/>
            <p:cNvSpPr>
              <a:spLocks noChangeArrowheads="1"/>
            </p:cNvSpPr>
            <p:nvPr/>
          </p:nvSpPr>
          <p:spPr bwMode="auto">
            <a:xfrm>
              <a:off x="4285" y="3521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26" name="AutoShape 38"/>
            <p:cNvSpPr>
              <a:spLocks noChangeArrowheads="1"/>
            </p:cNvSpPr>
            <p:nvPr/>
          </p:nvSpPr>
          <p:spPr bwMode="auto">
            <a:xfrm>
              <a:off x="4648" y="3521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27" name="AutoShape 39"/>
            <p:cNvSpPr>
              <a:spLocks noChangeArrowheads="1"/>
            </p:cNvSpPr>
            <p:nvPr/>
          </p:nvSpPr>
          <p:spPr bwMode="auto">
            <a:xfrm>
              <a:off x="3922" y="3203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28" name="AutoShape 40"/>
            <p:cNvSpPr>
              <a:spLocks noChangeArrowheads="1"/>
            </p:cNvSpPr>
            <p:nvPr/>
          </p:nvSpPr>
          <p:spPr bwMode="auto">
            <a:xfrm>
              <a:off x="4285" y="3203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29" name="AutoShape 41"/>
            <p:cNvSpPr>
              <a:spLocks noChangeArrowheads="1"/>
            </p:cNvSpPr>
            <p:nvPr/>
          </p:nvSpPr>
          <p:spPr bwMode="auto">
            <a:xfrm>
              <a:off x="4648" y="3203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30" name="AutoShape 42"/>
            <p:cNvSpPr>
              <a:spLocks noChangeArrowheads="1"/>
            </p:cNvSpPr>
            <p:nvPr/>
          </p:nvSpPr>
          <p:spPr bwMode="auto">
            <a:xfrm>
              <a:off x="3922" y="2885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31" name="AutoShape 43"/>
            <p:cNvSpPr>
              <a:spLocks noChangeArrowheads="1"/>
            </p:cNvSpPr>
            <p:nvPr/>
          </p:nvSpPr>
          <p:spPr bwMode="auto">
            <a:xfrm>
              <a:off x="4285" y="2885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32" name="AutoShape 44"/>
            <p:cNvSpPr>
              <a:spLocks noChangeArrowheads="1"/>
            </p:cNvSpPr>
            <p:nvPr/>
          </p:nvSpPr>
          <p:spPr bwMode="auto">
            <a:xfrm>
              <a:off x="4648" y="2885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33" name="AutoShape 45"/>
            <p:cNvSpPr>
              <a:spLocks noChangeArrowheads="1"/>
            </p:cNvSpPr>
            <p:nvPr/>
          </p:nvSpPr>
          <p:spPr bwMode="auto">
            <a:xfrm>
              <a:off x="3786" y="3658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34" name="AutoShape 46"/>
            <p:cNvSpPr>
              <a:spLocks noChangeArrowheads="1"/>
            </p:cNvSpPr>
            <p:nvPr/>
          </p:nvSpPr>
          <p:spPr bwMode="auto">
            <a:xfrm>
              <a:off x="4149" y="3658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35" name="AutoShape 47"/>
            <p:cNvSpPr>
              <a:spLocks noChangeArrowheads="1"/>
            </p:cNvSpPr>
            <p:nvPr/>
          </p:nvSpPr>
          <p:spPr bwMode="auto">
            <a:xfrm>
              <a:off x="4512" y="3658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36" name="AutoShape 48"/>
            <p:cNvSpPr>
              <a:spLocks noChangeArrowheads="1"/>
            </p:cNvSpPr>
            <p:nvPr/>
          </p:nvSpPr>
          <p:spPr bwMode="auto">
            <a:xfrm>
              <a:off x="3786" y="3340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37" name="AutoShape 49"/>
            <p:cNvSpPr>
              <a:spLocks noChangeArrowheads="1"/>
            </p:cNvSpPr>
            <p:nvPr/>
          </p:nvSpPr>
          <p:spPr bwMode="auto">
            <a:xfrm>
              <a:off x="4149" y="3340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38" name="AutoShape 50"/>
            <p:cNvSpPr>
              <a:spLocks noChangeArrowheads="1"/>
            </p:cNvSpPr>
            <p:nvPr/>
          </p:nvSpPr>
          <p:spPr bwMode="auto">
            <a:xfrm>
              <a:off x="4512" y="3340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39" name="AutoShape 51"/>
            <p:cNvSpPr>
              <a:spLocks noChangeArrowheads="1"/>
            </p:cNvSpPr>
            <p:nvPr/>
          </p:nvSpPr>
          <p:spPr bwMode="auto">
            <a:xfrm>
              <a:off x="3786" y="3023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40" name="AutoShape 52"/>
            <p:cNvSpPr>
              <a:spLocks noChangeArrowheads="1"/>
            </p:cNvSpPr>
            <p:nvPr/>
          </p:nvSpPr>
          <p:spPr bwMode="auto">
            <a:xfrm>
              <a:off x="4149" y="3023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4741" name="AutoShape 53"/>
            <p:cNvSpPr>
              <a:spLocks noChangeArrowheads="1"/>
            </p:cNvSpPr>
            <p:nvPr/>
          </p:nvSpPr>
          <p:spPr bwMode="auto">
            <a:xfrm>
              <a:off x="4512" y="3023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6125124" y="2888900"/>
            <a:ext cx="1662112" cy="1692625"/>
            <a:chOff x="3198" y="1026"/>
            <a:chExt cx="1496" cy="1524"/>
          </a:xfrm>
        </p:grpSpPr>
        <p:sp>
          <p:nvSpPr>
            <p:cNvPr id="11274" name="AutoShape 55"/>
            <p:cNvSpPr>
              <a:spLocks noChangeArrowheads="1"/>
            </p:cNvSpPr>
            <p:nvPr/>
          </p:nvSpPr>
          <p:spPr bwMode="auto">
            <a:xfrm>
              <a:off x="3198" y="1979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275" name="AutoShape 56"/>
            <p:cNvSpPr>
              <a:spLocks noChangeArrowheads="1"/>
            </p:cNvSpPr>
            <p:nvPr/>
          </p:nvSpPr>
          <p:spPr bwMode="auto">
            <a:xfrm>
              <a:off x="3561" y="1979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276" name="AutoShape 57"/>
            <p:cNvSpPr>
              <a:spLocks noChangeArrowheads="1"/>
            </p:cNvSpPr>
            <p:nvPr/>
          </p:nvSpPr>
          <p:spPr bwMode="auto">
            <a:xfrm>
              <a:off x="3924" y="1979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277" name="AutoShape 58"/>
            <p:cNvSpPr>
              <a:spLocks noChangeArrowheads="1"/>
            </p:cNvSpPr>
            <p:nvPr/>
          </p:nvSpPr>
          <p:spPr bwMode="auto">
            <a:xfrm>
              <a:off x="3198" y="1661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278" name="AutoShape 59"/>
            <p:cNvSpPr>
              <a:spLocks noChangeArrowheads="1"/>
            </p:cNvSpPr>
            <p:nvPr/>
          </p:nvSpPr>
          <p:spPr bwMode="auto">
            <a:xfrm>
              <a:off x="3561" y="1661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279" name="AutoShape 60"/>
            <p:cNvSpPr>
              <a:spLocks noChangeArrowheads="1"/>
            </p:cNvSpPr>
            <p:nvPr/>
          </p:nvSpPr>
          <p:spPr bwMode="auto">
            <a:xfrm>
              <a:off x="3924" y="1661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280" name="AutoShape 61"/>
            <p:cNvSpPr>
              <a:spLocks noChangeArrowheads="1"/>
            </p:cNvSpPr>
            <p:nvPr/>
          </p:nvSpPr>
          <p:spPr bwMode="auto">
            <a:xfrm>
              <a:off x="3198" y="1344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281" name="AutoShape 62"/>
            <p:cNvSpPr>
              <a:spLocks noChangeArrowheads="1"/>
            </p:cNvSpPr>
            <p:nvPr/>
          </p:nvSpPr>
          <p:spPr bwMode="auto">
            <a:xfrm>
              <a:off x="3561" y="1344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282" name="AutoShape 63"/>
            <p:cNvSpPr>
              <a:spLocks noChangeArrowheads="1"/>
            </p:cNvSpPr>
            <p:nvPr/>
          </p:nvSpPr>
          <p:spPr bwMode="auto">
            <a:xfrm>
              <a:off x="3924" y="1344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283" name="AutoShape 64"/>
            <p:cNvSpPr>
              <a:spLocks noChangeArrowheads="1"/>
            </p:cNvSpPr>
            <p:nvPr/>
          </p:nvSpPr>
          <p:spPr bwMode="auto">
            <a:xfrm>
              <a:off x="4286" y="1979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284" name="AutoShape 65"/>
            <p:cNvSpPr>
              <a:spLocks noChangeArrowheads="1"/>
            </p:cNvSpPr>
            <p:nvPr/>
          </p:nvSpPr>
          <p:spPr bwMode="auto">
            <a:xfrm>
              <a:off x="4286" y="1661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285" name="AutoShape 66"/>
            <p:cNvSpPr>
              <a:spLocks noChangeArrowheads="1"/>
            </p:cNvSpPr>
            <p:nvPr/>
          </p:nvSpPr>
          <p:spPr bwMode="auto">
            <a:xfrm>
              <a:off x="4286" y="1344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286" name="AutoShape 67"/>
            <p:cNvSpPr>
              <a:spLocks noChangeArrowheads="1"/>
            </p:cNvSpPr>
            <p:nvPr/>
          </p:nvSpPr>
          <p:spPr bwMode="auto">
            <a:xfrm>
              <a:off x="3198" y="1026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287" name="AutoShape 68"/>
            <p:cNvSpPr>
              <a:spLocks noChangeArrowheads="1"/>
            </p:cNvSpPr>
            <p:nvPr/>
          </p:nvSpPr>
          <p:spPr bwMode="auto">
            <a:xfrm>
              <a:off x="3561" y="1026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288" name="AutoShape 69"/>
            <p:cNvSpPr>
              <a:spLocks noChangeArrowheads="1"/>
            </p:cNvSpPr>
            <p:nvPr/>
          </p:nvSpPr>
          <p:spPr bwMode="auto">
            <a:xfrm>
              <a:off x="3924" y="1026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289" name="AutoShape 70"/>
            <p:cNvSpPr>
              <a:spLocks noChangeArrowheads="1"/>
            </p:cNvSpPr>
            <p:nvPr/>
          </p:nvSpPr>
          <p:spPr bwMode="auto">
            <a:xfrm>
              <a:off x="4286" y="1026"/>
              <a:ext cx="408" cy="5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2F762F"/>
                </a:gs>
                <a:gs pos="50000">
                  <a:srgbClr val="66FF66"/>
                </a:gs>
                <a:gs pos="100000">
                  <a:srgbClr val="2F762F"/>
                </a:gs>
              </a:gsLst>
              <a:lin ang="27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latin typeface="TH SarabunPSK" pitchFamily="34" charset="-34"/>
                <a:cs typeface="TH SarabunPSK" pitchFamily="34" charset="-34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648200" y="996512"/>
            <a:ext cx="0" cy="52578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th-TH" sz="5400" b="1" dirty="0" smtClean="0">
                <a:solidFill>
                  <a:srgbClr val="00B050"/>
                </a:solidFill>
                <a:latin typeface="LilyUPC" pitchFamily="34" charset="-34"/>
              </a:rPr>
              <a:t>การส่งตัวแปรอาร์เรย์เป็น</a:t>
            </a:r>
            <a:r>
              <a:rPr lang="th-TH" sz="5400" b="1" dirty="0" err="1" smtClean="0">
                <a:solidFill>
                  <a:srgbClr val="00B050"/>
                </a:solidFill>
                <a:latin typeface="LilyUPC" pitchFamily="34" charset="-34"/>
              </a:rPr>
              <a:t>อาร์กิวแมนต์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4267200" cy="57912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#include &lt;</a:t>
            </a:r>
            <a:r>
              <a:rPr lang="en-US" sz="3600" b="1" dirty="0" err="1" smtClean="0">
                <a:latin typeface="Browallia New" pitchFamily="34" charset="-34"/>
                <a:cs typeface="Browallia New" pitchFamily="34" charset="-34"/>
              </a:rPr>
              <a:t>stdio.h</a:t>
            </a: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&gt;</a:t>
            </a:r>
          </a:p>
          <a:p>
            <a:pPr>
              <a:buFontTx/>
              <a:buNone/>
            </a:pP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void </a:t>
            </a:r>
            <a:r>
              <a:rPr lang="en-US" sz="3600" b="1" dirty="0" err="1" smtClean="0">
                <a:latin typeface="Browallia New" pitchFamily="34" charset="-34"/>
                <a:cs typeface="Browallia New" pitchFamily="34" charset="-34"/>
              </a:rPr>
              <a:t>funct</a:t>
            </a: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(</a:t>
            </a:r>
            <a:r>
              <a:rPr lang="en-US" sz="3600" b="1" dirty="0" err="1" smtClean="0">
                <a:latin typeface="Browallia New" pitchFamily="34" charset="-34"/>
                <a:cs typeface="Browallia New" pitchFamily="34" charset="-34"/>
              </a:rPr>
              <a:t>int</a:t>
            </a: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 [ ]);</a:t>
            </a:r>
          </a:p>
          <a:p>
            <a:pPr>
              <a:buFontTx/>
              <a:buNone/>
            </a:pP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void main( )</a:t>
            </a:r>
          </a:p>
          <a:p>
            <a:pPr>
              <a:buFontTx/>
              <a:buNone/>
            </a:pP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{</a:t>
            </a:r>
          </a:p>
          <a:p>
            <a:pPr>
              <a:buFontTx/>
              <a:buNone/>
            </a:pP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	</a:t>
            </a:r>
            <a:r>
              <a:rPr lang="en-US" sz="3600" b="1" dirty="0" err="1" smtClean="0">
                <a:latin typeface="Browallia New" pitchFamily="34" charset="-34"/>
                <a:cs typeface="Browallia New" pitchFamily="34" charset="-34"/>
              </a:rPr>
              <a:t>int</a:t>
            </a: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  </a:t>
            </a:r>
            <a:r>
              <a:rPr lang="en-US" sz="3600" b="1" dirty="0" err="1" smtClean="0">
                <a:latin typeface="Browallia New" pitchFamily="34" charset="-34"/>
                <a:cs typeface="Browallia New" pitchFamily="34" charset="-34"/>
              </a:rPr>
              <a:t>arrayp</a:t>
            </a: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[20];   </a:t>
            </a:r>
          </a:p>
          <a:p>
            <a:pPr>
              <a:buFontTx/>
              <a:buNone/>
            </a:pP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          …………</a:t>
            </a:r>
          </a:p>
          <a:p>
            <a:pPr>
              <a:buFontTx/>
              <a:buNone/>
            </a:pP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	</a:t>
            </a:r>
            <a:r>
              <a:rPr lang="en-US" sz="3600" b="1" dirty="0" err="1" smtClean="0">
                <a:latin typeface="Browallia New" pitchFamily="34" charset="-34"/>
                <a:cs typeface="Browallia New" pitchFamily="34" charset="-34"/>
              </a:rPr>
              <a:t>funct</a:t>
            </a: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(</a:t>
            </a:r>
            <a:r>
              <a:rPr lang="en-US" sz="3600" b="1" dirty="0" err="1" smtClean="0">
                <a:latin typeface="Browallia New" pitchFamily="34" charset="-34"/>
                <a:cs typeface="Browallia New" pitchFamily="34" charset="-34"/>
              </a:rPr>
              <a:t>arrayp</a:t>
            </a: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);</a:t>
            </a:r>
          </a:p>
          <a:p>
            <a:pPr>
              <a:buFontTx/>
              <a:buNone/>
            </a:pP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	     ………….   </a:t>
            </a:r>
          </a:p>
          <a:p>
            <a:pPr>
              <a:buFontTx/>
              <a:buNone/>
            </a:pP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}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3200400" y="4048780"/>
            <a:ext cx="5612434" cy="52322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2800" b="1" dirty="0">
                <a:solidFill>
                  <a:srgbClr val="FF0066"/>
                </a:solidFill>
              </a:rPr>
              <a:t>เรียกใช้ฟังก์ชัน </a:t>
            </a:r>
            <a:r>
              <a:rPr lang="en-US" sz="2800" b="1" dirty="0" err="1">
                <a:solidFill>
                  <a:srgbClr val="FF0066"/>
                </a:solidFill>
              </a:rPr>
              <a:t>funct</a:t>
            </a:r>
            <a:r>
              <a:rPr lang="en-US" sz="2800" b="1" dirty="0">
                <a:solidFill>
                  <a:srgbClr val="FF0066"/>
                </a:solidFill>
              </a:rPr>
              <a:t>() </a:t>
            </a:r>
            <a:r>
              <a:rPr lang="th-TH" sz="2800" b="1" dirty="0">
                <a:solidFill>
                  <a:srgbClr val="FF0066"/>
                </a:solidFill>
              </a:rPr>
              <a:t>โดยมี </a:t>
            </a:r>
            <a:r>
              <a:rPr lang="en-US" sz="2800" b="1" dirty="0" err="1">
                <a:solidFill>
                  <a:srgbClr val="FF0066"/>
                </a:solidFill>
              </a:rPr>
              <a:t>arrayp</a:t>
            </a:r>
            <a:r>
              <a:rPr lang="en-US" sz="2800" b="1" dirty="0">
                <a:solidFill>
                  <a:srgbClr val="FF0066"/>
                </a:solidFill>
              </a:rPr>
              <a:t>[ ] </a:t>
            </a:r>
            <a:r>
              <a:rPr lang="th-TH" sz="2800" b="1" dirty="0">
                <a:solidFill>
                  <a:srgbClr val="FF0066"/>
                </a:solidFill>
              </a:rPr>
              <a:t>เป็น</a:t>
            </a:r>
            <a:r>
              <a:rPr lang="th-TH" sz="2800" b="1" dirty="0" err="1">
                <a:solidFill>
                  <a:srgbClr val="FF0066"/>
                </a:solidFill>
              </a:rPr>
              <a:t>อาร์กิวเมนต์</a:t>
            </a:r>
            <a:endParaRPr lang="th-TH" sz="2800" b="1" dirty="0">
              <a:solidFill>
                <a:srgbClr val="FF0066"/>
              </a:solidFill>
            </a:endParaRPr>
          </a:p>
        </p:txBody>
      </p:sp>
      <p:sp>
        <p:nvSpPr>
          <p:cNvPr id="24581" name="Line 8"/>
          <p:cNvSpPr>
            <a:spLocks noChangeShapeType="1"/>
          </p:cNvSpPr>
          <p:nvPr/>
        </p:nvSpPr>
        <p:spPr bwMode="auto">
          <a:xfrm flipH="1">
            <a:off x="2895600" y="4724400"/>
            <a:ext cx="10668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987159" y="990600"/>
            <a:ext cx="3886200" cy="2476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None/>
              <a:defRPr sz="2800" kern="1200" baseline="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 baseline="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 baseline="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void </a:t>
            </a:r>
            <a:r>
              <a:rPr lang="en-US" sz="3600" b="1" dirty="0" err="1" smtClean="0">
                <a:latin typeface="Browallia New" pitchFamily="34" charset="-34"/>
                <a:cs typeface="Browallia New" pitchFamily="34" charset="-34"/>
              </a:rPr>
              <a:t>funct</a:t>
            </a: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(</a:t>
            </a:r>
            <a:r>
              <a:rPr lang="en-US" sz="3600" b="1" dirty="0" err="1" smtClean="0">
                <a:latin typeface="Browallia New" pitchFamily="34" charset="-34"/>
                <a:cs typeface="Browallia New" pitchFamily="34" charset="-34"/>
              </a:rPr>
              <a:t>int</a:t>
            </a: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sz="3600" b="1" dirty="0" err="1" smtClean="0">
                <a:latin typeface="Browallia New" pitchFamily="34" charset="-34"/>
                <a:cs typeface="Browallia New" pitchFamily="34" charset="-34"/>
              </a:rPr>
              <a:t>arraya</a:t>
            </a: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[ ])	</a:t>
            </a:r>
          </a:p>
          <a:p>
            <a:pPr marL="0" indent="0">
              <a:buNone/>
            </a:pP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{</a:t>
            </a:r>
          </a:p>
          <a:p>
            <a:pPr marL="0" indent="0">
              <a:buNone/>
            </a:pP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      ……………….</a:t>
            </a:r>
          </a:p>
          <a:p>
            <a:pPr marL="0" indent="0">
              <a:buNone/>
            </a:pPr>
            <a:r>
              <a:rPr lang="en-US" sz="3600" b="1" dirty="0" smtClean="0">
                <a:latin typeface="Browallia New" pitchFamily="34" charset="-34"/>
                <a:cs typeface="Browallia New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44460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5486400" cy="56388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 smtClean="0"/>
              <a:t>#include 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pPr>
              <a:buFontTx/>
              <a:buNone/>
            </a:pPr>
            <a:r>
              <a:rPr lang="en-US" b="1" dirty="0" smtClean="0"/>
              <a:t>float sum(float [ ], </a:t>
            </a:r>
            <a:r>
              <a:rPr lang="en-US" b="1" dirty="0" err="1" smtClean="0"/>
              <a:t>int</a:t>
            </a:r>
            <a:r>
              <a:rPr lang="en-US" b="1" dirty="0" smtClean="0"/>
              <a:t>);</a:t>
            </a:r>
          </a:p>
          <a:p>
            <a:pPr>
              <a:buFontTx/>
              <a:buNone/>
            </a:pPr>
            <a:r>
              <a:rPr lang="en-US" b="1" dirty="0" smtClean="0"/>
              <a:t>main()</a:t>
            </a:r>
          </a:p>
          <a:p>
            <a:pPr>
              <a:buFontTx/>
              <a:buNone/>
            </a:pPr>
            <a:r>
              <a:rPr lang="en-US" b="1" dirty="0" smtClean="0"/>
              <a:t>{</a:t>
            </a:r>
          </a:p>
          <a:p>
            <a:pPr>
              <a:buFontTx/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i;</a:t>
            </a:r>
          </a:p>
          <a:p>
            <a:pPr>
              <a:buFontTx/>
              <a:buNone/>
            </a:pPr>
            <a:r>
              <a:rPr lang="en-US" b="1" dirty="0" smtClean="0"/>
              <a:t>	float item[10];</a:t>
            </a:r>
          </a:p>
          <a:p>
            <a:pPr>
              <a:buFontTx/>
              <a:buNone/>
            </a:pPr>
            <a:r>
              <a:rPr lang="en-US" b="1" dirty="0" smtClean="0"/>
              <a:t>	for(i = 0; i &lt; 10; i++)</a:t>
            </a:r>
          </a:p>
          <a:p>
            <a:pPr>
              <a:buFontTx/>
              <a:buNone/>
            </a:pPr>
            <a:r>
              <a:rPr lang="en-US" b="1" dirty="0" smtClean="0"/>
              <a:t>	      </a:t>
            </a:r>
            <a:r>
              <a:rPr lang="en-US" b="1" dirty="0" err="1" smtClean="0"/>
              <a:t>scanf</a:t>
            </a:r>
            <a:r>
              <a:rPr lang="en-US" b="1" dirty="0" smtClean="0"/>
              <a:t>(“%f”, &amp;item[i]);</a:t>
            </a:r>
          </a:p>
          <a:p>
            <a:pPr>
              <a:buFontTx/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printf</a:t>
            </a:r>
            <a:r>
              <a:rPr lang="en-US" b="1" dirty="0" smtClean="0"/>
              <a:t>(“Sum is %f\</a:t>
            </a:r>
            <a:r>
              <a:rPr lang="en-US" b="1" dirty="0" err="1" smtClean="0"/>
              <a:t>n”,sum</a:t>
            </a:r>
            <a:r>
              <a:rPr lang="en-US" b="1" dirty="0" smtClean="0"/>
              <a:t>(item,10));</a:t>
            </a:r>
          </a:p>
          <a:p>
            <a:pPr>
              <a:buFontTx/>
              <a:buNone/>
            </a:pPr>
            <a:r>
              <a:rPr lang="en-US" b="1" dirty="0" smtClean="0"/>
              <a:t>}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sz="3200" b="1"/>
              <a:t>โปรแกรมอ่านข้อมูลจำนวนเต็มจากตัวแปรอาร์เรย์ แล้วนำข้อมูลทั้งหมดมาบวกกัน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105400" y="998483"/>
            <a:ext cx="403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sz="3200" b="1" dirty="0"/>
              <a:t>float sum(float a[ ], </a:t>
            </a:r>
            <a:r>
              <a:rPr lang="en-US" sz="3200" b="1" dirty="0" err="1"/>
              <a:t>int</a:t>
            </a:r>
            <a:r>
              <a:rPr lang="en-US" sz="3200" b="1" dirty="0"/>
              <a:t> n)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3200" b="1" dirty="0"/>
              <a:t>{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3200" b="1" dirty="0"/>
              <a:t>		</a:t>
            </a:r>
            <a:r>
              <a:rPr lang="en-US" sz="3200" b="1" dirty="0" err="1"/>
              <a:t>int</a:t>
            </a:r>
            <a:r>
              <a:rPr lang="en-US" sz="3200" b="1" dirty="0"/>
              <a:t> i;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3200" b="1" dirty="0"/>
              <a:t>		float s  =  0.0;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3200" b="1" dirty="0"/>
              <a:t>	   for(i = 0; i &lt; n; i++)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3200" b="1" dirty="0"/>
              <a:t>		      s  =  s + a[i];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3200" b="1" dirty="0"/>
              <a:t>         return  (s);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3200" b="1" dirty="0"/>
              <a:t>}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5486400" y="990600"/>
            <a:ext cx="0" cy="57150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79365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E35F8-10D0-45B9-9654-44D8C23F6344}" type="slidenum">
              <a:rPr lang="en-US">
                <a:latin typeface="TH SarabunPSK" pitchFamily="34" charset="-34"/>
                <a:cs typeface="TH SarabunPSK" pitchFamily="34" charset="-34"/>
              </a:rPr>
              <a:pPr>
                <a:defRPr/>
              </a:pPr>
              <a:t>6</a:t>
            </a:fld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4235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อาร์เรย์ 1 </a:t>
            </a:r>
            <a:r>
              <a:rPr lang="th-TH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มิติ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h-TH" sz="3600" dirty="0" smtClean="0">
              <a:solidFill>
                <a:srgbClr val="333300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b="1" dirty="0" smtClean="0">
                <a:solidFill>
                  <a:srgbClr val="663300"/>
                </a:solidFill>
              </a:rPr>
              <a:t>	type</a:t>
            </a:r>
            <a:r>
              <a:rPr lang="th-TH" sz="3600" dirty="0"/>
              <a:t>	</a:t>
            </a:r>
            <a:r>
              <a:rPr lang="th-TH" sz="3600" dirty="0" smtClean="0"/>
              <a:t>เป็นชนิดของตัวแปรที่จะสร้างขึ้น</a:t>
            </a:r>
            <a:endParaRPr lang="th-TH" sz="3600" dirty="0" smtClean="0">
              <a:solidFill>
                <a:srgbClr val="333300"/>
              </a:solidFill>
            </a:endParaRPr>
          </a:p>
          <a:p>
            <a:pPr lvl="1" eaLnBrk="1" hangingPunct="1"/>
            <a:r>
              <a:rPr lang="en-US" sz="3200" dirty="0" smtClean="0">
                <a:solidFill>
                  <a:srgbClr val="333300"/>
                </a:solidFill>
              </a:rPr>
              <a:t>	</a:t>
            </a:r>
            <a:r>
              <a:rPr lang="en-US" sz="3200" dirty="0" err="1" smtClean="0">
                <a:solidFill>
                  <a:srgbClr val="333300"/>
                </a:solidFill>
              </a:rPr>
              <a:t>int</a:t>
            </a:r>
            <a:r>
              <a:rPr lang="en-US" sz="3200" dirty="0" smtClean="0"/>
              <a:t>	</a:t>
            </a:r>
            <a:r>
              <a:rPr lang="th-TH" sz="3200" dirty="0" smtClean="0"/>
              <a:t>ประกาศตัวแปรเป็นชนิดจำนวนเต็ม</a:t>
            </a:r>
          </a:p>
          <a:p>
            <a:pPr lvl="1" eaLnBrk="1" hangingPunct="1"/>
            <a:r>
              <a:rPr lang="en-US" sz="3200" dirty="0" smtClean="0">
                <a:solidFill>
                  <a:srgbClr val="333300"/>
                </a:solidFill>
              </a:rPr>
              <a:t>	float</a:t>
            </a:r>
            <a:r>
              <a:rPr lang="th-TH" sz="3200" dirty="0"/>
              <a:t>	</a:t>
            </a:r>
            <a:r>
              <a:rPr lang="th-TH" sz="3200" dirty="0" smtClean="0"/>
              <a:t>ประกาศตัวแปรเป็นชนิดทศนิยม</a:t>
            </a:r>
          </a:p>
          <a:p>
            <a:pPr lvl="1" eaLnBrk="1" hangingPunct="1"/>
            <a:r>
              <a:rPr lang="en-US" sz="3200" dirty="0" smtClean="0">
                <a:solidFill>
                  <a:srgbClr val="333300"/>
                </a:solidFill>
              </a:rPr>
              <a:t>	char</a:t>
            </a:r>
            <a:r>
              <a:rPr lang="th-TH" sz="3200" dirty="0"/>
              <a:t>	</a:t>
            </a:r>
            <a:r>
              <a:rPr lang="th-TH" sz="3200" dirty="0" smtClean="0"/>
              <a:t>ประกาศตัวแปรเป็นชนิดอักขระ</a:t>
            </a:r>
          </a:p>
          <a:p>
            <a:pPr eaLnBrk="1" hangingPunct="1">
              <a:buFontTx/>
              <a:buNone/>
            </a:pPr>
            <a:r>
              <a:rPr lang="en-US" sz="3600" b="1" dirty="0" smtClean="0">
                <a:solidFill>
                  <a:srgbClr val="663300"/>
                </a:solidFill>
              </a:rPr>
              <a:t>	</a:t>
            </a:r>
            <a:r>
              <a:rPr lang="en-US" sz="3600" b="1" dirty="0" smtClean="0">
                <a:solidFill>
                  <a:srgbClr val="0066FF"/>
                </a:solidFill>
              </a:rPr>
              <a:t>array-name</a:t>
            </a:r>
            <a:r>
              <a:rPr lang="en-US" sz="3600" dirty="0" smtClean="0"/>
              <a:t>  </a:t>
            </a:r>
            <a:r>
              <a:rPr lang="th-TH" sz="3600" dirty="0" smtClean="0"/>
              <a:t>เป็นชื่อของตัวแปรอาร์เรย์</a:t>
            </a:r>
          </a:p>
          <a:p>
            <a:pPr eaLnBrk="1" hangingPunct="1">
              <a:buFontTx/>
              <a:buNone/>
            </a:pPr>
            <a:r>
              <a:rPr lang="en-US" sz="3600" b="1" dirty="0" smtClean="0">
                <a:solidFill>
                  <a:srgbClr val="663300"/>
                </a:solidFill>
              </a:rPr>
              <a:t>		</a:t>
            </a:r>
            <a:r>
              <a:rPr lang="en-US" sz="3600" b="1" dirty="0" smtClean="0">
                <a:solidFill>
                  <a:srgbClr val="FF0000"/>
                </a:solidFill>
              </a:rPr>
              <a:t>n</a:t>
            </a:r>
            <a:r>
              <a:rPr lang="en-US" sz="3600" dirty="0" smtClean="0"/>
              <a:t>  </a:t>
            </a:r>
            <a:r>
              <a:rPr lang="th-TH" sz="3600" dirty="0" smtClean="0"/>
              <a:t>เป็นขนาดของตัวแปรอาร์เรย์</a:t>
            </a:r>
          </a:p>
        </p:txBody>
      </p:sp>
      <p:sp>
        <p:nvSpPr>
          <p:cNvPr id="12293" name="AutoShape 4"/>
          <p:cNvSpPr>
            <a:spLocks noChangeArrowheads="1"/>
          </p:cNvSpPr>
          <p:nvPr/>
        </p:nvSpPr>
        <p:spPr bwMode="auto">
          <a:xfrm>
            <a:off x="304800" y="1447800"/>
            <a:ext cx="5761038" cy="647700"/>
          </a:xfrm>
          <a:prstGeom prst="roundRect">
            <a:avLst>
              <a:gd name="adj" fmla="val 20097"/>
            </a:avLst>
          </a:prstGeom>
          <a:solidFill>
            <a:srgbClr val="99CCFF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indent="228600"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b="1" dirty="0">
                <a:solidFill>
                  <a:srgbClr val="663300"/>
                </a:solidFill>
                <a:latin typeface="TH SarabunPSK" pitchFamily="34" charset="-34"/>
                <a:cs typeface="TH SarabunPSK" pitchFamily="34" charset="-34"/>
              </a:rPr>
              <a:t>type</a:t>
            </a:r>
            <a:r>
              <a:rPr lang="en-US" sz="32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200" b="1" dirty="0">
                <a:solidFill>
                  <a:srgbClr val="0066FF"/>
                </a:solidFill>
                <a:latin typeface="TH SarabunPSK" pitchFamily="34" charset="-34"/>
                <a:cs typeface="TH SarabunPSK" pitchFamily="34" charset="-34"/>
              </a:rPr>
              <a:t>array-name</a:t>
            </a:r>
            <a:r>
              <a:rPr lang="en-US" sz="32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sz="32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n</a:t>
            </a:r>
            <a:r>
              <a:rPr lang="en-US" sz="32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];</a:t>
            </a:r>
            <a:endParaRPr lang="th-TH" sz="3200" b="1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สี่เหลี่ยมผืนผ้ามุมมน 2"/>
          <p:cNvSpPr/>
          <p:nvPr/>
        </p:nvSpPr>
        <p:spPr>
          <a:xfrm>
            <a:off x="1066800" y="2895600"/>
            <a:ext cx="5257800" cy="1828800"/>
          </a:xfrm>
          <a:prstGeom prst="roundRect">
            <a:avLst>
              <a:gd name="adj" fmla="val 123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6705600" y="1109930"/>
            <a:ext cx="225254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 dirty="0" err="1">
                <a:solidFill>
                  <a:srgbClr val="FF0066"/>
                </a:solidFill>
              </a:rPr>
              <a:t>int</a:t>
            </a:r>
            <a:r>
              <a:rPr lang="en-US" sz="4000" b="1" dirty="0">
                <a:solidFill>
                  <a:srgbClr val="FF0066"/>
                </a:solidFill>
              </a:rPr>
              <a:t>  </a:t>
            </a:r>
            <a:r>
              <a:rPr lang="en-US" sz="4000" b="1" dirty="0" smtClean="0">
                <a:solidFill>
                  <a:srgbClr val="FF0066"/>
                </a:solidFill>
              </a:rPr>
              <a:t>a[10</a:t>
            </a:r>
            <a:r>
              <a:rPr lang="en-US" sz="4000" b="1" dirty="0">
                <a:solidFill>
                  <a:srgbClr val="FF0066"/>
                </a:solidFill>
              </a:rPr>
              <a:t>];</a:t>
            </a:r>
          </a:p>
          <a:p>
            <a:pPr>
              <a:defRPr/>
            </a:pPr>
            <a:r>
              <a:rPr lang="en-US" sz="4000" b="1" dirty="0">
                <a:solidFill>
                  <a:srgbClr val="FF0066"/>
                </a:solidFill>
              </a:rPr>
              <a:t>float  </a:t>
            </a:r>
            <a:r>
              <a:rPr lang="en-US" sz="4000" b="1" dirty="0" smtClean="0">
                <a:solidFill>
                  <a:srgbClr val="FF0066"/>
                </a:solidFill>
              </a:rPr>
              <a:t>b[5];</a:t>
            </a:r>
          </a:p>
          <a:p>
            <a:pPr>
              <a:defRPr/>
            </a:pPr>
            <a:r>
              <a:rPr lang="en-US" sz="4000" b="1" dirty="0" smtClean="0">
                <a:solidFill>
                  <a:srgbClr val="FF0066"/>
                </a:solidFill>
              </a:rPr>
              <a:t>char  </a:t>
            </a:r>
            <a:r>
              <a:rPr lang="en-US" sz="4000" b="1" dirty="0" err="1" smtClean="0">
                <a:solidFill>
                  <a:srgbClr val="FF0066"/>
                </a:solidFill>
              </a:rPr>
              <a:t>str</a:t>
            </a:r>
            <a:r>
              <a:rPr lang="en-US" sz="4000" b="1" dirty="0" smtClean="0">
                <a:solidFill>
                  <a:srgbClr val="FF0066"/>
                </a:solidFill>
              </a:rPr>
              <a:t>[20];</a:t>
            </a:r>
            <a:endParaRPr lang="th-TH" sz="4000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48716-296F-42FA-BE7D-94E1F62A5518}" type="slidenum">
              <a:rPr lang="en-US">
                <a:latin typeface="TH SarabunPSK" pitchFamily="34" charset="-34"/>
                <a:cs typeface="TH SarabunPSK" pitchFamily="34" charset="-34"/>
              </a:rPr>
              <a:pPr>
                <a:defRPr/>
              </a:pPr>
              <a:t>7</a:t>
            </a:fld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4235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อาร์เรย์ 1 มิติ (การกำหนดค่าเริ่มต้นให้อาร์เรย์)</a:t>
            </a:r>
            <a:endParaRPr lang="th-TH" sz="4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317" name="AutoShape 4"/>
          <p:cNvSpPr>
            <a:spLocks noChangeArrowheads="1"/>
          </p:cNvSpPr>
          <p:nvPr/>
        </p:nvSpPr>
        <p:spPr bwMode="auto">
          <a:xfrm>
            <a:off x="152400" y="1219201"/>
            <a:ext cx="8893175" cy="914400"/>
          </a:xfrm>
          <a:prstGeom prst="roundRect">
            <a:avLst>
              <a:gd name="adj" fmla="val 20097"/>
            </a:avLst>
          </a:prstGeom>
          <a:solidFill>
            <a:srgbClr val="99CCFF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32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type array-name[n]={value-1,value-2,…,value-n};</a:t>
            </a:r>
            <a:endParaRPr lang="th-TH" sz="3200" b="1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1000" y="2286001"/>
            <a:ext cx="8153400" cy="35194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None/>
              <a:defRPr sz="2800" kern="1200" baseline="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 baseline="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None/>
              <a:defRPr sz="2000" kern="1200" baseline="0">
                <a:solidFill>
                  <a:schemeClr val="tx1"/>
                </a:solidFill>
                <a:latin typeface="TH SarabunPSK" pitchFamily="34" charset="-34"/>
                <a:ea typeface="+mn-ea"/>
                <a:cs typeface="TH SarabunPSK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5700" b="1" dirty="0" err="1" smtClean="0"/>
              <a:t>int</a:t>
            </a:r>
            <a:r>
              <a:rPr lang="en-US" altLang="en-US" sz="5700" b="1" dirty="0" smtClean="0"/>
              <a:t>  n[5]   =  {1,4,9,16,25};</a:t>
            </a:r>
          </a:p>
          <a:p>
            <a:r>
              <a:rPr lang="en-US" altLang="en-US" sz="5700" b="1" dirty="0" smtClean="0"/>
              <a:t>char a[3] =  {‘A’,’B’,’C’};</a:t>
            </a:r>
          </a:p>
          <a:p>
            <a:r>
              <a:rPr lang="en-US" altLang="en-US" sz="5700" b="1" dirty="0" err="1">
                <a:solidFill>
                  <a:srgbClr val="000099"/>
                </a:solidFill>
              </a:rPr>
              <a:t>int</a:t>
            </a:r>
            <a:r>
              <a:rPr lang="en-US" altLang="en-US" sz="5700" b="1" dirty="0">
                <a:solidFill>
                  <a:srgbClr val="000099"/>
                </a:solidFill>
              </a:rPr>
              <a:t>	</a:t>
            </a:r>
            <a:r>
              <a:rPr lang="en-US" altLang="en-US" sz="5700" b="1" dirty="0" smtClean="0">
                <a:solidFill>
                  <a:srgbClr val="000099"/>
                </a:solidFill>
              </a:rPr>
              <a:t>number[6] </a:t>
            </a:r>
            <a:r>
              <a:rPr lang="en-US" altLang="en-US" sz="5700" b="1" dirty="0">
                <a:solidFill>
                  <a:srgbClr val="000099"/>
                </a:solidFill>
              </a:rPr>
              <a:t>= {0}</a:t>
            </a:r>
            <a:endParaRPr lang="en-US" altLang="en-US" sz="5700" b="1" dirty="0" smtClean="0">
              <a:solidFill>
                <a:srgbClr val="000099"/>
              </a:solidFill>
            </a:endParaRPr>
          </a:p>
          <a:p>
            <a:r>
              <a:rPr lang="en-US" altLang="en-US" sz="5700" b="1" dirty="0" err="1" smtClean="0">
                <a:solidFill>
                  <a:srgbClr val="FF0066"/>
                </a:solidFill>
              </a:rPr>
              <a:t>int</a:t>
            </a:r>
            <a:r>
              <a:rPr lang="en-US" altLang="en-US" sz="5700" b="1" dirty="0" smtClean="0">
                <a:solidFill>
                  <a:srgbClr val="FF0066"/>
                </a:solidFill>
              </a:rPr>
              <a:t> pw[ ]  =  {1,2,4,8,16,32,64,128};</a:t>
            </a:r>
          </a:p>
          <a:p>
            <a:r>
              <a:rPr lang="en-US" altLang="en-US" sz="5700" b="1" dirty="0" smtClean="0">
                <a:solidFill>
                  <a:srgbClr val="FF0066"/>
                </a:solidFill>
              </a:rPr>
              <a:t>char name[ ] = “COMPUTER”;</a:t>
            </a:r>
            <a:endParaRPr lang="en-US" altLang="en-US" b="1" dirty="0" smtClean="0">
              <a:solidFill>
                <a:srgbClr val="FF0066"/>
              </a:solidFill>
            </a:endParaRPr>
          </a:p>
          <a:p>
            <a:endParaRPr lang="en-US" altLang="en-US" b="1" dirty="0" smtClean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219200" y="5957887"/>
            <a:ext cx="5211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altLang="en-US" sz="2800" dirty="0"/>
              <a:t>ถ้าไม่ระบุขนาด โปรแกรมจะจองหน่วยความจำให้เอง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1676400" y="5576887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AE86C-C719-4D4C-90D0-6C35105B157B}" type="slidenum">
              <a:rPr lang="en-US"/>
              <a:pPr>
                <a:defRPr/>
              </a:pPr>
              <a:t>8</a:t>
            </a:fld>
            <a:endParaRPr lang="th-TH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4235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th-TH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อาร์เรย์ 1 มิติ (การกำหนดค่าเริ่มต้นให้อาร์เรย์)</a:t>
            </a:r>
            <a:endParaRPr lang="th-TH" sz="4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40" name="AutoShape 4" descr="สี่เหลี่ยมมน: #include&lt;stdio.h&gt;&#10;#include&lt;conio.h&gt;&#10;void main()&#10;{&#10; printf (“Hello World!”);&#10;}"/>
          <p:cNvSpPr>
            <a:spLocks noChangeArrowheads="1"/>
          </p:cNvSpPr>
          <p:nvPr/>
        </p:nvSpPr>
        <p:spPr bwMode="auto">
          <a:xfrm>
            <a:off x="457200" y="990600"/>
            <a:ext cx="8534400" cy="5715000"/>
          </a:xfrm>
          <a:prstGeom prst="roundRect">
            <a:avLst>
              <a:gd name="adj" fmla="val 2694"/>
            </a:avLst>
          </a:prstGeom>
          <a:solidFill>
            <a:srgbClr val="C0C0C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#include&lt;</a:t>
            </a:r>
            <a:r>
              <a:rPr lang="en-US" sz="3600" b="1" dirty="0" err="1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stdio.h</a:t>
            </a:r>
            <a:r>
              <a:rPr lang="en-US" sz="36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&gt;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 err="1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main()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{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600" b="1" dirty="0" err="1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number[3] = {23, -186, 43};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float	 value_2[5]={0.98</a:t>
            </a:r>
            <a:r>
              <a:rPr lang="en-US" sz="36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, 43.213, -</a:t>
            </a:r>
            <a:r>
              <a:rPr lang="en-US" sz="36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3.47</a:t>
            </a:r>
            <a:r>
              <a:rPr lang="en-US" sz="3600" b="1" dirty="0" smtClean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, 52.08, -</a:t>
            </a:r>
            <a:r>
              <a:rPr lang="en-US" sz="36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0.987};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char	vowel[5] = {'</a:t>
            </a:r>
            <a:r>
              <a:rPr lang="en-US" sz="3600" b="1" dirty="0" err="1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a','e','i','o','u</a:t>
            </a:r>
            <a:r>
              <a:rPr lang="en-US" sz="36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'};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char	name[9] = {'</a:t>
            </a:r>
            <a:r>
              <a:rPr lang="en-US" sz="3600" b="1" dirty="0" err="1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E','n','g','i','n','e','e','r</a:t>
            </a:r>
            <a:r>
              <a:rPr lang="en-US" sz="36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','\0'};</a:t>
            </a:r>
            <a:endParaRPr lang="th-TH" sz="3600" b="1" dirty="0">
              <a:solidFill>
                <a:srgbClr val="333300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	return 0;</a:t>
            </a:r>
          </a:p>
          <a:p>
            <a:pPr>
              <a:tabLst>
                <a:tab pos="360363" algn="l"/>
                <a:tab pos="803275" algn="l"/>
                <a:tab pos="1163638" algn="l"/>
              </a:tabLst>
            </a:pPr>
            <a:r>
              <a:rPr lang="en-US" sz="3600" b="1" dirty="0">
                <a:solidFill>
                  <a:srgbClr val="333300"/>
                </a:solidFill>
                <a:latin typeface="TH SarabunPSK" pitchFamily="34" charset="-34"/>
                <a:cs typeface="TH SarabunPSK" pitchFamily="34" charset="-34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th-TH" altLang="en-US" sz="6000" b="1" dirty="0" smtClean="0">
                <a:solidFill>
                  <a:srgbClr val="000066"/>
                </a:solidFill>
                <a:latin typeface="LilyUPC" pitchFamily="34" charset="-34"/>
              </a:rPr>
              <a:t>การอ้างถึงสมาชิกในอาร์เรย์</a:t>
            </a:r>
            <a:endParaRPr lang="en-US" alt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033712"/>
            <a:ext cx="8153400" cy="3214688"/>
          </a:xfrm>
        </p:spPr>
        <p:txBody>
          <a:bodyPr>
            <a:noAutofit/>
          </a:bodyPr>
          <a:lstStyle/>
          <a:p>
            <a:pPr algn="l"/>
            <a:r>
              <a:rPr lang="th-TH" altLang="en-US" sz="3600" b="1" dirty="0" smtClean="0">
                <a:solidFill>
                  <a:srgbClr val="FF0000"/>
                </a:solidFill>
              </a:rPr>
              <a:t>ตัวอย่าง</a:t>
            </a:r>
            <a:r>
              <a:rPr lang="th-TH" altLang="en-US" sz="3600" b="1" dirty="0" smtClean="0"/>
              <a:t> </a:t>
            </a:r>
          </a:p>
          <a:p>
            <a:pPr algn="l"/>
            <a:r>
              <a:rPr lang="en-US" altLang="en-US" sz="3600" b="1" dirty="0" err="1" smtClean="0">
                <a:solidFill>
                  <a:srgbClr val="000099"/>
                </a:solidFill>
              </a:rPr>
              <a:t>int</a:t>
            </a:r>
            <a:r>
              <a:rPr lang="en-US" altLang="en-US" sz="3600" b="1" dirty="0" smtClean="0">
                <a:solidFill>
                  <a:srgbClr val="000099"/>
                </a:solidFill>
              </a:rPr>
              <a:t>  n[5];</a:t>
            </a:r>
          </a:p>
          <a:p>
            <a:pPr algn="l"/>
            <a:r>
              <a:rPr lang="en-US" altLang="en-US" sz="3600" b="1" dirty="0" smtClean="0">
                <a:solidFill>
                  <a:srgbClr val="000099"/>
                </a:solidFill>
              </a:rPr>
              <a:t>n[4] = 25;</a:t>
            </a:r>
          </a:p>
          <a:p>
            <a:pPr algn="l"/>
            <a:r>
              <a:rPr lang="th-TH" altLang="en-US" sz="3600" b="1" dirty="0" smtClean="0">
                <a:solidFill>
                  <a:srgbClr val="000099"/>
                </a:solidFill>
              </a:rPr>
              <a:t>สามารถอ้างสมาชิกแต่ละหน่วยของอาร์เรย์ </a:t>
            </a:r>
            <a:r>
              <a:rPr lang="en-US" altLang="en-US" sz="3600" b="1" dirty="0" smtClean="0">
                <a:solidFill>
                  <a:srgbClr val="000099"/>
                </a:solidFill>
              </a:rPr>
              <a:t>n[ ] </a:t>
            </a:r>
            <a:r>
              <a:rPr lang="th-TH" altLang="en-US" sz="3600" b="1" dirty="0" smtClean="0">
                <a:solidFill>
                  <a:srgbClr val="000099"/>
                </a:solidFill>
              </a:rPr>
              <a:t/>
            </a:r>
            <a:br>
              <a:rPr lang="th-TH" altLang="en-US" sz="3600" b="1" dirty="0" smtClean="0">
                <a:solidFill>
                  <a:srgbClr val="000099"/>
                </a:solidFill>
              </a:rPr>
            </a:br>
            <a:r>
              <a:rPr lang="th-TH" altLang="en-US" sz="3600" b="1" dirty="0" smtClean="0">
                <a:solidFill>
                  <a:srgbClr val="000099"/>
                </a:solidFill>
              </a:rPr>
              <a:t>โดยใช้ </a:t>
            </a:r>
            <a:r>
              <a:rPr lang="en-US" altLang="en-US" sz="3600" b="1" dirty="0" smtClean="0">
                <a:solidFill>
                  <a:srgbClr val="000099"/>
                </a:solidFill>
              </a:rPr>
              <a:t>n[0],n[1],n[2],n[3] </a:t>
            </a:r>
            <a:r>
              <a:rPr lang="th-TH" altLang="en-US" sz="3600" b="1" dirty="0" smtClean="0">
                <a:solidFill>
                  <a:srgbClr val="000099"/>
                </a:solidFill>
              </a:rPr>
              <a:t>และ </a:t>
            </a:r>
            <a:r>
              <a:rPr lang="en-US" altLang="en-US" sz="3600" b="1" dirty="0" smtClean="0">
                <a:solidFill>
                  <a:srgbClr val="000099"/>
                </a:solidFill>
              </a:rPr>
              <a:t>n[4]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1701244" y="1459405"/>
            <a:ext cx="4185761" cy="646331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altLang="en-US" sz="3600" b="1" dirty="0">
                <a:solidFill>
                  <a:schemeClr val="bg1"/>
                </a:solidFill>
              </a:rPr>
              <a:t>ชื่อตัวแปรอาร์เรย์</a:t>
            </a:r>
            <a:r>
              <a:rPr lang="en-US" altLang="en-US" sz="3600" b="1" dirty="0">
                <a:solidFill>
                  <a:schemeClr val="bg1"/>
                </a:solidFill>
              </a:rPr>
              <a:t>[</a:t>
            </a:r>
            <a:r>
              <a:rPr lang="th-TH" altLang="en-US" sz="3600" b="1" dirty="0">
                <a:solidFill>
                  <a:schemeClr val="bg1"/>
                </a:solidFill>
              </a:rPr>
              <a:t>ดรรชนีกำกับ</a:t>
            </a:r>
            <a:r>
              <a:rPr lang="en-US" altLang="en-US" sz="3600" b="1" dirty="0">
                <a:solidFill>
                  <a:schemeClr val="bg1"/>
                </a:solidFill>
              </a:rPr>
              <a:t>]</a:t>
            </a:r>
            <a:endParaRPr lang="th-TH" altLang="en-US" sz="3600" dirty="0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3794125" y="2514600"/>
            <a:ext cx="39388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ngsana New" pitchFamily="18" charset="-34"/>
              </a:defRPr>
            </a:lvl1pPr>
            <a:lvl2pPr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>
              <a:defRPr sz="2400">
                <a:solidFill>
                  <a:schemeClr val="tx1"/>
                </a:solidFill>
                <a:latin typeface="Angsana New" pitchFamily="18" charset="-34"/>
              </a:defRPr>
            </a:lvl3pPr>
            <a:lvl4pPr>
              <a:defRPr sz="2000">
                <a:solidFill>
                  <a:schemeClr val="tx1"/>
                </a:solidFill>
                <a:latin typeface="Angsana New" pitchFamily="18" charset="-34"/>
              </a:defRPr>
            </a:lvl4pPr>
            <a:lvl5pPr>
              <a:defRPr sz="2000">
                <a:solidFill>
                  <a:schemeClr val="tx1"/>
                </a:solidFill>
                <a:latin typeface="Angsana New" pitchFamily="18" charset="-34"/>
              </a:defRPr>
            </a:lvl5pPr>
            <a:lvl6pPr>
              <a:defRPr sz="2000">
                <a:solidFill>
                  <a:schemeClr val="tx1"/>
                </a:solidFill>
                <a:latin typeface="Angsana New" pitchFamily="18" charset="-34"/>
              </a:defRPr>
            </a:lvl6pPr>
            <a:lvl7pPr>
              <a:defRPr sz="2000">
                <a:solidFill>
                  <a:schemeClr val="tx1"/>
                </a:solidFill>
                <a:latin typeface="Angsana New" pitchFamily="18" charset="-34"/>
              </a:defRPr>
            </a:lvl7pPr>
            <a:lvl8pPr>
              <a:defRPr sz="2000">
                <a:solidFill>
                  <a:schemeClr val="tx1"/>
                </a:solidFill>
                <a:latin typeface="Angsana New" pitchFamily="18" charset="-34"/>
              </a:defRPr>
            </a:lvl8pPr>
            <a:lvl9pPr>
              <a:defRPr sz="20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altLang="en-US" sz="3600" b="1" dirty="0"/>
              <a:t>เลขจำนวนเต็มตั้งแต่ </a:t>
            </a:r>
            <a:r>
              <a:rPr lang="en-US" altLang="en-US" sz="3600" b="1" dirty="0"/>
              <a:t>0 </a:t>
            </a:r>
            <a:r>
              <a:rPr lang="th-TH" altLang="en-US" sz="3600" b="1" dirty="0"/>
              <a:t>ถึง </a:t>
            </a:r>
            <a:r>
              <a:rPr lang="en-US" altLang="en-US" sz="3600" b="1" dirty="0"/>
              <a:t>n-1</a:t>
            </a:r>
            <a:endParaRPr lang="th-TH" altLang="en-US" sz="3600" b="1" dirty="0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 flipV="1">
            <a:off x="4572000" y="2132012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08362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U Themplate">
  <a:themeElements>
    <a:clrScheme name="กำหนดเอง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y Template">
      <a:majorFont>
        <a:latin typeface="TH SarabunPSK"/>
        <a:ea typeface=""/>
        <a:cs typeface="TH SarabunPSK"/>
      </a:majorFont>
      <a:minorFont>
        <a:latin typeface="TH SarabunPSK"/>
        <a:ea typeface=""/>
        <a:cs typeface="TH SarabunPS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URU Themplate</Template>
  <TotalTime>2379</TotalTime>
  <Words>1869</Words>
  <Application>Microsoft Office PowerPoint</Application>
  <PresentationFormat>นำเสนอทางหน้าจอ (4:3)</PresentationFormat>
  <Paragraphs>762</Paragraphs>
  <Slides>51</Slides>
  <Notes>38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51</vt:i4>
      </vt:variant>
    </vt:vector>
  </HeadingPairs>
  <TitlesOfParts>
    <vt:vector size="52" baseType="lpstr">
      <vt:lpstr>URU Themplate</vt:lpstr>
      <vt:lpstr>ตัวแปรแบบแถวลำดับ  Array</vt:lpstr>
      <vt:lpstr>ตัวแปรแถวลำดับ (Array)</vt:lpstr>
      <vt:lpstr>ตัวแปรแถวลำดับ (Array)</vt:lpstr>
      <vt:lpstr>ตัวแปรแถวลำดับ (Array)</vt:lpstr>
      <vt:lpstr>ตัวแปรแถวลำดับ (Array)</vt:lpstr>
      <vt:lpstr>อาร์เรย์ 1 มิติ</vt:lpstr>
      <vt:lpstr>อาร์เรย์ 1 มิติ (การกำหนดค่าเริ่มต้นให้อาร์เรย์)</vt:lpstr>
      <vt:lpstr>อาร์เรย์ 1 มิติ (การกำหนดค่าเริ่มต้นให้อาร์เรย์)</vt:lpstr>
      <vt:lpstr>การอ้างถึงสมาชิกในอาร์เรย์</vt:lpstr>
      <vt:lpstr>งานนำเสนอ PowerPoint</vt:lpstr>
      <vt:lpstr>การอ้างอิงข้อมูลอาร์เรย์</vt:lpstr>
      <vt:lpstr>การอ้างอิงข้อมูลอาร์เรย์)</vt:lpstr>
      <vt:lpstr>Ex. array001</vt:lpstr>
      <vt:lpstr>การรับค่าข้อมูลให้อาร์เรย์</vt:lpstr>
      <vt:lpstr>Ex. array002</vt:lpstr>
      <vt:lpstr>Ex. array003  โปรแกรม รับค่าอายุ 10 คน</vt:lpstr>
      <vt:lpstr>Ex. array003   โปรแกรม รับค่าอายุ 10 คน</vt:lpstr>
      <vt:lpstr>งานนำเสนอ PowerPoint</vt:lpstr>
      <vt:lpstr>Ex. Array003   โปรแกรม รับค่าอายุ 10 คน</vt:lpstr>
      <vt:lpstr>Ex. array003   โปรแกรม รับค่าอายุ 10 คน (ส่วนแสดงค่า)</vt:lpstr>
      <vt:lpstr>งานนำเสนอ PowerPoint</vt:lpstr>
      <vt:lpstr>Ex. array004  รับค่าตัวเลขจำนวนเต็ม 5 จำนวน  แล้วแสดงผลตัวเลข ทีละลำดับจากตัวแรก ไป ตัวสุดท้าย</vt:lpstr>
      <vt:lpstr>Ex. array004 รับค่าตัวเลขจำนวนเต็ม 5 จำนวน  แล้วแสดงผลตัวเลข ทีละลำดับจากตัวแรก ไป ตัวสุดท้าย</vt:lpstr>
      <vt:lpstr>ex01 รับค่าตัวเลขจำนวน n ตัว  แล้วแสดงผลตัวเลขทีละลำดับจากตัวแรก ไป ตัวสุดท้าย (0 &lt; n &lt;=20)</vt:lpstr>
      <vt:lpstr>ex02 รับค่าตัวเลขจำนวน n ตัว  แล้วแสดงผลตัวเลขทีละลำดับจากสุดท้าย ไป ตัวแรก (0 &lt; n &lt;=20)</vt:lpstr>
      <vt:lpstr>ex03 รับเลขจำนวนเต็ม n ตัวแล้วหาผลรวมของตัวเลขที่มีค่ามากกว่าค่าเฉลี่ยของตัวเลขทั้ง n ตัวนี้ </vt:lpstr>
      <vt:lpstr>ex04 รับเลขจำนวนเต็ม 5 ตัวแล้วหาผลรวมของตัวเลขที่มีค่ามากกว่าค่าเฉลี่ยของตัวเลขทั้ง 5 ตัวนี้ </vt:lpstr>
      <vt:lpstr>ex05 รับเลขจำนวนเต็ม n ตัวแล้วหา MIN , MAX </vt:lpstr>
      <vt:lpstr>ex06 รับเลขจำนวนเต็ม n แล้วแสดงค่าเป็นเลขฐาน 2</vt:lpstr>
      <vt:lpstr>ex07 รับเลขจำนวนเต็ม เก็บใส่ในตัวแปรชุด A และ B ซึ่งมีขนาดเท่ากับ 5 แล้วหาผลบวกของข้อมูลในตำแหน่งที่ตรงกันของตัวแปร A และ B แล้วแสดงผล  </vt:lpstr>
      <vt:lpstr>ex08 รับเลขจำนวนเต็ม 5 ตัว เก็บไว้ในเซต A และอีก 5 ตัวเก็บไว้ในเซต B  แล้วหา A union B </vt:lpstr>
      <vt:lpstr>ex09 รับเลขจำนวนเต็ม 5 ตัว เก็บไว้ในเซต A และอีก 5 ตัวเก็บไว้ในเซต B  แล้วหา A intersect B </vt:lpstr>
      <vt:lpstr>ex10 รับค่าตัวเลขจำนวน n ตัว  แล้วแสดงผลเป็นกราฟแนวนอน (0 &lt; n &lt;=20)</vt:lpstr>
      <vt:lpstr>ex10-2 รับค่าตัวเลขจำนวน n ตัว  แล้วแสดงผลเป็นกราฟแนวนอน (0 &lt; n &lt;=10)</vt:lpstr>
      <vt:lpstr>ex10-3 รับค่าตัวเลขจำนวน n ตัว แล้วแสดงผลเป็นกราฟแนวตั้ง (0 &lt; n &lt;=10)</vt:lpstr>
      <vt:lpstr>ตัวแปรแถวลำดับ ข้อความ</vt:lpstr>
      <vt:lpstr>ตัวแปรแถวลำดับ และข้อความ</vt:lpstr>
      <vt:lpstr>รับข้อความและแสดงผล</vt:lpstr>
      <vt:lpstr>ตัวแปรแถวลำดับ และข้อความ</vt:lpstr>
      <vt:lpstr>ex12 รับค่าข้อความแล้วให้บอกว่า มี สระ a e i o u กี่ตัว </vt:lpstr>
      <vt:lpstr>ex13 รับค่าข้อความแล้วให้บอกว่า มี พยัญชนะ a..z กี่ตัว </vt:lpstr>
      <vt:lpstr>อาร์เรย์สองมิติ</vt:lpstr>
      <vt:lpstr>การกำหนดค่าเริ่มต้นให้อาร์เรย์ 2 มิติ</vt:lpstr>
      <vt:lpstr>a[3][3] = { {35, 6, 1}, {4, 5, 16}, {9, 7, 92} }</vt:lpstr>
      <vt:lpstr>งานนำเสนอ PowerPoint</vt:lpstr>
      <vt:lpstr>อาร์เรย์ 2 มิติ กับ ข้อความ</vt:lpstr>
      <vt:lpstr>การเก็บข้อมูลในอาร์เรย์สองมิติ</vt:lpstr>
      <vt:lpstr>การเก็บข้อมูลในอาร์เรย์สองมิติ</vt:lpstr>
      <vt:lpstr>ex14 รับเลขจำนวนเต็ม เก็บใส่ใน ตัวแปรชุด A และ B ซึ่งมีขนาดเท่ากับ 2 x 3 แล้วหาผลบวกของข้อมูลในตำแหน่งที่ตรงกันของตัวแปร A และ B แล้วแสดงผล  </vt:lpstr>
      <vt:lpstr>การส่งตัวแปรอาร์เรย์เป็นอาร์กิวแมนต์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ตัวแปรแบบแถวลำดับ  Array</dc:title>
  <dc:creator>BeoY</dc:creator>
  <cp:lastModifiedBy>GGG</cp:lastModifiedBy>
  <cp:revision>113</cp:revision>
  <dcterms:created xsi:type="dcterms:W3CDTF">2011-08-03T01:35:17Z</dcterms:created>
  <dcterms:modified xsi:type="dcterms:W3CDTF">2018-10-16T01:28:20Z</dcterms:modified>
</cp:coreProperties>
</file>