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80" r:id="rId12"/>
    <p:sldId id="282" r:id="rId13"/>
    <p:sldId id="302" r:id="rId14"/>
    <p:sldId id="265" r:id="rId15"/>
    <p:sldId id="284" r:id="rId16"/>
    <p:sldId id="285" r:id="rId17"/>
    <p:sldId id="286" r:id="rId18"/>
    <p:sldId id="300" r:id="rId19"/>
    <p:sldId id="292" r:id="rId20"/>
    <p:sldId id="266" r:id="rId21"/>
    <p:sldId id="289" r:id="rId22"/>
    <p:sldId id="288" r:id="rId23"/>
    <p:sldId id="298" r:id="rId24"/>
    <p:sldId id="299" r:id="rId25"/>
    <p:sldId id="295" r:id="rId26"/>
    <p:sldId id="267" r:id="rId27"/>
    <p:sldId id="294" r:id="rId28"/>
    <p:sldId id="293" r:id="rId29"/>
    <p:sldId id="309" r:id="rId30"/>
    <p:sldId id="305" r:id="rId31"/>
    <p:sldId id="304" r:id="rId32"/>
    <p:sldId id="270" r:id="rId33"/>
    <p:sldId id="269" r:id="rId34"/>
    <p:sldId id="271" r:id="rId35"/>
    <p:sldId id="273" r:id="rId36"/>
    <p:sldId id="275" r:id="rId37"/>
    <p:sldId id="276" r:id="rId38"/>
    <p:sldId id="277" r:id="rId39"/>
    <p:sldId id="279" r:id="rId40"/>
    <p:sldId id="308" r:id="rId41"/>
    <p:sldId id="306" r:id="rId42"/>
    <p:sldId id="307" r:id="rId4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669900"/>
    <a:srgbClr val="5FA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>
      <p:cViewPr varScale="1">
        <p:scale>
          <a:sx n="111" d="100"/>
          <a:sy n="111" d="100"/>
        </p:scale>
        <p:origin x="15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ACAE2-5985-45B8-A868-8056CF719671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1879-2AE0-4420-9550-E6F0C37C82C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628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1879-2AE0-4420-9550-E6F0C37C82C1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86AA8A-AAD2-4E55-B527-60F196EC810D}" type="datetimeFigureOut">
              <a:rPr lang="th-TH" smtClean="0"/>
              <a:t>30/10/62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F7AE31-EBA6-4F31-9B2E-913BAD2F7265}" type="slidenum">
              <a:rPr lang="th-TH" smtClean="0"/>
              <a:t>‹#›</a:t>
            </a:fld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96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I/O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79512" y="188640"/>
            <a:ext cx="144016" cy="64087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23528" y="4581128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66" y="620688"/>
            <a:ext cx="5587860" cy="2544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0032" y="6237312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3200" b="1" dirty="0">
                <a:solidFill>
                  <a:srgbClr val="5FAA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พุทธวดี  สุขสินธารานนท์</a:t>
            </a:r>
          </a:p>
        </p:txBody>
      </p:sp>
    </p:spTree>
    <p:extLst>
      <p:ext uri="{BB962C8B-B14F-4D97-AF65-F5344CB8AC3E}">
        <p14:creationId xmlns:p14="http://schemas.microsoft.com/office/powerpoint/2010/main" val="75352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-36512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สร้างไฟล์ด้วยโปรแกรม 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Notepad </a:t>
            </a:r>
            <a:endParaRPr lang="th-TH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8579" y="2107671"/>
            <a:ext cx="5472608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FILE 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	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name",“mode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753728"/>
            <a:ext cx="1446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schemeClr val="accent3">
                    <a:lumMod val="75000"/>
                  </a:schemeClr>
                </a:solidFill>
              </a:rPr>
              <a:t>เปิดไฟล์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573016"/>
            <a:ext cx="9505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FILE 	: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สำหรับกำหนดตัวแปรชนิดไฟล์ต้องพิมพ์</a:t>
            </a:r>
            <a:r>
              <a:rPr lang="th-TH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ตัวพิมพ์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ใหญ่ทั้งหมด</a:t>
            </a:r>
          </a:p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fp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: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fp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เป็นตัวแปร</a:t>
            </a:r>
            <a:r>
              <a:rPr lang="th-TH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พอย์เตอร์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fopen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คำสั่งเปิดไฟล์</a:t>
            </a:r>
          </a:p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 :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ชื่อไฟล์ที่ต้องการเปิด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	: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โหมดของการเปิดไฟล์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666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-36512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สร้างไฟล์ด้วยโปรแกรม 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Notepad </a:t>
            </a:r>
            <a:endParaRPr lang="th-TH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784346"/>
            <a:ext cx="5652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==NULL)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("File not found\n");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else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char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while (!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fgetc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("%c",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333" y="1753728"/>
            <a:ext cx="2388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schemeClr val="accent3">
                    <a:lumMod val="75000"/>
                  </a:schemeClr>
                </a:solidFill>
              </a:rPr>
              <a:t>ตรวจสอบไฟล์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931532" y="2996952"/>
            <a:ext cx="324086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279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-36512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สร้างไฟล์ด้วยโปรแกรม 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Notepad </a:t>
            </a:r>
            <a:endParaRPr lang="th-TH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784346"/>
            <a:ext cx="5652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==NULL)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("File not found\n");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char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while (!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fgetc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("%c",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3339576"/>
            <a:ext cx="2783134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th-TH" sz="3600" b="1" dirty="0"/>
              <a:t>อ่านข้อมูลจากไฟล์</a:t>
            </a:r>
            <a:br>
              <a:rPr lang="th-TH" sz="3600" b="1" dirty="0"/>
            </a:br>
            <a:r>
              <a:rPr lang="th-TH" sz="3600" b="1" dirty="0">
                <a:solidFill>
                  <a:srgbClr val="FF0000"/>
                </a:solidFill>
              </a:rPr>
              <a:t>ทีละ1 ตัวอักษร</a:t>
            </a:r>
            <a:br>
              <a:rPr lang="th-TH" sz="3600" b="1" dirty="0"/>
            </a:br>
            <a:r>
              <a:rPr lang="th-TH" sz="3600" b="1" dirty="0"/>
              <a:t>จนกว่าจะหมดไฟล์</a:t>
            </a:r>
          </a:p>
        </p:txBody>
      </p:sp>
      <p:cxnSp>
        <p:nvCxnSpPr>
          <p:cNvPr id="8" name="ลูกศรเชื่อมต่อแบบตรง 7"/>
          <p:cNvCxnSpPr/>
          <p:nvPr/>
        </p:nvCxnSpPr>
        <p:spPr>
          <a:xfrm>
            <a:off x="3779912" y="422108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1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-36512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สร้างไฟล์ด้วยโปรแกรม 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Notepad  </a:t>
            </a:r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6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Edtior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DEV C++ </a:t>
            </a:r>
            <a:endParaRPr lang="th-TH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4503" y="2060848"/>
            <a:ext cx="4693681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6336" y="1537628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file1.cpp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1753728"/>
            <a:ext cx="1321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solidFill>
                  <a:schemeClr val="accent3">
                    <a:lumMod val="75000"/>
                  </a:schemeClr>
                </a:solidFill>
              </a:rPr>
              <a:t>ปิดไฟล์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3740839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fp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: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ชี้ตำแหน่งไฟล์ที่ได้จากการปิดไฟล์</a:t>
            </a:r>
          </a:p>
          <a:p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fclose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คำสั่งเปิดไฟล์</a:t>
            </a:r>
          </a:p>
        </p:txBody>
      </p:sp>
    </p:spTree>
    <p:extLst>
      <p:ext uri="{BB962C8B-B14F-4D97-AF65-F5344CB8AC3E}">
        <p14:creationId xmlns:p14="http://schemas.microsoft.com/office/powerpoint/2010/main" val="427467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-36512" y="3123258"/>
            <a:ext cx="3707904" cy="175432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การเปิดไฟล์เพื่ออ่านและค้นหาตัวอักษร แล้ว</a:t>
            </a:r>
            <a:b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นับตัวอักษรที่ต้องการ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764704"/>
            <a:ext cx="513794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FILE *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("data.txt","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r+t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==NULL)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("File not found\n");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else{	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char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numof_a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=0;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while (!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fgetc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     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==‘h')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numof_a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++;	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("%c",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nAns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=%d\n",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numof_a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th-TH" sz="1800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427984" y="3284984"/>
            <a:ext cx="3816424" cy="316835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7524328" y="764704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file2.cpp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861" y="2418902"/>
            <a:ext cx="1550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35534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0" y="805768"/>
            <a:ext cx="7527058" cy="120032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ตัวอย่างการเปิดไฟล์เพื่ออ่านและค้นหาตัวอักษรนับตัวอักษรที่ต้องการ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2194986"/>
            <a:ext cx="59073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FILE 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("data.txt","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r+t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==NULL)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("File not found\n");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else  {</a:t>
            </a:r>
            <a:endParaRPr lang="th-TH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664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0" y="805768"/>
            <a:ext cx="3707904" cy="175432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ตัวอย่างการเปิดไฟล์เพื่ออ่านและค้นหาตัวอักษร</a:t>
            </a:r>
          </a:p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นับตัวอักษรที่ต้องการ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8400" y="831478"/>
            <a:ext cx="687560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char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numof_a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while (!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	     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fgetc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if (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==‘h')</a:t>
            </a:r>
          </a:p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numof_a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++;	</a:t>
            </a:r>
          </a:p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	     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("%c",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=%d\n",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numof_a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th-TH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846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1835696" y="2178730"/>
            <a:ext cx="5544616" cy="175432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ถ้าต้องการหาตัวอักษร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a, e,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o, u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แล้วนับว่ามีกี่ตัวอักษรและมีอย่างละกี่ตัวอักษรจะต้องเขียนโปรแกรมอย่างไร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????????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14" y="865854"/>
            <a:ext cx="285140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โจทย์  ข้อ 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th-TH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3448" y="813475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file5.cpp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 descr="C:\Users\GGG\AppData\Local\Temp\SNAGHTML4682d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91" y="4149080"/>
            <a:ext cx="69818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2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1115616" y="2420888"/>
            <a:ext cx="6768752" cy="212365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ถ้าต้องการเขียนโปรแกรมเพื่ออ่านข้อมูลจากไฟล์ แล้วเก็บเป็น</a:t>
            </a:r>
            <a:r>
              <a:rPr lang="en-US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en-US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จะต้องเขียนโปรแกรมอย่างไร </a:t>
            </a:r>
            <a:r>
              <a:rPr lang="en-US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?????</a:t>
            </a:r>
            <a:endParaRPr lang="th-TH" sz="44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14" y="1085835"/>
            <a:ext cx="321144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ชวนคิด</a:t>
            </a:r>
          </a:p>
        </p:txBody>
      </p:sp>
    </p:spTree>
    <p:extLst>
      <p:ext uri="{BB962C8B-B14F-4D97-AF65-F5344CB8AC3E}">
        <p14:creationId xmlns:p14="http://schemas.microsoft.com/office/powerpoint/2010/main" val="230590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-12075" y="1522084"/>
            <a:ext cx="3707904" cy="120032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เขียนโค้ดให้อ่านไฟล์เป็นข้อความด้วย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fgets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907266"/>
            <a:ext cx="538801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FILE *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char buffer[100];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("data2.txt","r+t");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==NULL)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("File not found\n");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else  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n=0;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while (!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(buffer, 100,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("Line = %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s",buffer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      n++;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nThere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are %d line.\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n",n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2075" y="289590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ต้องระบุจำนวนที่ต้องการอ่าน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75856" y="825378"/>
            <a:ext cx="5388013" cy="259374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13005" y="882965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file3.cpp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 descr="C:\Users\GGG\AppData\Local\Temp\SNAGHTML448f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75" y="3573016"/>
            <a:ext cx="3053007" cy="151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42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thumb9.shutterstock.com/display_pic_with_logo/4210363/678615052/stock-vector-documents-file-format-icon-colored-6786150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34" y="1500753"/>
            <a:ext cx="6759305" cy="51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9144000" cy="835496"/>
          </a:xfrm>
        </p:spPr>
        <p:txBody>
          <a:bodyPr/>
          <a:lstStyle/>
          <a:p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ทำความเข้าใจเบื้องต้นก่อนการเขียนไฟล์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0" y="1177588"/>
            <a:ext cx="3999813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3600" b="1" dirty="0"/>
              <a:t>ไฟล์ในคอมพิวเตอร์มีกี่แบบ</a:t>
            </a:r>
          </a:p>
        </p:txBody>
      </p:sp>
    </p:spTree>
    <p:extLst>
      <p:ext uri="{BB962C8B-B14F-4D97-AF65-F5344CB8AC3E}">
        <p14:creationId xmlns:p14="http://schemas.microsoft.com/office/powerpoint/2010/main" val="167064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-36512" y="3123258"/>
            <a:ext cx="3707904" cy="120032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เขียนโค้ดให้อ่านไฟล์เป็นข้อความด้วย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fgets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907266"/>
            <a:ext cx="590738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FILE 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char buffer[100];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("data2.txt","r+t");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==NULL)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("File not found\n");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else  {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50912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ต้องระบุจำนวนที่ต้องการอ่าน</a:t>
            </a:r>
          </a:p>
        </p:txBody>
      </p:sp>
    </p:spTree>
    <p:extLst>
      <p:ext uri="{BB962C8B-B14F-4D97-AF65-F5344CB8AC3E}">
        <p14:creationId xmlns:p14="http://schemas.microsoft.com/office/powerpoint/2010/main" val="191433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-36512" y="3123258"/>
            <a:ext cx="3707904" cy="120032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เขียนโค้ดให้อ่านไฟล์เป็นข้อความด้วย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fgets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0802" y="1091932"/>
            <a:ext cx="726673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n=0;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while (!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  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(buffer, 100,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(“Line =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s",buffer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     n++;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nThere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%d line.\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n",n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th-TH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0912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ต้องระบุจำนวนที่ต้องการอ่าน</a:t>
            </a:r>
          </a:p>
        </p:txBody>
      </p:sp>
    </p:spTree>
    <p:extLst>
      <p:ext uri="{BB962C8B-B14F-4D97-AF65-F5344CB8AC3E}">
        <p14:creationId xmlns:p14="http://schemas.microsoft.com/office/powerpoint/2010/main" val="1266661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-36512" y="3123258"/>
            <a:ext cx="3240360" cy="120032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ถ้าปรับจาก 100 เป็น </a:t>
            </a:r>
          </a:p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 จะมีผลอย่างไร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????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125300"/>
            <a:ext cx="7266733" cy="48320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n=0;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while (!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  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(buffer, 100,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(“Line = 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s",buffer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     n++;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nThere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%d line.\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n",n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th-TH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4243" y="1045309"/>
            <a:ext cx="329545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(buffer, 10,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-36512" y="2577098"/>
            <a:ext cx="1356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/>
              <a:t>ชวนคิด</a:t>
            </a:r>
          </a:p>
        </p:txBody>
      </p:sp>
      <p:cxnSp>
        <p:nvCxnSpPr>
          <p:cNvPr id="11" name="ลูกศรเชื่อมต่อแบบตรง 10"/>
          <p:cNvCxnSpPr/>
          <p:nvPr/>
        </p:nvCxnSpPr>
        <p:spPr>
          <a:xfrm>
            <a:off x="3203848" y="372342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06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303294"/>
            <a:ext cx="3495829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(buffer, 100,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th-TH" dirty="0"/>
          </a:p>
        </p:txBody>
      </p:sp>
      <p:sp>
        <p:nvSpPr>
          <p:cNvPr id="6" name="คำบรรยายภาพแบบสี่เหลี่ยมมุมมน 5"/>
          <p:cNvSpPr/>
          <p:nvPr/>
        </p:nvSpPr>
        <p:spPr>
          <a:xfrm>
            <a:off x="1763688" y="904364"/>
            <a:ext cx="5256584" cy="868452"/>
          </a:xfrm>
          <a:prstGeom prst="wedgeRoundRectCallout">
            <a:avLst>
              <a:gd name="adj1" fmla="val -19275"/>
              <a:gd name="adj2" fmla="val 1159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/>
              <a:t>ตัวแปรสตริงใช้เก็บข้อความที่อ่านมาจากไฟล์</a:t>
            </a:r>
          </a:p>
        </p:txBody>
      </p:sp>
      <p:sp>
        <p:nvSpPr>
          <p:cNvPr id="7" name="คำบรรยายภาพแบบสี่เหลี่ยมมุมมน 6"/>
          <p:cNvSpPr/>
          <p:nvPr/>
        </p:nvSpPr>
        <p:spPr>
          <a:xfrm>
            <a:off x="5652120" y="3284984"/>
            <a:ext cx="2304256" cy="1129320"/>
          </a:xfrm>
          <a:prstGeom prst="wedgeRoundRectCallout">
            <a:avLst>
              <a:gd name="adj1" fmla="val -70782"/>
              <a:gd name="adj2" fmla="val -994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dk1"/>
                </a:solidFill>
              </a:rPr>
              <a:t>ตัวชี้ตำแหน่งของข้อมูล</a:t>
            </a:r>
          </a:p>
        </p:txBody>
      </p:sp>
      <p:sp>
        <p:nvSpPr>
          <p:cNvPr id="8" name="คำบรรยายภาพแบบสี่เหลี่ยมมุมมน 7"/>
          <p:cNvSpPr/>
          <p:nvPr/>
        </p:nvSpPr>
        <p:spPr>
          <a:xfrm>
            <a:off x="2503490" y="3645024"/>
            <a:ext cx="2592288" cy="1368152"/>
          </a:xfrm>
          <a:prstGeom prst="wedgeRoundRectCallout">
            <a:avLst>
              <a:gd name="adj1" fmla="val 21164"/>
              <a:gd name="adj2" fmla="val -11698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dk1"/>
                </a:solidFill>
              </a:rPr>
              <a:t>ความยาวของข้อความที่ต้องการอ่านจากไฟล์</a:t>
            </a:r>
          </a:p>
        </p:txBody>
      </p:sp>
    </p:spTree>
    <p:extLst>
      <p:ext uri="{BB962C8B-B14F-4D97-AF65-F5344CB8AC3E}">
        <p14:creationId xmlns:p14="http://schemas.microsoft.com/office/powerpoint/2010/main" val="1261520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700808"/>
            <a:ext cx="6084676" cy="156966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เปิดเพื่ออ่านอย่างเดียว			</a:t>
            </a:r>
            <a:r>
              <a:rPr lang="en-US" sz="3200" b="1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r</a:t>
            </a:r>
          </a:p>
          <a:p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เปิดเพื่อเขียนทับข้อมูลเก่า		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w</a:t>
            </a:r>
          </a:p>
          <a:p>
            <a:r>
              <a:rPr lang="th-TH" sz="3200" b="1" dirty="0">
                <a:solidFill>
                  <a:schemeClr val="bg2">
                    <a:lumMod val="1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เปิดเพื่อเพิ่มข้อมูล ต่อท้ายข้อมูลเดิม	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53745" y="1738899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ต้องมีไฟล์อยู่แล้ว</a:t>
            </a:r>
          </a:p>
        </p:txBody>
      </p:sp>
      <p:sp>
        <p:nvSpPr>
          <p:cNvPr id="4" name="วงเล็บปีกกาขวา 3"/>
          <p:cNvSpPr/>
          <p:nvPr/>
        </p:nvSpPr>
        <p:spPr>
          <a:xfrm>
            <a:off x="6516216" y="1772816"/>
            <a:ext cx="504056" cy="4553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7029215" y="3866678"/>
            <a:ext cx="2007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สร้างให้กรณีที่ไม่มี</a:t>
            </a:r>
          </a:p>
          <a:p>
            <a:r>
              <a:rPr lang="th-TH" dirty="0"/>
              <a:t>ไฟล์</a:t>
            </a:r>
          </a:p>
        </p:txBody>
      </p:sp>
      <p:sp>
        <p:nvSpPr>
          <p:cNvPr id="7" name="ชื่อเรื่อง 1"/>
          <p:cNvSpPr txBox="1">
            <a:spLocks/>
          </p:cNvSpPr>
          <p:nvPr/>
        </p:nvSpPr>
        <p:spPr>
          <a:xfrm>
            <a:off x="684584" y="-99392"/>
            <a:ext cx="8279904" cy="8354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th-TH" sz="440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  <a:endParaRPr lang="th-TH" sz="44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516544" y="3561690"/>
            <a:ext cx="6107684" cy="156966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เปิดเพื่ออ่านและเขียน</a:t>
            </a:r>
            <a:r>
              <a:rPr lang="en-US" sz="3200" b="1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		r+</a:t>
            </a:r>
            <a:endParaRPr lang="th-TH" sz="3200" b="1" dirty="0">
              <a:solidFill>
                <a:schemeClr val="accent5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เปิดเพื่ออ่านเขียนข้อมูลใหม่ทับข้อมูลเดิม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w+</a:t>
            </a:r>
            <a:endParaRPr lang="th-TH" sz="3200" b="1" dirty="0">
              <a:solidFill>
                <a:schemeClr val="accent4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เปิดเพื่ออ่านเขียนข้อมูลใหม่ต่อท้ายข้อมูลเดิม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a+</a:t>
            </a:r>
            <a:endParaRPr lang="th-TH" sz="3200" b="1" dirty="0">
              <a:solidFill>
                <a:schemeClr val="bg2">
                  <a:lumMod val="1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313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9952" y="1573852"/>
            <a:ext cx="479009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FILE *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("data3.txt",“r");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==NULL)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("File not found\n");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else{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    for(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=1;i&lt;=10;i++)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,"%d ",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,"\n");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th-TH" sz="2000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6055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ทดลองการใช้ การเปิดไฟล์ทั้ง 3 แบบ แล้วสังเกตผลที่ได้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2732" y="3051179"/>
            <a:ext cx="3802644" cy="156966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ทดสอบการใช้วิธีการเปิดไฟล์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 , r+  , w+ , a+</a:t>
            </a:r>
            <a:endParaRPr lang="th-TH" sz="3200" b="1" dirty="0">
              <a:solidFill>
                <a:schemeClr val="bg2">
                  <a:lumMod val="1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สังเกตการนำค่าเข้าไปเก็บในไฟล์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4539" y="1610797"/>
            <a:ext cx="3834960" cy="9541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สร้างไฟล์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data3.txt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สำหรับการเรียกใช้ในโปรแกรมนี้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84430" y="1610797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file4.cpp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96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6055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การเขียนข้อมูลจากตัวแปร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double, float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ลงไฟล์และการอ่านคืน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5980" y="1556792"/>
            <a:ext cx="4515980" cy="34163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#include&lt;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stdio.h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&gt;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#include&lt;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string.h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&gt;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main()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{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char name[25];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 age;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float high;	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FILE *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=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fopen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 ("data1.txt","w+t");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if (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==NULL)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("File not found\n");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endParaRPr lang="th-TH" sz="1800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5" y="2887682"/>
            <a:ext cx="70230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else{</a:t>
            </a:r>
          </a:p>
          <a:p>
            <a:endParaRPr lang="en-US" sz="1800" dirty="0">
              <a:latin typeface="Arial" panose="020B0604020202020204" pitchFamily="34" charset="0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("Enter name : ");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gets(name);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("Enter age : ");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scanf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("%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d",&amp;age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);	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("Enter high : ");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scanf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("%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f",&amp;high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);	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("---end---\n");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fprintf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,"name=%s\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nage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=%d\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nhigh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=%f",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name,age,high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fclose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       }</a:t>
            </a:r>
          </a:p>
          <a:p>
            <a:r>
              <a:rPr lang="en-US" sz="1800" dirty="0">
                <a:latin typeface="Arial" panose="020B0604020202020204" pitchFamily="34" charset="0"/>
                <a:cs typeface="TH SarabunPSK" panose="020B0500040200020003" pitchFamily="34" charset="-34"/>
              </a:rPr>
              <a:t>}</a:t>
            </a:r>
            <a:endParaRPr lang="th-TH" sz="1800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537628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file7.cpp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734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6055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การเขียนข้อมูลจากตัวแปร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double, float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ลงไฟล์และการอ่านคืน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562119"/>
            <a:ext cx="5346335" cy="452431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#include&lt;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stdio.h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&gt;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#include&lt;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string.h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&gt;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main()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char name[25];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 age;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float high;	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FILE *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=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fopen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 ("data1.txt","w+t");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if (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==NULL)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("File not found\n");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endParaRPr lang="th-TH" sz="2400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843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6055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การเขียนข้อมูลจากตัวแปร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double, float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ลงไฟล์และการอ่านคืน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4" y="1556792"/>
            <a:ext cx="9180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else{</a:t>
            </a:r>
          </a:p>
          <a:p>
            <a:endParaRPr lang="en-US" sz="2400" dirty="0">
              <a:latin typeface="Arial" panose="020B0604020202020204" pitchFamily="34" charset="0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("Enter name : ");   		gets(name);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("Enter age : ");	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scanf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("%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d",&amp;age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);	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("Enter high : ");	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scanf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("%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f",&amp;high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);	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("---end---\n");			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fprintf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,"name=%s\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nage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=%d\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nhigh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=%f",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name,age,high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fclose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       }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}</a:t>
            </a:r>
            <a:endParaRPr lang="th-TH" sz="2400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8431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164717" y="1988840"/>
            <a:ext cx="8784976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เขียนโปรแกรม  บันทึกข้อมูลลงไฟล์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text2.txt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เก็บข้อมูล รหัส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 ชื่อ(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คะแนน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score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จำนวน 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ชุด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[1]Code :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xxxxxx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Name: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xxxxxx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score :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xxxxxx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[2]Code :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xxxxxx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Name: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xxxxxx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score :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xxxxxx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[3]…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6369" y="896099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test6.cpp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689" y="1196752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/>
              <a:t>โจทย์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14" y="865854"/>
            <a:ext cx="2347346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โจทย์ ข้อ 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th-TH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95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9144000" cy="835496"/>
          </a:xfrm>
        </p:spPr>
        <p:txBody>
          <a:bodyPr/>
          <a:lstStyle/>
          <a:p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ทำความเข้าใจเบื้องต้นก่อนการเขียนไฟล์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0" y="1177588"/>
            <a:ext cx="8469755" cy="584775"/>
          </a:xfrm>
          <a:prstGeom prst="rect">
            <a:avLst/>
          </a:prstGeom>
          <a:solidFill>
            <a:srgbClr val="5FAAF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3200" b="1" dirty="0"/>
              <a:t>ประเภทที่ </a:t>
            </a:r>
            <a:r>
              <a:rPr lang="en-US" sz="3200" b="1" dirty="0"/>
              <a:t>1 </a:t>
            </a:r>
            <a:r>
              <a:rPr lang="th-TH" sz="3200" b="1" dirty="0"/>
              <a:t>ไฟล์ตัวอักษรหรือ </a:t>
            </a:r>
            <a:r>
              <a:rPr lang="en-US" sz="3200" b="1" dirty="0"/>
              <a:t>ASCII File </a:t>
            </a:r>
            <a:r>
              <a:rPr lang="th-TH" sz="3200" b="1" dirty="0"/>
              <a:t>หรือ </a:t>
            </a:r>
            <a:r>
              <a:rPr lang="en-US" sz="3200" b="1" dirty="0"/>
              <a:t>Text File</a:t>
            </a:r>
            <a:endParaRPr lang="th-TH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2420888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ไฟล์ที่มีแต่ตัวอักษร  เปิดอ่านด้วย </a:t>
            </a:r>
            <a:r>
              <a:rPr lang="en-US" sz="2400" dirty="0"/>
              <a:t>Notepad </a:t>
            </a:r>
            <a:r>
              <a:rPr lang="th-TH" sz="2400" dirty="0"/>
              <a:t>ได้</a:t>
            </a:r>
          </a:p>
          <a:p>
            <a:endParaRPr lang="th-TH" sz="2400" dirty="0"/>
          </a:p>
          <a:p>
            <a:r>
              <a:rPr lang="en-US" sz="2400" dirty="0"/>
              <a:t>.txt	</a:t>
            </a:r>
            <a:r>
              <a:rPr lang="th-TH" sz="2400" dirty="0"/>
              <a:t>ไฟล์ข้อความ(</a:t>
            </a:r>
            <a:r>
              <a:rPr lang="en-US" sz="2400" dirty="0"/>
              <a:t>Text</a:t>
            </a:r>
            <a:r>
              <a:rPr lang="th-TH" sz="2400" dirty="0"/>
              <a:t>)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bak</a:t>
            </a:r>
            <a:r>
              <a:rPr lang="en-US" sz="2400" dirty="0"/>
              <a:t>	</a:t>
            </a:r>
            <a:r>
              <a:rPr lang="th-TH" sz="2400" dirty="0"/>
              <a:t>ไฟล์สำรอง (</a:t>
            </a:r>
            <a:r>
              <a:rPr lang="en-US" sz="2400" dirty="0"/>
              <a:t>Back up</a:t>
            </a:r>
            <a:r>
              <a:rPr lang="th-TH" sz="2400" dirty="0"/>
              <a:t>)</a:t>
            </a:r>
          </a:p>
          <a:p>
            <a:r>
              <a:rPr lang="en-US" sz="2400" dirty="0"/>
              <a:t>.log	</a:t>
            </a:r>
            <a:r>
              <a:rPr lang="th-TH" sz="2400" dirty="0"/>
              <a:t>ไฟล์ 	</a:t>
            </a:r>
            <a:r>
              <a:rPr lang="en-US" sz="2400" dirty="0"/>
              <a:t>Log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ini</a:t>
            </a:r>
            <a:r>
              <a:rPr lang="en-US" sz="2400" dirty="0"/>
              <a:t> 	</a:t>
            </a:r>
            <a:r>
              <a:rPr lang="th-TH" sz="2400" dirty="0"/>
              <a:t>ไฟล์เก็บค่า </a:t>
            </a:r>
            <a:r>
              <a:rPr lang="en-US" sz="2400" dirty="0"/>
              <a:t>Profile</a:t>
            </a:r>
          </a:p>
          <a:p>
            <a:r>
              <a:rPr lang="en-US" sz="2400" dirty="0"/>
              <a:t>.c  	</a:t>
            </a:r>
            <a:r>
              <a:rPr lang="th-TH" sz="2400" dirty="0"/>
              <a:t>ไฟล์</a:t>
            </a:r>
            <a:r>
              <a:rPr lang="th-TH" sz="2400" dirty="0" err="1"/>
              <a:t>ซอร์สโค้ด</a:t>
            </a:r>
            <a:r>
              <a:rPr lang="th-TH" sz="2400" dirty="0"/>
              <a:t>โปรแกรมภาษา</a:t>
            </a:r>
            <a:r>
              <a:rPr lang="en-US" sz="2400" dirty="0"/>
              <a:t> C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php</a:t>
            </a:r>
            <a:r>
              <a:rPr lang="en-US" sz="2400" dirty="0"/>
              <a:t>	</a:t>
            </a:r>
            <a:r>
              <a:rPr lang="th-TH" sz="2400" dirty="0"/>
              <a:t>ไฟล์</a:t>
            </a:r>
            <a:r>
              <a:rPr lang="th-TH" sz="2400" dirty="0" err="1"/>
              <a:t>ซอร์สโค้ด</a:t>
            </a:r>
            <a:r>
              <a:rPr lang="th-TH" sz="2400" dirty="0"/>
              <a:t>โปรแกรมภาษา</a:t>
            </a:r>
            <a:r>
              <a:rPr lang="en-US" sz="2400" dirty="0"/>
              <a:t> PHP</a:t>
            </a:r>
          </a:p>
          <a:p>
            <a:r>
              <a:rPr lang="en-US" sz="2400" dirty="0"/>
              <a:t>.java	</a:t>
            </a:r>
            <a:r>
              <a:rPr lang="th-TH" sz="2400" dirty="0"/>
              <a:t>ไฟล์</a:t>
            </a:r>
            <a:r>
              <a:rPr lang="th-TH" sz="2400" dirty="0" err="1"/>
              <a:t>ซอร์สโค้ด</a:t>
            </a:r>
            <a:r>
              <a:rPr lang="th-TH" sz="2400" dirty="0"/>
              <a:t>โปรแกรมภาษา</a:t>
            </a:r>
            <a:r>
              <a:rPr lang="en-US" sz="2400" dirty="0"/>
              <a:t> Java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py</a:t>
            </a:r>
            <a:r>
              <a:rPr lang="en-US" sz="2400" dirty="0"/>
              <a:t>	</a:t>
            </a:r>
            <a:r>
              <a:rPr lang="th-TH" sz="2400" dirty="0"/>
              <a:t> ไฟล์</a:t>
            </a:r>
            <a:r>
              <a:rPr lang="th-TH" sz="2400" dirty="0" err="1"/>
              <a:t>ซอร์สโค้ด</a:t>
            </a:r>
            <a:r>
              <a:rPr lang="th-TH" sz="2400" dirty="0"/>
              <a:t>โปรแกรมภาษา</a:t>
            </a:r>
            <a:r>
              <a:rPr lang="en-US" sz="2400" dirty="0"/>
              <a:t> python</a:t>
            </a:r>
          </a:p>
          <a:p>
            <a:endParaRPr lang="th-TH" sz="2400" dirty="0"/>
          </a:p>
        </p:txBody>
      </p:sp>
      <p:pic>
        <p:nvPicPr>
          <p:cNvPr id="3074" name="Picture 2" descr="C:\Users\GGG\AppData\Local\Temp\SNAGHTML64d1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15268"/>
            <a:ext cx="4191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38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66445"/>
            <a:ext cx="8892480" cy="646331"/>
          </a:xfrm>
          <a:prstGeom prst="rect">
            <a:avLst/>
          </a:prstGeom>
          <a:solidFill>
            <a:srgbClr val="669900"/>
          </a:solidFill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l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โปรแกรมอ่านข้อมูลจากไฟล์</a:t>
            </a:r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84584" y="-99392"/>
            <a:ext cx="8279904" cy="8354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th-TH" sz="440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  <a:endParaRPr lang="th-TH" sz="44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364327" y="1556792"/>
            <a:ext cx="3504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สร้างไฟล์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birthday.txt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8" name="Picture 4" descr="C:\Users\GGG\AppData\Local\Temp\SNAGHTML115ed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24028"/>
            <a:ext cx="3771278" cy="33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GG\AppData\Local\Temp\SNAGHTML1181b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00362"/>
            <a:ext cx="4454845" cy="32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69680" y="1630541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เขียนโปรแกรมอ่านข้อมูลจากไฟล์</a:t>
            </a:r>
          </a:p>
        </p:txBody>
      </p:sp>
    </p:spTree>
    <p:extLst>
      <p:ext uri="{BB962C8B-B14F-4D97-AF65-F5344CB8AC3E}">
        <p14:creationId xmlns:p14="http://schemas.microsoft.com/office/powerpoint/2010/main" val="1789814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86417"/>
            <a:ext cx="800853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#include&lt;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stdio.h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&gt;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#include&lt;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stdlib.h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&gt;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main()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{	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FILE *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 day, 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month,year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=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fopen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 ("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birthday.txt","r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");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if (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==NULL)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("File not found\n");	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else{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	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fscanf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,"%d %d %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d",&amp;day,&amp;month,&amp;year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("day=%d\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n",day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("month=%d\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n",month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("year=%d\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n",year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}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fclose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TH SarabunPSK" panose="020B0500040200020003" pitchFamily="34" charset="-34"/>
              </a:rPr>
              <a:t>fp</a:t>
            </a:r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TH SarabunPSK" panose="020B0500040200020003" pitchFamily="34" charset="-34"/>
              </a:rPr>
              <a:t>}</a:t>
            </a:r>
            <a:endParaRPr lang="th-TH" sz="2400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684584" y="-99392"/>
            <a:ext cx="8279904" cy="8354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th-TH" sz="440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  <a:endParaRPr lang="th-TH" sz="4400" dirty="0">
              <a:latin typeface="AH_LuGDeK_R_1.000" panose="02000000000000000000" pitchFamily="2" charset="0"/>
              <a:cs typeface="AH_LuGDeK_R_1.000" panose="02000000000000000000" pitchFamily="2" charset="0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4697760" y="766445"/>
            <a:ext cx="4446240" cy="646331"/>
          </a:xfrm>
          <a:prstGeom prst="rect">
            <a:avLst/>
          </a:prstGeom>
          <a:solidFill>
            <a:srgbClr val="669900"/>
          </a:solidFill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l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โปรแกรมอ่านข้อมูลจากไฟล์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755" y="1412776"/>
            <a:ext cx="343801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ปรับโปรแกรมให้แสดงข้อมูลทั้งหมด</a:t>
            </a:r>
          </a:p>
        </p:txBody>
      </p:sp>
    </p:spTree>
    <p:extLst>
      <p:ext uri="{BB962C8B-B14F-4D97-AF65-F5344CB8AC3E}">
        <p14:creationId xmlns:p14="http://schemas.microsoft.com/office/powerpoint/2010/main" val="3617917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6055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เขียนโปรแกรมคัดลอกไฟล์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412776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1) เขียนโปรแกรมทำสำเนาไฟล์  โดยให้เปิดไฟล์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text1.txt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 จากนั้นทำการคัดลอกข้อมูลจากไฟล์นั้น ลงไปเป็นไฟล์ใหม่  ตั้งชื่อว่า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text2.txt (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ใช้ตัวชี้ไฟล์ 2 ตัว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248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6055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เขียนโปรแกรมคัดลอกไฟล์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412776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1) เขียนโปรแกรมทำสำเนาไฟล์  โดยให้เปิดไฟล์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text1.txt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 จากนั้นทำการคัดลอกข้อมูลจากไฟล์นั้น ลงไปเป็นไฟล์ใหม่  ตั้งชื่อว่า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text2.txt (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ใช้ตัวชี้ไฟล์ 2 ตัว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6" y="2564904"/>
            <a:ext cx="4657044" cy="409342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conio.h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FILE *fp1,*fp2;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fp1=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("text1.txt","r+t");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fp2=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("text2.txt","w+t");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if(fp1==NULL||fp2==NULL)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("file I/O error!\n");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  <a:endParaRPr lang="th-TH" sz="2000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0197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6055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เขียนโปรแกรมคัดลอกไฟล์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595021"/>
            <a:ext cx="62520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char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do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fgetc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(fp1);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fputc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(ch,fp2);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}while(!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(fp1));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(fp1);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(fp2);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("Copying file is successful..");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th-TH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1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251520" y="1652607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อ่านไฟล์ที่กำหนดให้ต่อไปนี้แล้วเปลี่ยนตัวอักษรภาษาอังกฤษจากพิมพ์ใหญ่ให้เป็นพิมพ์เล็กโดยเขียนลงไฟล์เดิ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3484165"/>
            <a:ext cx="8300286" cy="138499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/>
              <a:t>For a movie5 constantly explaining itself,12345678</a:t>
            </a:r>
          </a:p>
          <a:p>
            <a:r>
              <a:rPr lang="en-US" dirty="0"/>
              <a:t>M. Night7  Shyamalan’s5 Lady in the Water doesn’t</a:t>
            </a:r>
          </a:p>
          <a:p>
            <a:r>
              <a:rPr lang="en-US" dirty="0"/>
              <a:t>Make5 a drop1 of sense.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7032908" y="28337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data6.txt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4414" y="865854"/>
            <a:ext cx="285140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โจทย์  ข้อ 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th-TH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5949280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file11.txt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9241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251520" y="1652607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4)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เขียนโปรแกรมนับจำนวนคำทั้งหมดในไฟล์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data6.txt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064" y="3700189"/>
            <a:ext cx="7270708" cy="138499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/>
              <a:t>What  is love?</a:t>
            </a:r>
          </a:p>
          <a:p>
            <a:r>
              <a:rPr lang="en-US" dirty="0"/>
              <a:t>Love is when you tell a guy you like his </a:t>
            </a:r>
            <a:r>
              <a:rPr lang="en-US" dirty="0" err="1"/>
              <a:t>shrt</a:t>
            </a:r>
            <a:r>
              <a:rPr lang="en-US" dirty="0"/>
              <a:t>,</a:t>
            </a:r>
          </a:p>
          <a:p>
            <a:r>
              <a:rPr lang="en-US" dirty="0"/>
              <a:t>Then he wears it everyday.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7032908" y="290578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data7.txt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64414" y="865854"/>
            <a:ext cx="285140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โจทย์  ข้อ 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endParaRPr lang="th-TH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4248" y="5949280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file10.txt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5029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251520" y="1652607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เขียนโปรแกรมอ่านไฟล์ที่กำหนดให้ต่อไปนี้  แล้วนับช่องว่าง </a:t>
            </a:r>
            <a:r>
              <a:rPr lang="th-TH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หรือสเปสบาร์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ที่มีในไฟล์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9064" y="4132237"/>
            <a:ext cx="8300286" cy="138499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/>
              <a:t>For a movie5 constantly explaining itself,12345678</a:t>
            </a:r>
          </a:p>
          <a:p>
            <a:r>
              <a:rPr lang="en-US" dirty="0"/>
              <a:t>M. Night7  Shyamalan’s5 Lady in the Water doesn’t</a:t>
            </a:r>
          </a:p>
          <a:p>
            <a:r>
              <a:rPr lang="en-US" dirty="0"/>
              <a:t>Make5 a drop1 of sense.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7032908" y="3409836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data6.txt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55" y="805447"/>
            <a:ext cx="285140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โจทย์  ข้อ 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endParaRPr lang="th-TH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2796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67544" y="159685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เขียนโปรแกรมอ่านไฟล์ที่กำหนดให้ต่อไปนี้  แล้วนับตัวอักษรในภาษาอังกฤษ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a-z)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มีกี่ตัวอักษร และตัวอักษรละกี่ตัว และตัวอักษรใดมีจำนวนมากที่สุด เช่น</a:t>
            </a:r>
          </a:p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to z : 15 </a:t>
            </a:r>
          </a:p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a=10  b=5  c=11  …..</a:t>
            </a:r>
          </a:p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Max=a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410" y="5013176"/>
            <a:ext cx="8061822" cy="138499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/>
              <a:t>for a movie5 constantly explaining itself,12345678</a:t>
            </a:r>
          </a:p>
          <a:p>
            <a:r>
              <a:rPr lang="en-US" dirty="0"/>
              <a:t>m. night7  shyamalan’s5 lady in the water doesn’t</a:t>
            </a:r>
          </a:p>
          <a:p>
            <a:r>
              <a:rPr lang="en-US" dirty="0"/>
              <a:t>make5 a drop1 of sense.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6768491" y="44899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Data1.txt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4414" y="865854"/>
            <a:ext cx="285140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โจทย์  ข้อ 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6</a:t>
            </a:r>
            <a:endParaRPr lang="th-TH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83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251520" y="1796623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7)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เขียนโปรแกรมนับเกาะในแผนที่ ซึ่งแผนที่นี้เป็นระบบภาพขาวดำ โดยกำหนดให้ 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เป็นน้ำ  และ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เป็นเกาะ โดยเกาะเดียวกันจะต้องมีแผ่นดินติดต่อกันอย่างน้อย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ด้านในระบบเพื่อนบ้าน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14" y="865854"/>
            <a:ext cx="285140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โจทย์  ข้อ 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7</a:t>
            </a:r>
            <a:endParaRPr lang="th-TH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414" y="3550948"/>
            <a:ext cx="3208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0070C0"/>
                </a:solidFill>
              </a:rPr>
              <a:t>11111</a:t>
            </a:r>
          </a:p>
          <a:p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111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000</a:t>
            </a:r>
            <a:r>
              <a:rPr lang="en-US" dirty="0">
                <a:solidFill>
                  <a:srgbClr val="0070C0"/>
                </a:solidFill>
              </a:rPr>
              <a:t>111</a:t>
            </a:r>
            <a:r>
              <a:rPr lang="en-US" dirty="0"/>
              <a:t>0</a:t>
            </a:r>
          </a:p>
          <a:p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111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FF6699"/>
                </a:solidFill>
              </a:rPr>
              <a:t>1</a:t>
            </a:r>
            <a:r>
              <a:rPr lang="en-US" dirty="0"/>
              <a:t>0</a:t>
            </a:r>
            <a:r>
              <a:rPr lang="en-US" dirty="0">
                <a:solidFill>
                  <a:srgbClr val="0070C0"/>
                </a:solidFill>
              </a:rPr>
              <a:t>111</a:t>
            </a:r>
            <a:r>
              <a:rPr lang="en-US" dirty="0"/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11111</a:t>
            </a:r>
            <a:r>
              <a:rPr lang="en-US" dirty="0"/>
              <a:t>000000</a:t>
            </a:r>
            <a:r>
              <a:rPr lang="en-US" dirty="0">
                <a:solidFill>
                  <a:srgbClr val="0070C0"/>
                </a:solidFill>
              </a:rPr>
              <a:t>1111</a:t>
            </a:r>
          </a:p>
          <a:p>
            <a:r>
              <a:rPr lang="en-US" dirty="0"/>
              <a:t>000000000000000</a:t>
            </a:r>
          </a:p>
          <a:p>
            <a:r>
              <a:rPr lang="en-US" dirty="0">
                <a:solidFill>
                  <a:srgbClr val="FFFF00"/>
                </a:solidFill>
              </a:rPr>
              <a:t>111</a:t>
            </a:r>
            <a:r>
              <a:rPr lang="en-US" dirty="0"/>
              <a:t>000000</a:t>
            </a:r>
            <a:r>
              <a:rPr lang="en-US" dirty="0">
                <a:solidFill>
                  <a:srgbClr val="00B050"/>
                </a:solidFill>
              </a:rPr>
              <a:t>11</a:t>
            </a:r>
            <a:r>
              <a:rPr lang="en-US" dirty="0"/>
              <a:t>0000</a:t>
            </a:r>
            <a:endParaRPr lang="th-TH" dirty="0"/>
          </a:p>
        </p:txBody>
      </p:sp>
      <p:grpSp>
        <p:nvGrpSpPr>
          <p:cNvPr id="43" name="กลุ่ม 42"/>
          <p:cNvGrpSpPr/>
          <p:nvPr/>
        </p:nvGrpSpPr>
        <p:grpSpPr>
          <a:xfrm>
            <a:off x="7561446" y="3068960"/>
            <a:ext cx="1082348" cy="1384995"/>
            <a:chOff x="7020272" y="3545886"/>
            <a:chExt cx="1082348" cy="1384995"/>
          </a:xfrm>
        </p:grpSpPr>
        <p:sp>
          <p:nvSpPr>
            <p:cNvPr id="36" name="TextBox 35"/>
            <p:cNvSpPr txBox="1"/>
            <p:nvPr/>
          </p:nvSpPr>
          <p:spPr>
            <a:xfrm>
              <a:off x="7020272" y="3545886"/>
              <a:ext cx="1082348" cy="13849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1  1  1</a:t>
              </a:r>
            </a:p>
            <a:p>
              <a:r>
                <a:rPr lang="en-US" dirty="0"/>
                <a:t>1  1  1</a:t>
              </a:r>
            </a:p>
            <a:p>
              <a:r>
                <a:rPr lang="en-US" dirty="0"/>
                <a:t>1  1  1</a:t>
              </a:r>
              <a:endParaRPr lang="th-TH" dirty="0"/>
            </a:p>
          </p:txBody>
        </p:sp>
        <p:cxnSp>
          <p:nvCxnSpPr>
            <p:cNvPr id="38" name="ตัวเชื่อมต่อตรง 37"/>
            <p:cNvCxnSpPr/>
            <p:nvPr/>
          </p:nvCxnSpPr>
          <p:spPr>
            <a:xfrm>
              <a:off x="7380312" y="3550949"/>
              <a:ext cx="0" cy="1379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ตัวเชื่อมต่อตรง 38"/>
            <p:cNvCxnSpPr/>
            <p:nvPr/>
          </p:nvCxnSpPr>
          <p:spPr>
            <a:xfrm>
              <a:off x="7740352" y="3550949"/>
              <a:ext cx="0" cy="1379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ตัวเชื่อมต่อตรง 40"/>
            <p:cNvCxnSpPr/>
            <p:nvPr/>
          </p:nvCxnSpPr>
          <p:spPr>
            <a:xfrm>
              <a:off x="7020272" y="4005064"/>
              <a:ext cx="1082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ตัวเชื่อมต่อตรง 41"/>
            <p:cNvCxnSpPr/>
            <p:nvPr/>
          </p:nvCxnSpPr>
          <p:spPr>
            <a:xfrm>
              <a:off x="7020272" y="4437112"/>
              <a:ext cx="1082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230426" y="4555978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ระบบเพื่อนบ้าน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47864" y="5517232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island = 5</a:t>
            </a:r>
            <a:endParaRPr lang="th-TH" dirty="0"/>
          </a:p>
        </p:txBody>
      </p:sp>
      <p:cxnSp>
        <p:nvCxnSpPr>
          <p:cNvPr id="62" name="ตัวเชื่อมต่อตรง 61"/>
          <p:cNvCxnSpPr/>
          <p:nvPr/>
        </p:nvCxnSpPr>
        <p:spPr>
          <a:xfrm flipH="1">
            <a:off x="7561446" y="3074023"/>
            <a:ext cx="1082348" cy="1379932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ตัวเชื่อมต่อตรง 62"/>
          <p:cNvCxnSpPr/>
          <p:nvPr/>
        </p:nvCxnSpPr>
        <p:spPr>
          <a:xfrm>
            <a:off x="7561446" y="3074023"/>
            <a:ext cx="1082348" cy="1379932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ตัวเชื่อมต่อตรง 66"/>
          <p:cNvCxnSpPr>
            <a:stCxn id="36" idx="1"/>
            <a:endCxn id="36" idx="3"/>
          </p:cNvCxnSpPr>
          <p:nvPr/>
        </p:nvCxnSpPr>
        <p:spPr>
          <a:xfrm>
            <a:off x="7561446" y="3761458"/>
            <a:ext cx="108234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ตัวเชื่อมต่อตรง 68"/>
          <p:cNvCxnSpPr>
            <a:stCxn id="36" idx="0"/>
            <a:endCxn id="36" idx="2"/>
          </p:cNvCxnSpPr>
          <p:nvPr/>
        </p:nvCxnSpPr>
        <p:spPr>
          <a:xfrm>
            <a:off x="8102620" y="3068960"/>
            <a:ext cx="0" cy="1384995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9144000" cy="835496"/>
          </a:xfrm>
        </p:spPr>
        <p:txBody>
          <a:bodyPr/>
          <a:lstStyle/>
          <a:p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ทำความเข้าใจเบื้องต้นก่อนการเขียนไฟล์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0" y="1177588"/>
            <a:ext cx="6633547" cy="584775"/>
          </a:xfrm>
          <a:prstGeom prst="rect">
            <a:avLst/>
          </a:prstGeom>
          <a:solidFill>
            <a:srgbClr val="5FAAF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3200" b="1" dirty="0"/>
              <a:t>ประเภทที่ </a:t>
            </a:r>
            <a:r>
              <a:rPr lang="en-US" sz="3200" b="1" dirty="0"/>
              <a:t>2 </a:t>
            </a:r>
            <a:r>
              <a:rPr lang="th-TH" sz="3200" b="1" dirty="0"/>
              <a:t>ไฟล์เลขฐานสอง หรือ</a:t>
            </a:r>
            <a:r>
              <a:rPr lang="en-US" sz="3200" b="1" dirty="0"/>
              <a:t>Binary File</a:t>
            </a:r>
            <a:endParaRPr lang="th-TH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916832"/>
            <a:ext cx="457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ไฟล์ที่เก็บข้อมูลระดับไบต์ จะเก็บข้อมูลที่อยู่ในหน่วยความจำ ลงในรูปแบบไฟล์ข้อมูล</a:t>
            </a:r>
            <a:r>
              <a:rPr lang="th-TH" sz="2400" dirty="0" err="1"/>
              <a:t>แบบไบ</a:t>
            </a:r>
            <a:r>
              <a:rPr lang="th-TH" sz="2400" dirty="0"/>
              <a:t>นารีไฟล์</a:t>
            </a:r>
          </a:p>
          <a:p>
            <a:endParaRPr lang="th-TH" sz="2400" dirty="0"/>
          </a:p>
          <a:p>
            <a:r>
              <a:rPr lang="th-TH" sz="2400" b="1" dirty="0">
                <a:solidFill>
                  <a:schemeClr val="tx2"/>
                </a:solidFill>
              </a:rPr>
              <a:t>ไฟล์รูปภาพ  </a:t>
            </a:r>
            <a:r>
              <a:rPr lang="th-TH" sz="2400" dirty="0"/>
              <a:t>เช่น </a:t>
            </a:r>
            <a:r>
              <a:rPr lang="en-US" sz="2400" dirty="0"/>
              <a:t>bmp, jpg, gif</a:t>
            </a:r>
            <a:endParaRPr lang="th-TH" sz="2400" dirty="0"/>
          </a:p>
          <a:p>
            <a:r>
              <a:rPr lang="th-TH" sz="2400" b="1" dirty="0">
                <a:solidFill>
                  <a:schemeClr val="tx2"/>
                </a:solidFill>
              </a:rPr>
              <a:t>ไฟล์เอกสาร  </a:t>
            </a:r>
            <a:r>
              <a:rPr lang="th-TH" sz="2400" dirty="0"/>
              <a:t>ของโปรแกรมต่างๆ เช่น</a:t>
            </a:r>
          </a:p>
          <a:p>
            <a:r>
              <a:rPr lang="en-US" sz="2400" dirty="0"/>
              <a:t>.dog .</a:t>
            </a:r>
            <a:r>
              <a:rPr lang="en-US" sz="2400" dirty="0" err="1"/>
              <a:t>xls</a:t>
            </a:r>
            <a:r>
              <a:rPr lang="en-US" sz="2400" dirty="0"/>
              <a:t> .</a:t>
            </a:r>
            <a:r>
              <a:rPr lang="en-US" sz="2400" dirty="0" err="1"/>
              <a:t>ppt</a:t>
            </a:r>
            <a:r>
              <a:rPr lang="en-US" sz="2400" dirty="0"/>
              <a:t>  .</a:t>
            </a:r>
            <a:r>
              <a:rPr lang="en-US" sz="2400" dirty="0" err="1"/>
              <a:t>rdw</a:t>
            </a:r>
            <a:endParaRPr lang="en-US" sz="2400" dirty="0"/>
          </a:p>
          <a:p>
            <a:r>
              <a:rPr lang="th-TH" sz="2400" b="1" dirty="0">
                <a:solidFill>
                  <a:schemeClr val="tx2"/>
                </a:solidFill>
              </a:rPr>
              <a:t>ไฟล์หนัง และไฟล์เพลง </a:t>
            </a:r>
            <a:r>
              <a:rPr lang="th-TH" sz="2400" dirty="0"/>
              <a:t>เช่น </a:t>
            </a:r>
            <a:r>
              <a:rPr lang="en-US" sz="2400" dirty="0"/>
              <a:t>.wav .mp3 .</a:t>
            </a:r>
            <a:r>
              <a:rPr lang="en-US" sz="2400" dirty="0" err="1"/>
              <a:t>wma</a:t>
            </a:r>
            <a:r>
              <a:rPr lang="en-US" sz="2400" dirty="0"/>
              <a:t> .</a:t>
            </a:r>
            <a:r>
              <a:rPr lang="en-US" sz="2400" dirty="0" err="1"/>
              <a:t>wmv</a:t>
            </a:r>
            <a:endParaRPr lang="en-US" sz="2400" dirty="0"/>
          </a:p>
          <a:p>
            <a:r>
              <a:rPr lang="th-TH" sz="2400" b="1" dirty="0">
                <a:solidFill>
                  <a:schemeClr val="tx2"/>
                </a:solidFill>
              </a:rPr>
              <a:t>ไฟล์โปรแกรมเช่น </a:t>
            </a:r>
            <a:r>
              <a:rPr lang="en-US" sz="2400" b="1" dirty="0">
                <a:solidFill>
                  <a:schemeClr val="tx2"/>
                </a:solidFill>
              </a:rPr>
              <a:t>  </a:t>
            </a:r>
            <a:r>
              <a:rPr lang="en-US" sz="2400" dirty="0"/>
              <a:t>.exe  .com  .</a:t>
            </a:r>
            <a:r>
              <a:rPr lang="en-US" sz="2400" dirty="0" err="1"/>
              <a:t>dll</a:t>
            </a:r>
            <a:endParaRPr lang="en-US" sz="2400" dirty="0"/>
          </a:p>
          <a:p>
            <a:endParaRPr lang="th-TH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8230"/>
            <a:ext cx="4233041" cy="267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43347" y="5307988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err="1"/>
              <a:t>ไฟล์ไบ</a:t>
            </a:r>
            <a:r>
              <a:rPr lang="th-TH" b="1" dirty="0"/>
              <a:t>นารี่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36512" y="6362164"/>
            <a:ext cx="9180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500" b="1" dirty="0"/>
              <a:t>ข้อควรระวัง </a:t>
            </a:r>
            <a:r>
              <a:rPr lang="th-TH" sz="2500" dirty="0"/>
              <a:t>ถ้าเปิดไฟล์ด้วยวิธีนี้แล้วเปลี่ยนแปลงข้อมูล  อาจทำให้ไฟล์มีปัญหาและใช้งานไม่ได้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79061"/>
            <a:ext cx="11811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921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90652" cy="688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68344" y="5517232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50x50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7205579" y="6165304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data10.txt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33228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251520" y="1628800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เขียนโปรแกรมเก็บข้อมูลของผู้เล่นเกมลงไฟล์  โดยมีข้อมูลที่ต้องจัดเก็บคือ ชื่อผู้เล่น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ระดับการเล่น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level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คะแนน 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score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อุปกรณ์เสริม(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item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โดยสร้างรายการให้เลือกว่า จะสร้างไฟล์ใหม่ ปรับข้อมูลใหม่  แก้ไขคะแนนโดยเลือกจากชื่อผู้เล่น ลบข้อมูลผู้เล่นทิ้ง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3644" y="3907325"/>
            <a:ext cx="1021433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name:_</a:t>
            </a:r>
            <a:endParaRPr lang="th-TH" sz="2000" dirty="0"/>
          </a:p>
          <a:p>
            <a:r>
              <a:rPr lang="en-US" sz="2000" dirty="0"/>
              <a:t>level</a:t>
            </a:r>
            <a:r>
              <a:rPr lang="th-TH" sz="2000" dirty="0"/>
              <a:t> </a:t>
            </a:r>
            <a:r>
              <a:rPr lang="en-US" sz="2000" dirty="0"/>
              <a:t>:_</a:t>
            </a:r>
            <a:endParaRPr lang="th-TH" sz="2000" dirty="0"/>
          </a:p>
          <a:p>
            <a:r>
              <a:rPr lang="en-US" sz="2000" dirty="0"/>
              <a:t>score</a:t>
            </a:r>
            <a:r>
              <a:rPr lang="th-TH" sz="2000" dirty="0"/>
              <a:t> </a:t>
            </a:r>
            <a:r>
              <a:rPr lang="en-US" sz="2000" dirty="0"/>
              <a:t>:_</a:t>
            </a:r>
          </a:p>
          <a:p>
            <a:r>
              <a:rPr lang="en-US" sz="2000" dirty="0"/>
              <a:t>item:_</a:t>
            </a:r>
            <a:endParaRPr lang="th-TH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414" y="865854"/>
            <a:ext cx="285140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โจทย์  ข้อ 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8</a:t>
            </a:r>
            <a:endParaRPr lang="th-TH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373" y="4365104"/>
            <a:ext cx="3253455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  <a:p>
            <a:r>
              <a:rPr lang="en-US" dirty="0"/>
              <a:t>[1] NEW FILE</a:t>
            </a:r>
          </a:p>
          <a:p>
            <a:r>
              <a:rPr lang="en-US" dirty="0"/>
              <a:t>[2] UPDATE DATA</a:t>
            </a:r>
          </a:p>
          <a:p>
            <a:r>
              <a:rPr lang="en-US" dirty="0"/>
              <a:t>[3] EDIT</a:t>
            </a:r>
          </a:p>
          <a:p>
            <a:r>
              <a:rPr lang="en-US" dirty="0"/>
              <a:t>[4] DELETE </a:t>
            </a:r>
            <a:endParaRPr lang="th-TH" dirty="0"/>
          </a:p>
        </p:txBody>
      </p:sp>
      <p:cxnSp>
        <p:nvCxnSpPr>
          <p:cNvPr id="7" name="ลูกศรเชื่อมต่อแบบตรง 6"/>
          <p:cNvCxnSpPr/>
          <p:nvPr/>
        </p:nvCxnSpPr>
        <p:spPr>
          <a:xfrm>
            <a:off x="3885828" y="5013176"/>
            <a:ext cx="542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/>
          <p:nvPr/>
        </p:nvCxnSpPr>
        <p:spPr>
          <a:xfrm>
            <a:off x="3881488" y="5488488"/>
            <a:ext cx="16986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/>
          <p:nvPr/>
        </p:nvCxnSpPr>
        <p:spPr>
          <a:xfrm>
            <a:off x="3860820" y="5949280"/>
            <a:ext cx="25808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>
            <a:off x="3881488" y="6381328"/>
            <a:ext cx="3361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3731" y="5230764"/>
            <a:ext cx="69762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……</a:t>
            </a:r>
            <a:endParaRPr lang="th-TH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441649" y="5630874"/>
            <a:ext cx="56938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…..</a:t>
            </a:r>
            <a:endParaRPr lang="th-TH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242973" y="6043305"/>
            <a:ext cx="56938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…..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577758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251520" y="1796623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7)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เขียนโปรแกรมนับเกาะในแผนที่ ซึ่งแผนที่นี้เป็นระบบภาพขาวดำ โดยกำหนดให้ 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เป็นน้ำ  และ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เป็นเกาะ โดยเกาะ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เกาะจะต้องมีแผ่นดินติดต่อกัน ในระบบเพื่อนบ้านดังนี้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14" y="865854"/>
            <a:ext cx="285140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โจทย์  ข้อ 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7</a:t>
            </a:r>
            <a:endParaRPr lang="th-TH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22" name="กลุ่ม 21"/>
          <p:cNvGrpSpPr/>
          <p:nvPr/>
        </p:nvGrpSpPr>
        <p:grpSpPr>
          <a:xfrm>
            <a:off x="719064" y="3600397"/>
            <a:ext cx="1095172" cy="1754326"/>
            <a:chOff x="719064" y="3600397"/>
            <a:chExt cx="1095172" cy="1754326"/>
          </a:xfrm>
        </p:grpSpPr>
        <p:sp>
          <p:nvSpPr>
            <p:cNvPr id="15" name="TextBox 14"/>
            <p:cNvSpPr txBox="1"/>
            <p:nvPr/>
          </p:nvSpPr>
          <p:spPr>
            <a:xfrm>
              <a:off x="719064" y="3600397"/>
              <a:ext cx="1095172" cy="17543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alibri" panose="020F0502020204030204" pitchFamily="34" charset="0"/>
                  <a:cs typeface="Arial" panose="020B0604020202020204" pitchFamily="34" charset="0"/>
                </a:rPr>
                <a:t>0 1 0</a:t>
              </a:r>
            </a:p>
            <a:p>
              <a:r>
                <a:rPr lang="en-US" sz="3600" dirty="0">
                  <a:latin typeface="Calibri" panose="020F0502020204030204" pitchFamily="34" charset="0"/>
                  <a:cs typeface="Arial" panose="020B0604020202020204" pitchFamily="34" charset="0"/>
                </a:rPr>
                <a:t>1 1 1</a:t>
              </a:r>
            </a:p>
            <a:p>
              <a:r>
                <a:rPr lang="en-US" sz="3600" dirty="0">
                  <a:latin typeface="Calibri" panose="020F0502020204030204" pitchFamily="34" charset="0"/>
                  <a:cs typeface="Arial" panose="020B0604020202020204" pitchFamily="34" charset="0"/>
                </a:rPr>
                <a:t>0 1 0</a:t>
              </a:r>
              <a:endParaRPr lang="th-TH" sz="3600" dirty="0">
                <a:latin typeface="Calibri" panose="020F0502020204030204" pitchFamily="34" charset="0"/>
              </a:endParaRPr>
            </a:p>
          </p:txBody>
        </p:sp>
        <p:cxnSp>
          <p:nvCxnSpPr>
            <p:cNvPr id="17" name="ตัวเชื่อมต่อตรง 16"/>
            <p:cNvCxnSpPr/>
            <p:nvPr/>
          </p:nvCxnSpPr>
          <p:spPr>
            <a:xfrm>
              <a:off x="719064" y="4221088"/>
              <a:ext cx="1095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/>
            <p:cNvCxnSpPr/>
            <p:nvPr/>
          </p:nvCxnSpPr>
          <p:spPr>
            <a:xfrm>
              <a:off x="719064" y="4725144"/>
              <a:ext cx="1095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ตัวเชื่อมต่อตรง 19"/>
            <p:cNvCxnSpPr/>
            <p:nvPr/>
          </p:nvCxnSpPr>
          <p:spPr>
            <a:xfrm>
              <a:off x="1088320" y="3600397"/>
              <a:ext cx="0" cy="1754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ตัวเชื่อมต่อตรง 20"/>
            <p:cNvCxnSpPr/>
            <p:nvPr/>
          </p:nvCxnSpPr>
          <p:spPr>
            <a:xfrm>
              <a:off x="1449171" y="3600397"/>
              <a:ext cx="0" cy="1754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กลุ่ม 22"/>
          <p:cNvGrpSpPr/>
          <p:nvPr/>
        </p:nvGrpSpPr>
        <p:grpSpPr>
          <a:xfrm>
            <a:off x="2640302" y="3600397"/>
            <a:ext cx="1095172" cy="1754326"/>
            <a:chOff x="719064" y="3600397"/>
            <a:chExt cx="1095172" cy="1754326"/>
          </a:xfrm>
        </p:grpSpPr>
        <p:sp>
          <p:nvSpPr>
            <p:cNvPr id="24" name="TextBox 23"/>
            <p:cNvSpPr txBox="1"/>
            <p:nvPr/>
          </p:nvSpPr>
          <p:spPr>
            <a:xfrm>
              <a:off x="719064" y="3600397"/>
              <a:ext cx="1095172" cy="17543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alibri" panose="020F0502020204030204" pitchFamily="34" charset="0"/>
                  <a:cs typeface="Arial" panose="020B0604020202020204" pitchFamily="34" charset="0"/>
                </a:rPr>
                <a:t>1 1 1</a:t>
              </a:r>
            </a:p>
            <a:p>
              <a:r>
                <a:rPr lang="en-US" sz="3600" dirty="0">
                  <a:latin typeface="Calibri" panose="020F0502020204030204" pitchFamily="34" charset="0"/>
                  <a:cs typeface="Arial" panose="020B0604020202020204" pitchFamily="34" charset="0"/>
                </a:rPr>
                <a:t>1 1 1</a:t>
              </a:r>
            </a:p>
            <a:p>
              <a:r>
                <a:rPr lang="en-US" sz="3600" dirty="0">
                  <a:latin typeface="Calibri" panose="020F0502020204030204" pitchFamily="34" charset="0"/>
                  <a:cs typeface="Arial" panose="020B0604020202020204" pitchFamily="34" charset="0"/>
                </a:rPr>
                <a:t>1 1 1</a:t>
              </a:r>
              <a:endParaRPr lang="th-TH" sz="3600" dirty="0">
                <a:latin typeface="Calibri" panose="020F0502020204030204" pitchFamily="34" charset="0"/>
              </a:endParaRPr>
            </a:p>
          </p:txBody>
        </p:sp>
        <p:cxnSp>
          <p:nvCxnSpPr>
            <p:cNvPr id="25" name="ตัวเชื่อมต่อตรง 24"/>
            <p:cNvCxnSpPr/>
            <p:nvPr/>
          </p:nvCxnSpPr>
          <p:spPr>
            <a:xfrm>
              <a:off x="719064" y="4221088"/>
              <a:ext cx="1095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ตัวเชื่อมต่อตรง 25"/>
            <p:cNvCxnSpPr/>
            <p:nvPr/>
          </p:nvCxnSpPr>
          <p:spPr>
            <a:xfrm>
              <a:off x="719064" y="4725144"/>
              <a:ext cx="1095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ตัวเชื่อมต่อตรง 26"/>
            <p:cNvCxnSpPr/>
            <p:nvPr/>
          </p:nvCxnSpPr>
          <p:spPr>
            <a:xfrm>
              <a:off x="1088320" y="3600397"/>
              <a:ext cx="0" cy="1754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ตัวเชื่อมต่อตรง 27"/>
            <p:cNvCxnSpPr/>
            <p:nvPr/>
          </p:nvCxnSpPr>
          <p:spPr>
            <a:xfrm>
              <a:off x="1449171" y="3600397"/>
              <a:ext cx="0" cy="1754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44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459416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0" y="1177588"/>
            <a:ext cx="8091446" cy="5847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3200" b="1" dirty="0"/>
              <a:t>จะเลือกเก็บคะแนนลงไฟล์แบบ </a:t>
            </a:r>
            <a:r>
              <a:rPr lang="en-US" sz="3200" b="1" dirty="0"/>
              <a:t>Text </a:t>
            </a:r>
            <a:r>
              <a:rPr lang="th-TH" sz="3200" b="1" dirty="0"/>
              <a:t>หรือ </a:t>
            </a:r>
            <a:r>
              <a:rPr lang="en-US" sz="3200" b="1" dirty="0"/>
              <a:t>Binary </a:t>
            </a:r>
            <a:r>
              <a:rPr lang="th-TH" sz="3200" b="1" dirty="0"/>
              <a:t>ดี </a:t>
            </a:r>
            <a:r>
              <a:rPr lang="en-US" sz="3200" b="1" dirty="0"/>
              <a:t>?????</a:t>
            </a:r>
            <a:endParaRPr lang="th-TH" sz="3200" b="1" dirty="0"/>
          </a:p>
        </p:txBody>
      </p:sp>
      <p:grpSp>
        <p:nvGrpSpPr>
          <p:cNvPr id="11" name="กลุ่ม 10"/>
          <p:cNvGrpSpPr/>
          <p:nvPr/>
        </p:nvGrpSpPr>
        <p:grpSpPr>
          <a:xfrm>
            <a:off x="2557406" y="2132855"/>
            <a:ext cx="4522974" cy="4494113"/>
            <a:chOff x="2557406" y="2132855"/>
            <a:chExt cx="4522974" cy="4494113"/>
          </a:xfrm>
        </p:grpSpPr>
        <p:sp>
          <p:nvSpPr>
            <p:cNvPr id="9" name="คำบรรยายภาพแบบวงรี 8"/>
            <p:cNvSpPr/>
            <p:nvPr/>
          </p:nvSpPr>
          <p:spPr>
            <a:xfrm>
              <a:off x="5928252" y="2132855"/>
              <a:ext cx="1152128" cy="936104"/>
            </a:xfrm>
            <a:prstGeom prst="wedgeEllipseCallout">
              <a:avLst>
                <a:gd name="adj1" fmla="val -20833"/>
                <a:gd name="adj2" fmla="val 712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7406" y="6165303"/>
              <a:ext cx="4173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Program Game</a:t>
              </a:r>
              <a:endParaRPr lang="th-TH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4882" y="2339297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score</a:t>
              </a:r>
              <a:endParaRPr lang="th-TH" b="1" dirty="0">
                <a:solidFill>
                  <a:schemeClr val="bg1"/>
                </a:solidFill>
              </a:endParaRPr>
            </a:p>
          </p:txBody>
        </p:sp>
        <p:pic>
          <p:nvPicPr>
            <p:cNvPr id="5124" name="Picture 4" descr="http://is5.mzstatic.com/image/thumb/Purple122/v4/dc/4c/37/dc4c3735-beff-1d64-15e8-60ccf064895b/source/552x414b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431" y="3255938"/>
              <a:ext cx="3879153" cy="290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030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351912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0" y="1177588"/>
            <a:ext cx="385554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ฟังก์ชันจัดการไฟล์ในภาษา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1813477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เป็นกลุ่มของฟังก์ชั่นที่ประกาศใน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636911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ฟังก์ชันเปิดไฟล์และปิดไฟล์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fopen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ใช้ในการเปิดไฟล์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fclose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ใช้ในการปิดไฟล์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4221088"/>
            <a:ext cx="8748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ฟังก์ชันที่ใช้ในการอ่านข้อมูลจากไฟล์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fgetc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อ่านข้อมูลทีละตัวอักษร  	(ใช้กับ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File)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fgets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อ่านข้อมูลแบบข้อความ	(ใช้กับ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File)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fscanf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อ่านข้อมูลเหมือนกับ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scanf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(ใช้กับ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File)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fread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อ่านข้อมูลแบบไบต์ 	(ใช้กับ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binary File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File)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9769" y="548680"/>
            <a:ext cx="437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cprogramv2.pdf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185</a:t>
            </a:r>
          </a:p>
        </p:txBody>
      </p:sp>
    </p:spTree>
    <p:extLst>
      <p:ext uri="{BB962C8B-B14F-4D97-AF65-F5344CB8AC3E}">
        <p14:creationId xmlns:p14="http://schemas.microsoft.com/office/powerpoint/2010/main" val="33493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351912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0" y="1177588"/>
            <a:ext cx="3866764" cy="58477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3200" b="1" dirty="0"/>
              <a:t>ฟังก์ชั่นจัดการไฟล์ในภาษา </a:t>
            </a:r>
            <a:r>
              <a:rPr lang="en-US" sz="3200" b="1" dirty="0"/>
              <a:t>C</a:t>
            </a:r>
            <a:endParaRPr lang="th-TH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813477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เป็นกลุ่มของฟังก์ชั่นที่ประกาศใน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stdio.h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4583466"/>
            <a:ext cx="8748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ฟังก์ชั่นช่วยในการจัดการไฟล์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feof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ใช้ตรวจสอบว่าสิ้นสุด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ไฟลหรือ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  	(ใช้กับ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File)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ftell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ใช้ตรวจสอบว่าอ่านข้อมูลมาถึงตำแหน่งส่วนใดของไฟล์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fseek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เลื่อนตำแหน่งที่ต้องการภายในไฟล์นั้น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290" y="2336697"/>
            <a:ext cx="8748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ฟังก์ชั่นที่ใช้ในการเขียนข้อมูลลงไฟล์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fputc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อ่านข้อมูลทีละตัวอักษร  	(ใช้กับ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File)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fputs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อ่านข้อมูลแบบข้อความ	(ใช้กับ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File)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fprintf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อ่านข้อมูลทีละตัวอักษร  	(ใช้กับ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File)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fwrite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อ่านข้อมูลแบบไบต์ 	(ใช้กับ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Binary File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File)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010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351912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0" y="1177588"/>
            <a:ext cx="385554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ฟังก์ชั่นจัดการไฟล์ในภาษา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  <a:endParaRPr lang="th-TH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3312876" y="3284984"/>
            <a:ext cx="2375756" cy="936104"/>
          </a:xfrm>
          <a:prstGeom prst="roundRect">
            <a:avLst>
              <a:gd name="adj" fmla="val 370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อ่านหรือเขียนไฟล์</a:t>
            </a: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467544" y="3284984"/>
            <a:ext cx="1872208" cy="936104"/>
          </a:xfrm>
          <a:prstGeom prst="roundRect">
            <a:avLst>
              <a:gd name="adj" fmla="val 3707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เปิดไฟล์</a:t>
            </a:r>
          </a:p>
        </p:txBody>
      </p:sp>
      <p:sp>
        <p:nvSpPr>
          <p:cNvPr id="12" name="สี่เหลี่ยมผืนผ้ามุมมน 11"/>
          <p:cNvSpPr/>
          <p:nvPr/>
        </p:nvSpPr>
        <p:spPr>
          <a:xfrm>
            <a:off x="6840760" y="3314780"/>
            <a:ext cx="1872208" cy="936104"/>
          </a:xfrm>
          <a:prstGeom prst="roundRect">
            <a:avLst>
              <a:gd name="adj" fmla="val 3707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/>
              <a:t>ปิดไฟล์</a:t>
            </a:r>
          </a:p>
        </p:txBody>
      </p:sp>
      <p:cxnSp>
        <p:nvCxnSpPr>
          <p:cNvPr id="8" name="ลูกศรเชื่อมต่อแบบตรง 7"/>
          <p:cNvCxnSpPr>
            <a:stCxn id="11" idx="3"/>
          </p:cNvCxnSpPr>
          <p:nvPr/>
        </p:nvCxnSpPr>
        <p:spPr>
          <a:xfrm>
            <a:off x="2339752" y="3753036"/>
            <a:ext cx="9726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>
            <a:stCxn id="6" idx="3"/>
            <a:endCxn id="12" idx="1"/>
          </p:cNvCxnSpPr>
          <p:nvPr/>
        </p:nvCxnSpPr>
        <p:spPr>
          <a:xfrm>
            <a:off x="5688632" y="3753036"/>
            <a:ext cx="1152128" cy="297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574" y="4708301"/>
            <a:ext cx="4028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เปิดเพื่ออ่านอย่างเดียว (</a:t>
            </a:r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r+t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rt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เปิดเพื่อเขียน (</a:t>
            </a:r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w+t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wt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เปิดเพื่อทำการเพิ่มข้อมูล (</a:t>
            </a:r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a+t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51520" y="2996952"/>
            <a:ext cx="5616624" cy="151216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178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4584" y="-99392"/>
            <a:ext cx="8279904" cy="835496"/>
          </a:xfrm>
        </p:spPr>
        <p:txBody>
          <a:bodyPr/>
          <a:lstStyle/>
          <a:p>
            <a:pPr algn="r"/>
            <a:r>
              <a:rPr lang="th-TH" sz="4400" dirty="0">
                <a:latin typeface="AH_LuGDeK_R_1.000" panose="02000000000000000000" pitchFamily="2" charset="0"/>
                <a:cs typeface="AH_LuGDeK_R_1.000" panose="02000000000000000000" pitchFamily="2" charset="0"/>
              </a:rPr>
              <a:t>การจัดการไฟล์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9064" y="548680"/>
            <a:ext cx="8424936" cy="14401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-36512" y="722192"/>
            <a:ext cx="5256584" cy="720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-36512" y="794200"/>
            <a:ext cx="918051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สร้างไฟล์ด้วยโปรแกรม 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Notepad  </a:t>
            </a:r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6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Edtior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DEV C++ </a:t>
            </a:r>
            <a:endParaRPr lang="th-TH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4539" y="1440531"/>
            <a:ext cx="383496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พิมพ์ชื่อและนามสกุล    แล้ว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Save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ตั้งชื่อว่า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data.txt 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เพื่อจัดการไฟล์ ดังนี้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07071"/>
            <a:ext cx="464101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FILE *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("data.txt","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r+t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==NULL)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("File not found\n");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else{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char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while (!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fgetc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("%c",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th-TH" sz="1800" dirty="0">
              <a:latin typeface="Arial" panose="020B0604020202020204" pitchFamily="34" charset="0"/>
              <a:cs typeface="TH SarabunPSK" panose="020B0500040200020003" pitchFamily="34" charset="-34"/>
            </a:endParaRPr>
          </a:p>
        </p:txBody>
      </p:sp>
      <p:sp>
        <p:nvSpPr>
          <p:cNvPr id="8" name="คำบรรยายภาพแบบวงรี 7"/>
          <p:cNvSpPr/>
          <p:nvPr/>
        </p:nvSpPr>
        <p:spPr>
          <a:xfrm>
            <a:off x="7380312" y="2276872"/>
            <a:ext cx="1296144" cy="792088"/>
          </a:xfrm>
          <a:prstGeom prst="wedgeEllipseCallout">
            <a:avLst>
              <a:gd name="adj1" fmla="val 6543"/>
              <a:gd name="adj2" fmla="val 67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/>
              <a:t>อ่านอย่างเดียว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96336" y="1537628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file1.cpp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C:\Users\GGG\AppData\Local\Temp\SNAGHTML4195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2289"/>
            <a:ext cx="40100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147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1225</TotalTime>
  <Words>1504</Words>
  <Application>Microsoft Office PowerPoint</Application>
  <PresentationFormat>On-screen Show (4:3)</PresentationFormat>
  <Paragraphs>516</Paragraphs>
  <Slides>42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AH_LuGDeK_R_1.000</vt:lpstr>
      <vt:lpstr>Arial</vt:lpstr>
      <vt:lpstr>Calibri</vt:lpstr>
      <vt:lpstr>Century Gothic</vt:lpstr>
      <vt:lpstr>Courier New</vt:lpstr>
      <vt:lpstr>Palatino Linotype</vt:lpstr>
      <vt:lpstr>TH SarabunPSK</vt:lpstr>
      <vt:lpstr>Executive</vt:lpstr>
      <vt:lpstr>การจัดการไฟล์</vt:lpstr>
      <vt:lpstr>ทำความเข้าใจเบื้องต้นก่อนการเขียนไฟล์</vt:lpstr>
      <vt:lpstr>ทำความเข้าใจเบื้องต้นก่อนการเขียนไฟล์</vt:lpstr>
      <vt:lpstr>ทำความเข้าใจเบื้องต้นก่อนการเขียนไฟล์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PowerPoint Presentation</vt:lpstr>
      <vt:lpstr>PowerPoint Presentation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PowerPoint Presentation</vt:lpstr>
      <vt:lpstr>PowerPoint Presentation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การจัดการไฟล์</vt:lpstr>
      <vt:lpstr>PowerPoint Presentation</vt:lpstr>
      <vt:lpstr>การจัดการไฟล์</vt:lpstr>
      <vt:lpstr>การจัดการไฟล์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การจัดการไฟล์</dc:title>
  <dc:creator>GGG</dc:creator>
  <cp:lastModifiedBy>User</cp:lastModifiedBy>
  <cp:revision>95</cp:revision>
  <dcterms:created xsi:type="dcterms:W3CDTF">2017-10-18T03:08:14Z</dcterms:created>
  <dcterms:modified xsi:type="dcterms:W3CDTF">2019-10-30T15:27:39Z</dcterms:modified>
</cp:coreProperties>
</file>