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5" r:id="rId13"/>
    <p:sldId id="287" r:id="rId14"/>
    <p:sldId id="269" r:id="rId15"/>
    <p:sldId id="284" r:id="rId16"/>
    <p:sldId id="285" r:id="rId17"/>
    <p:sldId id="283" r:id="rId18"/>
    <p:sldId id="286" r:id="rId19"/>
    <p:sldId id="270" r:id="rId20"/>
    <p:sldId id="271" r:id="rId21"/>
    <p:sldId id="272" r:id="rId22"/>
    <p:sldId id="273" r:id="rId23"/>
    <p:sldId id="274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8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6392-6E28-4091-B126-CA9D6C02DF24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E7DC-AA37-491C-9E41-710E31464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6114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47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96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446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95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779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70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507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00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2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CD13-A099-47F1-B15F-DC49F4DDC951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8D05-11EE-4804-A8A8-BA500F93CA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1787" y="5126759"/>
            <a:ext cx="4269159" cy="17281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40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“ความลับไม่มีในโลก”</a:t>
            </a:r>
          </a:p>
          <a:p>
            <a:pPr marL="0" indent="0" algn="ctr">
              <a:buNone/>
            </a:pPr>
            <a:r>
              <a:rPr lang="th-TH" sz="40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แต่มีความลับทุกหนทุกแห่ง</a:t>
            </a:r>
            <a:endParaRPr lang="th-TH" sz="4000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098" name="Picture 2" descr="https://siam-movie.com/wp-content/uploads/2013/12/The-Da-Vinci-Code-%E0%B8%A3%E0%B8%AB%E0%B8%B1%E0%B8%AA%E0%B8%A5%E0%B8%B1%E0%B8%9A%E0%B8%A3%E0%B8%B0%E0%B8%97%E0%B8%B6%E0%B8%81%E0%B9%82%E0%B8%A5%E0%B8%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" y="0"/>
            <a:ext cx="5071771" cy="689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mage.slidesharecdn.com/seminarsteg-copy-140124064247-phpapp01/95/steganography-5-638.jpg?cb=1390545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33" y="26799"/>
            <a:ext cx="9231145" cy="693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928" y="187995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การซ่อนข้อมูลแบบคลา</a:t>
            </a:r>
            <a:r>
              <a:rPr lang="th-TH" sz="3600" b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สิค</a:t>
            </a:r>
            <a:endParaRPr lang="th-TH" sz="36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5375" y="5292995"/>
            <a:ext cx="265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การใช้ทักษะทางภาษา</a:t>
            </a:r>
            <a:endParaRPr lang="th-TH" sz="32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3" y="3124125"/>
            <a:ext cx="626469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tx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นี่คือจดหมายรักจากเด็กหนุ่มถึงเด็กสาวแต่พ่อเธอไม่ค่อยชอบขี้หน้าเขาแถมยังอยากให้</a:t>
            </a:r>
            <a:br>
              <a:rPr lang="th-TH" b="1" dirty="0" smtClean="0">
                <a:solidFill>
                  <a:schemeClr val="tx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solidFill>
                  <a:schemeClr val="tx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เขาเลิกกัน เด็กหนุ่มก็เลยเขียนจดหมายมา....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3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3817" y="298385"/>
            <a:ext cx="5080237" cy="63709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รักที่ฉันเคยมีให้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เธอ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มันหมดไปแล้ว แล้วฉันก็เจอข้อเสียของเธอเยอะแยะไป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หมด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มันมากขึ้นทุกวัน ยามเราเจอ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ฉันไม่ชอบหน้าเธอเลยสิ ให้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ตาย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สิ่งเดียวที่ฉันอยากจะทำก็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มองไปที่สาวอื่น ฉันไม่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อยากจะ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แต่งงานกับเธอ การสนทนาครั้งสุดท้ายของ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น่าเบื่อมากและก็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ทำให้ฉันอยากจะพบเจอเธออีก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เลย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เธอเห็นแก่ตัว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มากๆ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ถ้าเราแต่งงานกัน ฉันรู้ว่าฉันจะ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พบ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ว่าชีวิตมันไม่มีสุข และก็คงจะไม่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ความสุขเมื่อได้อยู่กับเธอ ฉันมีหัวใจและความ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ที่จะให้ แต่มันไม่ใช่สิ่ง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ฉันอยากจะมอบให้เธอ ไม่มีใครอื่น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โง่และเห็นแก่ตัวไปมากกว่าเธออีกแล้ว แล้วเธอก็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เคยจะใส่ใจฉันและช่วยเหลือ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780" y="1044271"/>
            <a:ext cx="46442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-ต่อ-</a:t>
            </a:r>
          </a:p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เคย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จะใส่ใจฉันและช่วยเหลือ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ฉันอยากจะให้เธอเข้าใจมันจริงๆ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ฉันพูดความจริง จะเป็นกรุณาอย่าง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ถ้าคุณจะให้เรื่องของเราจบกันไป อย่า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พยายาม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ที่จะตอบ เพราะจดหมายคุณเต็มไป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สิ่งไร้สาระไม่น่าสนใจ คุณไม่เคย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รักแท้ให้ฉัน ลาก่อน…เชื่อ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ฉันไม่เคยใส่ใจเธอเลย โปรดอย่าคิด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' เรายังเป็นแฟนเธออยู่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20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3817" y="298385"/>
            <a:ext cx="4883068" cy="63709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รักที่ฉันเคยมีให้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เธอ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มันหมดไปแล้ว แล้วฉันก็เจอข้อเสียของเธอเยอะแยะไป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หมด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มันมากขึ้นทุกวัน ยามเราเจอ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ฉันไม่ชอบหน้าเธอเลยสิ ให้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ตาย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สิ่งเดียวที่ฉันอยากจะทำก็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มองไปที่สาวอื่น ฉันไม่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อยากจะ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แต่งงานกับเธอ การสนทนาครั้งสุดท้ายของ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น่าเบื่อมากและก็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ทำให้ฉันอยากจะพบเจอเธออีก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เลย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เธอเห็นแก่ตัว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มากๆ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ถ้าเราแต่งงานกัน ฉันรู้ว่าฉันจะ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พบ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ว่าชีวิตมันไม่มีสุข และก็คงจะไม่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ความสุขเมื่อได้อยู่กับเธอ ฉันมีหัวใจและความ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ที่จะให้ แต่มันไม่ใช่สิ่ง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b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ฉันอยากจะมอบให้เธอ ไม่มีใครอื่น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โง่และเห็นแก่ตัวไปมากกว่าเธออีกแล้ว แล้วเธอก็</a:t>
            </a:r>
            <a:r>
              <a:rPr lang="th-TH" sz="2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เคยจะใส่ใจฉันและช่วยเหลือ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780" y="1044271"/>
            <a:ext cx="46442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-ต่อ-</a:t>
            </a:r>
          </a:p>
          <a:p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อยากจะให้เธอเข้าใจมันจริงๆ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b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ฉันพูดความจริง จะเป็นกรุณาอย่าง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ถ้าคุณจะให้เรื่องของเราจบกันไป อย่า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พยายาม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ที่จะตอบ เพราะจดหมายคุณเต็มไป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สิ่งไร้สาระไม่น่าสนใจ คุณไม่เคย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b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รักแท้ให้ฉัน ลาก่อน…เชื่อ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ฉัน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ฉันไม่เคยใส่ใจเธอเลย โปรดอย่าคิด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b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' เรายังเป็นแฟนเธออยู่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9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928" y="187995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การซ่อนข้อมูลแบบใช้คอมพิวเตอร์</a:t>
            </a:r>
            <a:endParaRPr lang="th-TH" sz="36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5354052"/>
            <a:ext cx="8688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การซ่อนข้อความในเมล์  </a:t>
            </a:r>
            <a:r>
              <a:rPr lang="th-TH" dirty="0" smtClean="0">
                <a:solidFill>
                  <a:schemeClr val="bg1"/>
                </a:solidFill>
              </a:rPr>
              <a:t>เขียนตัวอักษรด้วยสีขาว แล้วเลือกข้อความหรือกด      </a:t>
            </a:r>
            <a:r>
              <a:rPr lang="en-US" dirty="0" err="1" smtClean="0">
                <a:solidFill>
                  <a:schemeClr val="bg1"/>
                </a:solidFill>
              </a:rPr>
              <a:t>Ctrl+A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needmail.net/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53632"/>
            <a:ext cx="33581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928" y="187995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การซ่อนข้อมูลแบบใช้คอมพิวเตอร์</a:t>
            </a:r>
            <a:endParaRPr lang="th-TH" sz="36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9030" y="5324943"/>
            <a:ext cx="500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การซ่อนข้อความในไฟล์ภาพ เช่น .</a:t>
            </a:r>
            <a:r>
              <a:rPr lang="en-US" dirty="0" smtClean="0"/>
              <a:t>PNG   .JPG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4338" name="Picture 2" descr="http://www.uflysoft.com/images/data-recovery-mac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76" y="2181544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smallbusinessplanned.com/wp-content/images/jpg-tiff-gif-png-eps-ic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28" y="2621538"/>
            <a:ext cx="40481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928" y="187995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การซ่อนข้อมูลแบบใช้คอมพิวเตอร์</a:t>
            </a:r>
            <a:endParaRPr lang="th-TH" sz="36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9030" y="5324943"/>
            <a:ext cx="5788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การแฝงข้อมูลลงในภาพ เช่น การใส่ลายน้ำเพื่อระบุลิขสิทธิ์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4338" name="Picture 2" descr="http://www.uflysoft.com/images/data-recovery-mac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2526288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magethai.com/wp-content/uploads/2013/11/4.%E0%B8%81%E0%B8%B2%E0%B8%A3%E0%B9%83%E0%B8%AA%E0%B9%88%E0%B8%A5%E0%B8%B2%E0%B8%A2%E0%B8%99%E0%B9%89%E0%B8%B3%E0%B9%83%E0%B8%AB%E0%B9%89%E0%B8%A0%E0%B8%B2%E0%B8%9E%E0%B8%AA%E0%B8%B4%E0%B8%99%E0%B8%84%E0%B9%89%E0%B8%B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05" y="2758709"/>
            <a:ext cx="3118723" cy="194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opicstock.pantip.com/camera/topicstock/2009/11/O8597549/O8597549-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03" y="2712984"/>
            <a:ext cx="3031077" cy="20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การเข้ารหัสลับ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Encryption 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เอนค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ริป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278092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คือการแปลงข้อความธรรมดา (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plaintext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 ซึ่งเป็นข้อความที่คนสามารถอ่านเข้าใจได้ให้เป็นข้อความลับ (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ciphertext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คลิเชอร์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เท็กซ์)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286" y="4588451"/>
            <a:ext cx="2643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plaintext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 smtClean="0"/>
              <a:t>HELLO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ciphertext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:</a:t>
            </a:r>
            <a:r>
              <a:rPr lang="en-US" dirty="0" smtClean="0"/>
              <a:t> KHOOR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41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thaitelecomkm.org/TTE/topic/attach/Virtual_Private_Network_VPN/TTE_68_2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7" y="2132856"/>
            <a:ext cx="79914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การเข้ารหัสลับ</a:t>
            </a:r>
            <a:br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Encryption :</a:t>
            </a:r>
            <a:r>
              <a:rPr lang="th-TH" b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เอนคริปชัน</a:t>
            </a:r>
            <a:r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4365104"/>
            <a:ext cx="619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plaintext </a:t>
            </a:r>
            <a:r>
              <a:rPr lang="en-US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		</a:t>
            </a:r>
            <a:r>
              <a:rPr lang="en-US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ciphertext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Caesar cipher</a:t>
            </a:r>
            <a:endParaRPr lang="th-TH" altLang="th-TH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ซี</a:t>
            </a:r>
            <a:r>
              <a:rPr lang="th-TH" altLang="th-TH" dirty="0" err="1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คลิป</a:t>
            </a:r>
            <a:r>
              <a:rPr lang="th-TH" altLang="th-TH" dirty="0" err="1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เชอร์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dirty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เป็นการเข้ารหัสแบบ</a:t>
            </a:r>
            <a:r>
              <a:rPr lang="th-TH" altLang="th-TH" dirty="0" err="1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ซีเคร็ท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คีย์ 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(Secret Key)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th-TH" altLang="th-TH" dirty="0" err="1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ซิม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เมตริกคีย์ คลิปโตกราฟี่ (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Symmetric 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 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Cryptography) 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คิดค้นโดยกษัตริย์ </a:t>
            </a:r>
            <a:r>
              <a:rPr lang="en-US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Julius Caesar </a:t>
            </a:r>
            <a:r>
              <a:rPr lang="th-TH" altLang="th-TH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เพื่อสื่อสารกับทหารในกองทัพ และป้องกันไม่ให้ข่าวสารรั่วไหลไปถึงศัตรู</a:t>
            </a:r>
          </a:p>
          <a:p>
            <a:pPr eaLnBrk="1" hangingPunct="1"/>
            <a:r>
              <a:rPr lang="th-TH" altLang="th-TH" u="sng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หลักการของ </a:t>
            </a:r>
            <a:r>
              <a:rPr lang="en-US" altLang="th-TH" u="sng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</a:t>
            </a:r>
            <a:r>
              <a:rPr lang="th-TH" altLang="th-TH" u="sng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จะ</a:t>
            </a:r>
            <a:r>
              <a:rPr lang="en-US" altLang="th-TH" u="sng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shift</a:t>
            </a:r>
            <a:r>
              <a:rPr lang="th-TH" altLang="th-TH" u="sng" dirty="0" smtClean="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เลื่อนตัวอักษรไป 3 ตำแหน่ง จากตำแหน่งเดิม</a:t>
            </a:r>
          </a:p>
        </p:txBody>
      </p:sp>
    </p:spTree>
    <p:extLst>
      <p:ext uri="{BB962C8B-B14F-4D97-AF65-F5344CB8AC3E}">
        <p14:creationId xmlns:p14="http://schemas.microsoft.com/office/powerpoint/2010/main" val="8108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11017" y="1196752"/>
            <a:ext cx="4533900" cy="37444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“ความลับเป็นสิ่งที่เราต้องปกปิดไม่ให้ผู้ไม่เกี่ยวข้องได้รับรู้  </a:t>
            </a:r>
          </a:p>
          <a:p>
            <a:pPr marL="457200" lvl="1" indent="0">
              <a:buNone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เราอาจจะรักษาความลับโดยการซ้อนข้อมูลหรือ</a:t>
            </a:r>
          </a:p>
          <a:p>
            <a:pPr marL="457200" lvl="1" indent="0">
              <a:buNone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การเข้ารหัสลับ”</a:t>
            </a:r>
          </a:p>
        </p:txBody>
      </p:sp>
      <p:pic>
        <p:nvPicPr>
          <p:cNvPr id="4" name="Picture 2" descr="https://1.bp.blogspot.com/-8F7iyCT60XI/V5R6nRVz4pI/AAAAAAAAIzk/RgbIwEJJcEI6XhCkL9IAQvkwYfUtfFeXgCLcB/s1600/1468211256-the-da-vinci-code-2006-%25E0%25B8%25A3%25E0%25B8%25AB%25E0%25B8%25B1%25E0%25B8%25AA%25E0%25B8%25A5%25E0%25B8%25B1%25E0%25B8%259A%25E0%25B8%25A3%25E0%25B8%25B0%25E0%25B8%2597%25E0%25B8%25B6%25E0%25B8%2581%25E0%25B9%2582%25E0%25B8%25A5%25E0%25B8%2581%255B1%25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3"/>
            <a:ext cx="46101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320px-Caesar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73238"/>
            <a:ext cx="7921625" cy="2913062"/>
          </a:xfrm>
          <a:noFill/>
        </p:spPr>
      </p:pic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th-TH" b="1" smtClean="0"/>
              <a:t>Caesar cipher</a:t>
            </a:r>
            <a:r>
              <a:rPr lang="th-TH" altLang="th-TH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4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52638"/>
            <a:ext cx="79930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6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h-TH" b="1" smtClean="0"/>
              <a:t>Caesar cipher</a:t>
            </a:r>
            <a:r>
              <a:rPr lang="th-TH" altLang="th-TH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925" y="277197"/>
            <a:ext cx="4947188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โจทย์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</a:p>
          <a:p>
            <a:r>
              <a:rPr lang="th-TH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เขียนโปรแกรมเข้ารหัสดังนี้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….</a:t>
            </a:r>
            <a:endParaRPr lang="th-TH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53925" y="116632"/>
            <a:ext cx="8638555" cy="64087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340225"/>
          </a:xfrm>
          <a:noFill/>
        </p:spPr>
        <p:txBody>
          <a:bodyPr/>
          <a:lstStyle/>
          <a:p>
            <a:pPr marL="342900" indent="-342900" defTabSz="804863" eaLnBrk="1" hangingPunct="1"/>
            <a:r>
              <a:rPr lang="th-TH" altLang="th-TH" dirty="0" smtClean="0"/>
              <a:t>การเข้ารหัสของ </a:t>
            </a:r>
            <a:r>
              <a:rPr lang="en-US" altLang="th-TH" dirty="0" smtClean="0"/>
              <a:t>Caesar</a:t>
            </a:r>
            <a:r>
              <a:rPr lang="th-TH" altLang="th-TH" dirty="0" smtClean="0"/>
              <a:t> จะใช้การเทียบตัวอักษรปกติ</a:t>
            </a:r>
            <a:r>
              <a:rPr lang="en-US" altLang="th-TH" dirty="0" smtClean="0"/>
              <a:t> (Plain)</a:t>
            </a:r>
            <a:r>
              <a:rPr lang="th-TH" altLang="th-TH" dirty="0" smtClean="0"/>
              <a:t> กับ </a:t>
            </a:r>
            <a:r>
              <a:rPr lang="en-US" altLang="th-TH" dirty="0" smtClean="0"/>
              <a:t>Cipher</a:t>
            </a:r>
            <a:r>
              <a:rPr lang="th-TH" altLang="th-TH" dirty="0" smtClean="0"/>
              <a:t> เช่น</a:t>
            </a:r>
          </a:p>
          <a:p>
            <a:pPr marL="342900" indent="-342900" defTabSz="804863" eaLnBrk="1" hangingPunct="1"/>
            <a:endParaRPr lang="th-TH" altLang="th-TH" sz="1800" b="1" dirty="0" smtClean="0"/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th-TH" altLang="th-TH" sz="1600" b="1" dirty="0" err="1" smtClean="0"/>
              <a:t>Plaintext</a:t>
            </a:r>
            <a:r>
              <a:rPr lang="th-TH" altLang="th-TH" sz="1600" b="1" dirty="0" smtClean="0"/>
              <a:t>: </a:t>
            </a:r>
            <a:r>
              <a:rPr lang="en-US" altLang="th-TH" sz="1600" b="1" dirty="0" smtClean="0"/>
              <a:t> 	THE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 QUICK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BROWN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FOX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JUMPS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OVER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THE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 LAZY</a:t>
            </a:r>
            <a:r>
              <a:rPr lang="th-TH" altLang="th-TH" sz="1600" b="1" dirty="0" smtClean="0"/>
              <a:t> </a:t>
            </a:r>
            <a:r>
              <a:rPr lang="en-US" altLang="th-TH" sz="1600" b="1" dirty="0" smtClean="0"/>
              <a:t> DOG</a:t>
            </a:r>
            <a:r>
              <a:rPr lang="th-TH" altLang="th-TH" sz="1600" b="1" dirty="0" smtClean="0"/>
              <a:t> </a:t>
            </a:r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th-TH" altLang="th-TH" sz="1600" b="1" dirty="0" err="1" smtClean="0"/>
              <a:t>Ciphertext</a:t>
            </a:r>
            <a:r>
              <a:rPr lang="th-TH" altLang="th-TH" sz="1600" b="1" dirty="0" smtClean="0"/>
              <a:t>: 	</a:t>
            </a:r>
            <a:r>
              <a:rPr lang="th-TH" altLang="th-TH" sz="1600" b="1" dirty="0" err="1" smtClean="0"/>
              <a:t>WKH</a:t>
            </a:r>
            <a:r>
              <a:rPr lang="th-TH" altLang="th-TH" sz="1600" b="1" dirty="0" smtClean="0"/>
              <a:t>  </a:t>
            </a:r>
            <a:r>
              <a:rPr lang="th-TH" altLang="th-TH" sz="1600" b="1" dirty="0" err="1" smtClean="0"/>
              <a:t>TXLFN</a:t>
            </a:r>
            <a:r>
              <a:rPr lang="th-TH" altLang="th-TH" sz="1600" b="1" dirty="0" smtClean="0"/>
              <a:t>  </a:t>
            </a:r>
            <a:r>
              <a:rPr lang="th-TH" altLang="th-TH" sz="1600" b="1" dirty="0" err="1" smtClean="0"/>
              <a:t>EURZQ</a:t>
            </a:r>
            <a:r>
              <a:rPr lang="th-TH" altLang="th-TH" sz="1600" b="1" dirty="0" smtClean="0"/>
              <a:t>  </a:t>
            </a:r>
            <a:r>
              <a:rPr lang="th-TH" altLang="th-TH" sz="1600" b="1" dirty="0" err="1" smtClean="0"/>
              <a:t>IRA</a:t>
            </a:r>
            <a:r>
              <a:rPr lang="th-TH" altLang="th-TH" sz="1600" b="1" dirty="0" smtClean="0"/>
              <a:t>   </a:t>
            </a:r>
            <a:r>
              <a:rPr lang="th-TH" altLang="th-TH" sz="1600" b="1" dirty="0" err="1" smtClean="0"/>
              <a:t>MXPSV</a:t>
            </a:r>
            <a:r>
              <a:rPr lang="th-TH" altLang="th-TH" sz="1600" b="1" dirty="0" smtClean="0"/>
              <a:t>  </a:t>
            </a:r>
            <a:r>
              <a:rPr lang="th-TH" altLang="th-TH" sz="1600" b="1" dirty="0" err="1" smtClean="0"/>
              <a:t>RYHU</a:t>
            </a:r>
            <a:r>
              <a:rPr lang="th-TH" altLang="th-TH" sz="1600" b="1" dirty="0" smtClean="0"/>
              <a:t> </a:t>
            </a:r>
            <a:r>
              <a:rPr lang="th-TH" altLang="th-TH" sz="1600" b="1" dirty="0" err="1" smtClean="0"/>
              <a:t>WKH</a:t>
            </a:r>
            <a:r>
              <a:rPr lang="th-TH" altLang="th-TH" sz="1600" b="1" dirty="0" smtClean="0"/>
              <a:t> </a:t>
            </a:r>
            <a:r>
              <a:rPr lang="th-TH" altLang="th-TH" sz="1600" b="1" dirty="0" err="1" smtClean="0"/>
              <a:t>ODCB</a:t>
            </a:r>
            <a:r>
              <a:rPr lang="th-TH" altLang="th-TH" sz="1600" b="1" dirty="0" smtClean="0"/>
              <a:t> </a:t>
            </a:r>
            <a:r>
              <a:rPr lang="th-TH" altLang="th-TH" sz="1600" b="1" dirty="0" err="1" smtClean="0"/>
              <a:t>GRJ</a:t>
            </a:r>
            <a:r>
              <a:rPr lang="th-TH" altLang="th-TH" sz="1800" b="1" dirty="0" smtClean="0"/>
              <a:t> </a:t>
            </a:r>
            <a:endParaRPr lang="en-US" altLang="th-TH" sz="1800" b="1" dirty="0" smtClean="0"/>
          </a:p>
          <a:p>
            <a:pPr marL="342900" indent="-342900" defTabSz="804863" eaLnBrk="1" hangingPunct="1"/>
            <a:endParaRPr lang="en-US" altLang="th-TH" sz="1800" b="1" dirty="0" smtClean="0"/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en-US" altLang="th-TH" sz="1800" b="1" u="sng" dirty="0" smtClean="0"/>
              <a:t>Plain :</a:t>
            </a:r>
            <a:r>
              <a:rPr lang="en-US" altLang="th-TH" sz="1800" b="1" dirty="0" smtClean="0"/>
              <a:t> </a:t>
            </a:r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en-US" altLang="th-TH" sz="1800" b="1" dirty="0" smtClean="0"/>
              <a:t>		A B C D E F G H I J K L M N O P Q R S T U V W X Y Z</a:t>
            </a:r>
          </a:p>
          <a:p>
            <a:pPr marL="342900" indent="-342900" defTabSz="804863" eaLnBrk="1" hangingPunct="1"/>
            <a:endParaRPr lang="en-US" altLang="th-TH" sz="1800" b="1" dirty="0" smtClean="0"/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en-US" altLang="th-TH" sz="1800" b="1" dirty="0" smtClean="0">
                <a:solidFill>
                  <a:srgbClr val="66FFCC"/>
                </a:solidFill>
              </a:rPr>
              <a:t>		D E F G H I J K L M N O P Q R S T U V W X Y Z A B C</a:t>
            </a:r>
          </a:p>
          <a:p>
            <a:pPr marL="342900" indent="-342900" defTabSz="804863" eaLnBrk="1" hangingPunct="1">
              <a:buFont typeface="Wingdings" pitchFamily="2" charset="2"/>
              <a:buNone/>
            </a:pPr>
            <a:r>
              <a:rPr lang="en-US" altLang="th-TH" sz="1800" b="1" u="sng" dirty="0" smtClean="0">
                <a:solidFill>
                  <a:srgbClr val="66FFCC"/>
                </a:solidFill>
              </a:rPr>
              <a:t>Cipher :</a:t>
            </a:r>
            <a:endParaRPr lang="th-TH" altLang="th-TH" sz="1800" b="1" u="sng" dirty="0" smtClean="0">
              <a:solidFill>
                <a:srgbClr val="66FFCC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h-TH" b="1" smtClean="0"/>
              <a:t>Caesar cipher</a:t>
            </a:r>
            <a:r>
              <a:rPr lang="th-TH" altLang="th-TH" smtClean="0"/>
              <a:t> </a:t>
            </a:r>
          </a:p>
        </p:txBody>
      </p:sp>
      <p:sp>
        <p:nvSpPr>
          <p:cNvPr id="28676" name="Line 74"/>
          <p:cNvSpPr>
            <a:spLocks noChangeShapeType="1"/>
          </p:cNvSpPr>
          <p:nvPr/>
        </p:nvSpPr>
        <p:spPr bwMode="auto">
          <a:xfrm flipV="1">
            <a:off x="15478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77" name="Line 143"/>
          <p:cNvSpPr>
            <a:spLocks noChangeShapeType="1"/>
          </p:cNvSpPr>
          <p:nvPr/>
        </p:nvSpPr>
        <p:spPr bwMode="auto">
          <a:xfrm flipV="1">
            <a:off x="1792288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78" name="Line 144"/>
          <p:cNvSpPr>
            <a:spLocks noChangeShapeType="1"/>
          </p:cNvSpPr>
          <p:nvPr/>
        </p:nvSpPr>
        <p:spPr bwMode="auto">
          <a:xfrm flipV="1">
            <a:off x="2051050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79" name="Line 145"/>
          <p:cNvSpPr>
            <a:spLocks noChangeShapeType="1"/>
          </p:cNvSpPr>
          <p:nvPr/>
        </p:nvSpPr>
        <p:spPr bwMode="auto">
          <a:xfrm flipV="1">
            <a:off x="2268538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0" name="Line 150"/>
          <p:cNvSpPr>
            <a:spLocks noChangeShapeType="1"/>
          </p:cNvSpPr>
          <p:nvPr/>
        </p:nvSpPr>
        <p:spPr bwMode="auto">
          <a:xfrm flipV="1">
            <a:off x="25130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1" name="Line 151"/>
          <p:cNvSpPr>
            <a:spLocks noChangeShapeType="1"/>
          </p:cNvSpPr>
          <p:nvPr/>
        </p:nvSpPr>
        <p:spPr bwMode="auto">
          <a:xfrm flipV="1">
            <a:off x="2743200" y="46386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2" name="Line 158"/>
          <p:cNvSpPr>
            <a:spLocks noChangeShapeType="1"/>
          </p:cNvSpPr>
          <p:nvPr/>
        </p:nvSpPr>
        <p:spPr bwMode="auto">
          <a:xfrm flipV="1">
            <a:off x="3016250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3" name="Line 159"/>
          <p:cNvSpPr>
            <a:spLocks noChangeShapeType="1"/>
          </p:cNvSpPr>
          <p:nvPr/>
        </p:nvSpPr>
        <p:spPr bwMode="auto">
          <a:xfrm flipV="1">
            <a:off x="326072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4" name="Line 161"/>
          <p:cNvSpPr>
            <a:spLocks noChangeShapeType="1"/>
          </p:cNvSpPr>
          <p:nvPr/>
        </p:nvSpPr>
        <p:spPr bwMode="auto">
          <a:xfrm flipV="1">
            <a:off x="34909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5" name="Line 162"/>
          <p:cNvSpPr>
            <a:spLocks noChangeShapeType="1"/>
          </p:cNvSpPr>
          <p:nvPr/>
        </p:nvSpPr>
        <p:spPr bwMode="auto">
          <a:xfrm flipV="1">
            <a:off x="3708400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8686" name="Group 164"/>
          <p:cNvGrpSpPr>
            <a:grpSpLocks/>
          </p:cNvGrpSpPr>
          <p:nvPr/>
        </p:nvGrpSpPr>
        <p:grpSpPr bwMode="auto">
          <a:xfrm>
            <a:off x="3938588" y="4652963"/>
            <a:ext cx="230187" cy="358775"/>
            <a:chOff x="1111" y="3884"/>
            <a:chExt cx="145" cy="226"/>
          </a:xfrm>
        </p:grpSpPr>
        <p:sp>
          <p:nvSpPr>
            <p:cNvPr id="28701" name="Line 165"/>
            <p:cNvSpPr>
              <a:spLocks noChangeShapeType="1"/>
            </p:cNvSpPr>
            <p:nvPr/>
          </p:nvSpPr>
          <p:spPr bwMode="auto">
            <a:xfrm flipV="1">
              <a:off x="1111" y="388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702" name="Line 166"/>
            <p:cNvSpPr>
              <a:spLocks noChangeShapeType="1"/>
            </p:cNvSpPr>
            <p:nvPr/>
          </p:nvSpPr>
          <p:spPr bwMode="auto">
            <a:xfrm flipV="1">
              <a:off x="1256" y="388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8687" name="Line 168"/>
          <p:cNvSpPr>
            <a:spLocks noChangeShapeType="1"/>
          </p:cNvSpPr>
          <p:nvPr/>
        </p:nvSpPr>
        <p:spPr bwMode="auto">
          <a:xfrm flipV="1">
            <a:off x="44434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8" name="Line 169"/>
          <p:cNvSpPr>
            <a:spLocks noChangeShapeType="1"/>
          </p:cNvSpPr>
          <p:nvPr/>
        </p:nvSpPr>
        <p:spPr bwMode="auto">
          <a:xfrm flipV="1">
            <a:off x="471646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89" name="Line 172"/>
          <p:cNvSpPr>
            <a:spLocks noChangeShapeType="1"/>
          </p:cNvSpPr>
          <p:nvPr/>
        </p:nvSpPr>
        <p:spPr bwMode="auto">
          <a:xfrm flipV="1">
            <a:off x="49895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0" name="Line 173"/>
          <p:cNvSpPr>
            <a:spLocks noChangeShapeType="1"/>
          </p:cNvSpPr>
          <p:nvPr/>
        </p:nvSpPr>
        <p:spPr bwMode="auto">
          <a:xfrm flipV="1">
            <a:off x="524827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1" name="Line 175"/>
          <p:cNvSpPr>
            <a:spLocks noChangeShapeType="1"/>
          </p:cNvSpPr>
          <p:nvPr/>
        </p:nvSpPr>
        <p:spPr bwMode="auto">
          <a:xfrm flipV="1">
            <a:off x="5537200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2" name="Line 176"/>
          <p:cNvSpPr>
            <a:spLocks noChangeShapeType="1"/>
          </p:cNvSpPr>
          <p:nvPr/>
        </p:nvSpPr>
        <p:spPr bwMode="auto">
          <a:xfrm flipV="1">
            <a:off x="579596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3" name="Line 179"/>
          <p:cNvSpPr>
            <a:spLocks noChangeShapeType="1"/>
          </p:cNvSpPr>
          <p:nvPr/>
        </p:nvSpPr>
        <p:spPr bwMode="auto">
          <a:xfrm flipV="1">
            <a:off x="605472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4" name="Line 180"/>
          <p:cNvSpPr>
            <a:spLocks noChangeShapeType="1"/>
          </p:cNvSpPr>
          <p:nvPr/>
        </p:nvSpPr>
        <p:spPr bwMode="auto">
          <a:xfrm flipV="1">
            <a:off x="6286500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5" name="Line 182"/>
          <p:cNvSpPr>
            <a:spLocks noChangeShapeType="1"/>
          </p:cNvSpPr>
          <p:nvPr/>
        </p:nvSpPr>
        <p:spPr bwMode="auto">
          <a:xfrm flipV="1">
            <a:off x="653097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6" name="Line 183"/>
          <p:cNvSpPr>
            <a:spLocks noChangeShapeType="1"/>
          </p:cNvSpPr>
          <p:nvPr/>
        </p:nvSpPr>
        <p:spPr bwMode="auto">
          <a:xfrm flipV="1">
            <a:off x="679132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7" name="Line 186"/>
          <p:cNvSpPr>
            <a:spLocks noChangeShapeType="1"/>
          </p:cNvSpPr>
          <p:nvPr/>
        </p:nvSpPr>
        <p:spPr bwMode="auto">
          <a:xfrm flipV="1">
            <a:off x="707707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8" name="Line 187"/>
          <p:cNvSpPr>
            <a:spLocks noChangeShapeType="1"/>
          </p:cNvSpPr>
          <p:nvPr/>
        </p:nvSpPr>
        <p:spPr bwMode="auto">
          <a:xfrm flipV="1">
            <a:off x="7364413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99" name="Line 189"/>
          <p:cNvSpPr>
            <a:spLocks noChangeShapeType="1"/>
          </p:cNvSpPr>
          <p:nvPr/>
        </p:nvSpPr>
        <p:spPr bwMode="auto">
          <a:xfrm flipV="1">
            <a:off x="7596188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700" name="Line 190"/>
          <p:cNvSpPr>
            <a:spLocks noChangeShapeType="1"/>
          </p:cNvSpPr>
          <p:nvPr/>
        </p:nvSpPr>
        <p:spPr bwMode="auto">
          <a:xfrm flipV="1">
            <a:off x="7826375" y="4652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27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26437" cy="4267200"/>
          </a:xfrm>
          <a:noFill/>
        </p:spPr>
        <p:txBody>
          <a:bodyPr/>
          <a:lstStyle/>
          <a:p>
            <a:pPr marL="342900" indent="-342900" defTabSz="804863" eaLnBrk="1" hangingPunct="1"/>
            <a:r>
              <a:rPr lang="th-TH" altLang="th-TH" sz="4400" smtClean="0"/>
              <a:t>และการถอดรหัสก็จะใช้การเทียบย้อนกลับระหว่าง </a:t>
            </a:r>
            <a:r>
              <a:rPr lang="en-US" altLang="th-TH" sz="4400" smtClean="0"/>
              <a:t>Cipher</a:t>
            </a:r>
            <a:r>
              <a:rPr lang="th-TH" altLang="th-TH" sz="4400" smtClean="0"/>
              <a:t> กับ </a:t>
            </a:r>
            <a:r>
              <a:rPr lang="en-US" altLang="th-TH" sz="4400" smtClean="0"/>
              <a:t>Plain</a:t>
            </a:r>
            <a:endParaRPr lang="th-TH" altLang="th-TH" sz="4400" smtClean="0"/>
          </a:p>
          <a:p>
            <a:pPr marL="342900" indent="-342900" defTabSz="804863" eaLnBrk="1" hangingPunct="1"/>
            <a:endParaRPr lang="th-TH" altLang="th-TH" sz="4400" smtClean="0"/>
          </a:p>
        </p:txBody>
      </p:sp>
      <p:pic>
        <p:nvPicPr>
          <p:cNvPr id="2969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8064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h-TH" b="1" smtClean="0"/>
              <a:t>Caesar cipher</a:t>
            </a:r>
            <a:r>
              <a:rPr lang="th-TH" altLang="th-TH" smtClean="0"/>
              <a:t>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53925" y="116632"/>
            <a:ext cx="8638555" cy="64087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53925" y="277197"/>
            <a:ext cx="5657318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โจทย์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</a:p>
          <a:p>
            <a:r>
              <a:rPr lang="th-TH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เขียนโปรแกรมเข้าถอดรหัสดังนี้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….</a:t>
            </a:r>
            <a:endParaRPr lang="th-TH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h-TH" b="1" smtClean="0"/>
              <a:t>Caesar cipher</a:t>
            </a:r>
            <a:r>
              <a:rPr lang="th-TH" altLang="th-TH" smtClean="0"/>
              <a:t> </a:t>
            </a:r>
          </a:p>
        </p:txBody>
      </p:sp>
      <p:pic>
        <p:nvPicPr>
          <p:cNvPr id="31747" name="Picture 5" descr="caesarkey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628775"/>
            <a:ext cx="7848600" cy="4608513"/>
          </a:xfrm>
          <a:noFill/>
        </p:spPr>
      </p:pic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684213" y="6237288"/>
            <a:ext cx="777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altLang="th-TH" sz="2000" b="1"/>
              <a:t>สามารถกำหนดใช้</a:t>
            </a:r>
            <a:r>
              <a:rPr lang="en-US" altLang="th-TH" sz="2000" b="1"/>
              <a:t> Key</a:t>
            </a:r>
            <a:r>
              <a:rPr lang="th-TH" altLang="th-TH" sz="2000" b="1"/>
              <a:t> อื่นๆ ได้อีก ดังรูป</a:t>
            </a:r>
          </a:p>
        </p:txBody>
      </p:sp>
    </p:spTree>
    <p:extLst>
      <p:ext uri="{BB962C8B-B14F-4D97-AF65-F5344CB8AC3E}">
        <p14:creationId xmlns:p14="http://schemas.microsoft.com/office/powerpoint/2010/main" val="9490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z="4200" smtClean="0"/>
              <a:t>ข้อดีของการเข้ารหัสแบบซีซาร์ </a:t>
            </a:r>
            <a:r>
              <a:rPr lang="en-US" altLang="th-TH" sz="4200" smtClean="0"/>
              <a:t>(Caesar)</a:t>
            </a:r>
            <a:endParaRPr lang="th-TH" altLang="th-TH" sz="4200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noFill/>
        </p:spPr>
        <p:txBody>
          <a:bodyPr/>
          <a:lstStyle/>
          <a:p>
            <a:pPr eaLnBrk="1" hangingPunct="1"/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altLang="th-TH" b="1" u="sng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ความง่ายในการเข้ารหัส</a:t>
            </a:r>
            <a:r>
              <a:rPr lang="th-TH" altLang="th-TH" b="1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b="1" u="sng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แต่ก็มี</a:t>
            </a:r>
          </a:p>
          <a:p>
            <a:pPr eaLnBrk="1" hangingPunct="1"/>
            <a:r>
              <a:rPr lang="th-TH" altLang="th-TH" b="1" u="sng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ข้อเสียคือการที่สามารถจะทำการวิเคราะห์หาข้อความเดิมจาก </a:t>
            </a:r>
            <a:r>
              <a:rPr lang="en-US" altLang="th-TH" b="1" u="sng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Cipher Text</a:t>
            </a:r>
            <a:r>
              <a:rPr lang="th-TH" altLang="th-TH" b="1" u="sng" dirty="0" smtClean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ได้ง่าย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ซึ่งการเข้ารหัสที่ดีนั้นจะต้องหลีกเลี่ยงการถูกวิเคราะห์โดยง่ายนี้ให้ได้ วิธีการที่นำมาวิเคราะห์ดังกล่าวนี้ก็คือ การหาสิ่งซ้ำ ๆ กันจากวิธีการเข้ารหัสที่เราเรียกว่าการหา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Pattern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ของตัวอักษร ซึ่งหากทำการวิเคราะห์ให้ดีจากตัวอักษรของ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Cipher Text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จำนวนมากพอ ก็จะเห็นได้ง่ายว่ามีการเลื่อนลำดับของตัวอักษร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ดังนั้นจึงไม่เป็นการยากนักที่ผู้ไม่ประสงค์ดีจะทำการ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Cryptanalysis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ของวิธีการเข้า รหัสแบบซี</a:t>
            </a:r>
            <a:r>
              <a:rPr lang="th-TH" alt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ซาร์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11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Vigenere</a:t>
            </a:r>
            <a:r>
              <a:rPr lang="en-US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cipher : 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วิเกน-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เนีย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ไซ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เฟอ</a:t>
            </a:r>
            <a:endParaRPr lang="th-TH" altLang="th-TH" dirty="0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เป็นการเข้ารหัสแบบ </a:t>
            </a:r>
            <a:r>
              <a:rPr lang="th-TH" altLang="th-TH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ซีเคร็ท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 </a:t>
            </a: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(Secret Key)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Symmetric Key Cryptography 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ที่อาศัยพื้นฐานเดียวกันกับ </a:t>
            </a: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</a:t>
            </a:r>
          </a:p>
          <a:p>
            <a:pPr eaLnBrk="1" hangingPunct="1"/>
            <a:endParaRPr lang="th-TH" alt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หลักการของ </a:t>
            </a:r>
            <a:r>
              <a:rPr lang="en-US" altLang="th-TH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Vigenere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cipher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จะใช้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Key 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ที่เป็นคำมาเรียงต่อๆ กัน แล้วเข้ารหัสโดยสร้าง 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จากตัวอักษรที่ปรากฏอยู่ใน </a:t>
            </a:r>
            <a:r>
              <a:rPr lang="en-US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Key</a:t>
            </a:r>
            <a:endParaRPr lang="th-TH" alt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70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181975" cy="4824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altLang="th-TH" sz="2500" b="1" smtClean="0"/>
              <a:t>ตัวอย่างเช่น </a:t>
            </a:r>
            <a:endParaRPr lang="en-US" altLang="th-TH" sz="2500" b="1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2300" smtClean="0">
                <a:cs typeface="CordiaUPC" pitchFamily="34" charset="-34"/>
              </a:rPr>
              <a:t>เรามี </a:t>
            </a:r>
            <a:r>
              <a:rPr lang="en-US" altLang="th-TH" sz="2300" b="1" smtClean="0">
                <a:cs typeface="CordiaUPC" pitchFamily="34" charset="-34"/>
              </a:rPr>
              <a:t>Plaintext : </a:t>
            </a:r>
            <a:r>
              <a:rPr lang="en-US" altLang="th-TH" sz="1600" b="1" smtClean="0">
                <a:cs typeface="CordiaUPC" pitchFamily="34" charset="-34"/>
              </a:rPr>
              <a:t>ATTACK AT DAWN</a:t>
            </a:r>
            <a:r>
              <a:rPr lang="th-TH" altLang="th-TH" sz="2300" smtClean="0">
                <a:cs typeface="CordiaUPC" pitchFamily="34" charset="-34"/>
              </a:rPr>
              <a:t> และเลือกใช้ </a:t>
            </a:r>
            <a:r>
              <a:rPr lang="en-US" altLang="th-TH" sz="1600" b="1" smtClean="0">
                <a:cs typeface="CordiaUPC" pitchFamily="34" charset="-34"/>
              </a:rPr>
              <a:t>Keyword : LEMON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2000" smtClean="0">
                <a:cs typeface="CordiaUPC" pitchFamily="34" charset="-34"/>
              </a:rPr>
              <a:t>นำ </a:t>
            </a:r>
            <a:r>
              <a:rPr lang="en-US" altLang="th-TH" sz="2000" smtClean="0">
                <a:cs typeface="CordiaUPC" pitchFamily="34" charset="-34"/>
              </a:rPr>
              <a:t>Plaintext </a:t>
            </a:r>
            <a:r>
              <a:rPr lang="th-TH" altLang="th-TH" sz="2000" smtClean="0">
                <a:cs typeface="CordiaUPC" pitchFamily="34" charset="-34"/>
              </a:rPr>
              <a:t>มาเรียงคู่กับ </a:t>
            </a:r>
            <a:r>
              <a:rPr lang="en-US" altLang="th-TH" sz="2000" smtClean="0">
                <a:cs typeface="CordiaUPC" pitchFamily="34" charset="-34"/>
              </a:rPr>
              <a:t>Keyword</a:t>
            </a:r>
            <a:r>
              <a:rPr lang="th-TH" altLang="th-TH" sz="2000" smtClean="0">
                <a:cs typeface="CordiaUPC" pitchFamily="34" charset="-34"/>
              </a:rPr>
              <a:t> ให้ได้ความยาวเท่ากันดังนี้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th-TH" altLang="th-TH" sz="2000" smtClean="0">
              <a:cs typeface="CordiaUPC" pitchFamily="34" charset="-34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th-TH" sz="1800" b="1" smtClean="0">
                <a:cs typeface="CordiaUPC" pitchFamily="34" charset="-34"/>
              </a:rPr>
              <a:t>	Plaintext  	:     ATTACK 	AT 	DAWN</a:t>
            </a:r>
            <a:br>
              <a:rPr lang="en-US" altLang="th-TH" sz="1800" b="1" smtClean="0">
                <a:cs typeface="CordiaUPC" pitchFamily="34" charset="-34"/>
              </a:rPr>
            </a:br>
            <a:r>
              <a:rPr lang="en-US" altLang="th-TH" sz="1800" b="1" smtClean="0">
                <a:cs typeface="CordiaUPC" pitchFamily="34" charset="-34"/>
              </a:rPr>
              <a:t>Key        	:     LEMONL 	EM 	ONLE</a:t>
            </a:r>
            <a:br>
              <a:rPr lang="en-US" altLang="th-TH" sz="1800" b="1" smtClean="0">
                <a:cs typeface="CordiaUPC" pitchFamily="34" charset="-34"/>
              </a:rPr>
            </a:br>
            <a:r>
              <a:rPr lang="en-US" altLang="th-TH" sz="1800" b="1" smtClean="0">
                <a:cs typeface="CordiaUPC" pitchFamily="34" charset="-34"/>
              </a:rPr>
              <a:t>Ciphertext 	: </a:t>
            </a:r>
            <a:r>
              <a:rPr lang="th-TH" altLang="th-TH" sz="1800" b="1" smtClean="0">
                <a:cs typeface="CordiaUPC" pitchFamily="34" charset="-34"/>
              </a:rPr>
              <a:t>    LXFOPV</a:t>
            </a:r>
            <a:r>
              <a:rPr lang="en-US" altLang="th-TH" sz="1800" b="1" smtClean="0">
                <a:cs typeface="CordiaUPC" pitchFamily="34" charset="-34"/>
              </a:rPr>
              <a:t> </a:t>
            </a:r>
            <a:r>
              <a:rPr lang="th-TH" altLang="th-TH" sz="1800" b="1" smtClean="0">
                <a:cs typeface="CordiaUPC" pitchFamily="34" charset="-34"/>
              </a:rPr>
              <a:t>	EF</a:t>
            </a:r>
            <a:r>
              <a:rPr lang="en-US" altLang="th-TH" sz="1800" b="1" smtClean="0">
                <a:cs typeface="CordiaUPC" pitchFamily="34" charset="-34"/>
              </a:rPr>
              <a:t> </a:t>
            </a:r>
            <a:r>
              <a:rPr lang="th-TH" altLang="th-TH" sz="1800" b="1" smtClean="0">
                <a:cs typeface="CordiaUPC" pitchFamily="34" charset="-34"/>
              </a:rPr>
              <a:t>	RNHR</a:t>
            </a:r>
            <a:r>
              <a:rPr lang="th-TH" altLang="th-TH" sz="2000" b="1" smtClean="0">
                <a:cs typeface="CordiaUPC" pitchFamily="34" charset="-34"/>
              </a:rPr>
              <a:t>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th-TH" sz="2000" b="1" smtClean="0">
              <a:cs typeface="CordiaUPC" pitchFamily="34" charset="-34"/>
            </a:endParaRPr>
          </a:p>
          <a:p>
            <a:pPr lvl="1" eaLnBrk="1" hangingPunct="1">
              <a:lnSpc>
                <a:spcPct val="80000"/>
              </a:lnSpc>
            </a:pPr>
            <a:r>
              <a:rPr lang="th-TH" altLang="th-TH" sz="2300" smtClean="0">
                <a:cs typeface="CordiaUPC" pitchFamily="34" charset="-34"/>
              </a:rPr>
              <a:t>ตัวอักษรตัวแรก - </a:t>
            </a:r>
            <a:r>
              <a:rPr lang="en-US" altLang="th-TH" sz="2300" smtClean="0">
                <a:cs typeface="CordiaUPC" pitchFamily="34" charset="-34"/>
              </a:rPr>
              <a:t>A </a:t>
            </a:r>
            <a:r>
              <a:rPr lang="th-TH" altLang="th-TH" sz="2300" smtClean="0">
                <a:cs typeface="CordiaUPC" pitchFamily="34" charset="-34"/>
              </a:rPr>
              <a:t>จะถูกเข้ารหัสด้วย </a:t>
            </a:r>
            <a:r>
              <a:rPr lang="en-US" altLang="th-TH" sz="2300" smtClean="0">
                <a:cs typeface="CordiaUPC" pitchFamily="34" charset="-34"/>
              </a:rPr>
              <a:t>Caesar Cipher Key L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sz="2300" smtClean="0">
                <a:cs typeface="CordiaUPC" pitchFamily="34" charset="-34"/>
              </a:rPr>
              <a:t>ตัวอักษรตัวที่ 2 - </a:t>
            </a:r>
            <a:r>
              <a:rPr lang="en-US" altLang="th-TH" sz="2300" smtClean="0">
                <a:cs typeface="CordiaUPC" pitchFamily="34" charset="-34"/>
              </a:rPr>
              <a:t>T </a:t>
            </a:r>
            <a:r>
              <a:rPr lang="th-TH" altLang="th-TH" sz="2300" smtClean="0">
                <a:cs typeface="CordiaUPC" pitchFamily="34" charset="-34"/>
              </a:rPr>
              <a:t>จะถูกเข้ารหัสด้วย </a:t>
            </a:r>
            <a:r>
              <a:rPr lang="en-US" altLang="th-TH" sz="2300" smtClean="0">
                <a:cs typeface="CordiaUPC" pitchFamily="34" charset="-34"/>
              </a:rPr>
              <a:t>Caesar Cipher Key E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sz="2300" smtClean="0">
                <a:cs typeface="CordiaUPC" pitchFamily="34" charset="-34"/>
              </a:rPr>
              <a:t>ตัวอักษรตัวที่ 3 - </a:t>
            </a:r>
            <a:r>
              <a:rPr lang="en-US" altLang="th-TH" sz="2300" smtClean="0">
                <a:cs typeface="CordiaUPC" pitchFamily="34" charset="-34"/>
              </a:rPr>
              <a:t>T </a:t>
            </a:r>
            <a:r>
              <a:rPr lang="th-TH" altLang="th-TH" sz="2300" smtClean="0">
                <a:cs typeface="CordiaUPC" pitchFamily="34" charset="-34"/>
              </a:rPr>
              <a:t>จะถูกเข้ารหัสด้วย </a:t>
            </a:r>
            <a:r>
              <a:rPr lang="en-US" altLang="th-TH" sz="2300" smtClean="0">
                <a:cs typeface="CordiaUPC" pitchFamily="34" charset="-34"/>
              </a:rPr>
              <a:t>Caesar Cipher Key M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sz="2300" smtClean="0">
                <a:cs typeface="CordiaUPC" pitchFamily="34" charset="-34"/>
              </a:rPr>
              <a:t>ตัวอักษรตัวที่ </a:t>
            </a:r>
            <a:r>
              <a:rPr lang="en-US" altLang="th-TH" sz="2300" smtClean="0">
                <a:cs typeface="CordiaUPC" pitchFamily="34" charset="-34"/>
              </a:rPr>
              <a:t>4</a:t>
            </a:r>
            <a:r>
              <a:rPr lang="th-TH" altLang="th-TH" sz="2300" smtClean="0">
                <a:cs typeface="CordiaUPC" pitchFamily="34" charset="-34"/>
              </a:rPr>
              <a:t> - </a:t>
            </a:r>
            <a:r>
              <a:rPr lang="en-US" altLang="th-TH" sz="2300" smtClean="0">
                <a:cs typeface="CordiaUPC" pitchFamily="34" charset="-34"/>
              </a:rPr>
              <a:t>A </a:t>
            </a:r>
            <a:r>
              <a:rPr lang="th-TH" altLang="th-TH" sz="2300" smtClean="0">
                <a:cs typeface="CordiaUPC" pitchFamily="34" charset="-34"/>
              </a:rPr>
              <a:t>จะถูกเข้ารหัสด้วย </a:t>
            </a:r>
            <a:r>
              <a:rPr lang="en-US" altLang="th-TH" sz="2300" smtClean="0">
                <a:cs typeface="CordiaUPC" pitchFamily="34" charset="-34"/>
              </a:rPr>
              <a:t>Caesar Cipher Key O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sz="2300" smtClean="0">
                <a:cs typeface="CordiaUPC" pitchFamily="34" charset="-34"/>
              </a:rPr>
              <a:t>ตัวอักษรตัวที่ </a:t>
            </a:r>
            <a:r>
              <a:rPr lang="en-US" altLang="th-TH" sz="2300" smtClean="0">
                <a:cs typeface="CordiaUPC" pitchFamily="34" charset="-34"/>
              </a:rPr>
              <a:t>5</a:t>
            </a:r>
            <a:r>
              <a:rPr lang="th-TH" altLang="th-TH" sz="2300" smtClean="0">
                <a:cs typeface="CordiaUPC" pitchFamily="34" charset="-34"/>
              </a:rPr>
              <a:t> - </a:t>
            </a:r>
            <a:r>
              <a:rPr lang="en-US" altLang="th-TH" sz="2300" smtClean="0">
                <a:cs typeface="CordiaUPC" pitchFamily="34" charset="-34"/>
              </a:rPr>
              <a:t>C </a:t>
            </a:r>
            <a:r>
              <a:rPr lang="th-TH" altLang="th-TH" sz="2300" smtClean="0">
                <a:cs typeface="CordiaUPC" pitchFamily="34" charset="-34"/>
              </a:rPr>
              <a:t>จะถูกเข้ารหัสด้วย </a:t>
            </a:r>
            <a:r>
              <a:rPr lang="en-US" altLang="th-TH" sz="2300" smtClean="0">
                <a:cs typeface="CordiaUPC" pitchFamily="34" charset="-34"/>
              </a:rPr>
              <a:t>Caesar Cipher Key 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2300" smtClean="0">
                <a:cs typeface="CordiaUPC" pitchFamily="34" charset="-34"/>
              </a:rPr>
              <a:t>	และเรียงต่อไปเรื่อยๆ จนกว่าจะครบประโยค</a:t>
            </a:r>
            <a:endParaRPr lang="en-US" altLang="th-TH" sz="2300" smtClean="0">
              <a:cs typeface="CordiaUPC" pitchFamily="34" charset="-34"/>
            </a:endParaRPr>
          </a:p>
          <a:p>
            <a:pPr eaLnBrk="1" hangingPunct="1">
              <a:lnSpc>
                <a:spcPct val="80000"/>
              </a:lnSpc>
            </a:pPr>
            <a:endParaRPr lang="th-TH" altLang="th-TH" sz="2000" smtClean="0">
              <a:latin typeface="Angsana New" pitchFamily="18" charset="-34"/>
              <a:cs typeface="CordiaUPC" pitchFamily="34" charset="-34"/>
            </a:endParaRP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Vigenere</a:t>
            </a:r>
            <a:r>
              <a:rPr lang="en-US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cipher : 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วิเกน-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เนีย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ไซ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เฟอ</a:t>
            </a:r>
            <a:endParaRPr lang="th-TH" alt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3925" y="116632"/>
            <a:ext cx="4947188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โจทย์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</a:p>
          <a:p>
            <a:r>
              <a:rPr lang="th-TH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เขียนโปรแกรมเข้ารหัสดังนี้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….</a:t>
            </a:r>
            <a:endParaRPr lang="th-TH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20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Vigenere</a:t>
            </a:r>
            <a:r>
              <a:rPr lang="en-US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cipher : 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วิเกน-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เนีย</a:t>
            </a:r>
            <a:r>
              <a:rPr lang="th-TH" altLang="th-TH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ไซ</a:t>
            </a:r>
            <a:r>
              <a:rPr lang="th-TH" altLang="th-TH" b="1" dirty="0" err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เฟอ</a:t>
            </a:r>
            <a:endParaRPr lang="th-TH" altLang="th-TH" dirty="0" smtClean="0"/>
          </a:p>
        </p:txBody>
      </p:sp>
      <p:pic>
        <p:nvPicPr>
          <p:cNvPr id="41987" name="Picture 5" descr="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8001000" cy="1155700"/>
          </a:xfrm>
          <a:noFill/>
        </p:spPr>
      </p:pic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792003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th-TH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Vigenere</a:t>
            </a:r>
            <a:r>
              <a:rPr lang="en-US" altLang="th-TH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cipher : </a:t>
            </a:r>
            <a:r>
              <a:rPr lang="th-TH" altLang="th-TH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วิเกน-</a:t>
            </a:r>
            <a:r>
              <a:rPr lang="th-TH" altLang="th-TH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เนีย</a:t>
            </a:r>
            <a:r>
              <a:rPr lang="th-TH" altLang="th-TH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ไซ</a:t>
            </a:r>
            <a:r>
              <a:rPr lang="th-TH" altLang="th-TH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เฟอ</a:t>
            </a:r>
            <a:endParaRPr lang="th-TH" altLang="th-TH" b="1" dirty="0" smtClean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การถอดรหัสก็ให้ทำกระบวนการย้อนกลับเหมือนกับของ 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แต่ต้องรู้ </a:t>
            </a:r>
            <a:r>
              <a:rPr lang="en-US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Keyword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alt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Ciphertext</a:t>
            </a:r>
            <a:r>
              <a:rPr lang="en-US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altLang="th-TH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LXFOPV</a:t>
            </a:r>
            <a:r>
              <a:rPr lang="en-US" alt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EF</a:t>
            </a:r>
            <a:r>
              <a:rPr lang="en-US" alt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RNHR</a:t>
            </a:r>
            <a:r>
              <a:rPr lang="en-US" alt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b="1" dirty="0" smtClean="0">
                <a:solidFill>
                  <a:schemeClr val="hlin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Keyword : LEMON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altLang="th-TH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Ciphertext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มาเรียงคู่กับ </a:t>
            </a:r>
            <a:r>
              <a:rPr lang="en-US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Keyword</a:t>
            </a: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ให้ได้ความยาวเท่ากันดังนี้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2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500" b="1" dirty="0" err="1" smtClean="0">
                <a:latin typeface="Courier New" pitchFamily="49" charset="0"/>
                <a:cs typeface="Courier New" pitchFamily="49" charset="0"/>
              </a:rPr>
              <a:t>Ciphertext</a:t>
            </a:r>
            <a:r>
              <a:rPr lang="en-US" altLang="th-TH" sz="25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th-TH" altLang="th-TH" sz="2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LXFOPV</a:t>
            </a:r>
            <a:r>
              <a:rPr lang="en-US" altLang="th-TH" sz="2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altLang="th-TH" sz="2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EF</a:t>
            </a:r>
            <a:r>
              <a:rPr lang="en-US" altLang="th-TH" sz="2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altLang="th-TH" sz="2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RNHR</a:t>
            </a:r>
            <a:r>
              <a:rPr lang="th-TH" altLang="th-TH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th-TH" sz="2500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th-TH" sz="2500" b="1" dirty="0" smtClean="0">
                <a:latin typeface="Courier New" pitchFamily="49" charset="0"/>
                <a:cs typeface="Courier New" pitchFamily="49" charset="0"/>
              </a:rPr>
              <a:t>	Key        : </a:t>
            </a:r>
            <a:r>
              <a:rPr lang="en-US" altLang="th-TH" sz="25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LEMONL EM ONLE</a:t>
            </a:r>
            <a:r>
              <a:rPr lang="en-US" altLang="th-TH" sz="25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th-TH" sz="2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Plaintext  : ATTACK AT DAWN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ตัวอักษรตัวแรก -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จะถูกถอดรหัสด้วย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 Key L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ตัวอักษรตัวที่ 2 -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จะถูกถอดรหัสด้วย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 Key E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ตัวอักษรตัวที่ 3 -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จะถูกถอดรหัสด้วย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 Key M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ตัวอักษรตัวที่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-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จะถูกถอดรหัสด้วย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 Key O</a:t>
            </a:r>
          </a:p>
          <a:p>
            <a:pPr lvl="1" eaLnBrk="1" hangingPunct="1">
              <a:lnSpc>
                <a:spcPct val="80000"/>
              </a:lnSpc>
            </a:pP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ตัวอักษรตัวที่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-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จะถูกถอดรหัสด้วย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 Key N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alt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และเรียงต่อไปเรื่อยๆ จนกว่าจะครบประโยค</a:t>
            </a:r>
            <a:endParaRPr lang="en-US" altLang="th-TH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lnSpc>
                <a:spcPct val="80000"/>
              </a:lnSpc>
            </a:pPr>
            <a:endParaRPr lang="th-TH" altLang="th-TH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2989" y="-74424"/>
            <a:ext cx="5109091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โจทย์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</a:p>
          <a:p>
            <a:r>
              <a:rPr lang="th-TH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เขียนโปรแกรมถอดรหัสดังนี้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….</a:t>
            </a:r>
            <a:endParaRPr lang="th-TH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79512" y="116632"/>
            <a:ext cx="8712968" cy="65527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3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osttoday.com/media/highlight/20160425/19da131a92674f7c8474637a3e1b80c4_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4" y="980728"/>
            <a:ext cx="518876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809" y="5303007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ประวัติการรักษาพยาบาล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4779787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รหัสผ่านอีเมล์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9790" y="4776738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รหัสบัตรเอทีเอ็ม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7114" y="5303007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รหัสบัตรเอทีเอ็ม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8306" y="579751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ฯลฯ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0192" y="817548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 smtClean="0">
                <a:solidFill>
                  <a:schemeClr val="accent5">
                    <a:lumMod val="75000"/>
                  </a:schemeClr>
                </a:solidFill>
              </a:rPr>
              <a:t>สูตรอาหาร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7154" y="2513336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 smtClean="0">
                <a:solidFill>
                  <a:schemeClr val="bg1">
                    <a:lumMod val="50000"/>
                  </a:schemeClr>
                </a:solidFill>
              </a:rPr>
              <a:t>เป้าหมายการโจมตี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3726" y="3332859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 smtClean="0">
                <a:solidFill>
                  <a:schemeClr val="bg1">
                    <a:lumMod val="50000"/>
                  </a:schemeClr>
                </a:solidFill>
              </a:rPr>
              <a:t>เป้าหมาย เวลา การโจมตี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8889" y="1269159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 smtClean="0">
                <a:solidFill>
                  <a:schemeClr val="accent5">
                    <a:lumMod val="75000"/>
                  </a:schemeClr>
                </a:solidFill>
              </a:rPr>
              <a:t>เงินเดือนของพนักงาน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387" y="457508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sz="3200" dirty="0" smtClean="0">
                <a:solidFill>
                  <a:srgbClr val="002060"/>
                </a:solidFill>
              </a:rPr>
              <a:t>ความลับของคนทั่วไป</a:t>
            </a:r>
            <a:endParaRPr lang="th-TH" sz="32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62164"/>
            <a:ext cx="9144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b="1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algn="ctr"/>
            <a:r>
              <a:rPr lang="th-TH" dirty="0" smtClean="0">
                <a:solidFill>
                  <a:schemeClr val="bg1"/>
                </a:solidFill>
              </a:rPr>
              <a:t>ความลับในที่นี้ไม่ได้หมายถึงสิ่งที่ไม่มีใครอื่นล่วงรู้ แต่ปกปิดไม่ให้ผู้ไม่เกี่ยวข้องได้รับรู้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b="1" smtClean="0"/>
              <a:t>Vigenere cipher</a:t>
            </a:r>
            <a:endParaRPr lang="th-TH" altLang="th-TH" b="1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Keyword 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ที่เป็นคำมาเรียงต่อๆ กัน แล้วเข้ารหัสโดยสร้าง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Caesar Cipher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จากตัวอักษรที่ปรากฏอยู่ใน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ทำให้โครงสร้างของ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Cipher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ที่ใช้ในการเข้ารหัสซับซ้อนยิ่งขึ้น</a:t>
            </a:r>
          </a:p>
          <a:p>
            <a:pPr eaLnBrk="1" hangingPunct="1"/>
            <a:endParaRPr lang="th-TH" altLang="th-TH" sz="2800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Keyword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ถูกขโมยไปใช้ ข้อมูลก็จะถูกถอดรหัสได้</a:t>
            </a:r>
          </a:p>
          <a:p>
            <a:pPr eaLnBrk="1" hangingPunct="1"/>
            <a:endParaRPr lang="th-TH" altLang="th-TH" sz="2800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ถึงไม่รู้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Keyword 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ก็ยังสามารถคาดเดา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Keyword 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ได้จากการทดสอบตัวอักษรที่เรียงซ้ำๆ กันควบคู่กับการพิจารณาระยะห่าง โดยวิธีการที่เรียกว่า </a:t>
            </a:r>
            <a:r>
              <a:rPr lang="en-US" altLang="th-TH" sz="2800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Kasiski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examination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Friedman test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(บ้างก็รู้จักในชื่อ </a:t>
            </a:r>
            <a:r>
              <a:rPr lang="en-US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Kappa Test</a:t>
            </a:r>
            <a:r>
              <a:rPr lang="th-TH" altLang="th-TH" sz="28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eaLnBrk="1" hangingPunct="1"/>
            <a:endParaRPr lang="th-TH" altLang="th-TH" sz="2800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9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62068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สนใจหาหนังสืออ่านเพิ่มเติมนะคะ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4797152"/>
            <a:ext cx="5833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</a:t>
            </a:r>
            <a:r>
              <a:rPr lang="en-US" dirty="0" smtClean="0"/>
              <a:t>:</a:t>
            </a:r>
            <a:r>
              <a:rPr lang="th-TH" b="1" dirty="0">
                <a:solidFill>
                  <a:srgbClr val="BE2E93"/>
                </a:solidFill>
                <a:latin typeface="Tahoma"/>
              </a:rPr>
              <a:t>วิทยาการรหัสลับ (</a:t>
            </a:r>
            <a:r>
              <a:rPr lang="en-US" b="1" dirty="0">
                <a:solidFill>
                  <a:srgbClr val="BE2E93"/>
                </a:solidFill>
                <a:latin typeface="Tahoma"/>
              </a:rPr>
              <a:t>CRYPTOGRAPHY</a:t>
            </a:r>
            <a:r>
              <a:rPr lang="en-US" b="1" dirty="0" smtClean="0">
                <a:solidFill>
                  <a:srgbClr val="BE2E93"/>
                </a:solidFill>
                <a:latin typeface="Tahoma"/>
              </a:rPr>
              <a:t>)</a:t>
            </a:r>
          </a:p>
          <a:p>
            <a:r>
              <a:rPr lang="th-TH" dirty="0">
                <a:solidFill>
                  <a:srgbClr val="000000"/>
                </a:solidFill>
                <a:latin typeface="Tahoma"/>
              </a:rPr>
              <a:t>ผู้แต่ง : </a:t>
            </a:r>
            <a:r>
              <a:rPr lang="th-TH" dirty="0" err="1">
                <a:solidFill>
                  <a:srgbClr val="000000"/>
                </a:solidFill>
                <a:latin typeface="Tahoma"/>
              </a:rPr>
              <a:t>วรเศรษฐ</a:t>
            </a:r>
            <a:r>
              <a:rPr lang="th-TH" dirty="0">
                <a:solidFill>
                  <a:srgbClr val="000000"/>
                </a:solidFill>
                <a:latin typeface="Tahoma"/>
              </a:rPr>
              <a:t> </a:t>
            </a:r>
            <a:r>
              <a:rPr lang="th-TH" dirty="0" err="1">
                <a:solidFill>
                  <a:srgbClr val="000000"/>
                </a:solidFill>
                <a:latin typeface="Tahoma"/>
              </a:rPr>
              <a:t>สุวร</a:t>
            </a:r>
            <a:r>
              <a:rPr lang="th-TH" dirty="0" err="1" smtClean="0">
                <a:solidFill>
                  <a:srgbClr val="000000"/>
                </a:solidFill>
                <a:latin typeface="Tahoma"/>
              </a:rPr>
              <a:t>รณิก</a:t>
            </a:r>
            <a:endParaRPr lang="en-US" dirty="0">
              <a:latin typeface="tahoma"/>
            </a:endParaRPr>
          </a:p>
        </p:txBody>
      </p:sp>
      <p:pic>
        <p:nvPicPr>
          <p:cNvPr id="1026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84909"/>
            <a:ext cx="2448272" cy="32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arketingoops.com/wp-content/uploads/2009/01/internet_us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2476500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58098" y="3573016"/>
            <a:ext cx="3288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Internet</a:t>
            </a:r>
            <a:endParaRPr lang="th-TH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เส้นทางแลกเปลี่ยนความลับ</a:t>
            </a:r>
          </a:p>
          <a:p>
            <a:pPr algn="ctr"/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แบบสาธารณะ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26275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มีค่าใช้จ่ายน้อย  แต่ไม่มีความปลอดภัย</a:t>
            </a:r>
            <a:endParaRPr lang="th-TH" sz="32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6273225"/>
            <a:ext cx="914399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การแก้ปัญหาความปลอดภัยของข้อมูลทำได้โดยการซ้อนข้อมูลหรือการเข้ารหัสลับ</a:t>
            </a:r>
            <a:endParaRPr lang="th-TH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36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	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170" name="Picture 2" descr="http://pixserv.clipmass.com/upload/picture/full/209/4e8fdac782352ce74b1389a65423cf4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4" y="1556793"/>
            <a:ext cx="6063248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" y="6273225"/>
            <a:ext cx="914399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อะไรซ่อนอยู่ในภาพ</a:t>
            </a:r>
            <a:r>
              <a:rPr lang="en-US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????</a:t>
            </a:r>
            <a:endParaRPr lang="th-TH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45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	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194" name="Picture 2" descr="http://pixserv.clipmass.com/upload/picture/full/209/e6e1bf204f17f004dec9c4ba273a0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616624" cy="48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" y="6273225"/>
            <a:ext cx="914399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อะไรซ่อนอยู่ในภาพ</a:t>
            </a:r>
            <a:r>
              <a:rPr lang="en-US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????</a:t>
            </a:r>
            <a:endParaRPr lang="th-TH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88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	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273225"/>
            <a:ext cx="914399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อะไรซ่อนอยู่ในภาพ</a:t>
            </a:r>
            <a:r>
              <a:rPr lang="en-US" sz="3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????</a:t>
            </a:r>
            <a:endParaRPr lang="th-TH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0799" y="3910958"/>
            <a:ext cx="6662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สิ่งที่ถูกซ่อน เรียกว่า </a:t>
            </a: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Stegotext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เซก</a:t>
            </a:r>
            <a:r>
              <a:rPr lang="th-TH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โก</a:t>
            </a:r>
            <a:r>
              <a:rPr lang="th-TH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เทค</a:t>
            </a:r>
            <a:r>
              <a:rPr lang="th-TH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4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4796" y="1628800"/>
            <a:ext cx="1114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19900" b="1" dirty="0"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	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3869863"/>
            <a:ext cx="4227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การซ่อนข้อมูลแบบคลา</a:t>
            </a:r>
            <a:r>
              <a:rPr lang="th-TH" sz="4400" b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สิค</a:t>
            </a:r>
            <a:endParaRPr lang="th-TH" sz="4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 rot="19964425">
            <a:off x="2875502" y="1634418"/>
            <a:ext cx="1114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19900" b="1" dirty="0"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856" y="4857062"/>
            <a:ext cx="5447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การซ่อนข้อมูลแบบใช้คอมพิวเตอร์</a:t>
            </a:r>
            <a:endParaRPr lang="th-TH" sz="4400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600" y="1052736"/>
            <a:ext cx="1114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19900" b="1" dirty="0"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844450">
            <a:off x="5394996" y="1698307"/>
            <a:ext cx="1114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19900" b="1" dirty="0"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วิทยาการซ่อนข้อมูล</a:t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Steganography: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เซ-</a:t>
            </a:r>
            <a:r>
              <a:rPr lang="th-TH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กโนก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ราฟี่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928" y="187995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การซ่อนข้อมูลแบบคลา</a:t>
            </a:r>
            <a:r>
              <a:rPr lang="th-TH" sz="3600" b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สิค</a:t>
            </a:r>
            <a:endParaRPr lang="th-TH" sz="36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รูปภาพที่เกี่ยวข้อ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198" y="2924945"/>
            <a:ext cx="383731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.ytimg.com/vi/Taw4EIZYKKQ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01" y="2924944"/>
            <a:ext cx="287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g.lnwfile.com/_/g/_raw/j7/5m/v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00" y="2924945"/>
            <a:ext cx="257575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6849" y="5292996"/>
            <a:ext cx="29290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การสักบนศีรษะ</a:t>
            </a:r>
          </a:p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เพื่อให้ผมปกปิดความลับ</a:t>
            </a:r>
            <a:endParaRPr lang="th-TH" sz="32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297" y="5292996"/>
            <a:ext cx="2297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การใช้น้ำมะนาว</a:t>
            </a:r>
          </a:p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เขียนข้อความ</a:t>
            </a:r>
          </a:p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เพื่อปกปิดความลับ</a:t>
            </a:r>
            <a:endParaRPr lang="th-TH" sz="32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4334" y="5292996"/>
            <a:ext cx="22220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การใช้หมึกล่องหน</a:t>
            </a:r>
          </a:p>
          <a:p>
            <a:pPr algn="ctr"/>
            <a:r>
              <a:rPr lang="th-TH" sz="3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ปกปิดความลับ</a:t>
            </a:r>
          </a:p>
        </p:txBody>
      </p:sp>
    </p:spTree>
    <p:extLst>
      <p:ext uri="{BB962C8B-B14F-4D97-AF65-F5344CB8AC3E}">
        <p14:creationId xmlns:p14="http://schemas.microsoft.com/office/powerpoint/2010/main" val="2499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931</Words>
  <Application>Microsoft Office PowerPoint</Application>
  <PresentationFormat>นำเสนอทางหน้าจอ (4:3)</PresentationFormat>
  <Paragraphs>141</Paragraphs>
  <Slides>31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31</vt:i4>
      </vt:variant>
    </vt:vector>
  </HeadingPairs>
  <TitlesOfParts>
    <vt:vector size="32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วิทยาการซ่อนข้อมูล (Steganography:เซ-กโนกราฟี่ )</vt:lpstr>
      <vt:lpstr>วิทยาการซ่อนข้อมูล (Steganography:เซ-กโนกราฟี่ )</vt:lpstr>
      <vt:lpstr>วิทยาการซ่อนข้อมูล (Steganography:เซ-กโนกราฟี่ )</vt:lpstr>
      <vt:lpstr>วิทยาการซ่อนข้อมูล (Steganography:เซ-กโนกราฟี่ )</vt:lpstr>
      <vt:lpstr>วิทยาการซ่อนข้อมูล (Steganography:เซ-กโนกราฟี่)</vt:lpstr>
      <vt:lpstr>งานนำเสนอ PowerPoint</vt:lpstr>
      <vt:lpstr>วิทยาการซ่อนข้อมูล (Steganography:เซ-กโนกราฟี่)</vt:lpstr>
      <vt:lpstr>งานนำเสนอ PowerPoint</vt:lpstr>
      <vt:lpstr>งานนำเสนอ PowerPoint</vt:lpstr>
      <vt:lpstr>วิทยาการซ่อนข้อมูล (Steganography:เซ-กโนกราฟี่)</vt:lpstr>
      <vt:lpstr>วิทยาการซ่อนข้อมูล (Steganography:เซ-กโนกราฟี่)</vt:lpstr>
      <vt:lpstr>วิทยาการซ่อนข้อมูล (Steganography:เซ-กโนกราฟี่)</vt:lpstr>
      <vt:lpstr>การเข้ารหัสลับ (Encryption : เอนคริปชัน)</vt:lpstr>
      <vt:lpstr>งานนำเสนอ PowerPoint</vt:lpstr>
      <vt:lpstr>Caesar cipher</vt:lpstr>
      <vt:lpstr>Caesar cipher </vt:lpstr>
      <vt:lpstr>Caesar cipher </vt:lpstr>
      <vt:lpstr>Caesar cipher </vt:lpstr>
      <vt:lpstr>Caesar cipher </vt:lpstr>
      <vt:lpstr>Caesar cipher </vt:lpstr>
      <vt:lpstr>ข้อดีของการเข้ารหัสแบบซีซาร์ (Caesar)</vt:lpstr>
      <vt:lpstr>Vigenere cipher : วิเกน-เนีย ไซเฟอ</vt:lpstr>
      <vt:lpstr>Vigenere cipher : วิเกน-เนีย ไซเฟอ</vt:lpstr>
      <vt:lpstr>Vigenere cipher : วิเกน-เนีย ไซเฟอ</vt:lpstr>
      <vt:lpstr>Vigenere cipher : วิเกน-เนีย ไซเฟอ</vt:lpstr>
      <vt:lpstr>Vigenere cipher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GGG</dc:creator>
  <cp:lastModifiedBy>GGG</cp:lastModifiedBy>
  <cp:revision>34</cp:revision>
  <cp:lastPrinted>2017-01-19T10:06:06Z</cp:lastPrinted>
  <dcterms:created xsi:type="dcterms:W3CDTF">2017-01-16T14:13:07Z</dcterms:created>
  <dcterms:modified xsi:type="dcterms:W3CDTF">2018-10-16T23:55:39Z</dcterms:modified>
</cp:coreProperties>
</file>