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2" y="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200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99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22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416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1092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7459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60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3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4345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768C13-9529-480D-87FA-697A5845A9BA}" type="datetimeFigureOut">
              <a:rPr lang="th-TH" smtClean="0"/>
              <a:t>20/10/61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5D38BB-169D-46F3-BEF4-37119CD40061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047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0EFD8-2F8F-49F8-8DFD-F952F54E8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th-TH" sz="115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ใครทำได้</a:t>
            </a:r>
            <a:br>
              <a:rPr lang="th-TH" sz="115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th-TH" sz="11500" b="1" dirty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ยกมือขึ้น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27FF8F-F99C-447E-815B-4120374E2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มันก็จะมึนๆ หน่อย</a:t>
            </a:r>
          </a:p>
        </p:txBody>
      </p:sp>
      <p:pic>
        <p:nvPicPr>
          <p:cNvPr id="8194" name="Picture 2" descr="à¸à¸¥à¸à¸²à¸£à¸à¹à¸à¸«à¸²à¸£à¸¹à¸à¸ à¸²à¸à¸ªà¸³à¸«à¸£à¸±à¸ hand">
            <a:extLst>
              <a:ext uri="{FF2B5EF4-FFF2-40B4-BE49-F238E27FC236}">
                <a16:creationId xmlns:a16="http://schemas.microsoft.com/office/drawing/2014/main" xmlns="" id="{D788CADB-C5B4-4833-9759-766E147DC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28" b="96389" l="4219" r="10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319528" y="3222826"/>
            <a:ext cx="4751572" cy="27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4.คุกหฤโหด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472476"/>
            <a:ext cx="7463119" cy="5406537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ตัวอย่างการแสดงผล</a:t>
            </a:r>
          </a:p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BE86E7-DC76-4F34-836B-4D6A510E3D9F}"/>
              </a:ext>
            </a:extLst>
          </p:cNvPr>
          <p:cNvSpPr txBox="1">
            <a:spLocks/>
          </p:cNvSpPr>
          <p:nvPr/>
        </p:nvSpPr>
        <p:spPr>
          <a:xfrm>
            <a:off x="3709411" y="1113183"/>
            <a:ext cx="6062388" cy="46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buFont typeface="Arial" panose="020B0604020202020204" pitchFamily="34" charset="0"/>
              <a:buNone/>
            </a:pPr>
            <a:r>
              <a:rPr lang="th-TH" sz="3200" i="1" u="sng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ข้อสอบแข่งขันคอมพิวเตอร์โอลิมปิกระดับชาติ ครั้งที่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1275D1-8876-43BA-8F3E-FA7B10DAA9B7}"/>
              </a:ext>
            </a:extLst>
          </p:cNvPr>
          <p:cNvSpPr/>
          <p:nvPr/>
        </p:nvSpPr>
        <p:spPr>
          <a:xfrm>
            <a:off x="1862303" y="2688135"/>
            <a:ext cx="5786652" cy="1310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 = 8</a:t>
            </a:r>
          </a:p>
          <a:p>
            <a:r>
              <a:rPr lang="en-US" sz="2400" dirty="0"/>
              <a:t>m = 4</a:t>
            </a:r>
          </a:p>
          <a:p>
            <a:r>
              <a:rPr lang="en-US" sz="2400" dirty="0"/>
              <a:t>4 8 5 2 1 3 7 6</a:t>
            </a:r>
            <a:endParaRPr lang="th-TH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7B53CD-A89A-4ADD-B5F4-2B57CC56E6AE}"/>
              </a:ext>
            </a:extLst>
          </p:cNvPr>
          <p:cNvSpPr/>
          <p:nvPr/>
        </p:nvSpPr>
        <p:spPr>
          <a:xfrm>
            <a:off x="1862303" y="4380464"/>
            <a:ext cx="5786652" cy="1310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 = 5</a:t>
            </a:r>
          </a:p>
          <a:p>
            <a:r>
              <a:rPr lang="en-US" sz="2400" dirty="0"/>
              <a:t>m = 4</a:t>
            </a:r>
          </a:p>
          <a:p>
            <a:r>
              <a:rPr lang="en-US" sz="2400" dirty="0"/>
              <a:t>4 3 5 2 1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91594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1.สนามหญ้าสุดหรู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295052"/>
            <a:ext cx="7463119" cy="5406537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คฤหาสน์สุดหรูมีสนามหญ้าเป็นรูปสี่เหลี่ยมจัตุรัส พื้นที่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NxN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ตารางหน่วย เจ้าของต้องการตัดหญ้าเป็นลายตารางหมากรุก ให้แต่ละช่องตารางมีพื้นที่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ใน  4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ของพื้นที่ทั้งหมด สลับเป็นลายตารางหมากรุก</a:t>
            </a:r>
          </a:p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จงเขียนโปรแกรมรับค่า ความกว้างและความยาวของสนามหญ้า แล้วแสดงวิธีการตัดหญ้าให้เป็นลายตารางหมากรุกตามที่เจ้าของคฤหาสน์ต้องการ </a:t>
            </a:r>
          </a:p>
          <a:p>
            <a:pPr marL="0" indent="0" algn="thaiDist">
              <a:buNone/>
            </a:pPr>
            <a:r>
              <a:rPr lang="th-TH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กำหนดให้ </a:t>
            </a:r>
          </a:p>
          <a:p>
            <a:pPr marL="0" indent="0" algn="thaiDist">
              <a:buNone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 เลข 0 แทนสีเข้ม</a:t>
            </a:r>
          </a:p>
          <a:p>
            <a:pPr marL="0" indent="0" algn="thaiDist">
              <a:buNone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 เลข 1 แทนสีอ่อน</a:t>
            </a:r>
          </a:p>
        </p:txBody>
      </p:sp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xmlns="" id="{E44EF86B-537A-45AB-84DE-3CB76656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" b="100000" l="0" r="100000">
                        <a14:foregroundMark x1="37600" y1="11000" x2="33400" y2="35800"/>
                        <a14:foregroundMark x1="20600" y1="41800" x2="18400" y2="60800"/>
                        <a14:foregroundMark x1="47000" y1="48400" x2="31200" y2="41800"/>
                        <a14:foregroundMark x1="22000" y1="61400" x2="22000" y2="43200"/>
                        <a14:foregroundMark x1="30600" y1="45000" x2="33400" y2="72600"/>
                        <a14:foregroundMark x1="72400" y1="71400" x2="39000" y2="79800"/>
                        <a14:foregroundMark x1="60400" y1="72000" x2="44800" y2="66000"/>
                        <a14:foregroundMark x1="39000" y1="54200" x2="46200" y2="66000"/>
                        <a14:foregroundMark x1="15200" y1="31200" x2="11200" y2="34800"/>
                        <a14:foregroundMark x1="45400" y1="60000" x2="54000" y2="69800"/>
                        <a14:foregroundMark x1="78800" y1="85400" x2="61000" y2="8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614" y="4552884"/>
            <a:ext cx="1864905" cy="20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1.สนามหญ้าสุดหรู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295052"/>
            <a:ext cx="7463119" cy="5406537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ตัวอย่างการแสดงผล</a:t>
            </a:r>
          </a:p>
          <a:p>
            <a:pPr marL="0" indent="0" algn="thaiDist">
              <a:buNone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กำหนดให้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 </a:t>
            </a: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เป็นจำนวนเต็มคู่</a:t>
            </a:r>
          </a:p>
          <a:p>
            <a:pPr marL="0" indent="0" algn="thaiDist">
              <a:buNone/>
            </a:pPr>
            <a:endParaRPr lang="th-TH" sz="3200" b="1" u="sng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thaiDist">
              <a:buNone/>
            </a:pP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5493C8-A8E9-4B8E-945C-18FC5858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96" y="2774457"/>
            <a:ext cx="2929064" cy="281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64DEBD-F2A8-4FE4-A1C3-C41C70CD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67" y="2774457"/>
            <a:ext cx="2929064" cy="2810318"/>
          </a:xfrm>
          <a:prstGeom prst="rect">
            <a:avLst/>
          </a:prstGeom>
        </p:spPr>
      </p:pic>
      <p:pic>
        <p:nvPicPr>
          <p:cNvPr id="1026" name="Picture 2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xmlns="" id="{E44EF86B-537A-45AB-84DE-3CB76656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" b="100000" l="0" r="100000">
                        <a14:foregroundMark x1="37600" y1="11000" x2="33400" y2="35800"/>
                        <a14:foregroundMark x1="20600" y1="41800" x2="18400" y2="60800"/>
                        <a14:foregroundMark x1="47000" y1="48400" x2="31200" y2="41800"/>
                        <a14:foregroundMark x1="22000" y1="61400" x2="22000" y2="43200"/>
                        <a14:foregroundMark x1="30600" y1="45000" x2="33400" y2="72600"/>
                        <a14:foregroundMark x1="72400" y1="71400" x2="39000" y2="79800"/>
                        <a14:foregroundMark x1="60400" y1="72000" x2="44800" y2="66000"/>
                        <a14:foregroundMark x1="39000" y1="54200" x2="46200" y2="66000"/>
                        <a14:foregroundMark x1="15200" y1="31200" x2="11200" y2="34800"/>
                        <a14:foregroundMark x1="45400" y1="60000" x2="54000" y2="69800"/>
                        <a14:foregroundMark x1="78800" y1="85400" x2="61000" y2="80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614" y="4552884"/>
            <a:ext cx="1864905" cy="20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2.นักสู้พันธุ์ตัวเลข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472476"/>
            <a:ext cx="7463119" cy="5406537"/>
          </a:xfrm>
        </p:spPr>
        <p:txBody>
          <a:bodyPr>
            <a:normAutofit fontScale="92500"/>
          </a:bodyPr>
          <a:lstStyle/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นักสู้ฝ่ายเลขคู่และเลขคี่กำลังประลองฝีมือกันแบบตัวต่อตัว โดยตอนเริ่มประลองแต่ละฝ่ายมีพลังชีวิตอยู่ฝ่ายละ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หน่วย การโจมตีของแต่ละฝ่ายถูกกำหนดโดยเลขที่เป็นข้อมูลเข้า หากเป็นเลขคู่แสดงว่านักสู้ฝ่ายเลขคู่ทำการโจมตี ถ้าเป็นเลขคี่แสดงว่านักสู้ฝ่ายเลขคี่ทำการโจมดี โดยการโจมตีแต่ละครั้งจะทำให้ฝ่ายที่ถูกโจมตีสุญเสียพลังชีวิตครั้งละ 1 หน่วย ทั้งนี้หากฝ่ายใดโจมตีติดต่อกัน 3 ครั้งหรือมากกว่าจะถือว่าเป็นท่าชุดโจมตี ซึ่งจะทำให้อีกฝ่ายเสียพลังชีวิตครั้ง 3 หน่วยต่อการโจมตี</a:t>
            </a:r>
          </a:p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  การประลองจะจบลงทันทีเมื่อพลังชีวิตของฝ่ายใดฝ่ายหนึ่งลดลงจนเหลือศูนย์หรือติดลบ ส่วนฝ่ายที่ยังมีพลังชีวิตเหลืออยู่ถือเป็นฝ่ายชนะ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BE86E7-DC76-4F34-836B-4D6A510E3D9F}"/>
              </a:ext>
            </a:extLst>
          </p:cNvPr>
          <p:cNvSpPr txBox="1">
            <a:spLocks/>
          </p:cNvSpPr>
          <p:nvPr/>
        </p:nvSpPr>
        <p:spPr>
          <a:xfrm>
            <a:off x="3695761" y="1140479"/>
            <a:ext cx="5093398" cy="46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buFont typeface="Arial" panose="020B0604020202020204" pitchFamily="34" charset="0"/>
              <a:buNone/>
            </a:pPr>
            <a:r>
              <a:rPr lang="th-TH" sz="3200" i="1" u="sng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ข้อสอบแข่งขันคอมพิวเตอร์โอลิมปิกระดับชาติ ครั้งที่ 8 </a:t>
            </a:r>
          </a:p>
        </p:txBody>
      </p:sp>
    </p:spTree>
    <p:extLst>
      <p:ext uri="{BB962C8B-B14F-4D97-AF65-F5344CB8AC3E}">
        <p14:creationId xmlns:p14="http://schemas.microsoft.com/office/powerpoint/2010/main" val="8840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2.นักสู้พันธุ์ตัวเลข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95052"/>
            <a:ext cx="7687089" cy="5406537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ตัวอย่างการโจมตี</a:t>
            </a:r>
          </a:p>
          <a:p>
            <a:pPr marL="0" indent="0" algn="thaiDist">
              <a:buNone/>
            </a:pPr>
            <a:endParaRPr lang="th-TH" sz="48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thaiDist">
              <a:buNone/>
            </a:pPr>
            <a:endParaRPr lang="th-TH" sz="48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thaiDist">
              <a:buNone/>
            </a:pPr>
            <a:endParaRPr lang="th-TH" sz="4800" b="1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thaiDist">
              <a:buNone/>
            </a:pPr>
            <a:r>
              <a:rPr lang="th-TH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ให้รับค่าพลังชีวิต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</a:t>
            </a:r>
            <a:r>
              <a:rPr lang="th-TH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เข้ามาในโปรแกรม จากนั้นรับค่าตัวเลขเข้ามาเพื่อใช้แทนการโจมตีของนักสู้แต่ละฝ่าย</a:t>
            </a:r>
          </a:p>
          <a:p>
            <a:pPr marL="0" indent="0" algn="thaiDist">
              <a:buNone/>
            </a:pPr>
            <a:endParaRPr lang="th-TH" sz="4800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F1762F8-DC38-4EAC-B153-90ECDBA91690}"/>
              </a:ext>
            </a:extLst>
          </p:cNvPr>
          <p:cNvGrpSpPr/>
          <p:nvPr/>
        </p:nvGrpSpPr>
        <p:grpSpPr>
          <a:xfrm>
            <a:off x="4854163" y="2296595"/>
            <a:ext cx="1495922" cy="1171629"/>
            <a:chOff x="3944880" y="2272050"/>
            <a:chExt cx="1495922" cy="1171629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xmlns="" id="{C29C9E2E-183D-49E3-B121-DE55AC1CEB5E}"/>
                </a:ext>
              </a:extLst>
            </p:cNvPr>
            <p:cNvSpPr/>
            <p:nvPr/>
          </p:nvSpPr>
          <p:spPr>
            <a:xfrm>
              <a:off x="4562475" y="2856825"/>
              <a:ext cx="150126" cy="5868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CB2C187-E67B-44EE-BA1E-BB479E0B1426}"/>
                </a:ext>
              </a:extLst>
            </p:cNvPr>
            <p:cNvSpPr txBox="1"/>
            <p:nvPr/>
          </p:nvSpPr>
          <p:spPr>
            <a:xfrm>
              <a:off x="3944880" y="2272050"/>
              <a:ext cx="1495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b="1" dirty="0"/>
                <a:t>เลขคู่โจมตี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5040880E-8288-4449-9A6B-0003DCB96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731"/>
              </p:ext>
            </p:extLst>
          </p:nvPr>
        </p:nvGraphicFramePr>
        <p:xfrm>
          <a:off x="1647902" y="3566269"/>
          <a:ext cx="66959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76">
                  <a:extLst>
                    <a:ext uri="{9D8B030D-6E8A-4147-A177-3AD203B41FA5}">
                      <a16:colId xmlns:a16="http://schemas.microsoft.com/office/drawing/2014/main" xmlns="" val="285639166"/>
                    </a:ext>
                  </a:extLst>
                </a:gridCol>
                <a:gridCol w="597676">
                  <a:extLst>
                    <a:ext uri="{9D8B030D-6E8A-4147-A177-3AD203B41FA5}">
                      <a16:colId xmlns:a16="http://schemas.microsoft.com/office/drawing/2014/main" xmlns="" val="3704312198"/>
                    </a:ext>
                  </a:extLst>
                </a:gridCol>
                <a:gridCol w="597676">
                  <a:extLst>
                    <a:ext uri="{9D8B030D-6E8A-4147-A177-3AD203B41FA5}">
                      <a16:colId xmlns:a16="http://schemas.microsoft.com/office/drawing/2014/main" xmlns="" val="1530444253"/>
                    </a:ext>
                  </a:extLst>
                </a:gridCol>
                <a:gridCol w="597676">
                  <a:extLst>
                    <a:ext uri="{9D8B030D-6E8A-4147-A177-3AD203B41FA5}">
                      <a16:colId xmlns:a16="http://schemas.microsoft.com/office/drawing/2014/main" xmlns="" val="3722292547"/>
                    </a:ext>
                  </a:extLst>
                </a:gridCol>
                <a:gridCol w="597676">
                  <a:extLst>
                    <a:ext uri="{9D8B030D-6E8A-4147-A177-3AD203B41FA5}">
                      <a16:colId xmlns:a16="http://schemas.microsoft.com/office/drawing/2014/main" xmlns="" val="380394136"/>
                    </a:ext>
                  </a:extLst>
                </a:gridCol>
                <a:gridCol w="597676">
                  <a:extLst>
                    <a:ext uri="{9D8B030D-6E8A-4147-A177-3AD203B41FA5}">
                      <a16:colId xmlns:a16="http://schemas.microsoft.com/office/drawing/2014/main" xmlns="" val="2466442600"/>
                    </a:ext>
                  </a:extLst>
                </a:gridCol>
                <a:gridCol w="629737">
                  <a:extLst>
                    <a:ext uri="{9D8B030D-6E8A-4147-A177-3AD203B41FA5}">
                      <a16:colId xmlns:a16="http://schemas.microsoft.com/office/drawing/2014/main" xmlns="" val="977092238"/>
                    </a:ext>
                  </a:extLst>
                </a:gridCol>
                <a:gridCol w="622526">
                  <a:extLst>
                    <a:ext uri="{9D8B030D-6E8A-4147-A177-3AD203B41FA5}">
                      <a16:colId xmlns:a16="http://schemas.microsoft.com/office/drawing/2014/main" xmlns="" val="72341358"/>
                    </a:ext>
                  </a:extLst>
                </a:gridCol>
                <a:gridCol w="605234">
                  <a:extLst>
                    <a:ext uri="{9D8B030D-6E8A-4147-A177-3AD203B41FA5}">
                      <a16:colId xmlns:a16="http://schemas.microsoft.com/office/drawing/2014/main" xmlns="" val="2926328266"/>
                    </a:ext>
                  </a:extLst>
                </a:gridCol>
                <a:gridCol w="605234">
                  <a:extLst>
                    <a:ext uri="{9D8B030D-6E8A-4147-A177-3AD203B41FA5}">
                      <a16:colId xmlns:a16="http://schemas.microsoft.com/office/drawing/2014/main" xmlns="" val="1326418989"/>
                    </a:ext>
                  </a:extLst>
                </a:gridCol>
                <a:gridCol w="647211">
                  <a:extLst>
                    <a:ext uri="{9D8B030D-6E8A-4147-A177-3AD203B41FA5}">
                      <a16:colId xmlns:a16="http://schemas.microsoft.com/office/drawing/2014/main" xmlns="" val="412444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dirty="0">
                          <a:solidFill>
                            <a:srgbClr val="2A1A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dirty="0">
                          <a:solidFill>
                            <a:srgbClr val="2A1A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dirty="0">
                          <a:solidFill>
                            <a:srgbClr val="2A1A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dirty="0">
                          <a:solidFill>
                            <a:srgbClr val="2A1A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b="0" u="sng" dirty="0">
                          <a:solidFill>
                            <a:srgbClr val="2A1A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588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632095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CD73BC22-0500-4187-9F45-17EB00A53270}"/>
              </a:ext>
            </a:extLst>
          </p:cNvPr>
          <p:cNvSpPr/>
          <p:nvPr/>
        </p:nvSpPr>
        <p:spPr>
          <a:xfrm>
            <a:off x="1652309" y="3578209"/>
            <a:ext cx="2986366" cy="584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A5050A0-6302-41F5-9F9B-2EA4355BD394}"/>
              </a:ext>
            </a:extLst>
          </p:cNvPr>
          <p:cNvGrpSpPr/>
          <p:nvPr/>
        </p:nvGrpSpPr>
        <p:grpSpPr>
          <a:xfrm>
            <a:off x="6704013" y="2315645"/>
            <a:ext cx="1495922" cy="1171629"/>
            <a:chOff x="3944880" y="2272050"/>
            <a:chExt cx="1495922" cy="1171629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xmlns="" id="{009949C4-4396-43FB-9C23-06468C20E1D1}"/>
                </a:ext>
              </a:extLst>
            </p:cNvPr>
            <p:cNvSpPr/>
            <p:nvPr/>
          </p:nvSpPr>
          <p:spPr>
            <a:xfrm>
              <a:off x="4562475" y="2856825"/>
              <a:ext cx="150126" cy="5868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8C37836-3141-4B97-AA30-F3C7914DEA80}"/>
                </a:ext>
              </a:extLst>
            </p:cNvPr>
            <p:cNvSpPr txBox="1"/>
            <p:nvPr/>
          </p:nvSpPr>
          <p:spPr>
            <a:xfrm>
              <a:off x="3944880" y="2272050"/>
              <a:ext cx="1495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b="1" dirty="0"/>
                <a:t>เลขคี่โจมตี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38C1DE7-3F9E-4A9F-89DF-569D973BCD81}"/>
              </a:ext>
            </a:extLst>
          </p:cNvPr>
          <p:cNvGrpSpPr/>
          <p:nvPr/>
        </p:nvGrpSpPr>
        <p:grpSpPr>
          <a:xfrm>
            <a:off x="2247257" y="2202293"/>
            <a:ext cx="1770036" cy="1182107"/>
            <a:chOff x="3805419" y="2261572"/>
            <a:chExt cx="1770036" cy="1182107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xmlns="" id="{781EF6F0-6EEA-442F-B299-626FF1B20DEA}"/>
                </a:ext>
              </a:extLst>
            </p:cNvPr>
            <p:cNvSpPr/>
            <p:nvPr/>
          </p:nvSpPr>
          <p:spPr>
            <a:xfrm>
              <a:off x="4562475" y="2856825"/>
              <a:ext cx="150126" cy="5868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9EF8749-7BC0-41E6-8CE1-51A7FB0C1C5D}"/>
                </a:ext>
              </a:extLst>
            </p:cNvPr>
            <p:cNvSpPr txBox="1"/>
            <p:nvPr/>
          </p:nvSpPr>
          <p:spPr>
            <a:xfrm>
              <a:off x="3805419" y="2261572"/>
              <a:ext cx="1770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b="1" dirty="0"/>
                <a:t>ท่าชุดคอมโบ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4D2C56F-60C6-4C80-854F-53FB1F25D796}"/>
              </a:ext>
            </a:extLst>
          </p:cNvPr>
          <p:cNvSpPr txBox="1"/>
          <p:nvPr/>
        </p:nvSpPr>
        <p:spPr>
          <a:xfrm>
            <a:off x="675526" y="3651704"/>
            <a:ext cx="103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ตัวเลข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969A370-BD23-4D87-9C00-7554C26A719E}"/>
              </a:ext>
            </a:extLst>
          </p:cNvPr>
          <p:cNvSpPr txBox="1"/>
          <p:nvPr/>
        </p:nvSpPr>
        <p:spPr>
          <a:xfrm>
            <a:off x="675526" y="4223745"/>
            <a:ext cx="103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/>
              <a:t>พลังโจมตี</a:t>
            </a:r>
          </a:p>
        </p:txBody>
      </p:sp>
    </p:spTree>
    <p:extLst>
      <p:ext uri="{BB962C8B-B14F-4D97-AF65-F5344CB8AC3E}">
        <p14:creationId xmlns:p14="http://schemas.microsoft.com/office/powerpoint/2010/main" val="35894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2.นักสู้พันธุ์ตัวเลข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95052"/>
            <a:ext cx="7687089" cy="5406537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ตัวอย่างการแสดงผล</a:t>
            </a:r>
          </a:p>
          <a:p>
            <a:pPr marL="0" indent="0" algn="thaiDist">
              <a:buNone/>
            </a:pPr>
            <a:endParaRPr lang="th-TH" sz="4800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522A5E-8677-43B0-9FF4-0A8A2F669896}"/>
              </a:ext>
            </a:extLst>
          </p:cNvPr>
          <p:cNvSpPr/>
          <p:nvPr/>
        </p:nvSpPr>
        <p:spPr>
          <a:xfrm>
            <a:off x="1862303" y="2688136"/>
            <a:ext cx="5786652" cy="1310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P = 6</a:t>
            </a:r>
          </a:p>
          <a:p>
            <a:r>
              <a:rPr lang="en-US" sz="2400" dirty="0"/>
              <a:t>7 5 2 4 8 1 3 9 11 12 13 14</a:t>
            </a:r>
          </a:p>
          <a:p>
            <a:r>
              <a:rPr lang="en-US" sz="2400" dirty="0"/>
              <a:t>Odd Fighter WIN!! (Knock with 9)</a:t>
            </a:r>
            <a:endParaRPr lang="th-TH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9892359-4F26-46D7-ABB2-C08A78805C19}"/>
              </a:ext>
            </a:extLst>
          </p:cNvPr>
          <p:cNvSpPr/>
          <p:nvPr/>
        </p:nvSpPr>
        <p:spPr>
          <a:xfrm>
            <a:off x="1862304" y="4402890"/>
            <a:ext cx="5786651" cy="1310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P = 8</a:t>
            </a:r>
          </a:p>
          <a:p>
            <a:r>
              <a:rPr lang="en-US" sz="2400" dirty="0"/>
              <a:t>1 2 3 4 5 6 7 8 9 10 2 4 6 8 10 12</a:t>
            </a:r>
          </a:p>
          <a:p>
            <a:r>
              <a:rPr lang="en-US" sz="2400" dirty="0"/>
              <a:t>Even Fighter WIN!! (Knock with 4)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95687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3.</a:t>
            </a:r>
            <a:r>
              <a:rPr lang="en-US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	ap lyrics contest</a:t>
            </a:r>
            <a:endParaRPr lang="th-TH" b="1" dirty="0">
              <a:solidFill>
                <a:srgbClr val="2A1A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472476"/>
            <a:ext cx="7463119" cy="5406537"/>
          </a:xfrm>
        </p:spPr>
        <p:txBody>
          <a:bodyPr>
            <a:normAutofit lnSpcReduction="10000"/>
          </a:bodyPr>
          <a:lstStyle/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โรงเรียนกำแพงเพชรพิทยาคมได้จัดประกวดแต่งเนื้อร้องเพลงแรพภาษาอังกฤษ ผู้ส่งเนื้อเพลงเข้าประกวดต้องเขียนคำศัพท์ภาษาอังกฤษในเนื้อเพลง โดยมีจำนวนคำศัพท์ไม่เกิน 1000 คำ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สำหรับการให้คะแนนนั้น กรรมการจะพิจารณาจากการเลือกและร้อยเรียงคำว่า มีการเชื่อมต่อตามกฎในการให้คะแนนหรือไม่ ซึ่งกฎในการให้คะแนน มี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2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กฎ คือ</a:t>
            </a:r>
          </a:p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- ถ้า ตัวอักษรแรกของคำ ตรงกับตัวอักษรตัวสุดท้ายของคำก่อนหน้า จะได้คะแนน 1</a:t>
            </a:r>
          </a:p>
          <a:p>
            <a:pPr marL="0" indent="0" algn="thaiDist"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- ถ้า อักษรสระของคำ มีจำนวนเท่ากับ จำนวนอักษรสระของคำก่อนหน้า จะได้คะแนน 1 (อักษรสระ คือ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 e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o u)</a:t>
            </a:r>
          </a:p>
          <a:p>
            <a:pPr marL="0" indent="0" algn="thaiDist">
              <a:buNone/>
            </a:pPr>
            <a:endParaRPr lang="th-TH" sz="3200" dirty="0">
              <a:solidFill>
                <a:schemeClr val="tx1">
                  <a:lumMod val="95000"/>
                  <a:lumOff val="5000"/>
                </a:schemeClr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BE86E7-DC76-4F34-836B-4D6A510E3D9F}"/>
              </a:ext>
            </a:extLst>
          </p:cNvPr>
          <p:cNvSpPr txBox="1">
            <a:spLocks/>
          </p:cNvSpPr>
          <p:nvPr/>
        </p:nvSpPr>
        <p:spPr>
          <a:xfrm>
            <a:off x="3245385" y="1113183"/>
            <a:ext cx="5612012" cy="46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buFont typeface="Arial" panose="020B0604020202020204" pitchFamily="34" charset="0"/>
              <a:buNone/>
            </a:pPr>
            <a:r>
              <a:rPr lang="th-TH" sz="3200" i="1" u="sng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ข้อสอบคัดเลือกนักเรียนเข้าค่าย 2 สอวน. คอมพิวเตอร์ ปี 60</a:t>
            </a:r>
          </a:p>
        </p:txBody>
      </p:sp>
    </p:spTree>
    <p:extLst>
      <p:ext uri="{BB962C8B-B14F-4D97-AF65-F5344CB8AC3E}">
        <p14:creationId xmlns:p14="http://schemas.microsoft.com/office/powerpoint/2010/main" val="39530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3.</a:t>
            </a:r>
            <a:r>
              <a:rPr lang="en-US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	ap lyrics contest</a:t>
            </a:r>
            <a:endParaRPr lang="th-TH" b="1" dirty="0">
              <a:solidFill>
                <a:srgbClr val="2A1A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472476"/>
            <a:ext cx="7463119" cy="5406537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จงเขียนโปรแกรมรับคำศัพท์จำนวน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คำแล้วให้โปรแกรมคำนวณว่า จากลำดับของคำศัพท์ทั้งหมดที่รับเข้ามามีคะแนนที่เกิดขึ้นจากการเชื่อมคำเท่าไร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BE86E7-DC76-4F34-836B-4D6A510E3D9F}"/>
              </a:ext>
            </a:extLst>
          </p:cNvPr>
          <p:cNvSpPr txBox="1">
            <a:spLocks/>
          </p:cNvSpPr>
          <p:nvPr/>
        </p:nvSpPr>
        <p:spPr>
          <a:xfrm>
            <a:off x="3245385" y="1113183"/>
            <a:ext cx="5612012" cy="46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buFont typeface="Arial" panose="020B0604020202020204" pitchFamily="34" charset="0"/>
              <a:buNone/>
            </a:pPr>
            <a:r>
              <a:rPr lang="th-TH" sz="3200" i="1" u="sng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ข้อสอบคัดเลือกนักเรียนเข้าค่าย 2 สอวน. คอมพิวเตอร์ ปี 60</a:t>
            </a:r>
          </a:p>
        </p:txBody>
      </p:sp>
      <p:pic>
        <p:nvPicPr>
          <p:cNvPr id="2050" name="Picture 2" descr="à¸à¸¥à¸à¸²à¸£à¸à¹à¸à¸«à¸²à¸£à¸¹à¸à¸ à¸²à¸à¸ªà¸³à¸«à¸£à¸±à¸ rap png">
            <a:extLst>
              <a:ext uri="{FF2B5EF4-FFF2-40B4-BE49-F238E27FC236}">
                <a16:creationId xmlns:a16="http://schemas.microsoft.com/office/drawing/2014/main" xmlns="" id="{C7BF6CAB-811E-4CAF-9395-F113E4FB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500" l="10000" r="90000">
                        <a14:foregroundMark x1="27889" y1="31400" x2="17222" y2="47200"/>
                        <a14:foregroundMark x1="30111" y1="69500" x2="23222" y2="95100"/>
                        <a14:foregroundMark x1="57556" y1="84200" x2="67889" y2="89000"/>
                        <a14:foregroundMark x1="71667" y1="87600" x2="63444" y2="86000"/>
                        <a14:foregroundMark x1="20778" y1="93500" x2="23667" y2="88000"/>
                        <a14:foregroundMark x1="26333" y1="94100" x2="29222" y2="86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15" y="2337179"/>
            <a:ext cx="4068739" cy="45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12EDDB-29C2-4504-9D67-5BDAE6E3CF2E}"/>
              </a:ext>
            </a:extLst>
          </p:cNvPr>
          <p:cNvSpPr/>
          <p:nvPr/>
        </p:nvSpPr>
        <p:spPr>
          <a:xfrm>
            <a:off x="5488005" y="3143676"/>
            <a:ext cx="2119927" cy="34461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N = 5</a:t>
            </a:r>
          </a:p>
          <a:p>
            <a:r>
              <a:rPr lang="en-US" sz="3200" dirty="0"/>
              <a:t>he</a:t>
            </a:r>
          </a:p>
          <a:p>
            <a:r>
              <a:rPr lang="en-US" sz="3200" dirty="0"/>
              <a:t>eat</a:t>
            </a:r>
          </a:p>
          <a:p>
            <a:r>
              <a:rPr lang="en-US" sz="3200" dirty="0"/>
              <a:t>head</a:t>
            </a:r>
          </a:p>
          <a:p>
            <a:r>
              <a:rPr lang="en-US" sz="3200" dirty="0"/>
              <a:t>dog</a:t>
            </a:r>
          </a:p>
          <a:p>
            <a:r>
              <a:rPr lang="en-US" sz="3200" dirty="0"/>
              <a:t>god</a:t>
            </a:r>
          </a:p>
          <a:p>
            <a:r>
              <a:rPr lang="en-US" sz="3200" dirty="0"/>
              <a:t>Point = 5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57274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433E4-FFE5-4264-B025-CA69F305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42629"/>
            <a:ext cx="7633742" cy="770554"/>
          </a:xfrm>
          <a:prstGeom prst="round2DiagRect">
            <a:avLst/>
          </a:prstGeom>
          <a:solidFill>
            <a:srgbClr val="F8B323"/>
          </a:solidFill>
          <a:ln>
            <a:solidFill>
              <a:srgbClr val="2A1A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th-TH" b="1" dirty="0">
                <a:solidFill>
                  <a:srgbClr val="2A1A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4.คุกหฤโหด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AF09B-45E6-45A0-A905-B6226E0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069" y="1472476"/>
            <a:ext cx="7463119" cy="5406537"/>
          </a:xfrm>
        </p:spPr>
        <p:txBody>
          <a:bodyPr>
            <a:normAutofit/>
          </a:bodyPr>
          <a:lstStyle/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ในคุกแห่งหนึ่งส่งนักโทษไปสังเวยปิศาจดูดเลือดเพื่อแลกกับการเสียเทืองให้กับปิศาจ มีนักโทษทั้งหมด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คน มีเลขประจำตัวคือ 1, 2, 3,...,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โดยนักโทษเหล่านี้จะนั่งล้อมเป็นวงกลมเรียงลำดับเลขประจำตัว จากนั้นจะมีการนับ 1 ถึง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เมื่อนักโทษคนใดตกที่เลข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จะส่งนักโทษคนนั้นไปสังเวย และเริ่มนับ 1 ถึง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m 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ใหม่ที่คนถัดไป จะทำอย่างนี้ไป</a:t>
            </a:r>
            <a:r>
              <a:rPr lang="th-TH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เรื่อยๆ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จนนักโทษ</a:t>
            </a:r>
            <a:r>
              <a:rPr lang="th-TH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ทุกๆ</a:t>
            </a: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คนถูกส่งไปสังเวยปิศาจ </a:t>
            </a:r>
          </a:p>
          <a:p>
            <a:pPr marL="0" indent="0" algn="thaiDi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	จงเขียนโปรแกรมเพื่อคำนวณหาลำดับการส่งนักโทษไปสังเวยปิศาจ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3BE86E7-DC76-4F34-836B-4D6A510E3D9F}"/>
              </a:ext>
            </a:extLst>
          </p:cNvPr>
          <p:cNvSpPr txBox="1">
            <a:spLocks/>
          </p:cNvSpPr>
          <p:nvPr/>
        </p:nvSpPr>
        <p:spPr>
          <a:xfrm>
            <a:off x="3709411" y="1113183"/>
            <a:ext cx="6062388" cy="465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thaiDist">
              <a:buFont typeface="Arial" panose="020B0604020202020204" pitchFamily="34" charset="0"/>
              <a:buNone/>
            </a:pPr>
            <a:r>
              <a:rPr lang="th-TH" sz="3200" i="1" u="sng" dirty="0">
                <a:solidFill>
                  <a:srgbClr val="0070C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ข้อสอบแข่งขันคอมพิวเตอร์โอลิมปิกระดับชาติ ครั้งที่ 6</a:t>
            </a:r>
          </a:p>
        </p:txBody>
      </p:sp>
    </p:spTree>
    <p:extLst>
      <p:ext uri="{BB962C8B-B14F-4D97-AF65-F5344CB8AC3E}">
        <p14:creationId xmlns:p14="http://schemas.microsoft.com/office/powerpoint/2010/main" val="42291298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153</TotalTime>
  <Words>434</Words>
  <Application>Microsoft Office PowerPoint</Application>
  <PresentationFormat>นำเสนอทางหน้าจอ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Badge</vt:lpstr>
      <vt:lpstr>ใครทำได้ ยกมือขึ้น</vt:lpstr>
      <vt:lpstr>1.สนามหญ้าสุดหรู</vt:lpstr>
      <vt:lpstr>1.สนามหญ้าสุดหรู</vt:lpstr>
      <vt:lpstr>2.นักสู้พันธุ์ตัวเลข</vt:lpstr>
      <vt:lpstr>2.นักสู้พันธุ์ตัวเลข</vt:lpstr>
      <vt:lpstr>2.นักสู้พันธุ์ตัวเลข</vt:lpstr>
      <vt:lpstr>3.R ap lyrics contest</vt:lpstr>
      <vt:lpstr>3.R ap lyrics contest</vt:lpstr>
      <vt:lpstr>4.คุกหฤโหด</vt:lpstr>
      <vt:lpstr>4.คุกหฤโหด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ใครทำได้ ยกมือขึ้น</dc:title>
  <dc:creator>Phichitra</dc:creator>
  <cp:lastModifiedBy>GGG</cp:lastModifiedBy>
  <cp:revision>14</cp:revision>
  <dcterms:created xsi:type="dcterms:W3CDTF">2018-10-19T16:31:05Z</dcterms:created>
  <dcterms:modified xsi:type="dcterms:W3CDTF">2018-10-20T01:33:05Z</dcterms:modified>
</cp:coreProperties>
</file>