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2" r:id="rId3"/>
    <p:sldId id="276" r:id="rId4"/>
    <p:sldId id="274" r:id="rId5"/>
    <p:sldId id="266" r:id="rId6"/>
    <p:sldId id="267" r:id="rId7"/>
    <p:sldId id="275" r:id="rId8"/>
    <p:sldId id="268" r:id="rId9"/>
    <p:sldId id="277" r:id="rId10"/>
    <p:sldId id="269" r:id="rId11"/>
    <p:sldId id="278" r:id="rId12"/>
    <p:sldId id="270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1" r:id="rId21"/>
    <p:sldId id="272" r:id="rId22"/>
    <p:sldId id="284" r:id="rId23"/>
    <p:sldId id="294" r:id="rId24"/>
    <p:sldId id="293" r:id="rId25"/>
    <p:sldId id="279" r:id="rId26"/>
    <p:sldId id="280" r:id="rId27"/>
    <p:sldId id="273" r:id="rId28"/>
    <p:sldId id="285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UPC-Hyacinth" panose="020B0300020202020204" pitchFamily="34" charset="-34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8198B6"/>
    <a:srgbClr val="5D6DAF"/>
    <a:srgbClr val="006600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37A1-4E51-4B47-BC98-771D7D6D6E2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6" b="17909"/>
          <a:stretch/>
        </p:blipFill>
        <p:spPr bwMode="auto">
          <a:xfrm>
            <a:off x="323528" y="1052736"/>
            <a:ext cx="4492625" cy="454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3635896" y="2653012"/>
            <a:ext cx="3536546" cy="14360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th-TH" sz="7200" b="1" dirty="0">
                <a:ln w="12700">
                  <a:solidFill>
                    <a:srgbClr val="5D6DAF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ตัวดำเนินการ</a:t>
            </a:r>
          </a:p>
          <a:p>
            <a:pPr>
              <a:lnSpc>
                <a:spcPts val="5000"/>
              </a:lnSpc>
            </a:pPr>
            <a:r>
              <a:rPr lang="en-US" sz="7200" b="1" dirty="0">
                <a:ln w="12700">
                  <a:solidFill>
                    <a:srgbClr val="5D6DAF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Operators</a:t>
            </a:r>
            <a:endParaRPr lang="th-TH" sz="7200" b="1" cap="none" spc="0" dirty="0">
              <a:ln w="12700">
                <a:solidFill>
                  <a:srgbClr val="5D6DAF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397720" y="4089046"/>
            <a:ext cx="42787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Programming</a:t>
            </a:r>
            <a:endParaRPr lang="th-TH" sz="8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67172" y="2780928"/>
            <a:ext cx="980492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95536" y="3068960"/>
            <a:ext cx="1071736" cy="130368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95536" y="3356992"/>
            <a:ext cx="1080120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47936" y="3645024"/>
            <a:ext cx="1080120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8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ค่า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 ค่า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04557"/>
              </p:ext>
            </p:extLst>
          </p:nvPr>
        </p:nvGraphicFramePr>
        <p:xfrm>
          <a:off x="539552" y="1484784"/>
          <a:ext cx="806489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0613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  <a:gridCol w="1794083">
                  <a:extLst>
                    <a:ext uri="{9D8B030D-6E8A-4147-A177-3AD203B41FA5}">
                      <a16:colId xmlns:a16="http://schemas.microsoft.com/office/drawing/2014/main" val="330940869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9121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คำสั่ง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ค่า </a:t>
                      </a:r>
                      <a:r>
                        <a:rPr lang="en-US" sz="3600" b="1" dirty="0"/>
                        <a:t>x</a:t>
                      </a:r>
                      <a:endParaRPr lang="th-TH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ค่า </a:t>
                      </a:r>
                      <a:r>
                        <a:rPr lang="en-US" sz="3600" b="1" dirty="0"/>
                        <a:t>y</a:t>
                      </a:r>
                      <a:endParaRPr lang="th-TH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x = 10; y = 20;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++x;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y</a:t>
                      </a:r>
                      <a:r>
                        <a:rPr lang="th-TH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 --x;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x += y-3;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y = x-++y;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(“%</a:t>
                      </a: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d”,x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++);</a:t>
                      </a:r>
                      <a:endParaRPr lang="th-TH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3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5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ลำดับในการดำเนินการ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82553"/>
              </p:ext>
            </p:extLst>
          </p:nvPr>
        </p:nvGraphicFramePr>
        <p:xfrm>
          <a:off x="1403648" y="1271874"/>
          <a:ext cx="3816424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937">
                  <a:extLst>
                    <a:ext uri="{9D8B030D-6E8A-4147-A177-3AD203B41FA5}">
                      <a16:colId xmlns:a16="http://schemas.microsoft.com/office/drawing/2014/main" val="1767292742"/>
                    </a:ext>
                  </a:extLst>
                </a:gridCol>
                <a:gridCol w="3230487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ตัวดำเนินการ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++  -- - + -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* /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1F497D"/>
                          </a:solidFill>
                        </a:rPr>
                        <a:t>5</a:t>
                      </a:r>
                      <a:endParaRPr lang="th-TH" sz="3600" b="1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1F497D"/>
                          </a:solidFill>
                        </a:rPr>
                        <a:t> +=  *=  /=  -=  %=</a:t>
                      </a:r>
                      <a:endParaRPr lang="th-TH" sz="3600" b="1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9686" y="5457840"/>
            <a:ext cx="870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ถ้ามีตัวดำเนินการในระดับเดียวกันหลายตัว จะประเมินผลตัวดำเนินการที่อยู่ทางซ้ายก่อน</a:t>
            </a:r>
            <a:endParaRPr lang="en-US" sz="2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51C1C5-F056-4628-869F-C7B3932DCCE7}"/>
              </a:ext>
            </a:extLst>
          </p:cNvPr>
          <p:cNvSpPr/>
          <p:nvPr/>
        </p:nvSpPr>
        <p:spPr>
          <a:xfrm>
            <a:off x="6557243" y="1227036"/>
            <a:ext cx="720080" cy="39301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1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1. X = (A - D) * F % B;</a:t>
            </a:r>
          </a:p>
        </p:txBody>
      </p:sp>
    </p:spTree>
    <p:extLst>
      <p:ext uri="{BB962C8B-B14F-4D97-AF65-F5344CB8AC3E}">
        <p14:creationId xmlns:p14="http://schemas.microsoft.com/office/powerpoint/2010/main" val="75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2. X += (A % D - E) + B * C;</a:t>
            </a:r>
          </a:p>
        </p:txBody>
      </p:sp>
    </p:spTree>
    <p:extLst>
      <p:ext uri="{BB962C8B-B14F-4D97-AF65-F5344CB8AC3E}">
        <p14:creationId xmlns:p14="http://schemas.microsoft.com/office/powerpoint/2010/main" val="34972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3. X = F / (D + E – B * A) % C;</a:t>
            </a:r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r>
              <a:rPr lang="en-US" sz="4400" dirty="0"/>
              <a:t>4. X += (D * A – B / C) – (A % C / D - E);</a:t>
            </a:r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5. X -= (A - B) + C % (F – E + A);</a:t>
            </a:r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6. X = (B + D / C) – A * F;</a:t>
            </a:r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7. X *= (C – A % B) * (D – F / E) + (A - C);</a:t>
            </a:r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จงหาค่าของตัวแปร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37A-1BC6-4679-9B23-0A841BC8D53C}"/>
              </a:ext>
            </a:extLst>
          </p:cNvPr>
          <p:cNvSpPr txBox="1"/>
          <p:nvPr/>
        </p:nvSpPr>
        <p:spPr>
          <a:xfrm>
            <a:off x="518864" y="1124744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กำหนดค่าตัวแปร </a:t>
            </a:r>
            <a:r>
              <a:rPr lang="en-US" sz="3600" b="1" dirty="0"/>
              <a:t>int </a:t>
            </a:r>
            <a:r>
              <a:rPr lang="en-US" sz="3600" b="1" dirty="0">
                <a:solidFill>
                  <a:srgbClr val="FF0000"/>
                </a:solidFill>
              </a:rPr>
              <a:t>X=0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A=5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B=2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C=11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D=4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E=3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70C0"/>
                </a:solidFill>
              </a:rPr>
              <a:t>F=7;</a:t>
            </a:r>
          </a:p>
          <a:p>
            <a:endParaRPr lang="en-US" sz="900" dirty="0"/>
          </a:p>
          <a:p>
            <a:r>
              <a:rPr lang="en-US" sz="4400" dirty="0"/>
              <a:t>8. X -= E % D / F + (B – C + A);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69404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ตัวดำเนินการกำหนดค่า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6CD96-B562-4A93-ADAE-74F89138B5B2}"/>
              </a:ext>
            </a:extLst>
          </p:cNvPr>
          <p:cNvSpPr txBox="1"/>
          <p:nvPr/>
        </p:nvSpPr>
        <p:spPr>
          <a:xfrm>
            <a:off x="518864" y="1124744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	</a:t>
            </a:r>
            <a:r>
              <a:rPr lang="th-TH" sz="3600" dirty="0"/>
              <a:t>ใช้สำหรับกำหนดค่าให้กับตัวแปรต่างๆ ตามที่ต้องการ สัญลักษณ์ของตัวดำเนินการกำหนดค่าคือเครื่องหมายเท่ากับ </a:t>
            </a:r>
            <a:r>
              <a:rPr lang="en-US" sz="3600" dirty="0"/>
              <a:t>(</a:t>
            </a:r>
            <a:r>
              <a:rPr lang="en-US" sz="4400" b="1" dirty="0">
                <a:solidFill>
                  <a:srgbClr val="FF0000"/>
                </a:solidFill>
              </a:rPr>
              <a:t>=</a:t>
            </a:r>
            <a:r>
              <a:rPr lang="en-US" sz="3600" b="1" dirty="0"/>
              <a:t>)</a:t>
            </a:r>
            <a:r>
              <a:rPr lang="en-US" sz="3600" dirty="0"/>
              <a:t> </a:t>
            </a:r>
            <a:endParaRPr lang="th-TH" sz="3600" dirty="0"/>
          </a:p>
          <a:p>
            <a:r>
              <a:rPr lang="th-TH" sz="3200" dirty="0"/>
              <a:t>	</a:t>
            </a:r>
            <a:r>
              <a:rPr lang="th-TH" sz="4000" b="1" u="sng" dirty="0"/>
              <a:t>ตัวอย่าง</a:t>
            </a:r>
            <a:endParaRPr lang="th-TH" sz="3200" b="1" u="sng" dirty="0"/>
          </a:p>
          <a:p>
            <a:r>
              <a:rPr lang="th-TH" sz="3200" dirty="0"/>
              <a:t>	</a:t>
            </a:r>
            <a:r>
              <a:rPr lang="en-US" sz="4800" dirty="0"/>
              <a:t>int a </a:t>
            </a:r>
            <a:r>
              <a:rPr lang="en-US" sz="4800" dirty="0">
                <a:solidFill>
                  <a:srgbClr val="FF0000"/>
                </a:solidFill>
              </a:rPr>
              <a:t>=</a:t>
            </a:r>
            <a:r>
              <a:rPr lang="en-US" sz="4800" dirty="0"/>
              <a:t> 5;</a:t>
            </a:r>
            <a:endParaRPr lang="th-TH" sz="4800" dirty="0"/>
          </a:p>
          <a:p>
            <a:r>
              <a:rPr lang="th-TH" sz="4800" dirty="0"/>
              <a:t>	</a:t>
            </a:r>
            <a:r>
              <a:rPr lang="en-US" sz="4800" dirty="0"/>
              <a:t>a </a:t>
            </a:r>
            <a:r>
              <a:rPr lang="en-US" sz="4800" dirty="0">
                <a:solidFill>
                  <a:srgbClr val="FF0000"/>
                </a:solidFill>
              </a:rPr>
              <a:t>=</a:t>
            </a:r>
            <a:r>
              <a:rPr lang="en-US" sz="4800" dirty="0"/>
              <a:t> </a:t>
            </a:r>
            <a:r>
              <a:rPr lang="en-US" sz="4800" dirty="0" err="1"/>
              <a:t>b+c</a:t>
            </a:r>
            <a:r>
              <a:rPr lang="en-US" sz="4800" dirty="0"/>
              <a:t>;</a:t>
            </a:r>
          </a:p>
          <a:p>
            <a:r>
              <a:rPr lang="en-US" sz="3200" dirty="0"/>
              <a:t>	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24140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การเขียนนิพจน์ทางคณิตศาสตร์ในภาษาซี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0A3BD1-07D5-4ACA-9237-89B8EF3A3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815529"/>
                  </p:ext>
                </p:extLst>
              </p:nvPr>
            </p:nvGraphicFramePr>
            <p:xfrm>
              <a:off x="179512" y="2364898"/>
              <a:ext cx="8712967" cy="3368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477">
                      <a:extLst>
                        <a:ext uri="{9D8B030D-6E8A-4147-A177-3AD203B41FA5}">
                          <a16:colId xmlns:a16="http://schemas.microsoft.com/office/drawing/2014/main" val="1767292742"/>
                        </a:ext>
                      </a:extLst>
                    </a:gridCol>
                    <a:gridCol w="3410987">
                      <a:extLst>
                        <a:ext uri="{9D8B030D-6E8A-4147-A177-3AD203B41FA5}">
                          <a16:colId xmlns:a16="http://schemas.microsoft.com/office/drawing/2014/main" val="2813920640"/>
                        </a:ext>
                      </a:extLst>
                    </a:gridCol>
                    <a:gridCol w="45365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h-TH" sz="36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3200" dirty="0">
                              <a:solidFill>
                                <a:schemeClr val="tx1"/>
                              </a:solidFill>
                            </a:rPr>
                            <a:t>นิพจน์ทางคณิตศาสตร์ปกติ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3600" dirty="0">
                              <a:solidFill>
                                <a:schemeClr val="tx1"/>
                              </a:solidFill>
                            </a:rPr>
                            <a:t>นิพจน์ทางภาษาซี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6082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y</a:t>
                          </a:r>
                          <a:r>
                            <a:rPr lang="en-US" sz="3600" baseline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=</a:t>
                          </a:r>
                          <a:r>
                            <a:rPr lang="en-US" sz="3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bx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c</m:t>
                              </m:r>
                            </m:oMath>
                          </a14:m>
                          <a:endParaRPr lang="en-US" sz="3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423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2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>
                              <a:solidFill>
                                <a:schemeClr val="tx1"/>
                              </a:solidFill>
                            </a:rPr>
                            <a:t>area</a:t>
                          </a:r>
                          <a:r>
                            <a:rPr lang="en-US" sz="3600" baseline="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US" sz="3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600" dirty="0">
                            <a:solidFill>
                              <a:schemeClr val="tx1"/>
                            </a:solidFill>
                            <a:latin typeface="+mn-lt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885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3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3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</a:rPr>
                                    <m:t>u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</a:rPr>
                                    <m:t>v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3600" b="0" i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36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334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4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 =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738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0A3BD1-07D5-4ACA-9237-89B8EF3A3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815529"/>
                  </p:ext>
                </p:extLst>
              </p:nvPr>
            </p:nvGraphicFramePr>
            <p:xfrm>
              <a:off x="179512" y="2364898"/>
              <a:ext cx="8712967" cy="3368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67292742"/>
                        </a:ext>
                      </a:extLst>
                    </a:gridCol>
                    <a:gridCol w="34109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13920640"/>
                        </a:ext>
                      </a:extLst>
                    </a:gridCol>
                    <a:gridCol w="453650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th-TH" sz="36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3200" dirty="0">
                              <a:solidFill>
                                <a:schemeClr val="tx1"/>
                              </a:solidFill>
                            </a:rPr>
                            <a:t>นิพจน์ทางคณิตศาสตร์ปกติ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3600" dirty="0">
                              <a:solidFill>
                                <a:schemeClr val="tx1"/>
                              </a:solidFill>
                            </a:rPr>
                            <a:t>นิพจน์ทางภาษาซี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56082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40" t="-114286" r="-133274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742329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2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40" t="-214286" r="-133274" b="-2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56885975"/>
                      </a:ext>
                    </a:extLst>
                  </a:tr>
                  <a:tr h="8080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3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40" t="-250000" r="-1332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433485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dirty="0"/>
                            <a:t>4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540" t="-440000" r="-133274" b="-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55738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060A036-1552-4C7F-997B-F9EEB9EC6A96}"/>
              </a:ext>
            </a:extLst>
          </p:cNvPr>
          <p:cNvSpPr txBox="1">
            <a:spLocks/>
          </p:cNvSpPr>
          <p:nvPr/>
        </p:nvSpPr>
        <p:spPr>
          <a:xfrm>
            <a:off x="338843" y="1124744"/>
            <a:ext cx="83943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200" dirty="0">
                <a:ln w="0"/>
                <a:effectLst/>
              </a:rPr>
              <a:t>จะเขียนนิพจน์ทางคณิตศาสตร์ต่อไปนี้ให้อยู่ในรูปนิพจน์ในภาษาซีอย่างไร</a:t>
            </a:r>
            <a:r>
              <a:rPr lang="en-US" sz="3200" dirty="0">
                <a:ln w="0"/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499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การเปลี่ยนแปลงชนิดข้อมูล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74848" y="692696"/>
            <a:ext cx="83943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200" dirty="0">
                <a:ln w="0"/>
              </a:rPr>
              <a:t>	เป็นการเปลี่ยนแปลงข้อมูลจากชนิดหนึ่งให้เป็นอีกชนิดหนึ่ง</a:t>
            </a:r>
            <a:endParaRPr lang="en-US" sz="3200" dirty="0">
              <a:ln w="0"/>
              <a:effectLst/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1245247" y="1443485"/>
            <a:ext cx="6653506" cy="8069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ctr"/>
            <a:r>
              <a:rPr lang="th-TH" sz="4000" b="1" dirty="0">
                <a:solidFill>
                  <a:schemeClr val="tx1"/>
                </a:solidFill>
              </a:rPr>
              <a:t>ตัวแปร </a:t>
            </a:r>
            <a:r>
              <a:rPr lang="en-US" sz="4000" b="1" dirty="0">
                <a:solidFill>
                  <a:srgbClr val="00B050"/>
                </a:solidFill>
              </a:rPr>
              <a:t>=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(</a:t>
            </a:r>
            <a:r>
              <a:rPr lang="th-TH" sz="4000" b="1" dirty="0">
                <a:solidFill>
                  <a:srgbClr val="FF0000"/>
                </a:solidFill>
              </a:rPr>
              <a:t>ชนิดของข้อมูล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r>
              <a:rPr lang="th-TH" sz="4000" b="1" dirty="0">
                <a:solidFill>
                  <a:schemeClr val="accent5">
                    <a:lumMod val="75000"/>
                  </a:schemeClr>
                </a:solidFill>
              </a:rPr>
              <a:t>นิพจน์</a:t>
            </a:r>
            <a:r>
              <a:rPr lang="en-US" sz="4000" b="1" dirty="0">
                <a:solidFill>
                  <a:schemeClr val="tx1"/>
                </a:solidFill>
              </a:rPr>
              <a:t>;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01658" y="2106391"/>
            <a:ext cx="1296144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u="sng" dirty="0">
                <a:ln w="0"/>
              </a:rPr>
              <a:t>ตัวอย่าง</a:t>
            </a: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1245247" y="2754463"/>
            <a:ext cx="6653506" cy="3816424"/>
          </a:xfrm>
          <a:prstGeom prst="roundRect">
            <a:avLst>
              <a:gd name="adj" fmla="val 582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#include &lt;</a:t>
            </a:r>
            <a:r>
              <a:rPr lang="en-US" sz="3200" b="1" dirty="0" err="1">
                <a:solidFill>
                  <a:schemeClr val="tx1"/>
                </a:solidFill>
              </a:rPr>
              <a:t>stdio.h</a:t>
            </a:r>
            <a:r>
              <a:rPr lang="en-US" sz="3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main()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{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</a:t>
            </a:r>
            <a:r>
              <a:rPr lang="en-US" sz="3200" b="1" dirty="0" err="1">
                <a:solidFill>
                  <a:schemeClr val="tx1"/>
                </a:solidFill>
              </a:rPr>
              <a:t>int</a:t>
            </a:r>
            <a:r>
              <a:rPr lang="en-US" sz="3200" b="1" dirty="0">
                <a:solidFill>
                  <a:schemeClr val="tx1"/>
                </a:solidFill>
              </a:rPr>
              <a:t> x;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3200" b="1" dirty="0">
                <a:solidFill>
                  <a:srgbClr val="0070C0"/>
                </a:solidFill>
              </a:rPr>
              <a:t>x = 5.6 + 3.5;           /*</a:t>
            </a:r>
            <a:r>
              <a:rPr lang="th-TH" sz="3200" b="1" dirty="0">
                <a:solidFill>
                  <a:srgbClr val="0070C0"/>
                </a:solidFill>
              </a:rPr>
              <a:t>จะได้ </a:t>
            </a:r>
            <a:r>
              <a:rPr lang="en-US" sz="3200" b="1" dirty="0">
                <a:solidFill>
                  <a:srgbClr val="0070C0"/>
                </a:solidFill>
              </a:rPr>
              <a:t>x = 9;</a:t>
            </a:r>
          </a:p>
          <a:p>
            <a:r>
              <a:rPr lang="en-US" sz="3200" b="1" dirty="0">
                <a:solidFill>
                  <a:srgbClr val="006600"/>
                </a:solidFill>
              </a:rPr>
              <a:t>     x = (</a:t>
            </a:r>
            <a:r>
              <a:rPr lang="en-US" sz="3200" b="1" dirty="0" err="1">
                <a:solidFill>
                  <a:srgbClr val="006600"/>
                </a:solidFill>
              </a:rPr>
              <a:t>int</a:t>
            </a:r>
            <a:r>
              <a:rPr lang="en-US" sz="3200" b="1" dirty="0">
                <a:solidFill>
                  <a:srgbClr val="006600"/>
                </a:solidFill>
              </a:rPr>
              <a:t>)5.6 + (</a:t>
            </a:r>
            <a:r>
              <a:rPr lang="en-US" sz="3200" b="1" dirty="0" err="1">
                <a:solidFill>
                  <a:srgbClr val="006600"/>
                </a:solidFill>
              </a:rPr>
              <a:t>int</a:t>
            </a:r>
            <a:r>
              <a:rPr lang="en-US" sz="3200" b="1" dirty="0">
                <a:solidFill>
                  <a:srgbClr val="006600"/>
                </a:solidFill>
              </a:rPr>
              <a:t>)3.5;  /*</a:t>
            </a:r>
            <a:r>
              <a:rPr lang="th-TH" sz="3200" b="1" dirty="0">
                <a:solidFill>
                  <a:srgbClr val="006600"/>
                </a:solidFill>
              </a:rPr>
              <a:t>แปลง</a:t>
            </a:r>
            <a:r>
              <a:rPr lang="en-US" sz="3200" b="1" dirty="0">
                <a:solidFill>
                  <a:srgbClr val="006600"/>
                </a:solidFill>
              </a:rPr>
              <a:t> 5.6 </a:t>
            </a:r>
            <a:r>
              <a:rPr lang="th-TH" sz="3200" b="1" dirty="0">
                <a:solidFill>
                  <a:srgbClr val="006600"/>
                </a:solidFill>
              </a:rPr>
              <a:t>ให้เป็น 5 			       แปลง 3.5 ให้เป็น 3 */</a:t>
            </a:r>
            <a:r>
              <a:rPr lang="en-US" sz="3200" b="1" dirty="0">
                <a:solidFill>
                  <a:srgbClr val="006600"/>
                </a:solidFill>
              </a:rPr>
              <a:t>      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6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ทรงกระบอก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ชื่อเรื่อง 1">
                <a:extLst>
                  <a:ext uri="{FF2B5EF4-FFF2-40B4-BE49-F238E27FC236}">
                    <a16:creationId xmlns:a16="http://schemas.microsoft.com/office/drawing/2014/main" id="{7060A036-1552-4C7F-997B-F9EEB9EC6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843" y="1124744"/>
                <a:ext cx="8394304" cy="52565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>
                  <a:spcBef>
                    <a:spcPts val="0"/>
                  </a:spcBef>
                  <a:defRPr/>
                </a:pPr>
                <a:r>
                  <a:rPr lang="th-TH" sz="2800" dirty="0">
                    <a:ln w="0"/>
                  </a:rPr>
                  <a:t>1. จงเขียนโปรแกรมคำนวณหาปริมาตรของรูปทรงกระบอก โดยให้รับค่า รัศมีของฐานและความสูงของรูปทรงกระบอกเข้ามาในโปรแกรม (กำหนดให้ </a:t>
                </a:r>
                <a14:m>
                  <m:oMath xmlns:m="http://schemas.openxmlformats.org/officeDocument/2006/math">
                    <m:r>
                      <a:rPr lang="th-TH" sz="280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=3.14</m:t>
                    </m:r>
                  </m:oMath>
                </a14:m>
                <a:r>
                  <a:rPr lang="en-US" sz="2800" dirty="0">
                    <a:ln w="0"/>
                    <a:effectLst/>
                  </a:rPr>
                  <a:t>) </a:t>
                </a:r>
                <a:r>
                  <a:rPr lang="th-TH" sz="2800" dirty="0">
                    <a:ln w="0"/>
                    <a:effectLst/>
                  </a:rPr>
                  <a:t>และสูตรการหาปริมาตรของรูปทรงกระบอกเป็น </a:t>
                </a:r>
                <a:r>
                  <a:rPr lang="en-US" sz="3600" dirty="0">
                    <a:solidFill>
                      <a:prstClr val="black"/>
                    </a:solidFill>
                    <a:ea typeface="+mn-ea"/>
                  </a:rPr>
                  <a:t>volume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600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360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3600" dirty="0">
                  <a:solidFill>
                    <a:prstClr val="black"/>
                  </a:solidFill>
                  <a:ea typeface="+mn-ea"/>
                </a:endParaRPr>
              </a:p>
              <a:p>
                <a:pPr algn="l"/>
                <a:r>
                  <a:rPr lang="th-TH" sz="2800" dirty="0">
                    <a:ln w="0"/>
                    <a:effectLst/>
                  </a:rPr>
                  <a:t> </a:t>
                </a:r>
                <a:endParaRPr lang="en-US" sz="2800" dirty="0">
                  <a:ln w="0"/>
                  <a:effectLst/>
                </a:endParaRPr>
              </a:p>
              <a:p>
                <a:pPr algn="l"/>
                <a:endParaRPr lang="en-US" sz="280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5" name="ชื่อเรื่อง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60A036-1552-4C7F-997B-F9EEB9EC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3" y="1124744"/>
                <a:ext cx="8394304" cy="5256584"/>
              </a:xfrm>
              <a:prstGeom prst="rect">
                <a:avLst/>
              </a:prstGeom>
              <a:blipFill rotWithShape="1">
                <a:blip r:embed="rId2"/>
                <a:stretch>
                  <a:fillRect l="-1525" t="-1160" r="-36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แผนผังลำดับงาน: ดิสก์แม่เหล็ก 2"/>
          <p:cNvSpPr/>
          <p:nvPr/>
        </p:nvSpPr>
        <p:spPr>
          <a:xfrm>
            <a:off x="611560" y="2852935"/>
            <a:ext cx="1872208" cy="29253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79589" y="3703680"/>
            <a:ext cx="2592288" cy="18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Input Radian : 2</a:t>
            </a:r>
          </a:p>
          <a:p>
            <a:r>
              <a:rPr lang="en-US" sz="3200" b="1" dirty="0"/>
              <a:t>Input height : 4</a:t>
            </a:r>
          </a:p>
          <a:p>
            <a:r>
              <a:rPr lang="en-US" sz="3200" b="1" dirty="0"/>
              <a:t>Volume = 50.24</a:t>
            </a:r>
            <a:endParaRPr lang="th-TH" sz="3200" b="1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796136" y="3703680"/>
            <a:ext cx="2592288" cy="18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Input Radian : 5.5</a:t>
            </a:r>
          </a:p>
          <a:p>
            <a:r>
              <a:rPr lang="en-US" sz="3200" b="1" dirty="0"/>
              <a:t>Input height : 12.5</a:t>
            </a:r>
          </a:p>
          <a:p>
            <a:r>
              <a:rPr lang="en-US" sz="3200" b="1" dirty="0"/>
              <a:t>Volume = 1187.31</a:t>
            </a:r>
            <a:endParaRPr lang="th-TH" sz="3200" b="1" dirty="0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059832" y="2852935"/>
            <a:ext cx="28803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u="sng" dirty="0">
                <a:ln w="0"/>
              </a:rPr>
              <a:t>ตัวอย่างการแสดงผล</a:t>
            </a:r>
          </a:p>
        </p:txBody>
      </p:sp>
    </p:spTree>
    <p:extLst>
      <p:ext uri="{BB962C8B-B14F-4D97-AF65-F5344CB8AC3E}">
        <p14:creationId xmlns:p14="http://schemas.microsoft.com/office/powerpoint/2010/main" val="249421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หาค่า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ชื่อเรื่อง 1">
                <a:extLst>
                  <a:ext uri="{FF2B5EF4-FFF2-40B4-BE49-F238E27FC236}">
                    <a16:creationId xmlns:a16="http://schemas.microsoft.com/office/drawing/2014/main" id="{7060A036-1552-4C7F-997B-F9EEB9EC6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843" y="1124744"/>
                <a:ext cx="8394304" cy="52565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th-TH" sz="2800" dirty="0">
                    <a:ln w="0"/>
                  </a:rPr>
                  <a:t>2.  จงเขียนโปรแกรมหาค่าของ </a:t>
                </a:r>
                <a:r>
                  <a:rPr lang="en-US" sz="2800" dirty="0">
                    <a:ln w="0"/>
                  </a:rPr>
                  <a:t>y </a:t>
                </a:r>
                <a:r>
                  <a:rPr lang="th-TH" sz="2800" dirty="0">
                    <a:ln w="0"/>
                  </a:rPr>
                  <a:t>เมื่อ </a:t>
                </a:r>
                <a:r>
                  <a:rPr lang="en-US" sz="2800" dirty="0">
                    <a:ln w="0"/>
                  </a:rPr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/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800"/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800"/>
                      <m:t>+2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/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800"/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800"/>
                      <m:t>+</m:t>
                    </m:r>
                    <m:r>
                      <m:rPr>
                        <m:nor/>
                      </m:rPr>
                      <a:rPr lang="en-US" sz="2800"/>
                      <m:t>x</m:t>
                    </m:r>
                    <m:r>
                      <m:rPr>
                        <m:nor/>
                      </m:rPr>
                      <a:rPr lang="en-US" sz="2800"/>
                      <m:t>+8</m:t>
                    </m:r>
                  </m:oMath>
                </a14:m>
                <a:r>
                  <a:rPr lang="en-US" sz="2800" dirty="0">
                    <a:ln w="0"/>
                  </a:rPr>
                  <a:t> </a:t>
                </a:r>
                <a:r>
                  <a:rPr lang="th-TH" sz="2800" dirty="0">
                    <a:ln w="0"/>
                  </a:rPr>
                  <a:t>โดยให้รับค่าจำนวนเต็ม </a:t>
                </a:r>
                <a:r>
                  <a:rPr lang="en-US" sz="2800" dirty="0">
                    <a:ln w="0"/>
                  </a:rPr>
                  <a:t>x </a:t>
                </a:r>
                <a:r>
                  <a:rPr lang="th-TH" sz="2800" dirty="0">
                    <a:ln w="0"/>
                  </a:rPr>
                  <a:t>ทางคีย์บอร์ด</a:t>
                </a:r>
              </a:p>
              <a:p>
                <a:pPr algn="l"/>
                <a:endParaRPr lang="en-US" sz="2800" dirty="0">
                  <a:ln w="0"/>
                </a:endParaRPr>
              </a:p>
              <a:p>
                <a:pPr algn="l"/>
                <a:endParaRPr lang="en-US" sz="280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5" name="ชื่อเรื่อง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60A036-1552-4C7F-997B-F9EEB9EC6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3" y="1124744"/>
                <a:ext cx="8394304" cy="5256584"/>
              </a:xfrm>
              <a:prstGeom prst="rect">
                <a:avLst/>
              </a:prstGeom>
              <a:blipFill rotWithShape="1">
                <a:blip r:embed="rId2"/>
                <a:stretch>
                  <a:fillRect l="-1525" t="-11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สี่เหลี่ยมผืนผ้า 3"/>
          <p:cNvSpPr/>
          <p:nvPr/>
        </p:nvSpPr>
        <p:spPr>
          <a:xfrm>
            <a:off x="1691680" y="3068960"/>
            <a:ext cx="2664296" cy="18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Input x : 3</a:t>
            </a:r>
          </a:p>
          <a:p>
            <a:r>
              <a:rPr lang="en-US" sz="4000" b="1" dirty="0"/>
              <a:t>y = 56</a:t>
            </a:r>
            <a:endParaRPr lang="th-TH" sz="4000" b="1" dirty="0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879835" y="2146207"/>
            <a:ext cx="28803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u="sng" dirty="0">
                <a:ln w="0"/>
              </a:rPr>
              <a:t>ตัวอย่างการแสดงผล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567578" y="3068960"/>
            <a:ext cx="2664296" cy="18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Input x : -3</a:t>
            </a:r>
          </a:p>
          <a:p>
            <a:r>
              <a:rPr lang="en-US" sz="4000" b="1" dirty="0"/>
              <a:t>y = -4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08970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โจทย์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060A036-1552-4C7F-997B-F9EEB9EC6A96}"/>
              </a:ext>
            </a:extLst>
          </p:cNvPr>
          <p:cNvSpPr txBox="1">
            <a:spLocks/>
          </p:cNvSpPr>
          <p:nvPr/>
        </p:nvSpPr>
        <p:spPr>
          <a:xfrm>
            <a:off x="338843" y="1124744"/>
            <a:ext cx="8394304" cy="5256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dirty="0">
                <a:ln w="0"/>
                <a:effectLst/>
              </a:rPr>
              <a:t>3. จงเขียนโปรแกรมเพื่อแลกธนบัตร</a:t>
            </a:r>
            <a:r>
              <a:rPr lang="en-US" sz="2800" dirty="0">
                <a:ln w="0"/>
              </a:rPr>
              <a:t> 3 </a:t>
            </a:r>
            <a:r>
              <a:rPr lang="th-TH" sz="2800" dirty="0">
                <a:ln w="0"/>
              </a:rPr>
              <a:t>ชนิด ได้แก่ธนบัตรใบละ หนึ่งพันบาท ห้าร้อยบาท และหนึ่งร้อยบาท</a:t>
            </a:r>
            <a:r>
              <a:rPr lang="th-TH" sz="2800" dirty="0">
                <a:ln w="0"/>
                <a:effectLst/>
              </a:rPr>
              <a:t> โดยให้รับค่าจำนวนเงินเข้ามาในโปรแกรม แล้วแสดงจำนวนธนบัตรที่แลกได้โดยให้แลกธนบัตรมูลค่ามากก่อน พร้อมแสดงจำนวนเงินที่เหลือด้วย</a:t>
            </a:r>
          </a:p>
          <a:p>
            <a:pPr marL="514350" indent="-514350" algn="l">
              <a:buAutoNum type="arabicPeriod"/>
            </a:pPr>
            <a:endParaRPr lang="en-US" sz="2800" dirty="0">
              <a:ln w="0"/>
              <a:effectLst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899592" y="3144143"/>
            <a:ext cx="3368129" cy="3184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Input Money : 1565</a:t>
            </a:r>
          </a:p>
          <a:p>
            <a:r>
              <a:rPr lang="en-US" sz="4000" b="1" dirty="0"/>
              <a:t>1000 bill = 1</a:t>
            </a:r>
          </a:p>
          <a:p>
            <a:r>
              <a:rPr lang="en-US" sz="4000" b="1" dirty="0"/>
              <a:t>500 bill = 1</a:t>
            </a:r>
          </a:p>
          <a:p>
            <a:r>
              <a:rPr lang="en-US" sz="4000" b="1" dirty="0"/>
              <a:t>100 bill = 0</a:t>
            </a:r>
          </a:p>
          <a:p>
            <a:r>
              <a:rPr lang="en-US" sz="4000" b="1" dirty="0"/>
              <a:t>Change = 65</a:t>
            </a:r>
          </a:p>
        </p:txBody>
      </p:sp>
      <p:sp>
        <p:nvSpPr>
          <p:cNvPr id="17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131840" y="2420888"/>
            <a:ext cx="28803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u="sng" dirty="0">
                <a:ln w="0"/>
              </a:rPr>
              <a:t>ตัวอย่างการแสดงผล</a:t>
            </a: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788024" y="3150411"/>
            <a:ext cx="3368129" cy="3184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Input Money : 651</a:t>
            </a:r>
          </a:p>
          <a:p>
            <a:r>
              <a:rPr lang="en-US" sz="4000" b="1" dirty="0"/>
              <a:t>1000 bill = 0</a:t>
            </a:r>
          </a:p>
          <a:p>
            <a:r>
              <a:rPr lang="en-US" sz="4000" b="1" dirty="0"/>
              <a:t>500 bill = 1</a:t>
            </a:r>
          </a:p>
          <a:p>
            <a:r>
              <a:rPr lang="en-US" sz="4000" b="1" dirty="0"/>
              <a:t>100 bill = 1</a:t>
            </a:r>
          </a:p>
          <a:p>
            <a:r>
              <a:rPr lang="en-US" sz="4000" b="1" dirty="0"/>
              <a:t>Change = 51</a:t>
            </a:r>
          </a:p>
        </p:txBody>
      </p:sp>
    </p:spTree>
    <p:extLst>
      <p:ext uri="{BB962C8B-B14F-4D97-AF65-F5344CB8AC3E}">
        <p14:creationId xmlns:p14="http://schemas.microsoft.com/office/powerpoint/2010/main" val="734308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62880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ตัวดำเนินการเปรียบเทียบ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1708" y="1268760"/>
          <a:ext cx="6920584" cy="4779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318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2764042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ตัวดำเนินการ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ความหมาย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ตัวอย่าง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==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เท่ากับ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มากกว่า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น้อยกว่า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&gt;=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มากกว่าหรือเท่ากับ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205400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&lt;=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น้อยกว่าหรือเท่ากับ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92044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!=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ไม่เท่ากับ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84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ตัวดำเนินการเปรียบเทียบ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F1CD7-458D-481F-B461-0ACA0C756171}"/>
              </a:ext>
            </a:extLst>
          </p:cNvPr>
          <p:cNvSpPr txBox="1"/>
          <p:nvPr/>
        </p:nvSpPr>
        <p:spPr>
          <a:xfrm>
            <a:off x="323528" y="9104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h-TH" sz="3600" b="1" dirty="0"/>
              <a:t>ตัวอย่าง</a:t>
            </a:r>
            <a:r>
              <a:rPr lang="th-TH" sz="3200" dirty="0"/>
              <a:t> เมื่อให้ </a:t>
            </a:r>
            <a:r>
              <a:rPr lang="en-US" sz="3200" dirty="0"/>
              <a:t>x = 5 </a:t>
            </a:r>
            <a:r>
              <a:rPr lang="th-TH" sz="3200" dirty="0"/>
              <a:t>และ </a:t>
            </a:r>
            <a:r>
              <a:rPr lang="en-US" sz="3200" dirty="0"/>
              <a:t>y = 10</a:t>
            </a:r>
            <a:endParaRPr lang="th-TH" sz="32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7948" y="1556792"/>
          <a:ext cx="7272808" cy="492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318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2612210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356505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นิพจน์</a:t>
                      </a:r>
                      <a:endParaRPr lang="en-US" sz="3200" b="1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ผลลัพธ์</a:t>
                      </a:r>
                      <a:endParaRPr lang="en-US" sz="3200" b="1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การแปลความหมาย</a:t>
                      </a:r>
                      <a:endParaRPr lang="en-US" sz="3200" b="1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sz="3200" dirty="0"/>
                        <a:t>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เท็จ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3200" dirty="0"/>
                        <a:t>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เท็จ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US" sz="3200" dirty="0"/>
                        <a:t>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เท็จ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205400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US" sz="3200" dirty="0"/>
                        <a:t>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จริง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92044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US" sz="3200" dirty="0"/>
                        <a:t>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จริง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x*x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3200" dirty="0"/>
                        <a:t>y*y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จริง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x+y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3200" dirty="0"/>
                        <a:t>x*y</a:t>
                      </a:r>
                      <a:r>
                        <a:rPr lang="th-TH" sz="3200" dirty="0"/>
                        <a:t>                                                                                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0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เท็จ</a:t>
                      </a:r>
                      <a:endParaRPr lang="en-US" sz="32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94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ตัวดำเนินการทางตรรกะศาสตร์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0880"/>
              </p:ext>
            </p:extLst>
          </p:nvPr>
        </p:nvGraphicFramePr>
        <p:xfrm>
          <a:off x="647564" y="2054199"/>
          <a:ext cx="7848872" cy="2749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318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2612210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ตัวดำเนินการ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ความหมาย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ตัวอย่างการใช้งาน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&amp;&amp;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และ</a:t>
                      </a:r>
                      <a:r>
                        <a:rPr lang="th-TH" sz="3600" baseline="0" dirty="0"/>
                        <a:t> (</a:t>
                      </a:r>
                      <a:r>
                        <a:rPr lang="en-US" sz="3600" baseline="0" dirty="0"/>
                        <a:t>and</a:t>
                      </a:r>
                      <a:r>
                        <a:rPr lang="th-TH" sz="3600" baseline="0" dirty="0"/>
                        <a:t>)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th-TH" sz="3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||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หรือ</a:t>
                      </a:r>
                      <a:r>
                        <a:rPr lang="th-TH" sz="3600" baseline="0" dirty="0"/>
                        <a:t> (</a:t>
                      </a:r>
                      <a:r>
                        <a:rPr lang="en-US" sz="3600" baseline="0" dirty="0"/>
                        <a:t>or</a:t>
                      </a:r>
                      <a:r>
                        <a:rPr lang="th-TH" sz="3600" baseline="0" dirty="0"/>
                        <a:t>)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!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ไม่</a:t>
                      </a:r>
                      <a:r>
                        <a:rPr lang="th-TH" sz="3600" baseline="0" dirty="0"/>
                        <a:t> (</a:t>
                      </a:r>
                      <a:r>
                        <a:rPr lang="en-US" sz="3600" baseline="0" dirty="0"/>
                        <a:t>not</a:t>
                      </a:r>
                      <a:r>
                        <a:rPr lang="th-TH" sz="3600" baseline="0" dirty="0"/>
                        <a:t>)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en-US" sz="3600" dirty="0"/>
                        <a:t>x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1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ตัวดำเนินการทางตรรกะศาสตร์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82539"/>
              </p:ext>
            </p:extLst>
          </p:nvPr>
        </p:nvGraphicFramePr>
        <p:xfrm>
          <a:off x="836003" y="1715932"/>
          <a:ext cx="7471993" cy="3426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17">
                  <a:extLst>
                    <a:ext uri="{9D8B030D-6E8A-4147-A177-3AD203B41FA5}">
                      <a16:colId xmlns:a16="http://schemas.microsoft.com/office/drawing/2014/main" val="3831561238"/>
                    </a:ext>
                  </a:extLst>
                </a:gridCol>
                <a:gridCol w="544717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1980209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  <a:gridCol w="2201175">
                  <a:extLst>
                    <a:ext uri="{9D8B030D-6E8A-4147-A177-3AD203B41FA5}">
                      <a16:colId xmlns:a16="http://schemas.microsoft.com/office/drawing/2014/main" val="550432625"/>
                    </a:ext>
                  </a:extLst>
                </a:gridCol>
                <a:gridCol w="2201175">
                  <a:extLst>
                    <a:ext uri="{9D8B030D-6E8A-4147-A177-3AD203B41FA5}">
                      <a16:colId xmlns:a16="http://schemas.microsoft.com/office/drawing/2014/main" val="662279742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+mn-lt"/>
                        </a:rPr>
                        <a:t>x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+mn-lt"/>
                        </a:rPr>
                        <a:t>y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th-TH" sz="3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n-US" sz="3600" dirty="0"/>
                        <a:t>y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en-US" sz="3600" dirty="0"/>
                        <a:t>x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th-TH" sz="3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th-TH" sz="3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th-TH" sz="3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0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1</a:t>
                      </a:r>
                      <a:endParaRPr lang="th-TH" sz="36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1409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96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ตัวดำเนินการแบบบิต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Bitwise Operator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11732"/>
              </p:ext>
            </p:extLst>
          </p:nvPr>
        </p:nvGraphicFramePr>
        <p:xfrm>
          <a:off x="1211597" y="1535836"/>
          <a:ext cx="6672771" cy="4413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705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2814842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ตัวดำเนินการ</a:t>
                      </a:r>
                      <a:endParaRPr lang="th-TH" sz="32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ความหมาย</a:t>
                      </a:r>
                      <a:endParaRPr lang="th-TH" sz="32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ตัวอย่าง</a:t>
                      </a:r>
                      <a:endParaRPr lang="th-TH" sz="3200" b="1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&amp;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และ</a:t>
                      </a:r>
                      <a:r>
                        <a:rPr lang="th-TH" sz="3200" baseline="0" dirty="0"/>
                        <a:t> (</a:t>
                      </a:r>
                      <a:r>
                        <a:rPr lang="en-US" sz="3200" baseline="0" dirty="0"/>
                        <a:t>and</a:t>
                      </a:r>
                      <a:r>
                        <a:rPr lang="th-TH" sz="3200" baseline="0" dirty="0"/>
                        <a:t>)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x&amp;x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|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หรือ</a:t>
                      </a:r>
                      <a:r>
                        <a:rPr lang="th-TH" sz="3200" baseline="0" dirty="0"/>
                        <a:t> (</a:t>
                      </a:r>
                      <a:r>
                        <a:rPr lang="en-US" sz="3200" baseline="0" dirty="0"/>
                        <a:t>or</a:t>
                      </a:r>
                      <a:r>
                        <a:rPr lang="th-TH" sz="3200" baseline="0" dirty="0"/>
                        <a:t>)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x|y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~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ไม่</a:t>
                      </a:r>
                      <a:r>
                        <a:rPr lang="th-TH" sz="3200" baseline="0" dirty="0"/>
                        <a:t> (</a:t>
                      </a:r>
                      <a:r>
                        <a:rPr lang="en-US" sz="3200" baseline="0" dirty="0"/>
                        <a:t>not</a:t>
                      </a:r>
                      <a:r>
                        <a:rPr lang="th-TH" sz="3200" baseline="0" dirty="0"/>
                        <a:t>)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!x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^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XOR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+mn-lt"/>
                        </a:rPr>
                        <a:t>x^y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&gt;&gt;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เลื่อนทุกบิตไปทางขวา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x&gt;&gt;1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&lt;&lt;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เลื่อนทุกบิตไปทางซ้าย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x&lt;&lt;1</a:t>
                      </a:r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2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ตัวดำเนินการทางคณิตศาสตร์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1412776"/>
          <a:ext cx="8801503" cy="4303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820">
                  <a:extLst>
                    <a:ext uri="{9D8B030D-6E8A-4147-A177-3AD203B41FA5}">
                      <a16:colId xmlns:a16="http://schemas.microsoft.com/office/drawing/2014/main" val="2354305465"/>
                    </a:ext>
                  </a:extLst>
                </a:gridCol>
                <a:gridCol w="1856897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1531976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3763810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การคำนวณ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ตัวดำเนินการ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ตัวอย่าง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การทำงาน</a:t>
                      </a: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บวก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 = </a:t>
                      </a:r>
                      <a:r>
                        <a:rPr lang="en-US" sz="3600" dirty="0" err="1"/>
                        <a:t>a</a:t>
                      </a:r>
                      <a:r>
                        <a:rPr lang="en-US" sz="3600" b="1" dirty="0" err="1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3600" dirty="0" err="1"/>
                        <a:t>b</a:t>
                      </a:r>
                      <a:r>
                        <a:rPr lang="en-US" sz="3600" dirty="0"/>
                        <a:t>;</a:t>
                      </a:r>
                      <a:endParaRPr lang="th-TH" sz="36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/>
                        <a:t>นำ </a:t>
                      </a:r>
                      <a:r>
                        <a:rPr lang="en-US" sz="2800" dirty="0"/>
                        <a:t>a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</a:rPr>
                        <a:t>บวก</a:t>
                      </a:r>
                      <a:r>
                        <a:rPr lang="th-TH" sz="2800" dirty="0"/>
                        <a:t>ด้วย </a:t>
                      </a:r>
                      <a:r>
                        <a:rPr lang="en-US" sz="2800" dirty="0"/>
                        <a:t>b </a:t>
                      </a:r>
                      <a:r>
                        <a:rPr lang="th-TH" sz="2800" dirty="0"/>
                        <a:t>ผลลัพธ์เก็บไว้ที่ </a:t>
                      </a:r>
                      <a:r>
                        <a:rPr lang="en-US" sz="2800" dirty="0"/>
                        <a:t>c</a:t>
                      </a:r>
                      <a:endParaRPr lang="th-TH" sz="28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ลบ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/>
                        <a:t>-</a:t>
                      </a:r>
                      <a:endParaRPr lang="th-TH" sz="4000" b="1" i="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 = a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3600" dirty="0"/>
                        <a:t>b;</a:t>
                      </a:r>
                      <a:endParaRPr lang="th-TH" sz="36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/>
                        <a:t>นำ </a:t>
                      </a:r>
                      <a:r>
                        <a:rPr lang="en-US" sz="2800" dirty="0"/>
                        <a:t>a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</a:rPr>
                        <a:t>ลบ</a:t>
                      </a:r>
                      <a:r>
                        <a:rPr lang="th-TH" sz="2800" dirty="0"/>
                        <a:t>ด้วย </a:t>
                      </a:r>
                      <a:r>
                        <a:rPr lang="en-US" sz="2800" dirty="0"/>
                        <a:t>b </a:t>
                      </a:r>
                      <a:r>
                        <a:rPr lang="th-TH" sz="2800" dirty="0"/>
                        <a:t>ผลลัพธ์เก็บไว้ที่ </a:t>
                      </a:r>
                      <a:r>
                        <a:rPr lang="en-US" sz="2800" dirty="0"/>
                        <a:t>c</a:t>
                      </a:r>
                      <a:endParaRPr lang="th-TH" sz="28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คูณ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*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 = a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3600" dirty="0"/>
                        <a:t>b;</a:t>
                      </a:r>
                      <a:endParaRPr lang="th-TH" sz="36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/>
                        <a:t>นำ </a:t>
                      </a:r>
                      <a:r>
                        <a:rPr lang="en-US" sz="2800" dirty="0"/>
                        <a:t>a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</a:rPr>
                        <a:t>คูณ</a:t>
                      </a:r>
                      <a:r>
                        <a:rPr lang="th-TH" sz="2800" dirty="0"/>
                        <a:t>ด้วย </a:t>
                      </a:r>
                      <a:r>
                        <a:rPr lang="en-US" sz="2800" dirty="0"/>
                        <a:t>b </a:t>
                      </a:r>
                      <a:r>
                        <a:rPr lang="th-TH" sz="2800" dirty="0"/>
                        <a:t>ผลลัพธ์เก็บไว้ที่ </a:t>
                      </a:r>
                      <a:r>
                        <a:rPr lang="en-US" sz="2800" dirty="0"/>
                        <a:t>c</a:t>
                      </a:r>
                      <a:endParaRPr lang="th-TH" sz="28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หาร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/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 = a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3600" dirty="0"/>
                        <a:t>b;</a:t>
                      </a:r>
                      <a:endParaRPr lang="th-TH" sz="36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/>
                        <a:t>นำ </a:t>
                      </a:r>
                      <a:r>
                        <a:rPr lang="en-US" sz="2800" dirty="0"/>
                        <a:t>a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</a:rPr>
                        <a:t>หาร</a:t>
                      </a:r>
                      <a:r>
                        <a:rPr lang="th-TH" sz="2800" dirty="0"/>
                        <a:t>ด้วย </a:t>
                      </a:r>
                      <a:r>
                        <a:rPr lang="en-US" sz="2800" dirty="0"/>
                        <a:t>b </a:t>
                      </a:r>
                      <a:r>
                        <a:rPr lang="th-TH" sz="2800" dirty="0"/>
                        <a:t>ผลลัพธ์เก็บไว้ที่ </a:t>
                      </a:r>
                      <a:r>
                        <a:rPr lang="en-US" sz="2800" dirty="0"/>
                        <a:t>c</a:t>
                      </a:r>
                      <a:endParaRPr lang="th-TH" sz="28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2054009240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/>
                        <a:t>มอดู</a:t>
                      </a:r>
                      <a:r>
                        <a:rPr lang="th-TH" sz="3600" dirty="0" err="1"/>
                        <a:t>ลัส</a:t>
                      </a:r>
                      <a:endParaRPr lang="th-TH" sz="36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%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c = </a:t>
                      </a:r>
                      <a:r>
                        <a:rPr lang="en-US" sz="3400" dirty="0" err="1"/>
                        <a:t>a</a:t>
                      </a:r>
                      <a:r>
                        <a:rPr lang="en-US" sz="3400" b="1" dirty="0" err="1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sz="3400" dirty="0" err="1"/>
                        <a:t>b</a:t>
                      </a:r>
                      <a:r>
                        <a:rPr lang="en-US" sz="3400" dirty="0"/>
                        <a:t>;</a:t>
                      </a:r>
                      <a:endParaRPr lang="th-TH" sz="34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/>
                        <a:t>เป็นการหารที่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</a:rPr>
                        <a:t>เก็บเศษ</a:t>
                      </a:r>
                      <a:r>
                        <a:rPr lang="th-TH" sz="2800" dirty="0"/>
                        <a:t>ไว้ใน </a:t>
                      </a:r>
                      <a:r>
                        <a:rPr lang="en-US" sz="2800" dirty="0"/>
                        <a:t>c</a:t>
                      </a:r>
                      <a:endParaRPr lang="th-TH" sz="28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92044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0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ลำดับในการดำเนินการ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60115"/>
              </p:ext>
            </p:extLst>
          </p:nvPr>
        </p:nvGraphicFramePr>
        <p:xfrm>
          <a:off x="827584" y="980728"/>
          <a:ext cx="3133596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136">
                  <a:extLst>
                    <a:ext uri="{9D8B030D-6E8A-4147-A177-3AD203B41FA5}">
                      <a16:colId xmlns:a16="http://schemas.microsoft.com/office/drawing/2014/main" val="1767292742"/>
                    </a:ext>
                  </a:extLst>
                </a:gridCol>
                <a:gridCol w="2528460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/>
                        <a:t>ตัวดำเนินการ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++  --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* /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th-TH"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2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&lt;= &gt; &gt;=</a:t>
                      </a:r>
                      <a:endParaRPr lang="th-TH"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th-TH"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==  !=</a:t>
                      </a:r>
                      <a:endParaRPr lang="th-TH"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&amp;&amp;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||</a:t>
                      </a:r>
                      <a:endParaRPr lang="th-TH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9</a:t>
                      </a:r>
                      <a:endParaRPr lang="th-TH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 +=  *=  /=  -=  %= =</a:t>
                      </a:r>
                      <a:endParaRPr lang="th-TH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วงเล็บปีกกาขวา 4"/>
          <p:cNvSpPr/>
          <p:nvPr/>
        </p:nvSpPr>
        <p:spPr>
          <a:xfrm>
            <a:off x="4139952" y="1700808"/>
            <a:ext cx="216024" cy="15841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7480" y="2204864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solidFill>
                  <a:schemeClr val="accent1">
                    <a:lumMod val="75000"/>
                  </a:schemeClr>
                </a:solidFill>
              </a:rPr>
              <a:t>ตัวดำเนินการทางคณิตศาสตร์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วงเล็บปีกกาขวา 7"/>
          <p:cNvSpPr/>
          <p:nvPr/>
        </p:nvSpPr>
        <p:spPr>
          <a:xfrm>
            <a:off x="4139952" y="3717032"/>
            <a:ext cx="216024" cy="792088"/>
          </a:xfrm>
          <a:prstGeom prst="rightBrac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4748" y="3851466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solidFill>
                  <a:schemeClr val="accent3">
                    <a:lumMod val="50000"/>
                  </a:schemeClr>
                </a:solidFill>
              </a:rPr>
              <a:t>ตัวดำเนินการเปรียบเทียบ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วงเล็บปีกกาขวา 10"/>
          <p:cNvSpPr/>
          <p:nvPr/>
        </p:nvSpPr>
        <p:spPr>
          <a:xfrm>
            <a:off x="4139952" y="4806734"/>
            <a:ext cx="216024" cy="792088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34748" y="4941168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solidFill>
                  <a:schemeClr val="accent6">
                    <a:lumMod val="75000"/>
                  </a:schemeClr>
                </a:solidFill>
              </a:rPr>
              <a:t>ตัวดำเนินการทางตรรกศาสตร์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118" y="6104769"/>
            <a:ext cx="870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ถ้ามีตัวดำเนินการในระดับเดียวกันหลายตัว จะประเมินผลตัวดำเนินการที่อยู่ทางซ้ายก่อน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16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ตัวอย่าง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74848" y="908720"/>
            <a:ext cx="839430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u="sng" dirty="0">
                <a:ln w="0"/>
              </a:rPr>
              <a:t>จงหาผลลัพธ์ของนิพจน์ </a:t>
            </a:r>
          </a:p>
          <a:p>
            <a:pPr algn="l"/>
            <a:r>
              <a:rPr lang="th-TH" sz="3600" b="1" dirty="0">
                <a:ln w="0"/>
              </a:rPr>
              <a:t>	กำหนดให้ </a:t>
            </a:r>
            <a:r>
              <a:rPr lang="en-US" sz="3600" b="1" dirty="0">
                <a:ln w="0"/>
              </a:rPr>
              <a:t>A = 7, B = 3, C = 2, D = 9</a:t>
            </a:r>
            <a:endParaRPr lang="en-US" sz="3600" b="1" dirty="0">
              <a:ln w="0"/>
              <a:effectLst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1008FD5-E6F9-45BC-BBB3-31356624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8940"/>
              </p:ext>
            </p:extLst>
          </p:nvPr>
        </p:nvGraphicFramePr>
        <p:xfrm>
          <a:off x="558469" y="2204864"/>
          <a:ext cx="8027061" cy="4181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7190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  <a:gridCol w="1197466">
                  <a:extLst>
                    <a:ext uri="{9D8B030D-6E8A-4147-A177-3AD203B41FA5}">
                      <a16:colId xmlns:a16="http://schemas.microsoft.com/office/drawing/2014/main" val="760097079"/>
                    </a:ext>
                  </a:extLst>
                </a:gridCol>
                <a:gridCol w="2122405">
                  <a:extLst>
                    <a:ext uri="{9D8B030D-6E8A-4147-A177-3AD203B41FA5}">
                      <a16:colId xmlns:a16="http://schemas.microsoft.com/office/drawing/2014/main" val="3554066463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600" b="1" dirty="0"/>
                        <a:t>นิพจน์</a:t>
                      </a:r>
                      <a:endParaRPr lang="th-TH" sz="3600" b="1" dirty="0">
                        <a:latin typeface="+mn-lt"/>
                      </a:endParaRPr>
                    </a:p>
                  </a:txBody>
                  <a:tcPr marL="127896" marR="127896" marT="63947" marB="63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ผลลัพธ์</a:t>
                      </a:r>
                      <a:endParaRPr lang="th-TH" sz="3200" b="1" dirty="0">
                        <a:latin typeface="+mn-lt"/>
                      </a:endParaRPr>
                    </a:p>
                  </a:txBody>
                  <a:tcPr marL="127896" marR="127896" marT="63947" marB="63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การแปลความหมาย</a:t>
                      </a:r>
                      <a:endParaRPr lang="th-TH" sz="3200" b="1" dirty="0">
                        <a:latin typeface="+mn-lt"/>
                      </a:endParaRPr>
                    </a:p>
                  </a:txBody>
                  <a:tcPr marL="127896" marR="127896" marT="63947" marB="63947" anchor="ctr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56219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n-lt"/>
                        </a:rPr>
                        <a:t>A &lt; 5 || C &gt; B</a:t>
                      </a:r>
                      <a:endParaRPr lang="th-TH" sz="3200" b="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n-lt"/>
                        </a:rPr>
                        <a:t>C != B || A &lt; D</a:t>
                      </a:r>
                      <a:endParaRPr lang="th-TH" sz="3200" b="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n-lt"/>
                        </a:rPr>
                        <a:t>C &gt; D &amp;&amp; C &gt; A + 3</a:t>
                      </a:r>
                      <a:endParaRPr lang="th-TH" sz="3200" b="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n-lt"/>
                        </a:rPr>
                        <a:t>B != D / A &amp;&amp; A % B == C</a:t>
                      </a:r>
                      <a:endParaRPr lang="th-TH" sz="3200" b="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9508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n-lt"/>
                        </a:rPr>
                        <a:t>A &gt;= C + 9 &amp;&amp; C &gt; D - B</a:t>
                      </a:r>
                      <a:endParaRPr lang="th-TH" sz="3200" b="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>
                        <a:latin typeface="+mn-lt"/>
                      </a:endParaRPr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46837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CA2CE-399D-4540-8332-5AA813F53CB4}"/>
              </a:ext>
            </a:extLst>
          </p:cNvPr>
          <p:cNvSpPr txBox="1"/>
          <p:nvPr/>
        </p:nvSpPr>
        <p:spPr>
          <a:xfrm>
            <a:off x="539552" y="787351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u="sng" dirty="0"/>
              <a:t>ตัวอย่าง </a:t>
            </a:r>
            <a:r>
              <a:rPr lang="th-TH" sz="4400" b="1" dirty="0"/>
              <a:t>ให้ </a:t>
            </a:r>
            <a:r>
              <a:rPr lang="en-US" sz="4400" b="1" dirty="0"/>
              <a:t>int a=0, b=5 c=2;</a:t>
            </a:r>
            <a:endParaRPr lang="th-TH" sz="4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5269D8-1D77-4559-8599-649B97B03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0859"/>
              </p:ext>
            </p:extLst>
          </p:nvPr>
        </p:nvGraphicFramePr>
        <p:xfrm>
          <a:off x="467544" y="1718244"/>
          <a:ext cx="8229600" cy="4303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096">
                  <a:extLst>
                    <a:ext uri="{9D8B030D-6E8A-4147-A177-3AD203B41FA5}">
                      <a16:colId xmlns:a16="http://schemas.microsoft.com/office/drawing/2014/main" val="2354305465"/>
                    </a:ext>
                  </a:extLst>
                </a:gridCol>
                <a:gridCol w="3100504">
                  <a:extLst>
                    <a:ext uri="{9D8B030D-6E8A-4147-A177-3AD203B41FA5}">
                      <a16:colId xmlns:a16="http://schemas.microsoft.com/office/drawing/2014/main" val="732140944"/>
                    </a:ext>
                  </a:extLst>
                </a:gridCol>
              </a:tblGrid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โจทย์</a:t>
                      </a:r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ค่าของ </a:t>
                      </a:r>
                      <a:r>
                        <a:rPr lang="en-US" sz="3200" b="1" dirty="0"/>
                        <a:t>a</a:t>
                      </a:r>
                      <a:endParaRPr lang="th-TH" sz="3200" b="1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288539982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= </a:t>
                      </a:r>
                      <a:r>
                        <a:rPr lang="en-US" sz="4000" dirty="0" err="1"/>
                        <a:t>b+c</a:t>
                      </a:r>
                      <a:r>
                        <a:rPr lang="en-US" sz="4000" dirty="0"/>
                        <a:t>;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40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52346202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= b-c;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40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4193323189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= b*c;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40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3993391626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= b/c;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40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2054009240"/>
                  </a:ext>
                </a:extLst>
              </a:tr>
              <a:tr h="5186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 = </a:t>
                      </a:r>
                      <a:r>
                        <a:rPr lang="en-US" sz="4000" dirty="0" err="1"/>
                        <a:t>b%c</a:t>
                      </a:r>
                      <a:r>
                        <a:rPr lang="en-US" sz="4000" dirty="0"/>
                        <a:t>;</a:t>
                      </a:r>
                      <a:endParaRPr lang="th-TH" sz="4000" dirty="0"/>
                    </a:p>
                  </a:txBody>
                  <a:tcPr marL="127896" marR="127896" marT="63947" marB="63947"/>
                </a:tc>
                <a:tc>
                  <a:txBody>
                    <a:bodyPr/>
                    <a:lstStyle/>
                    <a:p>
                      <a:pPr algn="ctr"/>
                      <a:endParaRPr lang="th-TH" sz="4000" dirty="0"/>
                    </a:p>
                  </a:txBody>
                  <a:tcPr marL="127896" marR="127896" marT="63947" marB="63947"/>
                </a:tc>
                <a:extLst>
                  <a:ext uri="{0D108BD9-81ED-4DB2-BD59-A6C34878D82A}">
                    <a16:rowId xmlns:a16="http://schemas.microsoft.com/office/drawing/2014/main" val="1920442669"/>
                  </a:ext>
                </a:extLst>
              </a:tr>
            </a:tbl>
          </a:graphicData>
        </a:graphic>
      </p:graphicFrame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5FD02907-E457-4186-8A84-1F46A21C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ตัวดำเนินการทางคณิตศาสตร์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4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ตัวดำเนินเอกภาค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Unary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F1CD7-458D-481F-B461-0ACA0C756171}"/>
              </a:ext>
            </a:extLst>
          </p:cNvPr>
          <p:cNvSpPr txBox="1"/>
          <p:nvPr/>
        </p:nvSpPr>
        <p:spPr>
          <a:xfrm>
            <a:off x="518864" y="1124744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เป็นการใช้ตัวดำเนินการกับตัวแปรตัวเดียว มีการใช้สองแบบ คือ</a:t>
            </a:r>
          </a:p>
          <a:p>
            <a:endParaRPr lang="th-TH" sz="1200" dirty="0"/>
          </a:p>
          <a:p>
            <a:pPr lvl="1"/>
            <a:r>
              <a:rPr lang="en-US" sz="3200" b="1" dirty="0"/>
              <a:t>1. </a:t>
            </a:r>
            <a:r>
              <a:rPr lang="th-TH" sz="3200" b="1" dirty="0"/>
              <a:t>ตัวดำเนินการเอกภาคเติมหลัง (</a:t>
            </a:r>
            <a:r>
              <a:rPr lang="en-US" sz="3200" b="1" dirty="0"/>
              <a:t>Postfix Mode</a:t>
            </a:r>
            <a:r>
              <a:rPr lang="th-TH" sz="3200" b="1" dirty="0"/>
              <a:t>)</a:t>
            </a:r>
          </a:p>
          <a:p>
            <a:pPr lvl="1"/>
            <a:r>
              <a:rPr lang="th-TH" sz="3200" dirty="0"/>
              <a:t>     </a:t>
            </a:r>
            <a:r>
              <a:rPr lang="th-TH" sz="3200" b="1" dirty="0"/>
              <a:t>ตัวอย่าง</a:t>
            </a:r>
            <a:r>
              <a:rPr lang="th-TH" sz="3200" dirty="0"/>
              <a:t> 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		a++;</a:t>
            </a:r>
            <a:r>
              <a:rPr lang="th-TH" sz="3200" dirty="0"/>
              <a:t>	เพิ่มค่าครั้งละหนึ่งค่า</a:t>
            </a:r>
            <a:endParaRPr lang="en-US" sz="3200" dirty="0"/>
          </a:p>
          <a:p>
            <a:pPr lvl="1"/>
            <a:r>
              <a:rPr lang="en-US" sz="3200" dirty="0"/>
              <a:t>		b--;	</a:t>
            </a:r>
            <a:r>
              <a:rPr lang="th-TH" sz="3200" dirty="0"/>
              <a:t>ลดค่าครั้งละหนึ่งค่า</a:t>
            </a:r>
          </a:p>
          <a:p>
            <a:pPr lvl="1"/>
            <a:endParaRPr lang="th-TH" sz="1200" dirty="0"/>
          </a:p>
          <a:p>
            <a:pPr lvl="1"/>
            <a:r>
              <a:rPr lang="en-US" sz="3200" b="1" dirty="0"/>
              <a:t>2. </a:t>
            </a:r>
            <a:r>
              <a:rPr lang="th-TH" sz="3200" b="1" dirty="0"/>
              <a:t>ตัวดำเนินการเอกภาคเติมหน้า (</a:t>
            </a:r>
            <a:r>
              <a:rPr lang="en-US" sz="3200" b="1" dirty="0"/>
              <a:t>Prefix Mode</a:t>
            </a:r>
            <a:r>
              <a:rPr lang="th-TH" sz="3200" b="1" dirty="0"/>
              <a:t>)</a:t>
            </a:r>
          </a:p>
          <a:p>
            <a:pPr lvl="1"/>
            <a:r>
              <a:rPr lang="th-TH" sz="3200" dirty="0"/>
              <a:t>    </a:t>
            </a:r>
            <a:r>
              <a:rPr lang="th-TH" sz="3200" b="1" dirty="0"/>
              <a:t> ตัวอย่าง </a:t>
            </a:r>
            <a:r>
              <a:rPr lang="en-US" sz="3200" dirty="0"/>
              <a:t>: </a:t>
            </a:r>
          </a:p>
          <a:p>
            <a:pPr lvl="1"/>
            <a:r>
              <a:rPr lang="en-US" sz="3200" dirty="0"/>
              <a:t>		++a;</a:t>
            </a:r>
            <a:r>
              <a:rPr lang="th-TH" sz="3200" dirty="0"/>
              <a:t>	เพิ่มค่าครั้งละหนึ่งค่า</a:t>
            </a:r>
          </a:p>
          <a:p>
            <a:pPr lvl="1"/>
            <a:r>
              <a:rPr lang="th-TH" sz="3200" dirty="0"/>
              <a:t>		</a:t>
            </a:r>
            <a:r>
              <a:rPr lang="en-US" sz="3200" dirty="0"/>
              <a:t>--b;	</a:t>
            </a:r>
            <a:r>
              <a:rPr lang="th-TH" sz="3200" dirty="0"/>
              <a:t>ลดค่าครั้งละหนึ่งค่า</a:t>
            </a:r>
          </a:p>
        </p:txBody>
      </p:sp>
    </p:spTree>
    <p:extLst>
      <p:ext uri="{BB962C8B-B14F-4D97-AF65-F5344CB8AC3E}">
        <p14:creationId xmlns:p14="http://schemas.microsoft.com/office/powerpoint/2010/main" val="2380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ตัวดำเนินเอกภาค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Unary Operator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179512" y="112474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u="sng" dirty="0">
                <a:ln w="18415" cmpd="sng">
                  <a:noFill/>
                  <a:prstDash val="solid"/>
                </a:ln>
              </a:rPr>
              <a:t>ตัวอย่างการใช้งาน</a:t>
            </a:r>
            <a:r>
              <a:rPr lang="th-TH" b="1" dirty="0">
                <a:ln w="18415" cmpd="sng">
                  <a:noFill/>
                  <a:prstDash val="solid"/>
                </a:ln>
              </a:rPr>
              <a:t> กำหนด </a:t>
            </a:r>
            <a:r>
              <a:rPr lang="en-US" b="1" dirty="0">
                <a:ln w="18415" cmpd="sng">
                  <a:noFill/>
                  <a:prstDash val="solid"/>
                </a:ln>
              </a:rPr>
              <a:t>int</a:t>
            </a:r>
            <a:r>
              <a:rPr lang="th-TH" b="1" dirty="0">
                <a:ln w="18415" cmpd="sng">
                  <a:noFill/>
                  <a:prstDash val="solid"/>
                </a:ln>
              </a:rPr>
              <a:t> </a:t>
            </a:r>
            <a:r>
              <a:rPr lang="en-US" b="1" dirty="0">
                <a:ln w="18415" cmpd="sng">
                  <a:noFill/>
                  <a:prstDash val="solid"/>
                </a:ln>
              </a:rPr>
              <a:t>x = 5;</a:t>
            </a:r>
            <a:endParaRPr lang="en-US" b="1" u="sng" dirty="0">
              <a:ln w="18415" cmpd="sng">
                <a:noFill/>
                <a:prstDash val="solid"/>
              </a:ln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97297"/>
              </p:ext>
            </p:extLst>
          </p:nvPr>
        </p:nvGraphicFramePr>
        <p:xfrm>
          <a:off x="323528" y="2405608"/>
          <a:ext cx="8445281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268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  <a:gridCol w="1768792">
                  <a:extLst>
                    <a:ext uri="{9D8B030D-6E8A-4147-A177-3AD203B41FA5}">
                      <a16:colId xmlns:a16="http://schemas.microsoft.com/office/drawing/2014/main" val="2499908186"/>
                    </a:ext>
                  </a:extLst>
                </a:gridCol>
                <a:gridCol w="1178242">
                  <a:extLst>
                    <a:ext uri="{9D8B030D-6E8A-4147-A177-3AD203B41FA5}">
                      <a16:colId xmlns:a16="http://schemas.microsoft.com/office/drawing/2014/main" val="3309408695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9121812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87090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การคำนวณ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ตัวดำเนินการ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ตัวอย่าง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การทำงาน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ค่าของ </a:t>
                      </a:r>
                      <a:r>
                        <a:rPr lang="en-US" sz="3200" b="1" dirty="0"/>
                        <a:t>x</a:t>
                      </a:r>
                      <a:endParaRPr lang="th-TH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เพิ่มค่าทีละหนึ่ง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++</a:t>
                      </a:r>
                      <a:endParaRPr lang="th-TH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++</a:t>
                      </a:r>
                      <a:endParaRPr lang="th-TH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x=x+1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++</a:t>
                      </a:r>
                      <a:r>
                        <a:rPr lang="en-US" sz="3200" dirty="0"/>
                        <a:t>x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x=x+1 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ลดค่าที่ละหนึ่ง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th-TH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th-TH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x=x-1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en-US" sz="3200" dirty="0"/>
                        <a:t>x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x=x-1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ตัวดำเนินเอกภาค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Unary Operator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457200" y="802908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>
                <a:ln w="18415" cmpd="sng">
                  <a:noFill/>
                  <a:prstDash val="solid"/>
                </a:ln>
              </a:rPr>
              <a:t>กำหนด </a:t>
            </a:r>
            <a:r>
              <a:rPr lang="en-US" b="1" dirty="0">
                <a:ln w="18415" cmpd="sng">
                  <a:noFill/>
                  <a:prstDash val="solid"/>
                </a:ln>
              </a:rPr>
              <a:t>int</a:t>
            </a:r>
            <a:r>
              <a:rPr lang="th-TH" b="1" dirty="0">
                <a:ln w="18415" cmpd="sng">
                  <a:noFill/>
                  <a:prstDash val="solid"/>
                </a:ln>
              </a:rPr>
              <a:t> </a:t>
            </a:r>
            <a:r>
              <a:rPr lang="en-US" b="1" dirty="0">
                <a:ln w="18415" cmpd="sng">
                  <a:noFill/>
                  <a:prstDash val="solid"/>
                </a:ln>
              </a:rPr>
              <a:t>x = 5, y=0;</a:t>
            </a:r>
            <a:endParaRPr lang="en-US" b="1" u="sng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E2B35C94-4A3F-41CD-B3EC-365DDF8F3244}"/>
              </a:ext>
            </a:extLst>
          </p:cNvPr>
          <p:cNvSpPr txBox="1">
            <a:spLocks/>
          </p:cNvSpPr>
          <p:nvPr/>
        </p:nvSpPr>
        <p:spPr>
          <a:xfrm>
            <a:off x="481746" y="1573427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u="sng" dirty="0">
              <a:ln w="18415" cmpd="sng">
                <a:noFill/>
                <a:prstDash val="solid"/>
              </a:ln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20A7F6-A38D-439F-A59B-F78DBECBE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52402"/>
              </p:ext>
            </p:extLst>
          </p:nvPr>
        </p:nvGraphicFramePr>
        <p:xfrm>
          <a:off x="1115616" y="1760045"/>
          <a:ext cx="6700098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92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  <a:gridCol w="1989403">
                  <a:extLst>
                    <a:ext uri="{9D8B030D-6E8A-4147-A177-3AD203B41FA5}">
                      <a16:colId xmlns:a16="http://schemas.microsoft.com/office/drawing/2014/main" val="3309408695"/>
                    </a:ext>
                  </a:extLst>
                </a:gridCol>
                <a:gridCol w="1989403">
                  <a:extLst>
                    <a:ext uri="{9D8B030D-6E8A-4147-A177-3AD203B41FA5}">
                      <a16:colId xmlns:a16="http://schemas.microsoft.com/office/drawing/2014/main" val="209121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นิพจน์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x</a:t>
                      </a:r>
                      <a:endParaRPr lang="th-T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</a:t>
                      </a:r>
                      <a:endParaRPr lang="th-TH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y = ++x;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y = x++;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printf</a:t>
                      </a:r>
                      <a:r>
                        <a:rPr lang="en-US" sz="3600" dirty="0"/>
                        <a:t>(“%</a:t>
                      </a:r>
                      <a:r>
                        <a:rPr lang="en-US" sz="3600" dirty="0" err="1"/>
                        <a:t>d”,x</a:t>
                      </a:r>
                      <a:r>
                        <a:rPr lang="en-US" sz="3600" dirty="0"/>
                        <a:t>--);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printf</a:t>
                      </a:r>
                      <a:r>
                        <a:rPr lang="en-US" sz="3600" dirty="0"/>
                        <a:t>(“%d”,--x)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y = --x+8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y = x--+8</a:t>
                      </a:r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3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ตัวดำเนินการประกอบ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71262" y="977385"/>
            <a:ext cx="83943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200" dirty="0">
                <a:ln w="0"/>
                <a:effectLst/>
              </a:rPr>
              <a:t>	</a:t>
            </a:r>
            <a:r>
              <a:rPr lang="th-TH" sz="3500" dirty="0">
                <a:ln w="0"/>
                <a:effectLst/>
              </a:rPr>
              <a:t>เป็นการใช้ตัวดำเนินการหนึ่งตัวร่วมกับเครื่องหมายเท่ากับ เป็นตัวดำเนินการแบบลดรูป</a:t>
            </a:r>
            <a:endParaRPr lang="en-US" sz="3200" dirty="0">
              <a:ln w="0"/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9382"/>
              </p:ext>
            </p:extLst>
          </p:nvPr>
        </p:nvGraphicFramePr>
        <p:xfrm>
          <a:off x="1115616" y="2054162"/>
          <a:ext cx="67000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92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  <a:gridCol w="1989403">
                  <a:extLst>
                    <a:ext uri="{9D8B030D-6E8A-4147-A177-3AD203B41FA5}">
                      <a16:colId xmlns:a16="http://schemas.microsoft.com/office/drawing/2014/main" val="3309408695"/>
                    </a:ext>
                  </a:extLst>
                </a:gridCol>
                <a:gridCol w="1989403">
                  <a:extLst>
                    <a:ext uri="{9D8B030D-6E8A-4147-A177-3AD203B41FA5}">
                      <a16:colId xmlns:a16="http://schemas.microsoft.com/office/drawing/2014/main" val="209121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ตัวดำเนินการประกอบ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ตัวอย่าง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การทำงาน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+=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x=x+5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-=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x=x-5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*=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*=</a:t>
                      </a:r>
                      <a:r>
                        <a:rPr lang="en-US" sz="3600" dirty="0"/>
                        <a:t>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x=x*y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/=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/=</a:t>
                      </a:r>
                      <a:r>
                        <a:rPr lang="en-US" sz="3600" dirty="0"/>
                        <a:t>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x=x/y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%=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%=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x=x%5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0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ตัวดำเนินการประกอบ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8E5A45-335B-4A0E-AFAE-812F989C7EEF}"/>
              </a:ext>
            </a:extLst>
          </p:cNvPr>
          <p:cNvSpPr txBox="1">
            <a:spLocks/>
          </p:cNvSpPr>
          <p:nvPr/>
        </p:nvSpPr>
        <p:spPr>
          <a:xfrm>
            <a:off x="371262" y="977385"/>
            <a:ext cx="83943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200" dirty="0">
                <a:ln w="0"/>
                <a:effectLst/>
              </a:rPr>
              <a:t>	</a:t>
            </a:r>
            <a:r>
              <a:rPr lang="th-TH" sz="3500" dirty="0">
                <a:ln w="0"/>
                <a:effectLst/>
              </a:rPr>
              <a:t>เป็นการใช้ตัวดำเนินการหนึ่งตัวร่วมกับเครื่องหมายเท่ากับ เป็นตัวดำเนินการแบบลดรูป</a:t>
            </a:r>
            <a:endParaRPr lang="en-US" sz="3200" dirty="0">
              <a:ln w="0"/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0A3BD1-07D5-4ACA-9237-89B8EF3A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69592"/>
              </p:ext>
            </p:extLst>
          </p:nvPr>
        </p:nvGraphicFramePr>
        <p:xfrm>
          <a:off x="823998" y="2054162"/>
          <a:ext cx="7488832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792">
                  <a:extLst>
                    <a:ext uri="{9D8B030D-6E8A-4147-A177-3AD203B41FA5}">
                      <a16:colId xmlns:a16="http://schemas.microsoft.com/office/drawing/2014/main" val="2813920640"/>
                    </a:ext>
                  </a:extLst>
                </a:gridCol>
                <a:gridCol w="1533943">
                  <a:extLst>
                    <a:ext uri="{9D8B030D-6E8A-4147-A177-3AD203B41FA5}">
                      <a16:colId xmlns:a16="http://schemas.microsoft.com/office/drawing/2014/main" val="3309408695"/>
                    </a:ext>
                  </a:extLst>
                </a:gridCol>
                <a:gridCol w="1533943">
                  <a:extLst>
                    <a:ext uri="{9D8B030D-6E8A-4147-A177-3AD203B41FA5}">
                      <a16:colId xmlns:a16="http://schemas.microsoft.com/office/drawing/2014/main" val="2091218127"/>
                    </a:ext>
                  </a:extLst>
                </a:gridCol>
                <a:gridCol w="2652154">
                  <a:extLst>
                    <a:ext uri="{9D8B030D-6E8A-4147-A177-3AD203B41FA5}">
                      <a16:colId xmlns:a16="http://schemas.microsoft.com/office/drawing/2014/main" val="266997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ตัวดำเนินการ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ตัวอย่าง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การทำงาน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/>
                        <a:t>ค่า </a:t>
                      </a:r>
                      <a:r>
                        <a:rPr lang="en-US" sz="3200" b="1" dirty="0"/>
                        <a:t>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ln w="0"/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th-TH" sz="3200" b="1" dirty="0">
                          <a:ln w="0"/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3200" b="1" dirty="0">
                          <a:ln w="0"/>
                          <a:solidFill>
                            <a:srgbClr val="FF0000"/>
                          </a:solidFill>
                        </a:rPr>
                        <a:t>x = 8, y = 5</a:t>
                      </a:r>
                      <a:endParaRPr lang="en-US" sz="3200" b="1" dirty="0">
                        <a:ln w="0"/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+=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x=x+5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-=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-=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x=x-5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8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*=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*=</a:t>
                      </a:r>
                      <a:r>
                        <a:rPr lang="en-US" sz="3600" dirty="0"/>
                        <a:t>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x=x*y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/=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/=</a:t>
                      </a:r>
                      <a:r>
                        <a:rPr lang="en-US" sz="3600" dirty="0"/>
                        <a:t>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x=x/y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%=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%=</a:t>
                      </a:r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x=x%5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7172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PC-Hyacinth">
      <a:majorFont>
        <a:latin typeface="UPC-Hyacinth"/>
        <a:ea typeface=""/>
        <a:cs typeface="UPC-Hyacinth"/>
      </a:majorFont>
      <a:minorFont>
        <a:latin typeface="UPC-Hyacinth"/>
        <a:ea typeface=""/>
        <a:cs typeface="UPC-Hyacint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1686</Words>
  <Application>Microsoft Office PowerPoint</Application>
  <PresentationFormat>On-screen Show (4:3)</PresentationFormat>
  <Paragraphs>390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UPC-Hyacinth</vt:lpstr>
      <vt:lpstr>Cambria Math</vt:lpstr>
      <vt:lpstr>Consolas</vt:lpstr>
      <vt:lpstr>ชุดรูปแบบของ Office</vt:lpstr>
      <vt:lpstr>PowerPoint Presentation</vt:lpstr>
      <vt:lpstr>ตัวดำเนินการกำหนดค่า</vt:lpstr>
      <vt:lpstr>ตัวดำเนินการทางคณิตศาสตร์</vt:lpstr>
      <vt:lpstr>ตัวดำเนินการทางคณิตศาสตร์</vt:lpstr>
      <vt:lpstr>ตัวดำเนินเอกภาค Unary Operator</vt:lpstr>
      <vt:lpstr>ตัวดำเนินเอกภาค Unary Operator</vt:lpstr>
      <vt:lpstr>ตัวดำเนินเอกภาค Unary Operator</vt:lpstr>
      <vt:lpstr>ตัวดำเนินการประกอบ</vt:lpstr>
      <vt:lpstr>ตัวดำเนินการประกอบ</vt:lpstr>
      <vt:lpstr>ค่า x และ ค่า y</vt:lpstr>
      <vt:lpstr>ลำดับในการดำเนินการ</vt:lpstr>
      <vt:lpstr>จงหาค่าของตัวแปร X</vt:lpstr>
      <vt:lpstr>จงหาค่าของตัวแปร X</vt:lpstr>
      <vt:lpstr>จงหาค่าของตัวแปร X</vt:lpstr>
      <vt:lpstr>จงหาค่าของตัวแปร X</vt:lpstr>
      <vt:lpstr>จงหาค่าของตัวแปร X</vt:lpstr>
      <vt:lpstr>จงหาค่าของตัวแปร X</vt:lpstr>
      <vt:lpstr>จงหาค่าของตัวแปร X</vt:lpstr>
      <vt:lpstr>จงหาค่าของตัวแปร X</vt:lpstr>
      <vt:lpstr>การเขียนนิพจน์ทางคณิตศาสตร์ในภาษาซี</vt:lpstr>
      <vt:lpstr>การเปลี่ยนแปลงชนิดข้อมูล</vt:lpstr>
      <vt:lpstr>ทรงกระบอก</vt:lpstr>
      <vt:lpstr>หาค่า y</vt:lpstr>
      <vt:lpstr>โจทย์</vt:lpstr>
      <vt:lpstr>ตัวดำเนินการเปรียบเทียบ</vt:lpstr>
      <vt:lpstr>ตัวดำเนินการเปรียบเทียบ</vt:lpstr>
      <vt:lpstr>ตัวดำเนินการทางตรรกะศาสตร์</vt:lpstr>
      <vt:lpstr>ตัวดำเนินการทางตรรกะศาสตร์</vt:lpstr>
      <vt:lpstr>ตัวดำเนินการแบบบิต Bitwise Operator</vt:lpstr>
      <vt:lpstr>ลำดับในการดำเนินการ</vt:lpstr>
      <vt:lpstr>ตัวอย่าง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Phichitra</cp:lastModifiedBy>
  <cp:revision>83</cp:revision>
  <dcterms:created xsi:type="dcterms:W3CDTF">2018-07-17T03:52:01Z</dcterms:created>
  <dcterms:modified xsi:type="dcterms:W3CDTF">2018-10-14T06:05:19Z</dcterms:modified>
</cp:coreProperties>
</file>