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8" r:id="rId2"/>
    <p:sldId id="262" r:id="rId3"/>
    <p:sldId id="266" r:id="rId4"/>
    <p:sldId id="267" r:id="rId5"/>
    <p:sldId id="282" r:id="rId6"/>
    <p:sldId id="270" r:id="rId7"/>
    <p:sldId id="271" r:id="rId8"/>
    <p:sldId id="283" r:id="rId9"/>
    <p:sldId id="285" r:id="rId10"/>
    <p:sldId id="286" r:id="rId11"/>
    <p:sldId id="287" r:id="rId12"/>
    <p:sldId id="288" r:id="rId13"/>
    <p:sldId id="289" r:id="rId14"/>
    <p:sldId id="273" r:id="rId15"/>
    <p:sldId id="284" r:id="rId16"/>
    <p:sldId id="274" r:id="rId17"/>
    <p:sldId id="277" r:id="rId18"/>
    <p:sldId id="279" r:id="rId19"/>
    <p:sldId id="281" r:id="rId20"/>
    <p:sldId id="290" r:id="rId21"/>
    <p:sldId id="291" r:id="rId22"/>
    <p:sldId id="292" r:id="rId23"/>
  </p:sldIdLst>
  <p:sldSz cx="9144000" cy="6858000" type="screen4x3"/>
  <p:notesSz cx="6858000" cy="9144000"/>
  <p:embeddedFontLst>
    <p:embeddedFont>
      <p:font typeface="Angsana New" panose="02020603050405020304" pitchFamily="18" charset="-34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ilyUPC" panose="020B0604020202020204" pitchFamily="34" charset="-34"/>
      <p:regular r:id="rId33"/>
      <p:bold r:id="rId34"/>
      <p:italic r:id="rId35"/>
      <p:boldItalic r:id="rId36"/>
    </p:embeddedFont>
    <p:embeddedFont>
      <p:font typeface="UPC-Hyacinth" panose="020B0604020202020204" charset="-34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254D-DD75-428D-A51E-D7AC8A8DF6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B5C20-7D9A-4A2D-A9CE-85862F6C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1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7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5C20-7D9A-4A2D-A9CE-85862F6C8D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37A1-4E51-4B47-BC98-771D7D6D6E2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B978-18EC-4F6B-82A0-350D4855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6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6" b="17909"/>
          <a:stretch/>
        </p:blipFill>
        <p:spPr bwMode="auto">
          <a:xfrm>
            <a:off x="467544" y="980728"/>
            <a:ext cx="4492625" cy="454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1999856" y="3018379"/>
            <a:ext cx="6506909" cy="69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th-TH" sz="7200" b="1" dirty="0">
                <a:ln w="12700">
                  <a:solidFill>
                    <a:srgbClr val="5D6DAF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คำสั่งควบคุมแบบเลือกทำ</a:t>
            </a:r>
            <a:endParaRPr lang="th-TH" sz="7200" b="1" cap="none" spc="0" dirty="0">
              <a:ln w="12700">
                <a:solidFill>
                  <a:srgbClr val="5D6DAF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11188" y="2708920"/>
            <a:ext cx="980492" cy="144016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39552" y="2996952"/>
            <a:ext cx="1071736" cy="130368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39552" y="3284984"/>
            <a:ext cx="1080120" cy="144016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91952" y="3573016"/>
            <a:ext cx="1080120" cy="144016"/>
          </a:xfrm>
          <a:prstGeom prst="rect">
            <a:avLst/>
          </a:prstGeom>
          <a:solidFill>
            <a:srgbClr val="5D6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8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ผลบวก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39552" y="998730"/>
            <a:ext cx="7704856" cy="1548172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2. จงเขียนโปรแกรมรับจำนวน 2 จำนวนจากผู้ใช้ ถ้าผลรวมของจำนวนทั้งสองมีค่า มากกว่า 100 ให้แสดงคำว่า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Very Good!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ตามตัวอย่างการแสดงผล ดังนี้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2767162" y="2762927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N1 : 65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N2 : 45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Very Good!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253D7627-6273-412C-95A8-D9FC6697B899}"/>
              </a:ext>
            </a:extLst>
          </p:cNvPr>
          <p:cNvSpPr/>
          <p:nvPr/>
        </p:nvSpPr>
        <p:spPr>
          <a:xfrm>
            <a:off x="2767162" y="4599129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N1 : 80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N2 : 10</a:t>
            </a:r>
          </a:p>
        </p:txBody>
      </p:sp>
    </p:spTree>
    <p:extLst>
      <p:ext uri="{BB962C8B-B14F-4D97-AF65-F5344CB8AC3E}">
        <p14:creationId xmlns:p14="http://schemas.microsoft.com/office/powerpoint/2010/main" val="265398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อักษรที่ตรงกัน 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39552" y="998730"/>
            <a:ext cx="7704856" cy="1548172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3.1 จงเขียนโปรแกรมรับตัวอักขระ 2 ตัว ถ้าตัวอักขระที่รับมาเป็นตัวเดียวกัน ให้แสดงคำว่า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Match</a:t>
            </a: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2767162" y="2762927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A1 : A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A2 : A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Match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253D7627-6273-412C-95A8-D9FC6697B899}"/>
              </a:ext>
            </a:extLst>
          </p:cNvPr>
          <p:cNvSpPr/>
          <p:nvPr/>
        </p:nvSpPr>
        <p:spPr>
          <a:xfrm>
            <a:off x="2767162" y="4599128"/>
            <a:ext cx="3609676" cy="17821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N1 : B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N2 : b</a:t>
            </a:r>
          </a:p>
        </p:txBody>
      </p:sp>
    </p:spTree>
    <p:extLst>
      <p:ext uri="{BB962C8B-B14F-4D97-AF65-F5344CB8AC3E}">
        <p14:creationId xmlns:p14="http://schemas.microsoft.com/office/powerpoint/2010/main" val="303499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อักษรที่ตรงกัน 2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39552" y="998730"/>
            <a:ext cx="7704856" cy="1548172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3.2 จงเขียนโปรแกรมรับตัวอักขระ 2 ตัว ถ้าตัวอักขระที่รับมาเป็นตัวเดียวกัน ให้แสดงคำว่า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Match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ถ้าไม่ตรงกัน ให้แสดงคำว่า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Not Match</a:t>
            </a: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2767162" y="2762927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A1 : A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A2 : A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Match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253D7627-6273-412C-95A8-D9FC6697B899}"/>
              </a:ext>
            </a:extLst>
          </p:cNvPr>
          <p:cNvSpPr/>
          <p:nvPr/>
        </p:nvSpPr>
        <p:spPr>
          <a:xfrm>
            <a:off x="2767162" y="4599128"/>
            <a:ext cx="3609676" cy="17821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A1 : B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A2 : b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Not Match</a:t>
            </a:r>
          </a:p>
        </p:txBody>
      </p:sp>
    </p:spTree>
    <p:extLst>
      <p:ext uri="{BB962C8B-B14F-4D97-AF65-F5344CB8AC3E}">
        <p14:creationId xmlns:p14="http://schemas.microsoft.com/office/powerpoint/2010/main" val="329662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อักษรที่ตรงกัน 3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39552" y="998730"/>
            <a:ext cx="7704856" cy="1548172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3.3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ต่อๆ จงเขียนโปรแกรมรับค่าตัวอักษรมา 2 ตัว แล้วตรวจสอบว่าเป็นตัวอักษรเดียวกันหรือไม่ (</a:t>
            </a:r>
            <a:r>
              <a:rPr lang="th-TH" altLang="en-US" sz="3200" b="1" dirty="0" err="1">
                <a:solidFill>
                  <a:schemeClr val="tx1"/>
                </a:solidFill>
                <a:latin typeface="+mj-lt"/>
              </a:rPr>
              <a:t>ตัวพิมพ์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เล็ก</a:t>
            </a:r>
            <a:r>
              <a:rPr lang="th-TH" altLang="en-US" sz="3200" b="1" dirty="0" err="1">
                <a:solidFill>
                  <a:schemeClr val="tx1"/>
                </a:solidFill>
                <a:latin typeface="+mj-lt"/>
              </a:rPr>
              <a:t>ตัวพิมพ์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ใหญ่ถือเป็นตัวอักษรเดียวกัน) </a:t>
            </a:r>
            <a:endParaRPr lang="en-US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2767162" y="2762927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A1 : A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A2 : a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Match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253D7627-6273-412C-95A8-D9FC6697B899}"/>
              </a:ext>
            </a:extLst>
          </p:cNvPr>
          <p:cNvSpPr/>
          <p:nvPr/>
        </p:nvSpPr>
        <p:spPr>
          <a:xfrm>
            <a:off x="2767162" y="4599128"/>
            <a:ext cx="3609676" cy="17821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A1 : B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A2 : D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Not Match</a:t>
            </a:r>
          </a:p>
        </p:txBody>
      </p:sp>
    </p:spTree>
    <p:extLst>
      <p:ext uri="{BB962C8B-B14F-4D97-AF65-F5344CB8AC3E}">
        <p14:creationId xmlns:p14="http://schemas.microsoft.com/office/powerpoint/2010/main" val="526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</a:t>
            </a:r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ซ้อน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373193" y="980728"/>
            <a:ext cx="3334711" cy="5534766"/>
          </a:xfrm>
          <a:prstGeom prst="roundRect">
            <a:avLst>
              <a:gd name="adj" fmla="val 75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If(</a:t>
            </a:r>
            <a:r>
              <a:rPr lang="th-TH" sz="4000" b="1" dirty="0">
                <a:solidFill>
                  <a:srgbClr val="00B050"/>
                </a:solidFill>
                <a:latin typeface="+mj-lt"/>
                <a:cs typeface="+mj-cs"/>
              </a:rPr>
              <a:t>เงื่อนไข1</a:t>
            </a:r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)</a:t>
            </a:r>
          </a:p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   </a:t>
            </a:r>
            <a:r>
              <a:rPr lang="th-TH" sz="4000" b="1" dirty="0">
                <a:solidFill>
                  <a:schemeClr val="tx1"/>
                </a:solidFill>
                <a:latin typeface="+mj-lt"/>
                <a:cs typeface="+mj-cs"/>
              </a:rPr>
              <a:t>ชุดคำสั่ง 1</a:t>
            </a:r>
          </a:p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else if(</a:t>
            </a:r>
            <a:r>
              <a:rPr lang="th-TH" sz="4000" b="1" dirty="0">
                <a:solidFill>
                  <a:srgbClr val="00B050"/>
                </a:solidFill>
              </a:rPr>
              <a:t>เงื่อนไข</a:t>
            </a:r>
            <a:r>
              <a:rPr lang="th-TH" sz="4000" b="1" dirty="0">
                <a:solidFill>
                  <a:srgbClr val="00B050"/>
                </a:solidFill>
                <a:latin typeface="+mj-lt"/>
                <a:cs typeface="+mj-cs"/>
              </a:rPr>
              <a:t>2</a:t>
            </a:r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)</a:t>
            </a:r>
          </a:p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   </a:t>
            </a:r>
            <a:r>
              <a:rPr lang="th-TH" sz="4000" b="1" dirty="0">
                <a:solidFill>
                  <a:schemeClr val="tx1"/>
                </a:solidFill>
                <a:latin typeface="+mj-lt"/>
                <a:cs typeface="+mj-cs"/>
              </a:rPr>
              <a:t>ชุดคำสั่ง 2</a:t>
            </a:r>
          </a:p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else if(</a:t>
            </a:r>
            <a:r>
              <a:rPr lang="th-TH" sz="4000" b="1" dirty="0">
                <a:solidFill>
                  <a:srgbClr val="00B050"/>
                </a:solidFill>
              </a:rPr>
              <a:t>เงื่อนไข</a:t>
            </a:r>
            <a:r>
              <a:rPr lang="en-US" sz="4000" b="1" dirty="0">
                <a:solidFill>
                  <a:srgbClr val="00B050"/>
                </a:solidFill>
                <a:latin typeface="+mj-lt"/>
                <a:cs typeface="+mj-cs"/>
              </a:rPr>
              <a:t>3</a:t>
            </a:r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)</a:t>
            </a:r>
          </a:p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   </a:t>
            </a:r>
            <a:r>
              <a:rPr lang="th-TH" sz="4000" b="1" dirty="0">
                <a:solidFill>
                  <a:schemeClr val="tx1"/>
                </a:solidFill>
                <a:latin typeface="+mj-lt"/>
                <a:cs typeface="+mj-cs"/>
              </a:rPr>
              <a:t>ชุดคำสั่ง 3</a:t>
            </a:r>
            <a:endParaRPr lang="en-US" sz="4000" b="1" dirty="0">
              <a:solidFill>
                <a:schemeClr val="tx1"/>
              </a:solidFill>
              <a:latin typeface="+mj-lt"/>
              <a:cs typeface="+mj-cs"/>
            </a:endParaRPr>
          </a:p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else</a:t>
            </a:r>
          </a:p>
          <a:p>
            <a:pPr algn="thaiDist"/>
            <a:r>
              <a:rPr lang="en-US" sz="4000" b="1" dirty="0">
                <a:solidFill>
                  <a:schemeClr val="tx1"/>
                </a:solidFill>
                <a:latin typeface="+mj-lt"/>
                <a:cs typeface="+mj-cs"/>
              </a:rPr>
              <a:t>   </a:t>
            </a:r>
            <a:r>
              <a:rPr lang="th-TH" sz="4000" b="1" dirty="0">
                <a:solidFill>
                  <a:schemeClr val="tx1"/>
                </a:solidFill>
                <a:latin typeface="+mj-lt"/>
                <a:cs typeface="+mj-cs"/>
              </a:rPr>
              <a:t>ชุดคำสั่ง 4</a:t>
            </a:r>
            <a:endParaRPr lang="en-US" sz="4000" b="1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grpSp>
        <p:nvGrpSpPr>
          <p:cNvPr id="88" name="กลุ่ม 87"/>
          <p:cNvGrpSpPr/>
          <p:nvPr/>
        </p:nvGrpSpPr>
        <p:grpSpPr>
          <a:xfrm>
            <a:off x="3298049" y="873910"/>
            <a:ext cx="5666439" cy="5635735"/>
            <a:chOff x="3298049" y="1122638"/>
            <a:chExt cx="5986004" cy="5953568"/>
          </a:xfrm>
        </p:grpSpPr>
        <p:sp>
          <p:nvSpPr>
            <p:cNvPr id="23" name="แผนผังลำดับงาน: กระบวนการ 22"/>
            <p:cNvSpPr/>
            <p:nvPr/>
          </p:nvSpPr>
          <p:spPr>
            <a:xfrm>
              <a:off x="5829744" y="1122638"/>
              <a:ext cx="1888823" cy="717053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ก่อนเข้า </a:t>
              </a:r>
              <a:r>
                <a:rPr lang="en-US" sz="3200" b="1" dirty="0">
                  <a:solidFill>
                    <a:schemeClr val="tx1"/>
                  </a:solidFill>
                </a:rPr>
                <a:t>if</a:t>
              </a:r>
            </a:p>
          </p:txBody>
        </p:sp>
        <p:grpSp>
          <p:nvGrpSpPr>
            <p:cNvPr id="28" name="กลุ่ม 27"/>
            <p:cNvGrpSpPr/>
            <p:nvPr/>
          </p:nvGrpSpPr>
          <p:grpSpPr>
            <a:xfrm>
              <a:off x="5829744" y="2222475"/>
              <a:ext cx="1888823" cy="717053"/>
              <a:chOff x="5724128" y="2618503"/>
              <a:chExt cx="1944216" cy="738082"/>
            </a:xfrm>
          </p:grpSpPr>
          <p:sp>
            <p:nvSpPr>
              <p:cNvPr id="26" name="แผนผังลําดับงาน: การตัดสินใจ 25"/>
              <p:cNvSpPr/>
              <p:nvPr/>
            </p:nvSpPr>
            <p:spPr>
              <a:xfrm>
                <a:off x="5724128" y="2618503"/>
                <a:ext cx="1944216" cy="738082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สี่เหลี่ยมผืนผ้า 26"/>
              <p:cNvSpPr/>
              <p:nvPr/>
            </p:nvSpPr>
            <p:spPr>
              <a:xfrm>
                <a:off x="6145253" y="2636912"/>
                <a:ext cx="1101969" cy="635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th-TH" sz="3200" b="1" dirty="0">
                    <a:solidFill>
                      <a:schemeClr val="tx1"/>
                    </a:solidFill>
                  </a:rPr>
                  <a:t>เงื่อนไข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แผนผังลำดับงาน: กระบวนการ 28"/>
            <p:cNvSpPr/>
            <p:nvPr/>
          </p:nvSpPr>
          <p:spPr>
            <a:xfrm>
              <a:off x="5672020" y="4208947"/>
              <a:ext cx="1888823" cy="7170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ชุดคำสั่ง</a:t>
              </a:r>
              <a:r>
                <a:rPr lang="en-US" sz="3200" b="1" dirty="0">
                  <a:solidFill>
                    <a:schemeClr val="tx1"/>
                  </a:solidFill>
                </a:rPr>
                <a:t> 3</a:t>
              </a:r>
            </a:p>
          </p:txBody>
        </p:sp>
        <p:sp>
          <p:nvSpPr>
            <p:cNvPr id="30" name="แผนผังลำดับงาน: กระบวนการ 29"/>
            <p:cNvSpPr/>
            <p:nvPr/>
          </p:nvSpPr>
          <p:spPr>
            <a:xfrm>
              <a:off x="5976476" y="6359153"/>
              <a:ext cx="1888823" cy="717053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ชุดคำสั่งต่อไป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ลูกศรเชื่อมต่อแบบตรง 31"/>
            <p:cNvCxnSpPr>
              <a:stCxn id="23" idx="2"/>
              <a:endCxn id="27" idx="0"/>
            </p:cNvCxnSpPr>
            <p:nvPr/>
          </p:nvCxnSpPr>
          <p:spPr>
            <a:xfrm>
              <a:off x="6774156" y="1839691"/>
              <a:ext cx="1" cy="4006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ลูกศรเชื่อมต่อแบบตรง 32"/>
            <p:cNvCxnSpPr>
              <a:stCxn id="26" idx="1"/>
              <a:endCxn id="35" idx="0"/>
            </p:cNvCxnSpPr>
            <p:nvPr/>
          </p:nvCxnSpPr>
          <p:spPr>
            <a:xfrm rot="10800000" flipV="1">
              <a:off x="5361392" y="2581002"/>
              <a:ext cx="468353" cy="558696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ลูกศรเชื่อมต่อแบบตรง 35"/>
            <p:cNvCxnSpPr>
              <a:stCxn id="35" idx="1"/>
              <a:endCxn id="49" idx="0"/>
            </p:cNvCxnSpPr>
            <p:nvPr/>
          </p:nvCxnSpPr>
          <p:spPr>
            <a:xfrm rot="10800000" flipV="1">
              <a:off x="4242461" y="3498225"/>
              <a:ext cx="174518" cy="71072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วงรี 38"/>
            <p:cNvSpPr/>
            <p:nvPr/>
          </p:nvSpPr>
          <p:spPr>
            <a:xfrm>
              <a:off x="6780975" y="5777021"/>
              <a:ext cx="279826" cy="27982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ลูกศรเชื่อมต่อแบบตรง 40"/>
            <p:cNvCxnSpPr>
              <a:stCxn id="39" idx="4"/>
              <a:endCxn id="30" idx="0"/>
            </p:cNvCxnSpPr>
            <p:nvPr/>
          </p:nvCxnSpPr>
          <p:spPr>
            <a:xfrm>
              <a:off x="6920888" y="6056847"/>
              <a:ext cx="0" cy="3023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ลูกศรเชื่อมต่อแบบตรง 43"/>
            <p:cNvCxnSpPr>
              <a:stCxn id="26" idx="3"/>
              <a:endCxn id="31" idx="0"/>
            </p:cNvCxnSpPr>
            <p:nvPr/>
          </p:nvCxnSpPr>
          <p:spPr>
            <a:xfrm>
              <a:off x="7718567" y="2581002"/>
              <a:ext cx="621075" cy="57658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401233" y="2031732"/>
              <a:ext cx="532919" cy="50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จริง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00222" y="2079197"/>
              <a:ext cx="536034" cy="50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เท็จ</a:t>
              </a:r>
              <a:endParaRPr lang="en-US" sz="2800" dirty="0"/>
            </a:p>
          </p:txBody>
        </p:sp>
        <p:sp>
          <p:nvSpPr>
            <p:cNvPr id="31" name="แผนผังลำดับงาน: กระบวนการ 30"/>
            <p:cNvSpPr/>
            <p:nvPr/>
          </p:nvSpPr>
          <p:spPr>
            <a:xfrm>
              <a:off x="7395230" y="3157583"/>
              <a:ext cx="1888823" cy="7170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ชุดคำสั่ง</a:t>
              </a:r>
              <a:r>
                <a:rPr lang="en-US" sz="3200" b="1" dirty="0">
                  <a:solidFill>
                    <a:schemeClr val="tx1"/>
                  </a:solidFill>
                </a:rPr>
                <a:t> 1</a:t>
              </a:r>
            </a:p>
          </p:txBody>
        </p:sp>
        <p:cxnSp>
          <p:nvCxnSpPr>
            <p:cNvPr id="34" name="ลูกศรเชื่อมต่อแบบตรง 43"/>
            <p:cNvCxnSpPr>
              <a:stCxn id="31" idx="2"/>
              <a:endCxn id="39" idx="6"/>
            </p:cNvCxnSpPr>
            <p:nvPr/>
          </p:nvCxnSpPr>
          <p:spPr>
            <a:xfrm rot="5400000">
              <a:off x="6679073" y="4256365"/>
              <a:ext cx="2042298" cy="127884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กลุ่ม 23"/>
            <p:cNvGrpSpPr/>
            <p:nvPr/>
          </p:nvGrpSpPr>
          <p:grpSpPr>
            <a:xfrm>
              <a:off x="4416979" y="3139698"/>
              <a:ext cx="1888823" cy="717053"/>
              <a:chOff x="5724128" y="2618503"/>
              <a:chExt cx="1944216" cy="738082"/>
            </a:xfrm>
          </p:grpSpPr>
          <p:sp>
            <p:nvSpPr>
              <p:cNvPr id="35" name="แผนผังลําดับงาน: การตัดสินใจ 34"/>
              <p:cNvSpPr/>
              <p:nvPr/>
            </p:nvSpPr>
            <p:spPr>
              <a:xfrm>
                <a:off x="5724128" y="2618503"/>
                <a:ext cx="1944216" cy="738082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สี่เหลี่ยมผืนผ้า 36"/>
              <p:cNvSpPr/>
              <p:nvPr/>
            </p:nvSpPr>
            <p:spPr>
              <a:xfrm>
                <a:off x="6145252" y="2636912"/>
                <a:ext cx="1101969" cy="635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th-TH" sz="3200" b="1" dirty="0">
                    <a:solidFill>
                      <a:schemeClr val="tx1"/>
                    </a:solidFill>
                  </a:rPr>
                  <a:t>เงื่อนไข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ลูกศรเชื่อมต่อแบบตรง 43"/>
            <p:cNvCxnSpPr>
              <a:stCxn id="35" idx="3"/>
              <a:endCxn id="29" idx="0"/>
            </p:cNvCxnSpPr>
            <p:nvPr/>
          </p:nvCxnSpPr>
          <p:spPr>
            <a:xfrm>
              <a:off x="6305802" y="3498225"/>
              <a:ext cx="310630" cy="71072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แผนผังลำดับงาน: กระบวนการ 48"/>
            <p:cNvSpPr/>
            <p:nvPr/>
          </p:nvSpPr>
          <p:spPr>
            <a:xfrm>
              <a:off x="3298049" y="4208947"/>
              <a:ext cx="1888823" cy="7170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ชุดคำสั่ง</a:t>
              </a:r>
              <a:r>
                <a:rPr lang="en-US" sz="3200" b="1" dirty="0">
                  <a:solidFill>
                    <a:schemeClr val="tx1"/>
                  </a:solidFill>
                </a:rPr>
                <a:t> 2</a:t>
              </a:r>
            </a:p>
          </p:txBody>
        </p:sp>
        <p:cxnSp>
          <p:nvCxnSpPr>
            <p:cNvPr id="64" name="ลูกศรเชื่อมต่อแบบตรง 43"/>
            <p:cNvCxnSpPr>
              <a:stCxn id="49" idx="2"/>
              <a:endCxn id="67" idx="2"/>
            </p:cNvCxnSpPr>
            <p:nvPr/>
          </p:nvCxnSpPr>
          <p:spPr>
            <a:xfrm rot="16200000" flipH="1">
              <a:off x="4542309" y="4626151"/>
              <a:ext cx="473584" cy="1073281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วงรี 66"/>
            <p:cNvSpPr/>
            <p:nvPr/>
          </p:nvSpPr>
          <p:spPr>
            <a:xfrm>
              <a:off x="5315742" y="5259671"/>
              <a:ext cx="279826" cy="27982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ลูกศรเชื่อมต่อแบบตรง 43"/>
            <p:cNvCxnSpPr>
              <a:stCxn id="29" idx="2"/>
              <a:endCxn id="67" idx="6"/>
            </p:cNvCxnSpPr>
            <p:nvPr/>
          </p:nvCxnSpPr>
          <p:spPr>
            <a:xfrm rot="5400000">
              <a:off x="5869208" y="4652360"/>
              <a:ext cx="473584" cy="1020864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ลูกศรเชื่อมต่อแบบตรง 43"/>
            <p:cNvCxnSpPr>
              <a:stCxn id="67" idx="4"/>
              <a:endCxn id="39" idx="2"/>
            </p:cNvCxnSpPr>
            <p:nvPr/>
          </p:nvCxnSpPr>
          <p:spPr>
            <a:xfrm rot="16200000" flipH="1">
              <a:off x="5929597" y="5065555"/>
              <a:ext cx="377437" cy="132532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150519" y="2860350"/>
              <a:ext cx="532919" cy="50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จริง</a:t>
              </a:r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93100" y="2939528"/>
              <a:ext cx="536034" cy="50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เท็จ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48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ตัวอย่าง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51520" y="980728"/>
            <a:ext cx="6048672" cy="5472608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int x;</a:t>
            </a:r>
          </a:p>
          <a:p>
            <a:r>
              <a:rPr lang="en-US" altLang="en-US" sz="36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(“Input x : ”);</a:t>
            </a:r>
          </a:p>
          <a:p>
            <a:r>
              <a:rPr lang="en-US" altLang="en-US" sz="36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(“%</a:t>
            </a:r>
            <a:r>
              <a:rPr lang="en-US" altLang="en-US" sz="36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d“,&amp;x</a:t>
            </a:r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if (x == 0)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(“Zero”);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else if (x&lt;0)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cs typeface="Consolas" panose="020B06090202040302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cs typeface="Consolas" panose="020B0609020204030204" pitchFamily="49" charset="0"/>
              </a:rPr>
              <a:t>(“Negative Number”);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else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cs typeface="Consolas" panose="020B06090202040302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cs typeface="Consolas" panose="020B0609020204030204" pitchFamily="49" charset="0"/>
              </a:rPr>
              <a:t>(“Positive Number”);</a:t>
            </a:r>
          </a:p>
        </p:txBody>
      </p:sp>
      <p:sp>
        <p:nvSpPr>
          <p:cNvPr id="4" name="สี่เหลี่ยมผืนผ้ามุมมน 21">
            <a:extLst>
              <a:ext uri="{FF2B5EF4-FFF2-40B4-BE49-F238E27FC236}">
                <a16:creationId xmlns:a16="http://schemas.microsoft.com/office/drawing/2014/main" id="{949349D7-8744-4EB9-A403-8BF01BB6AD83}"/>
              </a:ext>
            </a:extLst>
          </p:cNvPr>
          <p:cNvSpPr/>
          <p:nvPr/>
        </p:nvSpPr>
        <p:spPr>
          <a:xfrm>
            <a:off x="4716016" y="1189513"/>
            <a:ext cx="4053135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x : 0</a:t>
            </a:r>
          </a:p>
          <a:p>
            <a:pPr algn="thaiDist"/>
            <a:r>
              <a:rPr lang="en-US" alt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Zero</a:t>
            </a: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340E6083-4E5B-473C-9674-EF08E862EAFB}"/>
              </a:ext>
            </a:extLst>
          </p:cNvPr>
          <p:cNvSpPr/>
          <p:nvPr/>
        </p:nvSpPr>
        <p:spPr>
          <a:xfrm>
            <a:off x="4716016" y="2995546"/>
            <a:ext cx="4053135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x : -10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Negative Number.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3C2A5053-79D1-471E-8524-A1B769BFB6CA}"/>
              </a:ext>
            </a:extLst>
          </p:cNvPr>
          <p:cNvSpPr/>
          <p:nvPr/>
        </p:nvSpPr>
        <p:spPr>
          <a:xfrm>
            <a:off x="4716015" y="4724441"/>
            <a:ext cx="4053135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x : 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Positive Number</a:t>
            </a:r>
          </a:p>
        </p:txBody>
      </p:sp>
    </p:spTree>
    <p:extLst>
      <p:ext uri="{BB962C8B-B14F-4D97-AF65-F5344CB8AC3E}">
        <p14:creationId xmlns:p14="http://schemas.microsoft.com/office/powerpoint/2010/main" val="300043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ตัวอย่าง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51520" y="980728"/>
            <a:ext cx="6048672" cy="5472608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float  score;     </a:t>
            </a:r>
          </a:p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char grade ;</a:t>
            </a:r>
          </a:p>
          <a:p>
            <a:r>
              <a:rPr lang="en-US" altLang="en-US" sz="2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(“Input Score (0-100) : ”);</a:t>
            </a:r>
          </a:p>
          <a:p>
            <a:r>
              <a:rPr lang="en-US" altLang="en-US" sz="2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(“%f “,&amp;score);</a:t>
            </a:r>
          </a:p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if (score &gt;= 80)</a:t>
            </a:r>
          </a:p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grade  =  ‘G’; //’G’ = Good</a:t>
            </a:r>
          </a:p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else if (score &gt;=  50)</a:t>
            </a:r>
          </a:p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grade = ‘P’ //‘P’ = Pass</a:t>
            </a:r>
          </a:p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else</a:t>
            </a:r>
          </a:p>
          <a:p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grade = ‘F’; // ‘F’ = Fail</a:t>
            </a:r>
          </a:p>
          <a:p>
            <a:r>
              <a:rPr lang="en-US" altLang="en-US" sz="2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2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(“Grade = %c”, grade);</a:t>
            </a:r>
          </a:p>
        </p:txBody>
      </p:sp>
      <p:sp>
        <p:nvSpPr>
          <p:cNvPr id="4" name="สี่เหลี่ยมผืนผ้ามุมมน 21">
            <a:extLst>
              <a:ext uri="{FF2B5EF4-FFF2-40B4-BE49-F238E27FC236}">
                <a16:creationId xmlns:a16="http://schemas.microsoft.com/office/drawing/2014/main" id="{949349D7-8744-4EB9-A403-8BF01BB6AD83}"/>
              </a:ext>
            </a:extLst>
          </p:cNvPr>
          <p:cNvSpPr/>
          <p:nvPr/>
        </p:nvSpPr>
        <p:spPr>
          <a:xfrm>
            <a:off x="4716016" y="1189513"/>
            <a:ext cx="4053135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>
                <a:solidFill>
                  <a:schemeClr val="bg1"/>
                </a:solidFill>
                <a:latin typeface="+mj-lt"/>
                <a:cs typeface="+mj-cs"/>
              </a:rPr>
              <a:t>Input Score : 90</a:t>
            </a:r>
          </a:p>
          <a:p>
            <a:pPr algn="thaiDist"/>
            <a:r>
              <a:rPr lang="en-US" sz="3600" b="1">
                <a:solidFill>
                  <a:schemeClr val="bg1"/>
                </a:solidFill>
                <a:latin typeface="+mj-lt"/>
                <a:cs typeface="+mj-cs"/>
              </a:rPr>
              <a:t>Grade = G</a:t>
            </a: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340E6083-4E5B-473C-9674-EF08E862EAFB}"/>
              </a:ext>
            </a:extLst>
          </p:cNvPr>
          <p:cNvSpPr/>
          <p:nvPr/>
        </p:nvSpPr>
        <p:spPr>
          <a:xfrm>
            <a:off x="4716016" y="2995546"/>
            <a:ext cx="4053135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Score : 60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Grade = P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3C2A5053-79D1-471E-8524-A1B769BFB6CA}"/>
              </a:ext>
            </a:extLst>
          </p:cNvPr>
          <p:cNvSpPr/>
          <p:nvPr/>
        </p:nvSpPr>
        <p:spPr>
          <a:xfrm>
            <a:off x="4716015" y="4724441"/>
            <a:ext cx="4053135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Score : 9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Grade = F</a:t>
            </a:r>
          </a:p>
        </p:txBody>
      </p:sp>
    </p:spTree>
    <p:extLst>
      <p:ext uri="{BB962C8B-B14F-4D97-AF65-F5344CB8AC3E}">
        <p14:creationId xmlns:p14="http://schemas.microsoft.com/office/powerpoint/2010/main" val="117915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-90264"/>
            <a:ext cx="4038600" cy="1143000"/>
          </a:xfrm>
        </p:spPr>
        <p:txBody>
          <a:bodyPr/>
          <a:lstStyle/>
          <a:p>
            <a:r>
              <a:rPr lang="th-TH" alt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lyUPC" pitchFamily="34" charset="-34"/>
              </a:rPr>
              <a:t>คำสั่ง </a:t>
            </a:r>
            <a:r>
              <a:rPr lang="en-US" altLang="en-US" sz="5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switch..case</a:t>
            </a:r>
            <a:endParaRPr lang="en-US" alt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461466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sz="3200" b="1" dirty="0">
                <a:solidFill>
                  <a:srgbClr val="0070C0"/>
                </a:solidFill>
                <a:latin typeface="+mj-lt"/>
                <a:cs typeface="+mj-cs"/>
              </a:rPr>
              <a:t>switch</a:t>
            </a:r>
            <a:r>
              <a:rPr lang="en-US" altLang="en-US" sz="3200" b="1" dirty="0">
                <a:latin typeface="+mj-lt"/>
                <a:cs typeface="+mj-cs"/>
              </a:rPr>
              <a:t> </a:t>
            </a:r>
            <a:r>
              <a:rPr lang="th-TH" altLang="en-US" sz="3200" b="1" dirty="0">
                <a:latin typeface="+mj-lt"/>
                <a:cs typeface="+mj-cs"/>
              </a:rPr>
              <a:t>(</a:t>
            </a:r>
            <a:r>
              <a:rPr lang="th-TH" altLang="en-US" sz="3200" b="1" dirty="0">
                <a:solidFill>
                  <a:srgbClr val="FF0000"/>
                </a:solidFill>
                <a:latin typeface="+mj-lt"/>
                <a:cs typeface="+mj-cs"/>
              </a:rPr>
              <a:t>นิพจน์</a:t>
            </a:r>
            <a:r>
              <a:rPr lang="th-TH" altLang="en-US" sz="3200" b="1" dirty="0">
                <a:latin typeface="+mj-lt"/>
                <a:cs typeface="+mj-cs"/>
              </a:rPr>
              <a:t>)</a:t>
            </a:r>
          </a:p>
          <a:p>
            <a:r>
              <a:rPr lang="th-TH" altLang="en-US" sz="3200" b="1" dirty="0">
                <a:latin typeface="+mj-lt"/>
                <a:cs typeface="+mj-cs"/>
              </a:rPr>
              <a:t>{</a:t>
            </a:r>
          </a:p>
          <a:p>
            <a:r>
              <a:rPr lang="th-TH" altLang="en-US" sz="3200" b="1" dirty="0">
                <a:solidFill>
                  <a:srgbClr val="00B050"/>
                </a:solidFill>
                <a:latin typeface="+mj-lt"/>
                <a:cs typeface="+mj-cs"/>
              </a:rPr>
              <a:t>   </a:t>
            </a:r>
            <a:r>
              <a:rPr lang="th-TH" altLang="en-US" sz="3200" b="1" dirty="0" err="1">
                <a:solidFill>
                  <a:srgbClr val="00B050"/>
                </a:solidFill>
                <a:latin typeface="+mj-lt"/>
                <a:cs typeface="+mj-cs"/>
              </a:rPr>
              <a:t>case</a:t>
            </a:r>
            <a:r>
              <a:rPr lang="th-TH" altLang="en-US" sz="3200" b="1" dirty="0">
                <a:solidFill>
                  <a:srgbClr val="00B050"/>
                </a:solidFill>
                <a:latin typeface="+mj-lt"/>
                <a:cs typeface="+mj-cs"/>
              </a:rPr>
              <a:t> </a:t>
            </a:r>
            <a:r>
              <a:rPr lang="th-TH" altLang="en-US" sz="3200" b="1" dirty="0">
                <a:latin typeface="+mj-lt"/>
                <a:cs typeface="+mj-cs"/>
              </a:rPr>
              <a:t>ค่าคงที่ </a:t>
            </a:r>
            <a:r>
              <a:rPr lang="en-US" altLang="en-US" sz="3200" b="1" dirty="0">
                <a:latin typeface="+mj-lt"/>
                <a:cs typeface="+mj-cs"/>
              </a:rPr>
              <a:t>1 : </a:t>
            </a:r>
            <a:r>
              <a:rPr lang="th-TH" altLang="en-US" sz="3200" b="1" dirty="0" err="1">
                <a:latin typeface="+mj-lt"/>
                <a:cs typeface="+mj-cs"/>
              </a:rPr>
              <a:t>statement</a:t>
            </a:r>
            <a:r>
              <a:rPr lang="th-TH" altLang="en-US" sz="3200" b="1" dirty="0">
                <a:latin typeface="+mj-lt"/>
                <a:cs typeface="+mj-cs"/>
              </a:rPr>
              <a:t> </a:t>
            </a:r>
            <a:r>
              <a:rPr lang="en-US" altLang="en-US" sz="3200" b="1" dirty="0">
                <a:latin typeface="+mj-lt"/>
                <a:cs typeface="+mj-cs"/>
              </a:rPr>
              <a:t>A</a:t>
            </a:r>
            <a:r>
              <a:rPr lang="th-TH" altLang="en-US" sz="3200" b="1" dirty="0">
                <a:latin typeface="+mj-lt"/>
                <a:cs typeface="+mj-cs"/>
              </a:rPr>
              <a:t>;</a:t>
            </a:r>
          </a:p>
          <a:p>
            <a:r>
              <a:rPr lang="th-TH" altLang="en-US" sz="3200" b="1" dirty="0">
                <a:latin typeface="+mj-lt"/>
                <a:cs typeface="+mj-cs"/>
              </a:rPr>
              <a:t>	          </a:t>
            </a:r>
            <a:r>
              <a:rPr lang="en-US" altLang="en-US" sz="3200" b="1" dirty="0">
                <a:latin typeface="+mj-lt"/>
                <a:cs typeface="+mj-cs"/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latin typeface="+mj-lt"/>
                <a:cs typeface="+mj-cs"/>
              </a:rPr>
              <a:t>break;</a:t>
            </a:r>
            <a:endParaRPr lang="th-TH" altLang="en-US" sz="3200" b="1" dirty="0">
              <a:solidFill>
                <a:schemeClr val="accent2"/>
              </a:solidFill>
              <a:latin typeface="+mj-lt"/>
              <a:cs typeface="+mj-cs"/>
            </a:endParaRPr>
          </a:p>
          <a:p>
            <a:r>
              <a:rPr lang="th-TH" altLang="en-US" sz="3200" b="1" dirty="0">
                <a:latin typeface="+mj-lt"/>
                <a:cs typeface="+mj-cs"/>
              </a:rPr>
              <a:t>   </a:t>
            </a:r>
            <a:r>
              <a:rPr lang="th-TH" altLang="en-US" sz="3200" b="1" dirty="0" err="1">
                <a:solidFill>
                  <a:srgbClr val="00B050"/>
                </a:solidFill>
                <a:latin typeface="+mj-lt"/>
                <a:cs typeface="+mj-cs"/>
              </a:rPr>
              <a:t>case</a:t>
            </a:r>
            <a:r>
              <a:rPr lang="th-TH" altLang="en-US" sz="3200" b="1" dirty="0">
                <a:latin typeface="+mj-lt"/>
                <a:cs typeface="+mj-cs"/>
              </a:rPr>
              <a:t> ค่าคงที่ </a:t>
            </a:r>
            <a:r>
              <a:rPr lang="en-US" altLang="en-US" sz="3200" b="1" dirty="0">
                <a:latin typeface="+mj-lt"/>
                <a:cs typeface="+mj-cs"/>
              </a:rPr>
              <a:t>2 : statement B;</a:t>
            </a:r>
          </a:p>
          <a:p>
            <a:r>
              <a:rPr lang="en-US" altLang="en-US" sz="3200" b="1" dirty="0">
                <a:latin typeface="+mj-lt"/>
                <a:cs typeface="+mj-cs"/>
              </a:rPr>
              <a:t>	           </a:t>
            </a:r>
            <a:r>
              <a:rPr lang="en-US" altLang="en-US" sz="3200" b="1" dirty="0">
                <a:solidFill>
                  <a:schemeClr val="accent2"/>
                </a:solidFill>
                <a:latin typeface="+mj-lt"/>
                <a:cs typeface="+mj-cs"/>
              </a:rPr>
              <a:t>break;</a:t>
            </a:r>
            <a:endParaRPr lang="th-TH" altLang="en-US" sz="3200" b="1" dirty="0">
              <a:solidFill>
                <a:schemeClr val="accent2"/>
              </a:solidFill>
              <a:latin typeface="+mj-lt"/>
              <a:cs typeface="+mj-cs"/>
            </a:endParaRPr>
          </a:p>
          <a:p>
            <a:r>
              <a:rPr lang="en-US" altLang="en-US" sz="3200" b="1" dirty="0">
                <a:latin typeface="+mj-lt"/>
                <a:cs typeface="+mj-cs"/>
              </a:rPr>
              <a:t>                  …………</a:t>
            </a:r>
          </a:p>
          <a:p>
            <a:r>
              <a:rPr lang="en-US" altLang="en-US" sz="3200" b="1" dirty="0">
                <a:latin typeface="+mj-lt"/>
                <a:cs typeface="+mj-cs"/>
              </a:rPr>
              <a:t>   </a:t>
            </a:r>
            <a:r>
              <a:rPr lang="en-US" altLang="en-US" sz="3200" b="1" dirty="0">
                <a:solidFill>
                  <a:srgbClr val="00B050"/>
                </a:solidFill>
                <a:latin typeface="+mj-lt"/>
                <a:cs typeface="+mj-cs"/>
              </a:rPr>
              <a:t>case</a:t>
            </a:r>
            <a:r>
              <a:rPr lang="en-US" altLang="en-US" sz="3200" b="1" dirty="0">
                <a:latin typeface="+mj-lt"/>
                <a:cs typeface="+mj-cs"/>
              </a:rPr>
              <a:t> </a:t>
            </a:r>
            <a:r>
              <a:rPr lang="th-TH" altLang="en-US" sz="3200" b="1" dirty="0">
                <a:latin typeface="+mj-lt"/>
                <a:cs typeface="+mj-cs"/>
              </a:rPr>
              <a:t>ค่าคงที่ </a:t>
            </a:r>
            <a:r>
              <a:rPr lang="en-US" altLang="en-US" sz="3200" b="1" dirty="0">
                <a:latin typeface="+mj-lt"/>
                <a:cs typeface="+mj-cs"/>
              </a:rPr>
              <a:t>n : statement N;</a:t>
            </a:r>
          </a:p>
          <a:p>
            <a:r>
              <a:rPr lang="en-US" altLang="en-US" sz="3200" b="1" dirty="0">
                <a:latin typeface="+mj-lt"/>
                <a:cs typeface="+mj-cs"/>
              </a:rPr>
              <a:t>	</a:t>
            </a:r>
            <a:r>
              <a:rPr lang="en-US" altLang="en-US" sz="3200" b="1" dirty="0">
                <a:solidFill>
                  <a:schemeClr val="accent2"/>
                </a:solidFill>
                <a:latin typeface="+mj-lt"/>
                <a:cs typeface="+mj-cs"/>
              </a:rPr>
              <a:t>           break;</a:t>
            </a:r>
          </a:p>
          <a:p>
            <a:r>
              <a:rPr lang="en-US" altLang="en-US" sz="3200" b="1" dirty="0">
                <a:latin typeface="+mj-lt"/>
                <a:cs typeface="+mj-cs"/>
              </a:rPr>
              <a:t>   </a:t>
            </a:r>
            <a:r>
              <a:rPr lang="en-US" altLang="en-US" sz="3200" b="1" dirty="0">
                <a:solidFill>
                  <a:srgbClr val="00B050"/>
                </a:solidFill>
                <a:latin typeface="+mj-lt"/>
                <a:cs typeface="+mj-cs"/>
              </a:rPr>
              <a:t>default</a:t>
            </a:r>
            <a:r>
              <a:rPr lang="en-US" altLang="en-US" sz="3200" b="1" dirty="0">
                <a:latin typeface="+mj-lt"/>
                <a:cs typeface="+mj-cs"/>
              </a:rPr>
              <a:t> : statement;</a:t>
            </a:r>
          </a:p>
          <a:p>
            <a:r>
              <a:rPr lang="en-US" altLang="en-US" sz="3200" b="1" dirty="0">
                <a:latin typeface="+mj-lt"/>
                <a:cs typeface="+mj-cs"/>
              </a:rPr>
              <a:t>}</a:t>
            </a:r>
            <a:endParaRPr lang="th-TH" altLang="en-US" sz="3200" b="1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32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829" y="908720"/>
            <a:ext cx="6368435" cy="56166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b="1" dirty="0"/>
              <a:t>int value;</a:t>
            </a:r>
          </a:p>
          <a:p>
            <a:pPr>
              <a:buNone/>
            </a:pPr>
            <a:r>
              <a:rPr lang="en-US" altLang="en-US" b="1" dirty="0" err="1"/>
              <a:t>printf</a:t>
            </a:r>
            <a:r>
              <a:rPr lang="en-US" altLang="en-US" b="1" dirty="0"/>
              <a:t>(“Input Value : ”);</a:t>
            </a:r>
          </a:p>
          <a:p>
            <a:pPr>
              <a:buNone/>
            </a:pPr>
            <a:r>
              <a:rPr lang="en-US" altLang="en-US" b="1" dirty="0" err="1"/>
              <a:t>scanf</a:t>
            </a:r>
            <a:r>
              <a:rPr lang="en-US" altLang="en-US" b="1" dirty="0"/>
              <a:t>(“%</a:t>
            </a:r>
            <a:r>
              <a:rPr lang="en-US" altLang="en-US" b="1" dirty="0" err="1"/>
              <a:t>d”,&amp;value</a:t>
            </a:r>
            <a:r>
              <a:rPr lang="en-US" altLang="en-US" b="1" dirty="0"/>
              <a:t> );</a:t>
            </a:r>
          </a:p>
          <a:p>
            <a:pPr>
              <a:buNone/>
            </a:pPr>
            <a:r>
              <a:rPr lang="en-US" altLang="en-US" b="1" dirty="0"/>
              <a:t>switch(value)</a:t>
            </a:r>
          </a:p>
          <a:p>
            <a:pPr>
              <a:buNone/>
            </a:pPr>
            <a:r>
              <a:rPr lang="en-US" altLang="en-US" b="1" dirty="0"/>
              <a:t>{</a:t>
            </a:r>
          </a:p>
          <a:p>
            <a:pPr lvl="1">
              <a:buFontTx/>
              <a:buNone/>
            </a:pPr>
            <a:r>
              <a:rPr lang="en-US" altLang="en-US" b="1" dirty="0"/>
              <a:t>case  0  :   </a:t>
            </a:r>
            <a:r>
              <a:rPr lang="en-US" altLang="en-US" b="1" dirty="0" err="1"/>
              <a:t>printf</a:t>
            </a:r>
            <a:r>
              <a:rPr lang="en-US" altLang="en-US" b="1" dirty="0"/>
              <a:t>(“Zero\n”); break;</a:t>
            </a:r>
          </a:p>
          <a:p>
            <a:pPr lvl="1">
              <a:buFontTx/>
              <a:buNone/>
            </a:pPr>
            <a:r>
              <a:rPr lang="en-US" altLang="en-US" b="1" dirty="0"/>
              <a:t>case  1  :   </a:t>
            </a:r>
            <a:r>
              <a:rPr lang="en-US" altLang="en-US" b="1" dirty="0" err="1"/>
              <a:t>printf</a:t>
            </a:r>
            <a:r>
              <a:rPr lang="en-US" altLang="en-US" b="1" dirty="0"/>
              <a:t>(“One\n”); break;</a:t>
            </a:r>
          </a:p>
          <a:p>
            <a:pPr lvl="1">
              <a:buNone/>
            </a:pPr>
            <a:r>
              <a:rPr lang="en-US" altLang="en-US" b="1" dirty="0"/>
              <a:t>case  2  :   </a:t>
            </a:r>
            <a:r>
              <a:rPr lang="en-US" altLang="en-US" b="1" dirty="0" err="1"/>
              <a:t>printf</a:t>
            </a:r>
            <a:r>
              <a:rPr lang="en-US" altLang="en-US" b="1" dirty="0"/>
              <a:t>(“Two\n”); break;</a:t>
            </a:r>
          </a:p>
          <a:p>
            <a:pPr lvl="1">
              <a:buNone/>
            </a:pPr>
            <a:r>
              <a:rPr lang="en-US" altLang="en-US" b="1" dirty="0"/>
              <a:t>case  3  :   </a:t>
            </a:r>
            <a:r>
              <a:rPr lang="en-US" altLang="en-US" b="1" dirty="0" err="1"/>
              <a:t>printf</a:t>
            </a:r>
            <a:r>
              <a:rPr lang="en-US" altLang="en-US" b="1" dirty="0"/>
              <a:t>(“</a:t>
            </a:r>
            <a:r>
              <a:rPr lang="en-US" altLang="en-US" b="1" dirty="0" err="1"/>
              <a:t>Thre</a:t>
            </a:r>
            <a:r>
              <a:rPr lang="en-US" altLang="en-US" b="1" dirty="0"/>
              <a:t> e\n”); break;</a:t>
            </a:r>
          </a:p>
          <a:p>
            <a:pPr lvl="1">
              <a:buFontTx/>
              <a:buNone/>
            </a:pPr>
            <a:r>
              <a:rPr lang="en-US" altLang="en-US" b="1" dirty="0"/>
              <a:t>default : </a:t>
            </a:r>
            <a:r>
              <a:rPr lang="en-US" altLang="en-US" b="1" dirty="0" err="1"/>
              <a:t>printf</a:t>
            </a:r>
            <a:r>
              <a:rPr lang="en-US" altLang="en-US" b="1" dirty="0"/>
              <a:t>(“Unknown Number”);</a:t>
            </a:r>
          </a:p>
          <a:p>
            <a:pPr>
              <a:buNone/>
            </a:pPr>
            <a:r>
              <a:rPr lang="en-US" altLang="en-US" b="1" dirty="0"/>
              <a:t>}</a:t>
            </a: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5E52F6AA-2BE8-4B77-B1C9-B598BDE1CC48}"/>
              </a:ext>
            </a:extLst>
          </p:cNvPr>
          <p:cNvSpPr/>
          <p:nvPr/>
        </p:nvSpPr>
        <p:spPr>
          <a:xfrm>
            <a:off x="5572971" y="1880828"/>
            <a:ext cx="2991200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Value : 2</a:t>
            </a:r>
          </a:p>
          <a:p>
            <a:pPr algn="thaiDist"/>
            <a:r>
              <a:rPr lang="en-US" alt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Two</a:t>
            </a:r>
            <a:endParaRPr lang="en-US" sz="36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F30FDC31-60C0-47E5-B95B-4B5194C5F85E}"/>
              </a:ext>
            </a:extLst>
          </p:cNvPr>
          <p:cNvSpPr/>
          <p:nvPr/>
        </p:nvSpPr>
        <p:spPr>
          <a:xfrm>
            <a:off x="5539835" y="3719831"/>
            <a:ext cx="2991200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x : 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Unknown Number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410FFB3-64E6-4E15-9824-0DCCD24E66B7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-90264"/>
            <a:ext cx="403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altLang="en-US" sz="5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lyUPC" pitchFamily="34" charset="-34"/>
              </a:rPr>
              <a:t>คำสั่ง </a:t>
            </a:r>
            <a:r>
              <a:rPr lang="en-US" altLang="en-US" sz="5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switch..case</a:t>
            </a:r>
            <a:endParaRPr lang="en-US" alt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77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60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600" b="1" dirty="0"/>
              <a:t>char gender;</a:t>
            </a:r>
          </a:p>
          <a:p>
            <a:pPr>
              <a:buNone/>
            </a:pPr>
            <a:r>
              <a:rPr lang="en-US" altLang="en-US" b="1" dirty="0" err="1"/>
              <a:t>printf</a:t>
            </a:r>
            <a:r>
              <a:rPr lang="en-US" altLang="en-US" b="1" dirty="0"/>
              <a:t>(“Input gender (f or m): “);</a:t>
            </a:r>
          </a:p>
          <a:p>
            <a:pPr>
              <a:buNone/>
            </a:pPr>
            <a:r>
              <a:rPr lang="en-US" altLang="en-US" b="1" dirty="0" err="1"/>
              <a:t>scanf</a:t>
            </a:r>
            <a:r>
              <a:rPr lang="en-US" altLang="en-US" b="1" dirty="0"/>
              <a:t>(“%</a:t>
            </a:r>
            <a:r>
              <a:rPr lang="en-US" altLang="en-US" b="1" dirty="0" err="1"/>
              <a:t>c”,&amp;gender</a:t>
            </a:r>
            <a:r>
              <a:rPr lang="en-US" altLang="en-US" b="1" dirty="0"/>
              <a:t>);</a:t>
            </a:r>
          </a:p>
          <a:p>
            <a:pPr>
              <a:buNone/>
            </a:pPr>
            <a:r>
              <a:rPr lang="en-US" altLang="en-US" b="1" dirty="0"/>
              <a:t>switch(gender)</a:t>
            </a:r>
          </a:p>
          <a:p>
            <a:pPr>
              <a:buNone/>
            </a:pPr>
            <a:r>
              <a:rPr lang="en-US" altLang="en-US" b="1" dirty="0"/>
              <a:t>{</a:t>
            </a:r>
          </a:p>
          <a:p>
            <a:pPr lvl="1">
              <a:buFontTx/>
              <a:buNone/>
            </a:pPr>
            <a:r>
              <a:rPr lang="en-US" altLang="en-US" sz="3200" b="1" dirty="0"/>
              <a:t>case  ‘m’  :   </a:t>
            </a:r>
            <a:r>
              <a:rPr lang="en-US" altLang="en-US" sz="3200" b="1" dirty="0" err="1"/>
              <a:t>printf</a:t>
            </a:r>
            <a:r>
              <a:rPr lang="en-US" altLang="en-US" sz="3200" b="1" dirty="0"/>
              <a:t>(“You are male \n”); break;</a:t>
            </a:r>
          </a:p>
          <a:p>
            <a:pPr lvl="1">
              <a:buFontTx/>
              <a:buNone/>
            </a:pPr>
            <a:r>
              <a:rPr lang="en-US" altLang="en-US" sz="3200" b="1" dirty="0"/>
              <a:t>case  ‘f’    :   </a:t>
            </a:r>
            <a:r>
              <a:rPr lang="en-US" altLang="en-US" sz="3200" b="1" dirty="0" err="1"/>
              <a:t>printf</a:t>
            </a:r>
            <a:r>
              <a:rPr lang="en-US" altLang="en-US" sz="3200" b="1" dirty="0"/>
              <a:t>(“You are female\n”); break;</a:t>
            </a:r>
          </a:p>
          <a:p>
            <a:pPr lvl="1">
              <a:buFontTx/>
              <a:buNone/>
            </a:pPr>
            <a:r>
              <a:rPr lang="en-US" altLang="en-US" sz="3200" b="1" dirty="0"/>
              <a:t>default     :    </a:t>
            </a:r>
            <a:r>
              <a:rPr lang="en-US" altLang="en-US" sz="3200" b="1" dirty="0" err="1"/>
              <a:t>printf</a:t>
            </a:r>
            <a:r>
              <a:rPr lang="en-US" altLang="en-US" sz="3200" b="1" dirty="0"/>
              <a:t>(“Try again !!!\n”);</a:t>
            </a:r>
          </a:p>
          <a:p>
            <a:pPr>
              <a:buNone/>
            </a:pPr>
            <a:r>
              <a:rPr lang="en-US" altLang="en-US" sz="3600" b="1" dirty="0"/>
              <a:t>}</a:t>
            </a:r>
          </a:p>
        </p:txBody>
      </p:sp>
      <p:sp>
        <p:nvSpPr>
          <p:cNvPr id="6" name="สี่เหลี่ยมผืนผ้ามุมมน 21">
            <a:extLst>
              <a:ext uri="{FF2B5EF4-FFF2-40B4-BE49-F238E27FC236}">
                <a16:creationId xmlns:a16="http://schemas.microsoft.com/office/drawing/2014/main" id="{242D4E81-83D4-4BE1-A457-AE79048AB064}"/>
              </a:ext>
            </a:extLst>
          </p:cNvPr>
          <p:cNvSpPr/>
          <p:nvPr/>
        </p:nvSpPr>
        <p:spPr>
          <a:xfrm>
            <a:off x="4738382" y="946466"/>
            <a:ext cx="3290002" cy="11871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200" b="1" dirty="0">
                <a:solidFill>
                  <a:schemeClr val="bg1"/>
                </a:solidFill>
                <a:latin typeface="+mj-lt"/>
                <a:cs typeface="+mj-cs"/>
              </a:rPr>
              <a:t>Input gender (f or m) : f</a:t>
            </a:r>
          </a:p>
          <a:p>
            <a:pPr algn="thaiDist"/>
            <a:r>
              <a:rPr lang="en-US" alt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You are female</a:t>
            </a:r>
            <a:endParaRPr lang="en-US" sz="3200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83379608-A6B7-4119-AD88-B8D842490F7A}"/>
              </a:ext>
            </a:extLst>
          </p:cNvPr>
          <p:cNvSpPr/>
          <p:nvPr/>
        </p:nvSpPr>
        <p:spPr>
          <a:xfrm>
            <a:off x="4738382" y="2783325"/>
            <a:ext cx="3290002" cy="11871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200" b="1" dirty="0">
                <a:solidFill>
                  <a:schemeClr val="bg1"/>
                </a:solidFill>
                <a:latin typeface="+mj-lt"/>
                <a:cs typeface="+mj-cs"/>
              </a:rPr>
              <a:t>Input x : m</a:t>
            </a:r>
          </a:p>
          <a:p>
            <a:pPr algn="thaiDist"/>
            <a:r>
              <a:rPr lang="en-US" sz="3200" b="1" dirty="0">
                <a:solidFill>
                  <a:schemeClr val="bg1"/>
                </a:solidFill>
                <a:latin typeface="+mj-lt"/>
                <a:cs typeface="+mj-cs"/>
              </a:rPr>
              <a:t>You are male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6FD7AA6E-A640-4C30-8F03-909E4FEA14AA}"/>
              </a:ext>
            </a:extLst>
          </p:cNvPr>
          <p:cNvSpPr/>
          <p:nvPr/>
        </p:nvSpPr>
        <p:spPr>
          <a:xfrm>
            <a:off x="6408070" y="5093314"/>
            <a:ext cx="2487144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x : F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Try Again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A7C1133-F4C5-4D5C-9A44-954CA01C958C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-90264"/>
            <a:ext cx="403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altLang="en-US" sz="5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lyUPC" pitchFamily="34" charset="-34"/>
              </a:rPr>
              <a:t>คำสั่ง </a:t>
            </a:r>
            <a:r>
              <a:rPr lang="en-US" altLang="en-US" sz="5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switch..case</a:t>
            </a:r>
            <a:endParaRPr lang="en-US" alt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85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คำสั่งควบคุมแบบมีทางเลือก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5192" y="1196752"/>
            <a:ext cx="837361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	เป็นคำสั่งที่ใช้กำหนดทิศทางการทำงานของโปรแกรมเมื่อมีเงื่อนไขในการตัดสินใจ มี 3 คำสั่ง ได้แก่</a:t>
            </a:r>
          </a:p>
          <a:p>
            <a:pPr marL="0" indent="0">
              <a:buNone/>
            </a:pPr>
            <a:r>
              <a:rPr lang="th-TH" dirty="0"/>
              <a:t>	1. 	คำสั่ง </a:t>
            </a: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/>
              <a:t>	2.	</a:t>
            </a:r>
            <a:r>
              <a:rPr lang="th-TH" dirty="0"/>
              <a:t>คำสั่ง </a:t>
            </a:r>
            <a:r>
              <a:rPr lang="en-US" dirty="0"/>
              <a:t>if-else</a:t>
            </a:r>
          </a:p>
          <a:p>
            <a:pPr marL="0" indent="0">
              <a:buNone/>
            </a:pPr>
            <a:r>
              <a:rPr lang="en-US" dirty="0"/>
              <a:t>	3.	switch-case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140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OK </a:t>
            </a:r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ไหม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39552" y="1160748"/>
            <a:ext cx="7704856" cy="1548172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1.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จงเขียนโปรแกรมรับจำนวนเต็มมา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2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จำนวน ถ้าผลบวกของจำนวนทั้งสองมีค่ามากกว่าหรือเท่ากับ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100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ให้แสดงข้อความ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OK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ถ้าผลบวกน้อยกว่า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100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ให้รับค่ามาบวกเพิ่มอีกหนึ่งจำนวน ถ้ายังน้อยกว่า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100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ให้แสดงข้อความว่า 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NOT OK</a:t>
            </a: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395536" y="2996952"/>
            <a:ext cx="2448272" cy="36724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N1 : 30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N2 : 81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N1 + N2 = 111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098AF311-6B3C-41CD-BC9C-C236A915D57F}"/>
              </a:ext>
            </a:extLst>
          </p:cNvPr>
          <p:cNvSpPr/>
          <p:nvPr/>
        </p:nvSpPr>
        <p:spPr>
          <a:xfrm>
            <a:off x="3167844" y="2996952"/>
            <a:ext cx="2448272" cy="36724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N1 : 10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N2 : 30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N1 + N2 = 40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N3 : 90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N1+N2+N3 = 130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11" name="สี่เหลี่ยมผืนผ้ามุมมน 21">
            <a:extLst>
              <a:ext uri="{FF2B5EF4-FFF2-40B4-BE49-F238E27FC236}">
                <a16:creationId xmlns:a16="http://schemas.microsoft.com/office/drawing/2014/main" id="{DB2A99B2-28ED-45DD-B616-6733F098A049}"/>
              </a:ext>
            </a:extLst>
          </p:cNvPr>
          <p:cNvSpPr/>
          <p:nvPr/>
        </p:nvSpPr>
        <p:spPr>
          <a:xfrm>
            <a:off x="5940152" y="3012047"/>
            <a:ext cx="2448272" cy="36724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N1 : 10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N2 : 30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N1 + N2 = 40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N3 : 40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N1+N2+N3 = 80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NOT OK</a:t>
            </a:r>
          </a:p>
        </p:txBody>
      </p:sp>
    </p:spTree>
    <p:extLst>
      <p:ext uri="{BB962C8B-B14F-4D97-AF65-F5344CB8AC3E}">
        <p14:creationId xmlns:p14="http://schemas.microsoft.com/office/powerpoint/2010/main" val="179292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บัตรสะสมคะแนน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457200" y="1484784"/>
            <a:ext cx="8229600" cy="2376264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2.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ร้านค้าแห่งหนึ่งต้องการให้ส่วนลดแก่ลูกค้าโดยใช้บัตรสะสมคะแนน</a:t>
            </a:r>
          </a:p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     ถ้ามีคะแนนสะสม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100 – 999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มีส่วนลด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10%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ของราคาสินค้า</a:t>
            </a:r>
          </a:p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                      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1000 – 4999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มีส่วนลด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14%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ของราคาสินค้า</a:t>
            </a:r>
          </a:p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                      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5000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ขึ้นไป มีส่วนลด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20%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ของราสินค้า</a:t>
            </a:r>
          </a:p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   ให้รับค่าราคาสินค้าที่ซื้อและคะแนนสะสมในบัตรแล้วแสดงจำนวนเงินที่ลูกค้าต้องจ่าย</a:t>
            </a:r>
          </a:p>
          <a:p>
            <a:endParaRPr lang="en-US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3203848" y="4061650"/>
            <a:ext cx="2448272" cy="23762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Price : 100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Point : 190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= 90.00 Baht.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4787E7CF-F356-4407-B2CD-C610DC477403}"/>
              </a:ext>
            </a:extLst>
          </p:cNvPr>
          <p:cNvSpPr/>
          <p:nvPr/>
        </p:nvSpPr>
        <p:spPr>
          <a:xfrm>
            <a:off x="6176864" y="4061650"/>
            <a:ext cx="2592288" cy="23762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Price : 1000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Point : 1500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= 860.00 Baht.</a:t>
            </a:r>
          </a:p>
        </p:txBody>
      </p:sp>
      <p:sp>
        <p:nvSpPr>
          <p:cNvPr id="10" name="สี่เหลี่ยมผืนผ้ามุมมน 21">
            <a:extLst>
              <a:ext uri="{FF2B5EF4-FFF2-40B4-BE49-F238E27FC236}">
                <a16:creationId xmlns:a16="http://schemas.microsoft.com/office/drawing/2014/main" id="{DDA45E4A-B92B-4534-BC65-FDDD8C1DF653}"/>
              </a:ext>
            </a:extLst>
          </p:cNvPr>
          <p:cNvSpPr/>
          <p:nvPr/>
        </p:nvSpPr>
        <p:spPr>
          <a:xfrm>
            <a:off x="373150" y="4061650"/>
            <a:ext cx="2448272" cy="23762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Price : 125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Point : 50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= 125.00 Baht.</a:t>
            </a:r>
          </a:p>
        </p:txBody>
      </p:sp>
    </p:spTree>
    <p:extLst>
      <p:ext uri="{BB962C8B-B14F-4D97-AF65-F5344CB8AC3E}">
        <p14:creationId xmlns:p14="http://schemas.microsoft.com/office/powerpoint/2010/main" val="184589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ครูสมศรี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457200" y="1484784"/>
            <a:ext cx="8229600" cy="2376264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3.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ครูสมศรีต้องการตรวจสอบผลการเรียนของนักเรียนโดยมีเกณฑ์ดังนี้</a:t>
            </a:r>
          </a:p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0 – 49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ได้เกรด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F		70 – 79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ได้เกรด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B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	50 – 59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ได้เกรด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D		80 – 100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ได้เกรด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A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        60 – 69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ได้เกรด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C</a:t>
            </a:r>
          </a:p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ให้รับค่าคะแนนเข้าสู่โปรแกรม (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0-100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) ถ้าคะแนนที่กรอก ต่ำกว่า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หรือเกินกว่า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100 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ให้บอกด้วยว่ากรอกข้อมูลผิด</a:t>
            </a:r>
          </a:p>
        </p:txBody>
      </p:sp>
      <p:sp>
        <p:nvSpPr>
          <p:cNvPr id="10" name="สี่เหลี่ยมผืนผ้ามุมมน 21">
            <a:extLst>
              <a:ext uri="{FF2B5EF4-FFF2-40B4-BE49-F238E27FC236}">
                <a16:creationId xmlns:a16="http://schemas.microsoft.com/office/drawing/2014/main" id="{DDA45E4A-B92B-4534-BC65-FDDD8C1DF653}"/>
              </a:ext>
            </a:extLst>
          </p:cNvPr>
          <p:cNvSpPr/>
          <p:nvPr/>
        </p:nvSpPr>
        <p:spPr>
          <a:xfrm>
            <a:off x="323528" y="4221088"/>
            <a:ext cx="3838810" cy="14555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Score : 75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You got B</a:t>
            </a: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9CC51C8A-F83D-41D4-82F2-1082AA017E3D}"/>
              </a:ext>
            </a:extLst>
          </p:cNvPr>
          <p:cNvSpPr/>
          <p:nvPr/>
        </p:nvSpPr>
        <p:spPr>
          <a:xfrm>
            <a:off x="4630020" y="4221088"/>
            <a:ext cx="3838810" cy="14555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t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Score : 150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Error!!</a:t>
            </a:r>
          </a:p>
        </p:txBody>
      </p:sp>
    </p:spTree>
    <p:extLst>
      <p:ext uri="{BB962C8B-B14F-4D97-AF65-F5344CB8AC3E}">
        <p14:creationId xmlns:p14="http://schemas.microsoft.com/office/powerpoint/2010/main" val="170105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คำสั่ง</a:t>
            </a:r>
            <a:r>
              <a:rPr lang="en-US" sz="5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if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899591" y="1800392"/>
            <a:ext cx="3816424" cy="1656184"/>
          </a:xfrm>
          <a:prstGeom prst="roundRect">
            <a:avLst>
              <a:gd name="adj" fmla="val 75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tx1"/>
                </a:solidFill>
                <a:cs typeface="Consolas" pitchFamily="49" charset="0"/>
              </a:rPr>
              <a:t>if(</a:t>
            </a:r>
            <a:r>
              <a:rPr lang="th-TH" sz="3600" b="1" dirty="0">
                <a:solidFill>
                  <a:srgbClr val="FF0000"/>
                </a:solidFill>
              </a:rPr>
              <a:t>เงื่อนไข</a:t>
            </a:r>
            <a:r>
              <a:rPr lang="en-US" sz="3600" b="1" dirty="0">
                <a:solidFill>
                  <a:schemeClr val="tx1"/>
                </a:solidFill>
                <a:cs typeface="Consolas" pitchFamily="49" charset="0"/>
              </a:rPr>
              <a:t>)</a:t>
            </a:r>
            <a:endParaRPr lang="th-TH" sz="3600" b="1" dirty="0">
              <a:solidFill>
                <a:schemeClr val="tx1"/>
              </a:solidFill>
              <a:cs typeface="Consolas" pitchFamily="49" charset="0"/>
            </a:endParaRPr>
          </a:p>
          <a:p>
            <a:pPr algn="thaiDist"/>
            <a:r>
              <a:rPr lang="th-TH" sz="3600" b="1" dirty="0">
                <a:solidFill>
                  <a:schemeClr val="tx1"/>
                </a:solidFill>
                <a:cs typeface="Consolas" pitchFamily="49" charset="0"/>
              </a:rPr>
              <a:t>   </a:t>
            </a:r>
            <a:r>
              <a:rPr lang="en-US" sz="3600" b="1" dirty="0">
                <a:solidFill>
                  <a:schemeClr val="tx1"/>
                </a:solidFill>
                <a:cs typeface="Consolas" pitchFamily="49" charset="0"/>
              </a:rPr>
              <a:t>statement A;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923058" y="3789040"/>
            <a:ext cx="3816424" cy="2808312"/>
          </a:xfrm>
          <a:prstGeom prst="roundRect">
            <a:avLst>
              <a:gd name="adj" fmla="val 75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tx1"/>
                </a:solidFill>
                <a:cs typeface="Consolas" pitchFamily="49" charset="0"/>
              </a:rPr>
              <a:t>if(</a:t>
            </a:r>
            <a:r>
              <a:rPr lang="th-TH" sz="3600" b="1" dirty="0">
                <a:solidFill>
                  <a:srgbClr val="FF0000"/>
                </a:solidFill>
              </a:rPr>
              <a:t>เงื่อนไข</a:t>
            </a:r>
            <a:r>
              <a:rPr lang="en-US" sz="3600" b="1" dirty="0">
                <a:solidFill>
                  <a:schemeClr val="tx1"/>
                </a:solidFill>
                <a:cs typeface="Consolas" pitchFamily="49" charset="0"/>
              </a:rPr>
              <a:t>)</a:t>
            </a:r>
            <a:endParaRPr lang="th-TH" sz="3600" b="1" dirty="0">
              <a:solidFill>
                <a:schemeClr val="tx1"/>
              </a:solidFill>
              <a:cs typeface="Consolas" pitchFamily="49" charset="0"/>
            </a:endParaRPr>
          </a:p>
          <a:p>
            <a:pPr algn="thaiDist"/>
            <a:r>
              <a:rPr lang="en-US" sz="3600" b="1" dirty="0">
                <a:solidFill>
                  <a:srgbClr val="00B050"/>
                </a:solidFill>
                <a:cs typeface="Consolas" pitchFamily="49" charset="0"/>
              </a:rPr>
              <a:t>{</a:t>
            </a:r>
          </a:p>
          <a:p>
            <a:pPr algn="thaiDist"/>
            <a:r>
              <a:rPr lang="en-US" sz="3600" b="1" dirty="0">
                <a:solidFill>
                  <a:schemeClr val="tx1"/>
                </a:solidFill>
                <a:cs typeface="Consolas" pitchFamily="49" charset="0"/>
              </a:rPr>
              <a:t>   statement A;</a:t>
            </a:r>
          </a:p>
          <a:p>
            <a:pPr algn="thaiDist"/>
            <a:r>
              <a:rPr lang="en-US" sz="3600" b="1" dirty="0">
                <a:solidFill>
                  <a:schemeClr val="tx1"/>
                </a:solidFill>
                <a:cs typeface="Consolas" pitchFamily="49" charset="0"/>
              </a:rPr>
              <a:t>   statement B;</a:t>
            </a:r>
          </a:p>
          <a:p>
            <a:pPr algn="thaiDist"/>
            <a:r>
              <a:rPr lang="en-US" sz="3600" b="1" dirty="0">
                <a:solidFill>
                  <a:srgbClr val="00B050"/>
                </a:solidFill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588" y="3287509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/>
              <a:t>และ</a:t>
            </a:r>
            <a:endParaRPr lang="en-US" sz="3200" b="1" dirty="0"/>
          </a:p>
        </p:txBody>
      </p:sp>
      <p:grpSp>
        <p:nvGrpSpPr>
          <p:cNvPr id="57" name="กลุ่ม 56"/>
          <p:cNvGrpSpPr/>
          <p:nvPr/>
        </p:nvGrpSpPr>
        <p:grpSpPr>
          <a:xfrm>
            <a:off x="5098826" y="1556792"/>
            <a:ext cx="3501968" cy="4910720"/>
            <a:chOff x="4497894" y="1250758"/>
            <a:chExt cx="3604669" cy="5054736"/>
          </a:xfrm>
        </p:grpSpPr>
        <p:sp>
          <p:nvSpPr>
            <p:cNvPr id="23" name="แผนผังลำดับงาน: กระบวนการ 22"/>
            <p:cNvSpPr/>
            <p:nvPr/>
          </p:nvSpPr>
          <p:spPr>
            <a:xfrm>
              <a:off x="5724128" y="1250758"/>
              <a:ext cx="1944216" cy="738082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ก่อนเข้า </a:t>
              </a:r>
              <a:r>
                <a:rPr lang="en-US" sz="3200" b="1" dirty="0">
                  <a:solidFill>
                    <a:schemeClr val="tx1"/>
                  </a:solidFill>
                </a:rPr>
                <a:t>if</a:t>
              </a:r>
            </a:p>
          </p:txBody>
        </p:sp>
        <p:grpSp>
          <p:nvGrpSpPr>
            <p:cNvPr id="28" name="กลุ่ม 27"/>
            <p:cNvGrpSpPr/>
            <p:nvPr/>
          </p:nvGrpSpPr>
          <p:grpSpPr>
            <a:xfrm>
              <a:off x="5724128" y="2618503"/>
              <a:ext cx="1944216" cy="738082"/>
              <a:chOff x="5724128" y="2618503"/>
              <a:chExt cx="1944216" cy="738082"/>
            </a:xfrm>
          </p:grpSpPr>
          <p:sp>
            <p:nvSpPr>
              <p:cNvPr id="26" name="แผนผังลําดับงาน: การตัดสินใจ 25"/>
              <p:cNvSpPr/>
              <p:nvPr/>
            </p:nvSpPr>
            <p:spPr>
              <a:xfrm>
                <a:off x="5724128" y="2618503"/>
                <a:ext cx="1944216" cy="738082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สี่เหลี่ยมผืนผ้า 26"/>
              <p:cNvSpPr/>
              <p:nvPr/>
            </p:nvSpPr>
            <p:spPr>
              <a:xfrm>
                <a:off x="6174666" y="2636913"/>
                <a:ext cx="1043139" cy="601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th-TH" sz="3200" b="1" dirty="0">
                    <a:solidFill>
                      <a:schemeClr val="tx1"/>
                    </a:solidFill>
                  </a:rPr>
                  <a:t>เงื่อนไข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แผนผังลำดับงาน: กระบวนการ 28"/>
            <p:cNvSpPr/>
            <p:nvPr/>
          </p:nvSpPr>
          <p:spPr>
            <a:xfrm>
              <a:off x="4497894" y="3806544"/>
              <a:ext cx="1944216" cy="738082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Statement </a:t>
              </a:r>
            </a:p>
          </p:txBody>
        </p:sp>
        <p:sp>
          <p:nvSpPr>
            <p:cNvPr id="30" name="แผนผังลำดับงาน: กระบวนการ 29"/>
            <p:cNvSpPr/>
            <p:nvPr/>
          </p:nvSpPr>
          <p:spPr>
            <a:xfrm>
              <a:off x="5724127" y="5567412"/>
              <a:ext cx="1944216" cy="738082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ชุดคำสั่งต่อไป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ลูกศรเชื่อมต่อแบบตรง 31"/>
            <p:cNvCxnSpPr>
              <a:stCxn id="23" idx="2"/>
              <a:endCxn id="27" idx="0"/>
            </p:cNvCxnSpPr>
            <p:nvPr/>
          </p:nvCxnSpPr>
          <p:spPr>
            <a:xfrm>
              <a:off x="6696236" y="1988840"/>
              <a:ext cx="0" cy="6480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ลูกศรเชื่อมต่อแบบตรง 32"/>
            <p:cNvCxnSpPr>
              <a:cxnSpLocks/>
              <a:stCxn id="26" idx="1"/>
              <a:endCxn id="29" idx="0"/>
            </p:cNvCxnSpPr>
            <p:nvPr/>
          </p:nvCxnSpPr>
          <p:spPr>
            <a:xfrm rot="10800000" flipV="1">
              <a:off x="5470004" y="2987543"/>
              <a:ext cx="254125" cy="81899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ลูกศรเชื่อมต่อแบบตรง 35"/>
            <p:cNvCxnSpPr>
              <a:cxnSpLocks/>
              <a:stCxn id="29" idx="2"/>
              <a:endCxn id="39" idx="2"/>
            </p:cNvCxnSpPr>
            <p:nvPr/>
          </p:nvCxnSpPr>
          <p:spPr>
            <a:xfrm rot="16200000" flipH="1">
              <a:off x="5714124" y="4300504"/>
              <a:ext cx="593976" cy="108221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วงรี 38"/>
            <p:cNvSpPr/>
            <p:nvPr/>
          </p:nvSpPr>
          <p:spPr>
            <a:xfrm>
              <a:off x="6552220" y="4994585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ลูกศรเชื่อมต่อแบบตรง 40"/>
            <p:cNvCxnSpPr>
              <a:stCxn id="39" idx="4"/>
              <a:endCxn id="30" idx="0"/>
            </p:cNvCxnSpPr>
            <p:nvPr/>
          </p:nvCxnSpPr>
          <p:spPr>
            <a:xfrm flipH="1">
              <a:off x="6696235" y="5282617"/>
              <a:ext cx="1" cy="2847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ลูกศรเชื่อมต่อแบบตรง 43"/>
            <p:cNvCxnSpPr>
              <a:stCxn id="26" idx="3"/>
              <a:endCxn id="39" idx="6"/>
            </p:cNvCxnSpPr>
            <p:nvPr/>
          </p:nvCxnSpPr>
          <p:spPr>
            <a:xfrm flipH="1">
              <a:off x="6840252" y="2987544"/>
              <a:ext cx="828092" cy="2151057"/>
            </a:xfrm>
            <a:prstGeom prst="bentConnector3">
              <a:avLst>
                <a:gd name="adj1" fmla="val -27606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93113" y="2409061"/>
              <a:ext cx="5485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จริง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50809" y="2455205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เท็จ</a:t>
              </a:r>
              <a:endParaRPr lang="en-US" sz="2800" dirty="0"/>
            </a:p>
          </p:txBody>
        </p:sp>
      </p:grpSp>
      <p:sp>
        <p:nvSpPr>
          <p:cNvPr id="59" name="สี่เหลี่ยมผืนผ้า 58"/>
          <p:cNvSpPr/>
          <p:nvPr/>
        </p:nvSpPr>
        <p:spPr>
          <a:xfrm>
            <a:off x="388381" y="836712"/>
            <a:ext cx="86552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/>
              <a:t>	เป็นคำสั่งที่ใช้ในกรณีที่มีการทำงานเฉพาะเงื่อนไขเป็นจริงเท่านั้น คือถ้าตรวจสอบเงื่อนไขแล้วเป็นจริงก็จะทำชุดคำสั่งที่ตามหลัง </a:t>
            </a:r>
            <a:r>
              <a:rPr lang="en-US" sz="2800" dirty="0"/>
              <a:t>if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89887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</a:t>
            </a:r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374849" y="1196752"/>
            <a:ext cx="5472608" cy="5166574"/>
          </a:xfrm>
          <a:prstGeom prst="roundRect">
            <a:avLst>
              <a:gd name="adj" fmla="val 28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4800" b="1" dirty="0">
                <a:solidFill>
                  <a:schemeClr val="tx1"/>
                </a:solidFill>
                <a:cs typeface="Consolas" pitchFamily="49" charset="0"/>
              </a:rPr>
              <a:t>int age;</a:t>
            </a:r>
          </a:p>
          <a:p>
            <a:pPr algn="thaiDist"/>
            <a:r>
              <a:rPr lang="en-US" sz="4800" b="1" dirty="0" err="1">
                <a:solidFill>
                  <a:schemeClr val="tx1"/>
                </a:solidFill>
                <a:cs typeface="Consolas" pitchFamily="49" charset="0"/>
              </a:rPr>
              <a:t>printf</a:t>
            </a:r>
            <a:r>
              <a:rPr lang="en-US" sz="4800" b="1" dirty="0">
                <a:solidFill>
                  <a:schemeClr val="tx1"/>
                </a:solidFill>
                <a:cs typeface="Consolas" pitchFamily="49" charset="0"/>
              </a:rPr>
              <a:t>(“Input age : ”); </a:t>
            </a:r>
          </a:p>
          <a:p>
            <a:pPr algn="thaiDist"/>
            <a:r>
              <a:rPr lang="en-US" sz="4800" b="1" dirty="0" err="1">
                <a:solidFill>
                  <a:schemeClr val="tx1"/>
                </a:solidFill>
                <a:cs typeface="Consolas" pitchFamily="49" charset="0"/>
              </a:rPr>
              <a:t>scanf</a:t>
            </a:r>
            <a:r>
              <a:rPr lang="en-US" sz="4800" b="1" dirty="0">
                <a:solidFill>
                  <a:schemeClr val="tx1"/>
                </a:solidFill>
                <a:cs typeface="Consolas" pitchFamily="49" charset="0"/>
              </a:rPr>
              <a:t>(“%</a:t>
            </a:r>
            <a:r>
              <a:rPr lang="en-US" sz="4800" b="1" dirty="0" err="1">
                <a:solidFill>
                  <a:schemeClr val="tx1"/>
                </a:solidFill>
                <a:cs typeface="Consolas" pitchFamily="49" charset="0"/>
              </a:rPr>
              <a:t>d”,&amp;age</a:t>
            </a:r>
            <a:r>
              <a:rPr lang="en-US" sz="4800" b="1" dirty="0">
                <a:solidFill>
                  <a:schemeClr val="tx1"/>
                </a:solidFill>
                <a:cs typeface="Consolas" pitchFamily="49" charset="0"/>
              </a:rPr>
              <a:t>);</a:t>
            </a:r>
          </a:p>
          <a:p>
            <a:pPr algn="thaiDist"/>
            <a:r>
              <a:rPr lang="en-US" sz="4800" b="1" dirty="0">
                <a:solidFill>
                  <a:srgbClr val="00B050"/>
                </a:solidFill>
                <a:cs typeface="Consolas" pitchFamily="49" charset="0"/>
              </a:rPr>
              <a:t>if(age&gt;=60)</a:t>
            </a:r>
          </a:p>
          <a:p>
            <a:pPr algn="thaiDist"/>
            <a:r>
              <a:rPr lang="en-US" sz="4800" b="1" dirty="0">
                <a:solidFill>
                  <a:srgbClr val="00B050"/>
                </a:solidFill>
                <a:cs typeface="Consolas" pitchFamily="49" charset="0"/>
              </a:rPr>
              <a:t>   </a:t>
            </a:r>
            <a:r>
              <a:rPr lang="en-US" sz="4800" b="1" dirty="0" err="1">
                <a:solidFill>
                  <a:srgbClr val="00B050"/>
                </a:solidFill>
                <a:cs typeface="Consolas" pitchFamily="49" charset="0"/>
              </a:rPr>
              <a:t>printf</a:t>
            </a:r>
            <a:r>
              <a:rPr lang="en-US" sz="4800" b="1" dirty="0">
                <a:solidFill>
                  <a:srgbClr val="00B050"/>
                </a:solidFill>
                <a:cs typeface="Consolas" pitchFamily="49" charset="0"/>
              </a:rPr>
              <a:t>(“You so old.”);</a:t>
            </a:r>
          </a:p>
          <a:p>
            <a:pPr algn="thaiDist"/>
            <a:r>
              <a:rPr lang="en-US" sz="4800" b="1" dirty="0" err="1">
                <a:solidFill>
                  <a:schemeClr val="tx1"/>
                </a:solidFill>
                <a:cs typeface="Consolas" pitchFamily="49" charset="0"/>
              </a:rPr>
              <a:t>printf</a:t>
            </a:r>
            <a:r>
              <a:rPr lang="en-US" sz="4800" b="1" dirty="0">
                <a:solidFill>
                  <a:schemeClr val="tx1"/>
                </a:solidFill>
                <a:cs typeface="Consolas" pitchFamily="49" charset="0"/>
              </a:rPr>
              <a:t>(“Thank You!”);</a:t>
            </a:r>
          </a:p>
        </p:txBody>
      </p:sp>
      <p:sp>
        <p:nvSpPr>
          <p:cNvPr id="22" name="สี่เหลี่ยมผืนผ้ามุมมน 21"/>
          <p:cNvSpPr/>
          <p:nvPr/>
        </p:nvSpPr>
        <p:spPr>
          <a:xfrm>
            <a:off x="6195751" y="2063619"/>
            <a:ext cx="2592288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age : 72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You so old.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Thank You!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C69C8F-B95D-4FFA-91EA-2123C28F13A8}"/>
              </a:ext>
            </a:extLst>
          </p:cNvPr>
          <p:cNvSpPr/>
          <p:nvPr/>
        </p:nvSpPr>
        <p:spPr>
          <a:xfrm>
            <a:off x="6091528" y="1024015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thaiDist"/>
            <a:r>
              <a:rPr lang="th-TH" sz="3600" b="1" u="sng" dirty="0"/>
              <a:t>ผลการทำงาน</a:t>
            </a: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204562F2-5D49-4C7D-A690-637A0AD98D4C}"/>
              </a:ext>
            </a:extLst>
          </p:cNvPr>
          <p:cNvSpPr/>
          <p:nvPr/>
        </p:nvSpPr>
        <p:spPr>
          <a:xfrm>
            <a:off x="6163536" y="4005064"/>
            <a:ext cx="2592288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age : 59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54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คำสั่ง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374849" y="1024015"/>
            <a:ext cx="5472608" cy="5339311"/>
          </a:xfrm>
          <a:prstGeom prst="roundRect">
            <a:avLst>
              <a:gd name="adj" fmla="val 28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4400" b="1" dirty="0">
                <a:solidFill>
                  <a:schemeClr val="tx1"/>
                </a:solidFill>
                <a:cs typeface="Consolas" pitchFamily="49" charset="0"/>
              </a:rPr>
              <a:t>int x;</a:t>
            </a:r>
          </a:p>
          <a:p>
            <a:pPr algn="thaiDist"/>
            <a:r>
              <a:rPr lang="en-US" sz="4400" b="1" dirty="0" err="1">
                <a:solidFill>
                  <a:schemeClr val="tx1"/>
                </a:solidFill>
                <a:cs typeface="Consolas" pitchFamily="49" charset="0"/>
              </a:rPr>
              <a:t>printf</a:t>
            </a:r>
            <a:r>
              <a:rPr lang="en-US" sz="4400" b="1" dirty="0">
                <a:solidFill>
                  <a:schemeClr val="tx1"/>
                </a:solidFill>
                <a:cs typeface="Consolas" pitchFamily="49" charset="0"/>
              </a:rPr>
              <a:t>(“Input x : ”); </a:t>
            </a:r>
          </a:p>
          <a:p>
            <a:pPr algn="thaiDist"/>
            <a:r>
              <a:rPr lang="en-US" sz="4400" b="1" dirty="0" err="1">
                <a:solidFill>
                  <a:schemeClr val="tx1"/>
                </a:solidFill>
                <a:cs typeface="Consolas" pitchFamily="49" charset="0"/>
              </a:rPr>
              <a:t>scanf</a:t>
            </a:r>
            <a:r>
              <a:rPr lang="en-US" sz="4400" b="1" dirty="0">
                <a:solidFill>
                  <a:schemeClr val="tx1"/>
                </a:solidFill>
                <a:cs typeface="Consolas" pitchFamily="49" charset="0"/>
              </a:rPr>
              <a:t>(“%</a:t>
            </a:r>
            <a:r>
              <a:rPr lang="en-US" sz="4400" b="1" dirty="0" err="1">
                <a:solidFill>
                  <a:schemeClr val="tx1"/>
                </a:solidFill>
                <a:cs typeface="Consolas" pitchFamily="49" charset="0"/>
              </a:rPr>
              <a:t>d”,&amp;x</a:t>
            </a:r>
            <a:r>
              <a:rPr lang="en-US" sz="4400" b="1" dirty="0">
                <a:solidFill>
                  <a:schemeClr val="tx1"/>
                </a:solidFill>
                <a:cs typeface="Consolas" pitchFamily="49" charset="0"/>
              </a:rPr>
              <a:t>);</a:t>
            </a:r>
          </a:p>
          <a:p>
            <a:pPr algn="thaiDist"/>
            <a:r>
              <a:rPr lang="en-US" sz="4400" b="1" dirty="0">
                <a:solidFill>
                  <a:srgbClr val="00B050"/>
                </a:solidFill>
                <a:cs typeface="Consolas" pitchFamily="49" charset="0"/>
              </a:rPr>
              <a:t>if(x&gt;0)</a:t>
            </a:r>
          </a:p>
          <a:p>
            <a:pPr algn="thaiDist"/>
            <a:r>
              <a:rPr lang="en-US" sz="4400" b="1" dirty="0">
                <a:solidFill>
                  <a:srgbClr val="00B050"/>
                </a:solidFill>
                <a:cs typeface="Consolas" pitchFamily="49" charset="0"/>
              </a:rPr>
              <a:t>{</a:t>
            </a:r>
          </a:p>
          <a:p>
            <a:pPr algn="thaiDist"/>
            <a:r>
              <a:rPr lang="en-US" sz="4400" b="1" dirty="0">
                <a:solidFill>
                  <a:srgbClr val="00B050"/>
                </a:solidFill>
                <a:cs typeface="Consolas" pitchFamily="49" charset="0"/>
              </a:rPr>
              <a:t>   </a:t>
            </a:r>
            <a:r>
              <a:rPr lang="en-US" sz="4400" b="1" dirty="0" err="1">
                <a:solidFill>
                  <a:srgbClr val="00B050"/>
                </a:solidFill>
                <a:cs typeface="Consolas" pitchFamily="49" charset="0"/>
              </a:rPr>
              <a:t>printf</a:t>
            </a:r>
            <a:r>
              <a:rPr lang="en-US" sz="4400" b="1" dirty="0">
                <a:solidFill>
                  <a:srgbClr val="00B050"/>
                </a:solidFill>
                <a:cs typeface="Consolas" pitchFamily="49" charset="0"/>
              </a:rPr>
              <a:t>(“%d more than 0.”, x);</a:t>
            </a:r>
          </a:p>
          <a:p>
            <a:pPr algn="thaiDist"/>
            <a:r>
              <a:rPr lang="en-US" sz="4400" b="1" dirty="0">
                <a:solidFill>
                  <a:srgbClr val="00B050"/>
                </a:solidFill>
                <a:cs typeface="Consolas" pitchFamily="49" charset="0"/>
              </a:rPr>
              <a:t>   x++;</a:t>
            </a:r>
          </a:p>
          <a:p>
            <a:pPr algn="thaiDist"/>
            <a:r>
              <a:rPr lang="en-US" sz="4400" b="1" dirty="0">
                <a:solidFill>
                  <a:srgbClr val="00B050"/>
                </a:solidFill>
                <a:cs typeface="Consolas" pitchFamily="49" charset="0"/>
              </a:rPr>
              <a:t>}</a:t>
            </a:r>
          </a:p>
        </p:txBody>
      </p:sp>
      <p:sp>
        <p:nvSpPr>
          <p:cNvPr id="22" name="สี่เหลี่ยมผืนผ้ามุมมน 21"/>
          <p:cNvSpPr/>
          <p:nvPr/>
        </p:nvSpPr>
        <p:spPr>
          <a:xfrm>
            <a:off x="6176863" y="1787176"/>
            <a:ext cx="2592288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x : 9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9 more than 0.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C69C8F-B95D-4FFA-91EA-2123C28F13A8}"/>
              </a:ext>
            </a:extLst>
          </p:cNvPr>
          <p:cNvSpPr/>
          <p:nvPr/>
        </p:nvSpPr>
        <p:spPr>
          <a:xfrm>
            <a:off x="6091528" y="1024015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thaiDist"/>
            <a:r>
              <a:rPr lang="th-TH" sz="3600" b="1" u="sng" dirty="0"/>
              <a:t>ผลการทำงาน</a:t>
            </a: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204562F2-5D49-4C7D-A690-637A0AD98D4C}"/>
              </a:ext>
            </a:extLst>
          </p:cNvPr>
          <p:cNvSpPr/>
          <p:nvPr/>
        </p:nvSpPr>
        <p:spPr>
          <a:xfrm>
            <a:off x="6176863" y="4285813"/>
            <a:ext cx="2592288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age : -2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B3EB3-7E13-46B6-8B9F-4569373F6EF3}"/>
              </a:ext>
            </a:extLst>
          </p:cNvPr>
          <p:cNvSpPr/>
          <p:nvPr/>
        </p:nvSpPr>
        <p:spPr>
          <a:xfrm>
            <a:off x="6176863" y="3164249"/>
            <a:ext cx="1067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thaiDist"/>
            <a:r>
              <a:rPr lang="en-US" sz="3600" b="1" dirty="0"/>
              <a:t>x = 10</a:t>
            </a:r>
            <a:endParaRPr lang="th-TH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1D6D-1617-4CF6-A887-0F4A51C29EBC}"/>
              </a:ext>
            </a:extLst>
          </p:cNvPr>
          <p:cNvSpPr/>
          <p:nvPr/>
        </p:nvSpPr>
        <p:spPr>
          <a:xfrm>
            <a:off x="6110764" y="566288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thaiDist"/>
            <a:r>
              <a:rPr lang="en-US" sz="3600" b="1" dirty="0"/>
              <a:t>x = -2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9057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คำสั่ง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if-else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425134" y="1171619"/>
            <a:ext cx="3816424" cy="5186056"/>
          </a:xfrm>
          <a:prstGeom prst="roundRect">
            <a:avLst>
              <a:gd name="adj" fmla="val 369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if(</a:t>
            </a:r>
            <a:r>
              <a:rPr lang="th-TH" sz="3200" b="1" dirty="0">
                <a:solidFill>
                  <a:srgbClr val="FF0000"/>
                </a:solidFill>
                <a:latin typeface="+mj-lt"/>
                <a:cs typeface="+mj-cs"/>
              </a:rPr>
              <a:t>เงื่อนไข</a:t>
            </a:r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)</a:t>
            </a:r>
            <a:endParaRPr lang="th-TH" sz="3200" b="1" dirty="0">
              <a:solidFill>
                <a:schemeClr val="tx1"/>
              </a:solidFill>
              <a:latin typeface="+mj-lt"/>
              <a:cs typeface="+mj-cs"/>
            </a:endParaRP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{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   statement A1;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   statement A2;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}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else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{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   statement B1;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   statement B2;</a:t>
            </a:r>
          </a:p>
          <a:p>
            <a:pPr algn="thaiDist"/>
            <a:r>
              <a:rPr lang="en-US" sz="3200" b="1" dirty="0">
                <a:solidFill>
                  <a:schemeClr val="tx1"/>
                </a:solidFill>
                <a:latin typeface="+mj-lt"/>
                <a:cs typeface="+mj-cs"/>
              </a:rPr>
              <a:t>}</a:t>
            </a:r>
          </a:p>
        </p:txBody>
      </p:sp>
      <p:grpSp>
        <p:nvGrpSpPr>
          <p:cNvPr id="25" name="กลุ่ม 24"/>
          <p:cNvGrpSpPr/>
          <p:nvPr/>
        </p:nvGrpSpPr>
        <p:grpSpPr>
          <a:xfrm>
            <a:off x="4427984" y="1556792"/>
            <a:ext cx="4477677" cy="4363777"/>
            <a:chOff x="4462251" y="1556792"/>
            <a:chExt cx="5038896" cy="4910720"/>
          </a:xfrm>
        </p:grpSpPr>
        <p:sp>
          <p:nvSpPr>
            <p:cNvPr id="23" name="แผนผังลำดับงาน: กระบวนการ 22"/>
            <p:cNvSpPr/>
            <p:nvPr/>
          </p:nvSpPr>
          <p:spPr>
            <a:xfrm>
              <a:off x="6027416" y="1556792"/>
              <a:ext cx="1888823" cy="717053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ก่อนเข้า </a:t>
              </a:r>
              <a:r>
                <a:rPr lang="en-US" sz="3200" b="1" dirty="0">
                  <a:solidFill>
                    <a:schemeClr val="tx1"/>
                  </a:solidFill>
                </a:rPr>
                <a:t>if</a:t>
              </a:r>
            </a:p>
          </p:txBody>
        </p:sp>
        <p:grpSp>
          <p:nvGrpSpPr>
            <p:cNvPr id="28" name="กลุ่ม 27"/>
            <p:cNvGrpSpPr/>
            <p:nvPr/>
          </p:nvGrpSpPr>
          <p:grpSpPr>
            <a:xfrm>
              <a:off x="6027416" y="2885568"/>
              <a:ext cx="1888823" cy="717053"/>
              <a:chOff x="5724128" y="2618503"/>
              <a:chExt cx="1944216" cy="738082"/>
            </a:xfrm>
          </p:grpSpPr>
          <p:sp>
            <p:nvSpPr>
              <p:cNvPr id="26" name="แผนผังลําดับงาน: การตัดสินใจ 25"/>
              <p:cNvSpPr/>
              <p:nvPr/>
            </p:nvSpPr>
            <p:spPr>
              <a:xfrm>
                <a:off x="5724128" y="2618503"/>
                <a:ext cx="1944216" cy="738082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สี่เหลี่ยมผืนผ้า 26"/>
              <p:cNvSpPr/>
              <p:nvPr/>
            </p:nvSpPr>
            <p:spPr>
              <a:xfrm>
                <a:off x="6109294" y="2636912"/>
                <a:ext cx="1173883" cy="677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th-TH" sz="3200" b="1" dirty="0">
                    <a:solidFill>
                      <a:schemeClr val="tx1"/>
                    </a:solidFill>
                  </a:rPr>
                  <a:t>เงื่อนไข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แผนผังลำดับงาน: กระบวนการ 28"/>
            <p:cNvSpPr/>
            <p:nvPr/>
          </p:nvSpPr>
          <p:spPr>
            <a:xfrm>
              <a:off x="4462251" y="4041373"/>
              <a:ext cx="1888823" cy="7170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ชุดคำสั่ง</a:t>
              </a:r>
              <a:r>
                <a:rPr lang="en-US" sz="3200" b="1" dirty="0">
                  <a:solidFill>
                    <a:schemeClr val="tx1"/>
                  </a:solidFill>
                </a:rPr>
                <a:t> A</a:t>
              </a:r>
            </a:p>
          </p:txBody>
        </p:sp>
        <p:sp>
          <p:nvSpPr>
            <p:cNvPr id="30" name="แผนผังลำดับงาน: กระบวนการ 29"/>
            <p:cNvSpPr/>
            <p:nvPr/>
          </p:nvSpPr>
          <p:spPr>
            <a:xfrm>
              <a:off x="6027415" y="5750459"/>
              <a:ext cx="1888823" cy="717053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b="1" dirty="0">
                  <a:solidFill>
                    <a:schemeClr val="tx1"/>
                  </a:solidFill>
                </a:rPr>
                <a:t>ชุดคำสั่งต่อไป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ลูกศรเชื่อมต่อแบบตรง 31"/>
            <p:cNvCxnSpPr>
              <a:stCxn id="23" idx="2"/>
              <a:endCxn id="27" idx="0"/>
            </p:cNvCxnSpPr>
            <p:nvPr/>
          </p:nvCxnSpPr>
          <p:spPr>
            <a:xfrm>
              <a:off x="6971828" y="2273846"/>
              <a:ext cx="0" cy="62960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ลูกศรเชื่อมต่อแบบตรง 32"/>
            <p:cNvCxnSpPr>
              <a:stCxn id="26" idx="1"/>
              <a:endCxn id="29" idx="0"/>
            </p:cNvCxnSpPr>
            <p:nvPr/>
          </p:nvCxnSpPr>
          <p:spPr>
            <a:xfrm rot="10800000" flipV="1">
              <a:off x="5406664" y="3244095"/>
              <a:ext cx="620753" cy="79727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ลูกศรเชื่อมต่อแบบตรง 35"/>
            <p:cNvCxnSpPr>
              <a:stCxn id="29" idx="2"/>
              <a:endCxn id="39" idx="2"/>
            </p:cNvCxnSpPr>
            <p:nvPr/>
          </p:nvCxnSpPr>
          <p:spPr>
            <a:xfrm rot="16200000" flipH="1">
              <a:off x="5831569" y="4333520"/>
              <a:ext cx="575440" cy="142525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วงรี 38"/>
            <p:cNvSpPr/>
            <p:nvPr/>
          </p:nvSpPr>
          <p:spPr>
            <a:xfrm>
              <a:off x="6831915" y="5193953"/>
              <a:ext cx="279826" cy="27982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ลูกศรเชื่อมต่อแบบตรง 40"/>
            <p:cNvCxnSpPr>
              <a:stCxn id="39" idx="4"/>
              <a:endCxn id="30" idx="0"/>
            </p:cNvCxnSpPr>
            <p:nvPr/>
          </p:nvCxnSpPr>
          <p:spPr>
            <a:xfrm flipH="1">
              <a:off x="6971827" y="5473778"/>
              <a:ext cx="1" cy="2766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ลูกศรเชื่อมต่อแบบตรง 43"/>
            <p:cNvCxnSpPr>
              <a:stCxn id="26" idx="3"/>
              <a:endCxn id="31" idx="0"/>
            </p:cNvCxnSpPr>
            <p:nvPr/>
          </p:nvCxnSpPr>
          <p:spPr>
            <a:xfrm>
              <a:off x="7916239" y="3244095"/>
              <a:ext cx="640497" cy="888453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98905" y="2735782"/>
              <a:ext cx="532919" cy="50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จริง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16238" y="2631412"/>
              <a:ext cx="536034" cy="50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800" dirty="0"/>
                <a:t>เท็จ</a:t>
              </a:r>
              <a:endParaRPr lang="en-US" sz="2800" dirty="0"/>
            </a:p>
          </p:txBody>
        </p:sp>
        <p:sp>
          <p:nvSpPr>
            <p:cNvPr id="31" name="แผนผังลำดับงาน: กระบวนการ 30"/>
            <p:cNvSpPr/>
            <p:nvPr/>
          </p:nvSpPr>
          <p:spPr>
            <a:xfrm>
              <a:off x="7612324" y="4132548"/>
              <a:ext cx="1888823" cy="71705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b="1" dirty="0">
                  <a:solidFill>
                    <a:schemeClr val="tx1"/>
                  </a:solidFill>
                </a:rPr>
                <a:t>ชุดคำสั่ง</a:t>
              </a:r>
              <a:r>
                <a:rPr lang="en-US" sz="3200" b="1" dirty="0">
                  <a:solidFill>
                    <a:schemeClr val="tx1"/>
                  </a:solidFill>
                </a:rPr>
                <a:t> B</a:t>
              </a:r>
            </a:p>
          </p:txBody>
        </p:sp>
        <p:cxnSp>
          <p:nvCxnSpPr>
            <p:cNvPr id="34" name="ลูกศรเชื่อมต่อแบบตรง 43"/>
            <p:cNvCxnSpPr>
              <a:stCxn id="31" idx="2"/>
              <a:endCxn id="39" idx="6"/>
            </p:cNvCxnSpPr>
            <p:nvPr/>
          </p:nvCxnSpPr>
          <p:spPr>
            <a:xfrm rot="5400000">
              <a:off x="7592107" y="4369236"/>
              <a:ext cx="484265" cy="1444995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50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คำสั่ง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if-else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395536" y="1196752"/>
            <a:ext cx="4795242" cy="5040560"/>
          </a:xfrm>
          <a:prstGeom prst="roundRect">
            <a:avLst>
              <a:gd name="adj" fmla="val 75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44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(“Input a : ”);</a:t>
            </a:r>
          </a:p>
          <a:p>
            <a:r>
              <a:rPr lang="en-US" altLang="en-US" sz="44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(“%d”, &amp;a)</a:t>
            </a:r>
          </a:p>
          <a:p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if (a%2 == 0)</a:t>
            </a:r>
          </a:p>
          <a:p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 </a:t>
            </a:r>
            <a:r>
              <a:rPr lang="en-US" altLang="en-US" sz="44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(“Even Number”);</a:t>
            </a:r>
          </a:p>
          <a:p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else</a:t>
            </a:r>
          </a:p>
          <a:p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 </a:t>
            </a:r>
            <a:r>
              <a:rPr lang="en-US" altLang="en-US" sz="44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4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(“Odd Number”);</a:t>
            </a: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3AA587BA-976D-4C05-80D9-99A979614A90}"/>
              </a:ext>
            </a:extLst>
          </p:cNvPr>
          <p:cNvSpPr/>
          <p:nvPr/>
        </p:nvSpPr>
        <p:spPr>
          <a:xfrm>
            <a:off x="5508104" y="2076637"/>
            <a:ext cx="3240360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x : 9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Odd Number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35DEB-8A5A-47D6-83C5-461EF167F91D}"/>
              </a:ext>
            </a:extLst>
          </p:cNvPr>
          <p:cNvSpPr/>
          <p:nvPr/>
        </p:nvSpPr>
        <p:spPr>
          <a:xfrm>
            <a:off x="5364088" y="1196752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thaiDist"/>
            <a:r>
              <a:rPr lang="th-TH" sz="3600" b="1" u="sng" dirty="0"/>
              <a:t>ผลการทำงาน</a:t>
            </a: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5508104" y="4090648"/>
            <a:ext cx="3240360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age : 22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Even Number</a:t>
            </a:r>
          </a:p>
        </p:txBody>
      </p:sp>
    </p:spTree>
    <p:extLst>
      <p:ext uri="{BB962C8B-B14F-4D97-AF65-F5344CB8AC3E}">
        <p14:creationId xmlns:p14="http://schemas.microsoft.com/office/powerpoint/2010/main" val="181559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คำสั่ง 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if-else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756783" y="836712"/>
            <a:ext cx="6455488" cy="5760640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int score;</a:t>
            </a:r>
          </a:p>
          <a:p>
            <a:r>
              <a:rPr lang="en-US" altLang="en-US" sz="32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(“Input Score : ”);</a:t>
            </a:r>
          </a:p>
          <a:p>
            <a:r>
              <a:rPr lang="en-US" altLang="en-US" sz="32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(“%d”, &amp;score);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if(score&lt;50)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</a:t>
            </a:r>
            <a:r>
              <a:rPr lang="en-US" altLang="en-US" sz="32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(“Need %d more to pass.”,50-score);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</a:t>
            </a:r>
            <a:r>
              <a:rPr lang="en-US" altLang="en-US" sz="32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(“Try again.”);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else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  </a:t>
            </a:r>
            <a:r>
              <a:rPr lang="en-US" altLang="en-US" sz="32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(“Very good.”);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สี่เหลี่ยมผืนผ้ามุมมน 21">
            <a:extLst>
              <a:ext uri="{FF2B5EF4-FFF2-40B4-BE49-F238E27FC236}">
                <a16:creationId xmlns:a16="http://schemas.microsoft.com/office/drawing/2014/main" id="{3AA587BA-976D-4C05-80D9-99A979614A90}"/>
              </a:ext>
            </a:extLst>
          </p:cNvPr>
          <p:cNvSpPr/>
          <p:nvPr/>
        </p:nvSpPr>
        <p:spPr>
          <a:xfrm>
            <a:off x="5159474" y="1189513"/>
            <a:ext cx="3609677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Input Score : 45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Need 5 more to pass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  <a:latin typeface="+mj-lt"/>
                <a:cs typeface="+mj-cs"/>
              </a:rPr>
              <a:t>Try again.</a:t>
            </a: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5138236" y="4494642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Score : 65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Very good.</a:t>
            </a:r>
          </a:p>
        </p:txBody>
      </p:sp>
    </p:spTree>
    <p:extLst>
      <p:ext uri="{BB962C8B-B14F-4D97-AF65-F5344CB8AC3E}">
        <p14:creationId xmlns:p14="http://schemas.microsoft.com/office/powerpoint/2010/main" val="361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936104"/>
          </a:xfrm>
        </p:spPr>
        <p:txBody>
          <a:bodyPr>
            <a:normAutofit/>
          </a:bodyPr>
          <a:lstStyle/>
          <a:p>
            <a:r>
              <a:rPr lang="th-TH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ลูกค้าผู้โชคดี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39552" y="998730"/>
            <a:ext cx="7704856" cy="1548172"/>
          </a:xfrm>
          <a:prstGeom prst="roundRect">
            <a:avLst>
              <a:gd name="adj" fmla="val 7579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1.  มานีต้องการสร้างโปรแกรมหาลูกค้าผู้โชคดีที่มีอายุมากกว่า 70 ปี โดยให้ถูกค้ากรอกอายุของตัวเองลงในโปรแกรม ถ้ามีอายุตามที่กำหนดให้แสดงคำแสดงคำยินดี </a:t>
            </a:r>
            <a:r>
              <a:rPr lang="en-US" altLang="en-US" sz="3200" b="1" dirty="0">
                <a:solidFill>
                  <a:schemeClr val="tx1"/>
                </a:solidFill>
                <a:latin typeface="+mj-lt"/>
              </a:rPr>
              <a:t>Congratulations!</a:t>
            </a:r>
            <a:r>
              <a:rPr lang="th-TH" altLang="en-US" sz="3200" b="1" dirty="0">
                <a:solidFill>
                  <a:schemeClr val="tx1"/>
                </a:solidFill>
                <a:latin typeface="+mj-lt"/>
              </a:rPr>
              <a:t> ดังตัวอย่าง</a:t>
            </a:r>
            <a:endParaRPr lang="en-US" alt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สี่เหลี่ยมผืนผ้ามุมมน 21">
            <a:extLst>
              <a:ext uri="{FF2B5EF4-FFF2-40B4-BE49-F238E27FC236}">
                <a16:creationId xmlns:a16="http://schemas.microsoft.com/office/drawing/2014/main" id="{9179AC02-7392-4FA2-AAA0-A90E67DA7C12}"/>
              </a:ext>
            </a:extLst>
          </p:cNvPr>
          <p:cNvSpPr/>
          <p:nvPr/>
        </p:nvSpPr>
        <p:spPr>
          <a:xfrm>
            <a:off x="2767162" y="2762927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Age : 71</a:t>
            </a:r>
          </a:p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Congratulations!</a:t>
            </a:r>
          </a:p>
        </p:txBody>
      </p:sp>
      <p:sp>
        <p:nvSpPr>
          <p:cNvPr id="8" name="สี่เหลี่ยมผืนผ้ามุมมน 21">
            <a:extLst>
              <a:ext uri="{FF2B5EF4-FFF2-40B4-BE49-F238E27FC236}">
                <a16:creationId xmlns:a16="http://schemas.microsoft.com/office/drawing/2014/main" id="{253D7627-6273-412C-95A8-D9FC6697B899}"/>
              </a:ext>
            </a:extLst>
          </p:cNvPr>
          <p:cNvSpPr/>
          <p:nvPr/>
        </p:nvSpPr>
        <p:spPr>
          <a:xfrm>
            <a:off x="2767162" y="4599129"/>
            <a:ext cx="3609676" cy="15481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000" tIns="0" bIns="144000" rtlCol="0" anchor="ctr"/>
          <a:lstStyle/>
          <a:p>
            <a:pPr algn="thaiDist"/>
            <a:r>
              <a:rPr lang="en-US" sz="3600" b="1" dirty="0">
                <a:solidFill>
                  <a:schemeClr val="bg1"/>
                </a:solidFill>
              </a:rPr>
              <a:t>Input Age : 20</a:t>
            </a:r>
          </a:p>
        </p:txBody>
      </p:sp>
    </p:spTree>
    <p:extLst>
      <p:ext uri="{BB962C8B-B14F-4D97-AF65-F5344CB8AC3E}">
        <p14:creationId xmlns:p14="http://schemas.microsoft.com/office/powerpoint/2010/main" val="3236686302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PC-Hyacinth">
      <a:majorFont>
        <a:latin typeface="UPC-Hyacinth"/>
        <a:ea typeface=""/>
        <a:cs typeface="UPC-Hyacinth"/>
      </a:majorFont>
      <a:minorFont>
        <a:latin typeface="UPC-Hyacinth"/>
        <a:ea typeface=""/>
        <a:cs typeface="UPC-Hyacint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algn="thaiDist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1434</Words>
  <Application>Microsoft Office PowerPoint</Application>
  <PresentationFormat>On-screen Show (4:3)</PresentationFormat>
  <Paragraphs>291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Angsana New</vt:lpstr>
      <vt:lpstr>LilyUPC</vt:lpstr>
      <vt:lpstr>Arial</vt:lpstr>
      <vt:lpstr>Calibri</vt:lpstr>
      <vt:lpstr>UPC-Hyacinth</vt:lpstr>
      <vt:lpstr>ชุดรูปแบบของ Office</vt:lpstr>
      <vt:lpstr>PowerPoint Presentation</vt:lpstr>
      <vt:lpstr>คำสั่งควบคุมแบบมีทางเลือก</vt:lpstr>
      <vt:lpstr>คำสั่ง if</vt:lpstr>
      <vt:lpstr>คำสั่ง if</vt:lpstr>
      <vt:lpstr>คำสั่ง if</vt:lpstr>
      <vt:lpstr>คำสั่ง if-else</vt:lpstr>
      <vt:lpstr>คำสั่ง if-else</vt:lpstr>
      <vt:lpstr>คำสั่ง if-else</vt:lpstr>
      <vt:lpstr>ลูกค้าผู้โชคดี</vt:lpstr>
      <vt:lpstr>ผลบวก</vt:lpstr>
      <vt:lpstr>อักษรที่ตรงกัน 1</vt:lpstr>
      <vt:lpstr>อักษรที่ตรงกัน 2</vt:lpstr>
      <vt:lpstr>อักษรที่ตรงกัน 3</vt:lpstr>
      <vt:lpstr>if ซ้อน</vt:lpstr>
      <vt:lpstr>ตัวอย่าง</vt:lpstr>
      <vt:lpstr>ตัวอย่าง</vt:lpstr>
      <vt:lpstr>คำสั่ง switch..case</vt:lpstr>
      <vt:lpstr>PowerPoint Presentation</vt:lpstr>
      <vt:lpstr>PowerPoint Presentation</vt:lpstr>
      <vt:lpstr>OK ไหม</vt:lpstr>
      <vt:lpstr>บัตรสะสมคะแนน</vt:lpstr>
      <vt:lpstr>ครูสมศรี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</dc:creator>
  <cp:lastModifiedBy>thanadol.thongrit@mail.kmutt.ac.th</cp:lastModifiedBy>
  <cp:revision>103</cp:revision>
  <dcterms:created xsi:type="dcterms:W3CDTF">2018-07-17T03:52:01Z</dcterms:created>
  <dcterms:modified xsi:type="dcterms:W3CDTF">2020-06-24T15:42:18Z</dcterms:modified>
</cp:coreProperties>
</file>