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84" r:id="rId15"/>
    <p:sldId id="292" r:id="rId16"/>
    <p:sldId id="294" r:id="rId17"/>
    <p:sldId id="309" r:id="rId18"/>
    <p:sldId id="303" r:id="rId19"/>
    <p:sldId id="305" r:id="rId20"/>
    <p:sldId id="306" r:id="rId21"/>
    <p:sldId id="304" r:id="rId22"/>
    <p:sldId id="307" r:id="rId23"/>
    <p:sldId id="310" r:id="rId24"/>
    <p:sldId id="313" r:id="rId25"/>
    <p:sldId id="311" r:id="rId26"/>
    <p:sldId id="314" r:id="rId27"/>
    <p:sldId id="312" r:id="rId2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ลักษณะสีปานกลาง 1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>
      <p:cViewPr>
        <p:scale>
          <a:sx n="60" d="100"/>
          <a:sy n="60" d="100"/>
        </p:scale>
        <p:origin x="-162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15F45C7-017D-4923-A8E4-CA13AB1550DB}" type="datetimeFigureOut">
              <a:rPr lang="th-TH" smtClean="0"/>
              <a:t>14/10/61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935A6F-6322-479F-9F9E-02F479EDED13}" type="slidenum">
              <a:rPr lang="th-TH" smtClean="0"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FUNCTION</a:t>
            </a:r>
            <a:endParaRPr lang="th-TH" sz="72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ฟังก์ชันสนุก ๆ ในภาษา </a:t>
            </a:r>
            <a:r>
              <a:rPr lang="en-US" sz="4400" dirty="0" smtClean="0"/>
              <a:t>C</a:t>
            </a:r>
            <a:endParaRPr lang="th-TH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26441" y="6309320"/>
            <a:ext cx="687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/>
              <a:t>พุทธวดี  สุขสินธารา</a:t>
            </a:r>
            <a:r>
              <a:rPr lang="th-TH" b="1" dirty="0" smtClean="0"/>
              <a:t>นนท์  (</a:t>
            </a:r>
            <a:r>
              <a:rPr lang="en-US" b="1" dirty="0" smtClean="0"/>
              <a:t>8.15-10.00</a:t>
            </a:r>
            <a:r>
              <a:rPr lang="th-TH" b="1" dirty="0" smtClean="0"/>
              <a:t>)   </a:t>
            </a:r>
            <a:r>
              <a:rPr lang="en-US" b="1" dirty="0" smtClean="0"/>
              <a:t>15/10/2561</a:t>
            </a:r>
            <a:endParaRPr lang="th-TH" b="1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 rot="20387448">
            <a:off x="5403768" y="352152"/>
            <a:ext cx="1008112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 rot="1787819">
            <a:off x="6946505" y="2004406"/>
            <a:ext cx="1008112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 rot="20239686">
            <a:off x="6946505" y="4956349"/>
            <a:ext cx="1008112" cy="936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รูปแบบอิสระ 8"/>
          <p:cNvSpPr/>
          <p:nvPr/>
        </p:nvSpPr>
        <p:spPr>
          <a:xfrm rot="931794">
            <a:off x="3855085" y="799387"/>
            <a:ext cx="1238865" cy="1268361"/>
          </a:xfrm>
          <a:custGeom>
            <a:avLst/>
            <a:gdLst>
              <a:gd name="connsiteX0" fmla="*/ 235975 w 1238865"/>
              <a:gd name="connsiteY0" fmla="*/ 1268361 h 1268361"/>
              <a:gd name="connsiteX1" fmla="*/ 117988 w 1238865"/>
              <a:gd name="connsiteY1" fmla="*/ 1209368 h 1268361"/>
              <a:gd name="connsiteX2" fmla="*/ 88491 w 1238865"/>
              <a:gd name="connsiteY2" fmla="*/ 1165123 h 1268361"/>
              <a:gd name="connsiteX3" fmla="*/ 44246 w 1238865"/>
              <a:gd name="connsiteY3" fmla="*/ 1120878 h 1268361"/>
              <a:gd name="connsiteX4" fmla="*/ 14749 w 1238865"/>
              <a:gd name="connsiteY4" fmla="*/ 1032387 h 1268361"/>
              <a:gd name="connsiteX5" fmla="*/ 0 w 1238865"/>
              <a:gd name="connsiteY5" fmla="*/ 988142 h 1268361"/>
              <a:gd name="connsiteX6" fmla="*/ 44246 w 1238865"/>
              <a:gd name="connsiteY6" fmla="*/ 693174 h 1268361"/>
              <a:gd name="connsiteX7" fmla="*/ 73742 w 1238865"/>
              <a:gd name="connsiteY7" fmla="*/ 648929 h 1268361"/>
              <a:gd name="connsiteX8" fmla="*/ 117988 w 1238865"/>
              <a:gd name="connsiteY8" fmla="*/ 619432 h 1268361"/>
              <a:gd name="connsiteX9" fmla="*/ 147484 w 1238865"/>
              <a:gd name="connsiteY9" fmla="*/ 575187 h 1268361"/>
              <a:gd name="connsiteX10" fmla="*/ 250723 w 1238865"/>
              <a:gd name="connsiteY10" fmla="*/ 545690 h 1268361"/>
              <a:gd name="connsiteX11" fmla="*/ 530942 w 1238865"/>
              <a:gd name="connsiteY11" fmla="*/ 560439 h 1268361"/>
              <a:gd name="connsiteX12" fmla="*/ 589936 w 1238865"/>
              <a:gd name="connsiteY12" fmla="*/ 604684 h 1268361"/>
              <a:gd name="connsiteX13" fmla="*/ 634181 w 1238865"/>
              <a:gd name="connsiteY13" fmla="*/ 634181 h 1268361"/>
              <a:gd name="connsiteX14" fmla="*/ 707923 w 1238865"/>
              <a:gd name="connsiteY14" fmla="*/ 722671 h 1268361"/>
              <a:gd name="connsiteX15" fmla="*/ 722671 w 1238865"/>
              <a:gd name="connsiteY15" fmla="*/ 781665 h 1268361"/>
              <a:gd name="connsiteX16" fmla="*/ 737420 w 1238865"/>
              <a:gd name="connsiteY16" fmla="*/ 825910 h 1268361"/>
              <a:gd name="connsiteX17" fmla="*/ 722671 w 1238865"/>
              <a:gd name="connsiteY17" fmla="*/ 929148 h 1268361"/>
              <a:gd name="connsiteX18" fmla="*/ 589936 w 1238865"/>
              <a:gd name="connsiteY18" fmla="*/ 870155 h 1268361"/>
              <a:gd name="connsiteX19" fmla="*/ 530942 w 1238865"/>
              <a:gd name="connsiteY19" fmla="*/ 781665 h 1268361"/>
              <a:gd name="connsiteX20" fmla="*/ 516194 w 1238865"/>
              <a:gd name="connsiteY20" fmla="*/ 737419 h 1268361"/>
              <a:gd name="connsiteX21" fmla="*/ 457200 w 1238865"/>
              <a:gd name="connsiteY21" fmla="*/ 619432 h 1268361"/>
              <a:gd name="connsiteX22" fmla="*/ 471949 w 1238865"/>
              <a:gd name="connsiteY22" fmla="*/ 368710 h 1268361"/>
              <a:gd name="connsiteX23" fmla="*/ 486697 w 1238865"/>
              <a:gd name="connsiteY23" fmla="*/ 324465 h 1268361"/>
              <a:gd name="connsiteX24" fmla="*/ 634181 w 1238865"/>
              <a:gd name="connsiteY24" fmla="*/ 147484 h 1268361"/>
              <a:gd name="connsiteX25" fmla="*/ 678426 w 1238865"/>
              <a:gd name="connsiteY25" fmla="*/ 117987 h 1268361"/>
              <a:gd name="connsiteX26" fmla="*/ 766917 w 1238865"/>
              <a:gd name="connsiteY26" fmla="*/ 88490 h 1268361"/>
              <a:gd name="connsiteX27" fmla="*/ 870155 w 1238865"/>
              <a:gd name="connsiteY27" fmla="*/ 44245 h 1268361"/>
              <a:gd name="connsiteX28" fmla="*/ 958646 w 1238865"/>
              <a:gd name="connsiteY28" fmla="*/ 14748 h 1268361"/>
              <a:gd name="connsiteX29" fmla="*/ 1002891 w 1238865"/>
              <a:gd name="connsiteY29" fmla="*/ 0 h 1268361"/>
              <a:gd name="connsiteX30" fmla="*/ 1194620 w 1238865"/>
              <a:gd name="connsiteY30" fmla="*/ 14748 h 1268361"/>
              <a:gd name="connsiteX31" fmla="*/ 1238865 w 1238865"/>
              <a:gd name="connsiteY31" fmla="*/ 29497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38865" h="1268361">
                <a:moveTo>
                  <a:pt x="235975" y="1268361"/>
                </a:moveTo>
                <a:cubicBezTo>
                  <a:pt x="200764" y="1254277"/>
                  <a:pt x="147444" y="1238824"/>
                  <a:pt x="117988" y="1209368"/>
                </a:cubicBezTo>
                <a:cubicBezTo>
                  <a:pt x="105454" y="1196834"/>
                  <a:pt x="99839" y="1178740"/>
                  <a:pt x="88491" y="1165123"/>
                </a:cubicBezTo>
                <a:cubicBezTo>
                  <a:pt x="75138" y="1149100"/>
                  <a:pt x="58994" y="1135626"/>
                  <a:pt x="44246" y="1120878"/>
                </a:cubicBezTo>
                <a:lnTo>
                  <a:pt x="14749" y="1032387"/>
                </a:lnTo>
                <a:lnTo>
                  <a:pt x="0" y="988142"/>
                </a:lnTo>
                <a:cubicBezTo>
                  <a:pt x="3298" y="941973"/>
                  <a:pt x="-913" y="760914"/>
                  <a:pt x="44246" y="693174"/>
                </a:cubicBezTo>
                <a:cubicBezTo>
                  <a:pt x="54078" y="678426"/>
                  <a:pt x="61208" y="661463"/>
                  <a:pt x="73742" y="648929"/>
                </a:cubicBezTo>
                <a:cubicBezTo>
                  <a:pt x="86276" y="636395"/>
                  <a:pt x="103239" y="629264"/>
                  <a:pt x="117988" y="619432"/>
                </a:cubicBezTo>
                <a:cubicBezTo>
                  <a:pt x="127820" y="604684"/>
                  <a:pt x="133643" y="586260"/>
                  <a:pt x="147484" y="575187"/>
                </a:cubicBezTo>
                <a:cubicBezTo>
                  <a:pt x="157099" y="567495"/>
                  <a:pt x="246872" y="546653"/>
                  <a:pt x="250723" y="545690"/>
                </a:cubicBezTo>
                <a:cubicBezTo>
                  <a:pt x="344129" y="550606"/>
                  <a:pt x="438790" y="544412"/>
                  <a:pt x="530942" y="560439"/>
                </a:cubicBezTo>
                <a:cubicBezTo>
                  <a:pt x="555159" y="564651"/>
                  <a:pt x="569934" y="590397"/>
                  <a:pt x="589936" y="604684"/>
                </a:cubicBezTo>
                <a:cubicBezTo>
                  <a:pt x="604360" y="614987"/>
                  <a:pt x="620564" y="622833"/>
                  <a:pt x="634181" y="634181"/>
                </a:cubicBezTo>
                <a:cubicBezTo>
                  <a:pt x="676765" y="669668"/>
                  <a:pt x="678920" y="679166"/>
                  <a:pt x="707923" y="722671"/>
                </a:cubicBezTo>
                <a:cubicBezTo>
                  <a:pt x="712839" y="742336"/>
                  <a:pt x="717102" y="762175"/>
                  <a:pt x="722671" y="781665"/>
                </a:cubicBezTo>
                <a:cubicBezTo>
                  <a:pt x="726942" y="796613"/>
                  <a:pt x="737420" y="810364"/>
                  <a:pt x="737420" y="825910"/>
                </a:cubicBezTo>
                <a:cubicBezTo>
                  <a:pt x="737420" y="860672"/>
                  <a:pt x="727587" y="894735"/>
                  <a:pt x="722671" y="929148"/>
                </a:cubicBezTo>
                <a:cubicBezTo>
                  <a:pt x="637543" y="914960"/>
                  <a:pt x="638631" y="932763"/>
                  <a:pt x="589936" y="870155"/>
                </a:cubicBezTo>
                <a:cubicBezTo>
                  <a:pt x="568171" y="842172"/>
                  <a:pt x="530942" y="781665"/>
                  <a:pt x="530942" y="781665"/>
                </a:cubicBezTo>
                <a:cubicBezTo>
                  <a:pt x="526026" y="766916"/>
                  <a:pt x="522627" y="751572"/>
                  <a:pt x="516194" y="737419"/>
                </a:cubicBezTo>
                <a:cubicBezTo>
                  <a:pt x="497999" y="697389"/>
                  <a:pt x="457200" y="619432"/>
                  <a:pt x="457200" y="619432"/>
                </a:cubicBezTo>
                <a:cubicBezTo>
                  <a:pt x="462116" y="535858"/>
                  <a:pt x="463619" y="452013"/>
                  <a:pt x="471949" y="368710"/>
                </a:cubicBezTo>
                <a:cubicBezTo>
                  <a:pt x="473496" y="353241"/>
                  <a:pt x="479147" y="338055"/>
                  <a:pt x="486697" y="324465"/>
                </a:cubicBezTo>
                <a:cubicBezTo>
                  <a:pt x="518705" y="266851"/>
                  <a:pt x="579605" y="183868"/>
                  <a:pt x="634181" y="147484"/>
                </a:cubicBezTo>
                <a:cubicBezTo>
                  <a:pt x="648929" y="137652"/>
                  <a:pt x="662228" y="125186"/>
                  <a:pt x="678426" y="117987"/>
                </a:cubicBezTo>
                <a:cubicBezTo>
                  <a:pt x="706839" y="105359"/>
                  <a:pt x="741046" y="105737"/>
                  <a:pt x="766917" y="88490"/>
                </a:cubicBezTo>
                <a:cubicBezTo>
                  <a:pt x="837112" y="41694"/>
                  <a:pt x="783578" y="70219"/>
                  <a:pt x="870155" y="44245"/>
                </a:cubicBezTo>
                <a:cubicBezTo>
                  <a:pt x="899936" y="35310"/>
                  <a:pt x="929149" y="24580"/>
                  <a:pt x="958646" y="14748"/>
                </a:cubicBezTo>
                <a:lnTo>
                  <a:pt x="1002891" y="0"/>
                </a:lnTo>
                <a:cubicBezTo>
                  <a:pt x="1066801" y="4916"/>
                  <a:pt x="1131017" y="6797"/>
                  <a:pt x="1194620" y="14748"/>
                </a:cubicBezTo>
                <a:cubicBezTo>
                  <a:pt x="1210046" y="16676"/>
                  <a:pt x="1238865" y="29497"/>
                  <a:pt x="1238865" y="29497"/>
                </a:cubicBezTo>
              </a:path>
            </a:pathLst>
          </a:custGeom>
          <a:ln w="57150">
            <a:solidFill>
              <a:schemeClr val="accent5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รูปแบบอิสระ 9"/>
          <p:cNvSpPr/>
          <p:nvPr/>
        </p:nvSpPr>
        <p:spPr>
          <a:xfrm rot="538068">
            <a:off x="4660490" y="1873045"/>
            <a:ext cx="2005900" cy="1902542"/>
          </a:xfrm>
          <a:custGeom>
            <a:avLst/>
            <a:gdLst>
              <a:gd name="connsiteX0" fmla="*/ 0 w 2005900"/>
              <a:gd name="connsiteY0" fmla="*/ 1740310 h 1902542"/>
              <a:gd name="connsiteX1" fmla="*/ 29497 w 2005900"/>
              <a:gd name="connsiteY1" fmla="*/ 1474839 h 1902542"/>
              <a:gd name="connsiteX2" fmla="*/ 103239 w 2005900"/>
              <a:gd name="connsiteY2" fmla="*/ 1386349 h 1902542"/>
              <a:gd name="connsiteX3" fmla="*/ 191729 w 2005900"/>
              <a:gd name="connsiteY3" fmla="*/ 1327355 h 1902542"/>
              <a:gd name="connsiteX4" fmla="*/ 294968 w 2005900"/>
              <a:gd name="connsiteY4" fmla="*/ 1268361 h 1902542"/>
              <a:gd name="connsiteX5" fmla="*/ 457200 w 2005900"/>
              <a:gd name="connsiteY5" fmla="*/ 1283110 h 1902542"/>
              <a:gd name="connsiteX6" fmla="*/ 545691 w 2005900"/>
              <a:gd name="connsiteY6" fmla="*/ 1356852 h 1902542"/>
              <a:gd name="connsiteX7" fmla="*/ 575187 w 2005900"/>
              <a:gd name="connsiteY7" fmla="*/ 1401097 h 1902542"/>
              <a:gd name="connsiteX8" fmla="*/ 648929 w 2005900"/>
              <a:gd name="connsiteY8" fmla="*/ 1519084 h 1902542"/>
              <a:gd name="connsiteX9" fmla="*/ 663678 w 2005900"/>
              <a:gd name="connsiteY9" fmla="*/ 1578078 h 1902542"/>
              <a:gd name="connsiteX10" fmla="*/ 678426 w 2005900"/>
              <a:gd name="connsiteY10" fmla="*/ 1622323 h 1902542"/>
              <a:gd name="connsiteX11" fmla="*/ 663678 w 2005900"/>
              <a:gd name="connsiteY11" fmla="*/ 1843549 h 1902542"/>
              <a:gd name="connsiteX12" fmla="*/ 634181 w 2005900"/>
              <a:gd name="connsiteY12" fmla="*/ 1887794 h 1902542"/>
              <a:gd name="connsiteX13" fmla="*/ 560439 w 2005900"/>
              <a:gd name="connsiteY13" fmla="*/ 1902542 h 1902542"/>
              <a:gd name="connsiteX14" fmla="*/ 471949 w 2005900"/>
              <a:gd name="connsiteY14" fmla="*/ 1887794 h 1902542"/>
              <a:gd name="connsiteX15" fmla="*/ 412955 w 2005900"/>
              <a:gd name="connsiteY15" fmla="*/ 1799303 h 1902542"/>
              <a:gd name="connsiteX16" fmla="*/ 383458 w 2005900"/>
              <a:gd name="connsiteY16" fmla="*/ 1740310 h 1902542"/>
              <a:gd name="connsiteX17" fmla="*/ 339213 w 2005900"/>
              <a:gd name="connsiteY17" fmla="*/ 1578078 h 1902542"/>
              <a:gd name="connsiteX18" fmla="*/ 353962 w 2005900"/>
              <a:gd name="connsiteY18" fmla="*/ 1165123 h 1902542"/>
              <a:gd name="connsiteX19" fmla="*/ 398207 w 2005900"/>
              <a:gd name="connsiteY19" fmla="*/ 1032387 h 1902542"/>
              <a:gd name="connsiteX20" fmla="*/ 427704 w 2005900"/>
              <a:gd name="connsiteY20" fmla="*/ 988142 h 1902542"/>
              <a:gd name="connsiteX21" fmla="*/ 457200 w 2005900"/>
              <a:gd name="connsiteY21" fmla="*/ 929149 h 1902542"/>
              <a:gd name="connsiteX22" fmla="*/ 501445 w 2005900"/>
              <a:gd name="connsiteY22" fmla="*/ 870155 h 1902542"/>
              <a:gd name="connsiteX23" fmla="*/ 530942 w 2005900"/>
              <a:gd name="connsiteY23" fmla="*/ 825910 h 1902542"/>
              <a:gd name="connsiteX24" fmla="*/ 648929 w 2005900"/>
              <a:gd name="connsiteY24" fmla="*/ 722671 h 1902542"/>
              <a:gd name="connsiteX25" fmla="*/ 796413 w 2005900"/>
              <a:gd name="connsiteY25" fmla="*/ 619432 h 1902542"/>
              <a:gd name="connsiteX26" fmla="*/ 840658 w 2005900"/>
              <a:gd name="connsiteY26" fmla="*/ 589936 h 1902542"/>
              <a:gd name="connsiteX27" fmla="*/ 1076633 w 2005900"/>
              <a:gd name="connsiteY27" fmla="*/ 589936 h 1902542"/>
              <a:gd name="connsiteX28" fmla="*/ 1165123 w 2005900"/>
              <a:gd name="connsiteY28" fmla="*/ 663678 h 1902542"/>
              <a:gd name="connsiteX29" fmla="*/ 1209368 w 2005900"/>
              <a:gd name="connsiteY29" fmla="*/ 693174 h 1902542"/>
              <a:gd name="connsiteX30" fmla="*/ 1238865 w 2005900"/>
              <a:gd name="connsiteY30" fmla="*/ 781665 h 1902542"/>
              <a:gd name="connsiteX31" fmla="*/ 1253613 w 2005900"/>
              <a:gd name="connsiteY31" fmla="*/ 825910 h 1902542"/>
              <a:gd name="connsiteX32" fmla="*/ 1194620 w 2005900"/>
              <a:gd name="connsiteY32" fmla="*/ 958645 h 1902542"/>
              <a:gd name="connsiteX33" fmla="*/ 1120878 w 2005900"/>
              <a:gd name="connsiteY33" fmla="*/ 943897 h 1902542"/>
              <a:gd name="connsiteX34" fmla="*/ 1076633 w 2005900"/>
              <a:gd name="connsiteY34" fmla="*/ 914400 h 1902542"/>
              <a:gd name="connsiteX35" fmla="*/ 1032387 w 2005900"/>
              <a:gd name="connsiteY35" fmla="*/ 899652 h 1902542"/>
              <a:gd name="connsiteX36" fmla="*/ 973394 w 2005900"/>
              <a:gd name="connsiteY36" fmla="*/ 811161 h 1902542"/>
              <a:gd name="connsiteX37" fmla="*/ 958645 w 2005900"/>
              <a:gd name="connsiteY37" fmla="*/ 752168 h 1902542"/>
              <a:gd name="connsiteX38" fmla="*/ 943897 w 2005900"/>
              <a:gd name="connsiteY38" fmla="*/ 707923 h 1902542"/>
              <a:gd name="connsiteX39" fmla="*/ 958645 w 2005900"/>
              <a:gd name="connsiteY39" fmla="*/ 412955 h 1902542"/>
              <a:gd name="connsiteX40" fmla="*/ 1047136 w 2005900"/>
              <a:gd name="connsiteY40" fmla="*/ 206478 h 1902542"/>
              <a:gd name="connsiteX41" fmla="*/ 1194620 w 2005900"/>
              <a:gd name="connsiteY41" fmla="*/ 58994 h 1902542"/>
              <a:gd name="connsiteX42" fmla="*/ 1238865 w 2005900"/>
              <a:gd name="connsiteY42" fmla="*/ 29497 h 1902542"/>
              <a:gd name="connsiteX43" fmla="*/ 1327355 w 2005900"/>
              <a:gd name="connsiteY43" fmla="*/ 0 h 1902542"/>
              <a:gd name="connsiteX44" fmla="*/ 1622323 w 2005900"/>
              <a:gd name="connsiteY44" fmla="*/ 14749 h 1902542"/>
              <a:gd name="connsiteX45" fmla="*/ 1696065 w 2005900"/>
              <a:gd name="connsiteY45" fmla="*/ 29497 h 1902542"/>
              <a:gd name="connsiteX46" fmla="*/ 1814052 w 2005900"/>
              <a:gd name="connsiteY46" fmla="*/ 44245 h 1902542"/>
              <a:gd name="connsiteX47" fmla="*/ 1961536 w 2005900"/>
              <a:gd name="connsiteY47" fmla="*/ 88490 h 1902542"/>
              <a:gd name="connsiteX48" fmla="*/ 2005781 w 2005900"/>
              <a:gd name="connsiteY48" fmla="*/ 117987 h 190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05900" h="1902542">
                <a:moveTo>
                  <a:pt x="0" y="1740310"/>
                </a:moveTo>
                <a:cubicBezTo>
                  <a:pt x="9832" y="1651820"/>
                  <a:pt x="12837" y="1562301"/>
                  <a:pt x="29497" y="1474839"/>
                </a:cubicBezTo>
                <a:cubicBezTo>
                  <a:pt x="33731" y="1452610"/>
                  <a:pt x="89801" y="1396801"/>
                  <a:pt x="103239" y="1386349"/>
                </a:cubicBezTo>
                <a:cubicBezTo>
                  <a:pt x="131222" y="1364584"/>
                  <a:pt x="162232" y="1347020"/>
                  <a:pt x="191729" y="1327355"/>
                </a:cubicBezTo>
                <a:cubicBezTo>
                  <a:pt x="254264" y="1285665"/>
                  <a:pt x="220125" y="1305783"/>
                  <a:pt x="294968" y="1268361"/>
                </a:cubicBezTo>
                <a:cubicBezTo>
                  <a:pt x="349045" y="1273277"/>
                  <a:pt x="404105" y="1271732"/>
                  <a:pt x="457200" y="1283110"/>
                </a:cubicBezTo>
                <a:cubicBezTo>
                  <a:pt x="480737" y="1288154"/>
                  <a:pt x="533699" y="1342462"/>
                  <a:pt x="545691" y="1356852"/>
                </a:cubicBezTo>
                <a:cubicBezTo>
                  <a:pt x="557038" y="1370469"/>
                  <a:pt x="564884" y="1386673"/>
                  <a:pt x="575187" y="1401097"/>
                </a:cubicBezTo>
                <a:cubicBezTo>
                  <a:pt x="611826" y="1452391"/>
                  <a:pt x="627043" y="1460722"/>
                  <a:pt x="648929" y="1519084"/>
                </a:cubicBezTo>
                <a:cubicBezTo>
                  <a:pt x="656046" y="1538063"/>
                  <a:pt x="658109" y="1558588"/>
                  <a:pt x="663678" y="1578078"/>
                </a:cubicBezTo>
                <a:cubicBezTo>
                  <a:pt x="667949" y="1593026"/>
                  <a:pt x="673510" y="1607575"/>
                  <a:pt x="678426" y="1622323"/>
                </a:cubicBezTo>
                <a:cubicBezTo>
                  <a:pt x="673510" y="1696065"/>
                  <a:pt x="675828" y="1770649"/>
                  <a:pt x="663678" y="1843549"/>
                </a:cubicBezTo>
                <a:cubicBezTo>
                  <a:pt x="660764" y="1861033"/>
                  <a:pt x="649571" y="1879000"/>
                  <a:pt x="634181" y="1887794"/>
                </a:cubicBezTo>
                <a:cubicBezTo>
                  <a:pt x="612416" y="1900231"/>
                  <a:pt x="585020" y="1897626"/>
                  <a:pt x="560439" y="1902542"/>
                </a:cubicBezTo>
                <a:cubicBezTo>
                  <a:pt x="530942" y="1897626"/>
                  <a:pt x="499275" y="1899939"/>
                  <a:pt x="471949" y="1887794"/>
                </a:cubicBezTo>
                <a:cubicBezTo>
                  <a:pt x="422851" y="1865973"/>
                  <a:pt x="429723" y="1838428"/>
                  <a:pt x="412955" y="1799303"/>
                </a:cubicBezTo>
                <a:cubicBezTo>
                  <a:pt x="404294" y="1779095"/>
                  <a:pt x="391623" y="1760723"/>
                  <a:pt x="383458" y="1740310"/>
                </a:cubicBezTo>
                <a:cubicBezTo>
                  <a:pt x="353521" y="1665468"/>
                  <a:pt x="354024" y="1652132"/>
                  <a:pt x="339213" y="1578078"/>
                </a:cubicBezTo>
                <a:cubicBezTo>
                  <a:pt x="344129" y="1440426"/>
                  <a:pt x="345629" y="1302610"/>
                  <a:pt x="353962" y="1165123"/>
                </a:cubicBezTo>
                <a:cubicBezTo>
                  <a:pt x="357375" y="1108807"/>
                  <a:pt x="371223" y="1079610"/>
                  <a:pt x="398207" y="1032387"/>
                </a:cubicBezTo>
                <a:cubicBezTo>
                  <a:pt x="407001" y="1016997"/>
                  <a:pt x="418910" y="1003532"/>
                  <a:pt x="427704" y="988142"/>
                </a:cubicBezTo>
                <a:cubicBezTo>
                  <a:pt x="438612" y="969053"/>
                  <a:pt x="445548" y="947793"/>
                  <a:pt x="457200" y="929149"/>
                </a:cubicBezTo>
                <a:cubicBezTo>
                  <a:pt x="470228" y="908305"/>
                  <a:pt x="487158" y="890157"/>
                  <a:pt x="501445" y="870155"/>
                </a:cubicBezTo>
                <a:cubicBezTo>
                  <a:pt x="511748" y="855731"/>
                  <a:pt x="519406" y="839368"/>
                  <a:pt x="530942" y="825910"/>
                </a:cubicBezTo>
                <a:cubicBezTo>
                  <a:pt x="611284" y="732179"/>
                  <a:pt x="564182" y="798943"/>
                  <a:pt x="648929" y="722671"/>
                </a:cubicBezTo>
                <a:cubicBezTo>
                  <a:pt x="767571" y="615894"/>
                  <a:pt x="689265" y="646220"/>
                  <a:pt x="796413" y="619432"/>
                </a:cubicBezTo>
                <a:cubicBezTo>
                  <a:pt x="811161" y="609600"/>
                  <a:pt x="824804" y="597863"/>
                  <a:pt x="840658" y="589936"/>
                </a:cubicBezTo>
                <a:cubicBezTo>
                  <a:pt x="915366" y="552582"/>
                  <a:pt x="994524" y="583620"/>
                  <a:pt x="1076633" y="589936"/>
                </a:cubicBezTo>
                <a:cubicBezTo>
                  <a:pt x="1186484" y="663168"/>
                  <a:pt x="1051566" y="569047"/>
                  <a:pt x="1165123" y="663678"/>
                </a:cubicBezTo>
                <a:cubicBezTo>
                  <a:pt x="1178740" y="675025"/>
                  <a:pt x="1194620" y="683342"/>
                  <a:pt x="1209368" y="693174"/>
                </a:cubicBezTo>
                <a:lnTo>
                  <a:pt x="1238865" y="781665"/>
                </a:lnTo>
                <a:lnTo>
                  <a:pt x="1253613" y="825910"/>
                </a:lnTo>
                <a:cubicBezTo>
                  <a:pt x="1247664" y="861603"/>
                  <a:pt x="1251481" y="944430"/>
                  <a:pt x="1194620" y="958645"/>
                </a:cubicBezTo>
                <a:cubicBezTo>
                  <a:pt x="1170301" y="964725"/>
                  <a:pt x="1145459" y="948813"/>
                  <a:pt x="1120878" y="943897"/>
                </a:cubicBezTo>
                <a:cubicBezTo>
                  <a:pt x="1106130" y="934065"/>
                  <a:pt x="1092487" y="922327"/>
                  <a:pt x="1076633" y="914400"/>
                </a:cubicBezTo>
                <a:cubicBezTo>
                  <a:pt x="1062728" y="907448"/>
                  <a:pt x="1043380" y="910645"/>
                  <a:pt x="1032387" y="899652"/>
                </a:cubicBezTo>
                <a:cubicBezTo>
                  <a:pt x="1007320" y="874585"/>
                  <a:pt x="973394" y="811161"/>
                  <a:pt x="973394" y="811161"/>
                </a:cubicBezTo>
                <a:cubicBezTo>
                  <a:pt x="968478" y="791497"/>
                  <a:pt x="964214" y="771658"/>
                  <a:pt x="958645" y="752168"/>
                </a:cubicBezTo>
                <a:cubicBezTo>
                  <a:pt x="954374" y="737220"/>
                  <a:pt x="943897" y="723469"/>
                  <a:pt x="943897" y="707923"/>
                </a:cubicBezTo>
                <a:cubicBezTo>
                  <a:pt x="943897" y="609478"/>
                  <a:pt x="947361" y="510752"/>
                  <a:pt x="958645" y="412955"/>
                </a:cubicBezTo>
                <a:cubicBezTo>
                  <a:pt x="964133" y="365394"/>
                  <a:pt x="1027856" y="235398"/>
                  <a:pt x="1047136" y="206478"/>
                </a:cubicBezTo>
                <a:cubicBezTo>
                  <a:pt x="1125794" y="88489"/>
                  <a:pt x="1076631" y="137653"/>
                  <a:pt x="1194620" y="58994"/>
                </a:cubicBezTo>
                <a:cubicBezTo>
                  <a:pt x="1209368" y="49162"/>
                  <a:pt x="1222049" y="35102"/>
                  <a:pt x="1238865" y="29497"/>
                </a:cubicBezTo>
                <a:lnTo>
                  <a:pt x="1327355" y="0"/>
                </a:lnTo>
                <a:cubicBezTo>
                  <a:pt x="1425678" y="4916"/>
                  <a:pt x="1524191" y="6898"/>
                  <a:pt x="1622323" y="14749"/>
                </a:cubicBezTo>
                <a:cubicBezTo>
                  <a:pt x="1647311" y="16748"/>
                  <a:pt x="1671289" y="25685"/>
                  <a:pt x="1696065" y="29497"/>
                </a:cubicBezTo>
                <a:cubicBezTo>
                  <a:pt x="1735239" y="35524"/>
                  <a:pt x="1774723" y="39329"/>
                  <a:pt x="1814052" y="44245"/>
                </a:cubicBezTo>
                <a:cubicBezTo>
                  <a:pt x="1903202" y="66534"/>
                  <a:pt x="1853827" y="52587"/>
                  <a:pt x="1961536" y="88490"/>
                </a:cubicBezTo>
                <a:cubicBezTo>
                  <a:pt x="2010445" y="104793"/>
                  <a:pt x="2005781" y="87693"/>
                  <a:pt x="2005781" y="117987"/>
                </a:cubicBezTo>
              </a:path>
            </a:pathLst>
          </a:custGeom>
          <a:ln w="57150">
            <a:solidFill>
              <a:srgbClr val="FFFF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รูปแบบอิสระ 10"/>
          <p:cNvSpPr/>
          <p:nvPr/>
        </p:nvSpPr>
        <p:spPr>
          <a:xfrm rot="1340178">
            <a:off x="4675239" y="4218039"/>
            <a:ext cx="2389323" cy="781664"/>
          </a:xfrm>
          <a:custGeom>
            <a:avLst/>
            <a:gdLst>
              <a:gd name="connsiteX0" fmla="*/ 0 w 2389323"/>
              <a:gd name="connsiteY0" fmla="*/ 280219 h 781664"/>
              <a:gd name="connsiteX1" fmla="*/ 73742 w 2389323"/>
              <a:gd name="connsiteY1" fmla="*/ 206477 h 781664"/>
              <a:gd name="connsiteX2" fmla="*/ 117987 w 2389323"/>
              <a:gd name="connsiteY2" fmla="*/ 191729 h 781664"/>
              <a:gd name="connsiteX3" fmla="*/ 250722 w 2389323"/>
              <a:gd name="connsiteY3" fmla="*/ 117987 h 781664"/>
              <a:gd name="connsiteX4" fmla="*/ 339213 w 2389323"/>
              <a:gd name="connsiteY4" fmla="*/ 88490 h 781664"/>
              <a:gd name="connsiteX5" fmla="*/ 383458 w 2389323"/>
              <a:gd name="connsiteY5" fmla="*/ 73742 h 781664"/>
              <a:gd name="connsiteX6" fmla="*/ 796413 w 2389323"/>
              <a:gd name="connsiteY6" fmla="*/ 88490 h 781664"/>
              <a:gd name="connsiteX7" fmla="*/ 899651 w 2389323"/>
              <a:gd name="connsiteY7" fmla="*/ 132735 h 781664"/>
              <a:gd name="connsiteX8" fmla="*/ 988142 w 2389323"/>
              <a:gd name="connsiteY8" fmla="*/ 221226 h 781664"/>
              <a:gd name="connsiteX9" fmla="*/ 1032387 w 2389323"/>
              <a:gd name="connsiteY9" fmla="*/ 250722 h 781664"/>
              <a:gd name="connsiteX10" fmla="*/ 1061884 w 2389323"/>
              <a:gd name="connsiteY10" fmla="*/ 353961 h 781664"/>
              <a:gd name="connsiteX11" fmla="*/ 1076632 w 2389323"/>
              <a:gd name="connsiteY11" fmla="*/ 442451 h 781664"/>
              <a:gd name="connsiteX12" fmla="*/ 1017638 w 2389323"/>
              <a:gd name="connsiteY12" fmla="*/ 737419 h 781664"/>
              <a:gd name="connsiteX13" fmla="*/ 973393 w 2389323"/>
              <a:gd name="connsiteY13" fmla="*/ 766916 h 781664"/>
              <a:gd name="connsiteX14" fmla="*/ 899651 w 2389323"/>
              <a:gd name="connsiteY14" fmla="*/ 781664 h 781664"/>
              <a:gd name="connsiteX15" fmla="*/ 825909 w 2389323"/>
              <a:gd name="connsiteY15" fmla="*/ 766916 h 781664"/>
              <a:gd name="connsiteX16" fmla="*/ 752167 w 2389323"/>
              <a:gd name="connsiteY16" fmla="*/ 678426 h 781664"/>
              <a:gd name="connsiteX17" fmla="*/ 722671 w 2389323"/>
              <a:gd name="connsiteY17" fmla="*/ 589935 h 781664"/>
              <a:gd name="connsiteX18" fmla="*/ 707922 w 2389323"/>
              <a:gd name="connsiteY18" fmla="*/ 545690 h 781664"/>
              <a:gd name="connsiteX19" fmla="*/ 722671 w 2389323"/>
              <a:gd name="connsiteY19" fmla="*/ 324464 h 781664"/>
              <a:gd name="connsiteX20" fmla="*/ 825909 w 2389323"/>
              <a:gd name="connsiteY20" fmla="*/ 191729 h 781664"/>
              <a:gd name="connsiteX21" fmla="*/ 870155 w 2389323"/>
              <a:gd name="connsiteY21" fmla="*/ 162232 h 781664"/>
              <a:gd name="connsiteX22" fmla="*/ 914400 w 2389323"/>
              <a:gd name="connsiteY22" fmla="*/ 147484 h 781664"/>
              <a:gd name="connsiteX23" fmla="*/ 1017638 w 2389323"/>
              <a:gd name="connsiteY23" fmla="*/ 103238 h 781664"/>
              <a:gd name="connsiteX24" fmla="*/ 1253613 w 2389323"/>
              <a:gd name="connsiteY24" fmla="*/ 58993 h 781664"/>
              <a:gd name="connsiteX25" fmla="*/ 1474838 w 2389323"/>
              <a:gd name="connsiteY25" fmla="*/ 73742 h 781664"/>
              <a:gd name="connsiteX26" fmla="*/ 1563329 w 2389323"/>
              <a:gd name="connsiteY26" fmla="*/ 103238 h 781664"/>
              <a:gd name="connsiteX27" fmla="*/ 1651819 w 2389323"/>
              <a:gd name="connsiteY27" fmla="*/ 147484 h 781664"/>
              <a:gd name="connsiteX28" fmla="*/ 1755058 w 2389323"/>
              <a:gd name="connsiteY28" fmla="*/ 191729 h 781664"/>
              <a:gd name="connsiteX29" fmla="*/ 1799303 w 2389323"/>
              <a:gd name="connsiteY29" fmla="*/ 235974 h 781664"/>
              <a:gd name="connsiteX30" fmla="*/ 1858296 w 2389323"/>
              <a:gd name="connsiteY30" fmla="*/ 324464 h 781664"/>
              <a:gd name="connsiteX31" fmla="*/ 1858296 w 2389323"/>
              <a:gd name="connsiteY31" fmla="*/ 560438 h 781664"/>
              <a:gd name="connsiteX32" fmla="*/ 1828800 w 2389323"/>
              <a:gd name="connsiteY32" fmla="*/ 604684 h 781664"/>
              <a:gd name="connsiteX33" fmla="*/ 1769806 w 2389323"/>
              <a:gd name="connsiteY33" fmla="*/ 648929 h 781664"/>
              <a:gd name="connsiteX34" fmla="*/ 1681316 w 2389323"/>
              <a:gd name="connsiteY34" fmla="*/ 678426 h 781664"/>
              <a:gd name="connsiteX35" fmla="*/ 1489587 w 2389323"/>
              <a:gd name="connsiteY35" fmla="*/ 648929 h 781664"/>
              <a:gd name="connsiteX36" fmla="*/ 1445342 w 2389323"/>
              <a:gd name="connsiteY36" fmla="*/ 604684 h 781664"/>
              <a:gd name="connsiteX37" fmla="*/ 1430593 w 2389323"/>
              <a:gd name="connsiteY37" fmla="*/ 560438 h 781664"/>
              <a:gd name="connsiteX38" fmla="*/ 1401096 w 2389323"/>
              <a:gd name="connsiteY38" fmla="*/ 457200 h 781664"/>
              <a:gd name="connsiteX39" fmla="*/ 1415845 w 2389323"/>
              <a:gd name="connsiteY39" fmla="*/ 280219 h 781664"/>
              <a:gd name="connsiteX40" fmla="*/ 1430593 w 2389323"/>
              <a:gd name="connsiteY40" fmla="*/ 235974 h 781664"/>
              <a:gd name="connsiteX41" fmla="*/ 1607574 w 2389323"/>
              <a:gd name="connsiteY41" fmla="*/ 88490 h 781664"/>
              <a:gd name="connsiteX42" fmla="*/ 1651819 w 2389323"/>
              <a:gd name="connsiteY42" fmla="*/ 73742 h 781664"/>
              <a:gd name="connsiteX43" fmla="*/ 1696064 w 2389323"/>
              <a:gd name="connsiteY43" fmla="*/ 44245 h 781664"/>
              <a:gd name="connsiteX44" fmla="*/ 1858296 w 2389323"/>
              <a:gd name="connsiteY44" fmla="*/ 0 h 781664"/>
              <a:gd name="connsiteX45" fmla="*/ 2079522 w 2389323"/>
              <a:gd name="connsiteY45" fmla="*/ 14748 h 781664"/>
              <a:gd name="connsiteX46" fmla="*/ 2123767 w 2389323"/>
              <a:gd name="connsiteY46" fmla="*/ 29496 h 781664"/>
              <a:gd name="connsiteX47" fmla="*/ 2197509 w 2389323"/>
              <a:gd name="connsiteY47" fmla="*/ 44245 h 781664"/>
              <a:gd name="connsiteX48" fmla="*/ 2286000 w 2389323"/>
              <a:gd name="connsiteY48" fmla="*/ 73742 h 781664"/>
              <a:gd name="connsiteX49" fmla="*/ 2344993 w 2389323"/>
              <a:gd name="connsiteY49" fmla="*/ 88490 h 781664"/>
              <a:gd name="connsiteX50" fmla="*/ 2389238 w 2389323"/>
              <a:gd name="connsiteY50" fmla="*/ 132735 h 7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89323" h="781664">
                <a:moveTo>
                  <a:pt x="0" y="280219"/>
                </a:moveTo>
                <a:cubicBezTo>
                  <a:pt x="24581" y="255638"/>
                  <a:pt x="45932" y="227334"/>
                  <a:pt x="73742" y="206477"/>
                </a:cubicBezTo>
                <a:cubicBezTo>
                  <a:pt x="86179" y="197149"/>
                  <a:pt x="104489" y="199442"/>
                  <a:pt x="117987" y="191729"/>
                </a:cubicBezTo>
                <a:cubicBezTo>
                  <a:pt x="251370" y="115511"/>
                  <a:pt x="96848" y="173941"/>
                  <a:pt x="250722" y="117987"/>
                </a:cubicBezTo>
                <a:cubicBezTo>
                  <a:pt x="279943" y="107361"/>
                  <a:pt x="309716" y="98322"/>
                  <a:pt x="339213" y="88490"/>
                </a:cubicBezTo>
                <a:lnTo>
                  <a:pt x="383458" y="73742"/>
                </a:lnTo>
                <a:cubicBezTo>
                  <a:pt x="521110" y="78658"/>
                  <a:pt x="658942" y="79898"/>
                  <a:pt x="796413" y="88490"/>
                </a:cubicBezTo>
                <a:cubicBezTo>
                  <a:pt x="836525" y="90997"/>
                  <a:pt x="870090" y="106458"/>
                  <a:pt x="899651" y="132735"/>
                </a:cubicBezTo>
                <a:cubicBezTo>
                  <a:pt x="930829" y="160449"/>
                  <a:pt x="953433" y="198087"/>
                  <a:pt x="988142" y="221226"/>
                </a:cubicBezTo>
                <a:lnTo>
                  <a:pt x="1032387" y="250722"/>
                </a:lnTo>
                <a:cubicBezTo>
                  <a:pt x="1046442" y="292888"/>
                  <a:pt x="1052626" y="307669"/>
                  <a:pt x="1061884" y="353961"/>
                </a:cubicBezTo>
                <a:cubicBezTo>
                  <a:pt x="1067749" y="383284"/>
                  <a:pt x="1071716" y="412954"/>
                  <a:pt x="1076632" y="442451"/>
                </a:cubicBezTo>
                <a:cubicBezTo>
                  <a:pt x="1064939" y="641234"/>
                  <a:pt x="1120016" y="652104"/>
                  <a:pt x="1017638" y="737419"/>
                </a:cubicBezTo>
                <a:cubicBezTo>
                  <a:pt x="1004021" y="748766"/>
                  <a:pt x="989990" y="760692"/>
                  <a:pt x="973393" y="766916"/>
                </a:cubicBezTo>
                <a:cubicBezTo>
                  <a:pt x="949922" y="775718"/>
                  <a:pt x="924232" y="776748"/>
                  <a:pt x="899651" y="781664"/>
                </a:cubicBezTo>
                <a:cubicBezTo>
                  <a:pt x="875070" y="776748"/>
                  <a:pt x="848330" y="778126"/>
                  <a:pt x="825909" y="766916"/>
                </a:cubicBezTo>
                <a:cubicBezTo>
                  <a:pt x="797520" y="752722"/>
                  <a:pt x="769107" y="703835"/>
                  <a:pt x="752167" y="678426"/>
                </a:cubicBezTo>
                <a:lnTo>
                  <a:pt x="722671" y="589935"/>
                </a:lnTo>
                <a:lnTo>
                  <a:pt x="707922" y="545690"/>
                </a:lnTo>
                <a:cubicBezTo>
                  <a:pt x="712838" y="471948"/>
                  <a:pt x="705553" y="396360"/>
                  <a:pt x="722671" y="324464"/>
                </a:cubicBezTo>
                <a:cubicBezTo>
                  <a:pt x="730812" y="290273"/>
                  <a:pt x="793322" y="218884"/>
                  <a:pt x="825909" y="191729"/>
                </a:cubicBezTo>
                <a:cubicBezTo>
                  <a:pt x="839526" y="180381"/>
                  <a:pt x="854301" y="170159"/>
                  <a:pt x="870155" y="162232"/>
                </a:cubicBezTo>
                <a:cubicBezTo>
                  <a:pt x="884060" y="155280"/>
                  <a:pt x="899652" y="152400"/>
                  <a:pt x="914400" y="147484"/>
                </a:cubicBezTo>
                <a:cubicBezTo>
                  <a:pt x="984593" y="100688"/>
                  <a:pt x="931063" y="129210"/>
                  <a:pt x="1017638" y="103238"/>
                </a:cubicBezTo>
                <a:cubicBezTo>
                  <a:pt x="1175555" y="55863"/>
                  <a:pt x="1039352" y="80420"/>
                  <a:pt x="1253613" y="58993"/>
                </a:cubicBezTo>
                <a:cubicBezTo>
                  <a:pt x="1327355" y="63909"/>
                  <a:pt x="1401675" y="63290"/>
                  <a:pt x="1474838" y="73742"/>
                </a:cubicBezTo>
                <a:cubicBezTo>
                  <a:pt x="1505618" y="78139"/>
                  <a:pt x="1533832" y="93406"/>
                  <a:pt x="1563329" y="103238"/>
                </a:cubicBezTo>
                <a:cubicBezTo>
                  <a:pt x="1644449" y="130278"/>
                  <a:pt x="1571768" y="101741"/>
                  <a:pt x="1651819" y="147484"/>
                </a:cubicBezTo>
                <a:cubicBezTo>
                  <a:pt x="1702843" y="176640"/>
                  <a:pt x="1705424" y="175183"/>
                  <a:pt x="1755058" y="191729"/>
                </a:cubicBezTo>
                <a:cubicBezTo>
                  <a:pt x="1769806" y="206477"/>
                  <a:pt x="1786498" y="219510"/>
                  <a:pt x="1799303" y="235974"/>
                </a:cubicBezTo>
                <a:cubicBezTo>
                  <a:pt x="1821067" y="263957"/>
                  <a:pt x="1858296" y="324464"/>
                  <a:pt x="1858296" y="324464"/>
                </a:cubicBezTo>
                <a:cubicBezTo>
                  <a:pt x="1875285" y="426393"/>
                  <a:pt x="1885740" y="441514"/>
                  <a:pt x="1858296" y="560438"/>
                </a:cubicBezTo>
                <a:cubicBezTo>
                  <a:pt x="1854310" y="577710"/>
                  <a:pt x="1841334" y="592150"/>
                  <a:pt x="1828800" y="604684"/>
                </a:cubicBezTo>
                <a:cubicBezTo>
                  <a:pt x="1811419" y="622065"/>
                  <a:pt x="1791792" y="637936"/>
                  <a:pt x="1769806" y="648929"/>
                </a:cubicBezTo>
                <a:cubicBezTo>
                  <a:pt x="1741996" y="662834"/>
                  <a:pt x="1681316" y="678426"/>
                  <a:pt x="1681316" y="678426"/>
                </a:cubicBezTo>
                <a:cubicBezTo>
                  <a:pt x="1617406" y="668594"/>
                  <a:pt x="1551305" y="668216"/>
                  <a:pt x="1489587" y="648929"/>
                </a:cubicBezTo>
                <a:cubicBezTo>
                  <a:pt x="1469679" y="642708"/>
                  <a:pt x="1456912" y="622038"/>
                  <a:pt x="1445342" y="604684"/>
                </a:cubicBezTo>
                <a:cubicBezTo>
                  <a:pt x="1436718" y="591749"/>
                  <a:pt x="1434864" y="575386"/>
                  <a:pt x="1430593" y="560438"/>
                </a:cubicBezTo>
                <a:cubicBezTo>
                  <a:pt x="1393557" y="430814"/>
                  <a:pt x="1436457" y="563279"/>
                  <a:pt x="1401096" y="457200"/>
                </a:cubicBezTo>
                <a:cubicBezTo>
                  <a:pt x="1406012" y="398206"/>
                  <a:pt x="1408021" y="338898"/>
                  <a:pt x="1415845" y="280219"/>
                </a:cubicBezTo>
                <a:cubicBezTo>
                  <a:pt x="1417900" y="264809"/>
                  <a:pt x="1421049" y="248245"/>
                  <a:pt x="1430593" y="235974"/>
                </a:cubicBezTo>
                <a:cubicBezTo>
                  <a:pt x="1459343" y="199011"/>
                  <a:pt x="1556449" y="105531"/>
                  <a:pt x="1607574" y="88490"/>
                </a:cubicBezTo>
                <a:lnTo>
                  <a:pt x="1651819" y="73742"/>
                </a:lnTo>
                <a:cubicBezTo>
                  <a:pt x="1666567" y="63910"/>
                  <a:pt x="1679866" y="51444"/>
                  <a:pt x="1696064" y="44245"/>
                </a:cubicBezTo>
                <a:cubicBezTo>
                  <a:pt x="1757303" y="17027"/>
                  <a:pt x="1795209" y="12617"/>
                  <a:pt x="1858296" y="0"/>
                </a:cubicBezTo>
                <a:cubicBezTo>
                  <a:pt x="1932038" y="4916"/>
                  <a:pt x="2006068" y="6587"/>
                  <a:pt x="2079522" y="14748"/>
                </a:cubicBezTo>
                <a:cubicBezTo>
                  <a:pt x="2094973" y="16465"/>
                  <a:pt x="2108685" y="25725"/>
                  <a:pt x="2123767" y="29496"/>
                </a:cubicBezTo>
                <a:cubicBezTo>
                  <a:pt x="2148086" y="35576"/>
                  <a:pt x="2173325" y="37649"/>
                  <a:pt x="2197509" y="44245"/>
                </a:cubicBezTo>
                <a:cubicBezTo>
                  <a:pt x="2227506" y="52426"/>
                  <a:pt x="2255836" y="66201"/>
                  <a:pt x="2286000" y="73742"/>
                </a:cubicBezTo>
                <a:lnTo>
                  <a:pt x="2344993" y="88490"/>
                </a:lnTo>
                <a:cubicBezTo>
                  <a:pt x="2393328" y="120714"/>
                  <a:pt x="2389238" y="100262"/>
                  <a:pt x="2389238" y="13273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29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ฟังก์ชันหาค่า </a:t>
            </a: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square-root</a:t>
            </a:r>
            <a:endParaRPr lang="th-TH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06381"/>
            <a:ext cx="55661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math.h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</a:t>
            </a:r>
            <a:r>
              <a:rPr lang="en-US" sz="3200" dirty="0" smtClean="0"/>
              <a:t>()  {</a:t>
            </a:r>
            <a:endParaRPr lang="en-US" sz="3200" dirty="0"/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/>
              <a:t>i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   for </a:t>
            </a:r>
            <a:r>
              <a:rPr lang="en-US" sz="3200" dirty="0"/>
              <a:t>(</a:t>
            </a:r>
            <a:r>
              <a:rPr lang="en-US" sz="3200" dirty="0" err="1" smtClean="0"/>
              <a:t>i</a:t>
            </a:r>
            <a:r>
              <a:rPr lang="en-US" sz="3200" dirty="0" smtClean="0"/>
              <a:t>=4;i&lt;10;i</a:t>
            </a:r>
            <a:r>
              <a:rPr lang="en-US" sz="3200" dirty="0"/>
              <a:t>++)</a:t>
            </a:r>
          </a:p>
          <a:p>
            <a:r>
              <a:rPr lang="en-US" sz="3200" dirty="0" smtClean="0"/>
              <a:t>      </a:t>
            </a:r>
            <a:r>
              <a:rPr lang="en-US" sz="3200" dirty="0" err="1" smtClean="0"/>
              <a:t>printf</a:t>
            </a:r>
            <a:r>
              <a:rPr lang="en-US" sz="3200" dirty="0"/>
              <a:t>("%d  %f\n", </a:t>
            </a:r>
            <a:r>
              <a:rPr lang="en-US" sz="3200" dirty="0" err="1"/>
              <a:t>i</a:t>
            </a:r>
            <a:r>
              <a:rPr lang="en-US" sz="3200" dirty="0"/>
              <a:t>, </a:t>
            </a:r>
            <a:r>
              <a:rPr lang="en-US" sz="3200" dirty="0" err="1"/>
              <a:t>sqrt</a:t>
            </a:r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) );</a:t>
            </a:r>
          </a:p>
          <a:p>
            <a:r>
              <a:rPr lang="en-US" sz="32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18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f5_sqrt.cpp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4149080"/>
            <a:ext cx="2707366" cy="2431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4	2.000000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5	2.236068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6	2.449490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7	2.645751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8	2.828427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9	3.000000</a:t>
            </a:r>
          </a:p>
        </p:txBody>
      </p:sp>
    </p:spTree>
    <p:extLst>
      <p:ext uri="{BB962C8B-B14F-4D97-AF65-F5344CB8AC3E}">
        <p14:creationId xmlns:p14="http://schemas.microsoft.com/office/powerpoint/2010/main" val="488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h-TH" sz="5400" dirty="0" smtClean="0"/>
              <a:t>ฟังก์ชันแปลงข้อมูล</a:t>
            </a:r>
            <a:br>
              <a:rPr lang="th-TH" sz="5400" dirty="0" smtClean="0"/>
            </a:br>
            <a:r>
              <a:rPr lang="th-TH" sz="5400" dirty="0" smtClean="0">
                <a:solidFill>
                  <a:schemeClr val="bg1"/>
                </a:solidFill>
              </a:rPr>
              <a:t>(</a:t>
            </a:r>
            <a:r>
              <a:rPr lang="en-US" sz="5400" dirty="0" err="1">
                <a:solidFill>
                  <a:schemeClr val="bg1"/>
                </a:solidFill>
              </a:rPr>
              <a:t>stdlib.h</a:t>
            </a:r>
            <a:r>
              <a:rPr lang="en-US" sz="5400" dirty="0" smtClean="0">
                <a:solidFill>
                  <a:schemeClr val="bg1"/>
                </a:solidFill>
              </a:rPr>
              <a:t>)  </a:t>
            </a:r>
            <a:r>
              <a:rPr lang="en-US" sz="5400" dirty="0" smtClean="0">
                <a:solidFill>
                  <a:srgbClr val="FFC000"/>
                </a:solidFill>
              </a:rPr>
              <a:t>(</a:t>
            </a:r>
            <a:r>
              <a:rPr lang="en-US" sz="5400" dirty="0" err="1" smtClean="0">
                <a:solidFill>
                  <a:srgbClr val="FFC000"/>
                </a:solidFill>
              </a:rPr>
              <a:t>ctype.h</a:t>
            </a:r>
            <a:r>
              <a:rPr lang="en-US" sz="5400" dirty="0" smtClean="0">
                <a:solidFill>
                  <a:srgbClr val="FFC000"/>
                </a:solidFill>
              </a:rPr>
              <a:t>)</a:t>
            </a:r>
            <a:endParaRPr lang="th-TH" sz="5400" dirty="0">
              <a:solidFill>
                <a:srgbClr val="FFC000"/>
              </a:solidFill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11892"/>
              </p:ext>
            </p:extLst>
          </p:nvPr>
        </p:nvGraphicFramePr>
        <p:xfrm>
          <a:off x="611560" y="2564904"/>
          <a:ext cx="7056784" cy="304952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88730"/>
                <a:gridCol w="506805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6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atoi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แปลงตัวอักษรเป็นจำนวนเต็ม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atof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แปลงตัวอักษรเป็นจำนวนจริง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atol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แปลงตัวอักษรเป็นจำนวนเต็มแบบ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long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itoa</a:t>
                      </a: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แปลงจำนวนเต็มเป็น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string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err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tolower</a:t>
                      </a:r>
                      <a:r>
                        <a:rPr lang="en-US" sz="2800" b="1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b="1" kern="12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แปลงตัวอักษรเป็นตัวเล็ก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err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r>
                        <a:rPr lang="en-US" sz="2800" b="1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b="1" kern="12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ordia New"/>
                        </a:rPr>
                        <a:t>แปลงตัวอักษรเป็นตัวใหญ่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วงเล็บปีกกาขวา 2"/>
          <p:cNvSpPr/>
          <p:nvPr/>
        </p:nvSpPr>
        <p:spPr>
          <a:xfrm>
            <a:off x="7884368" y="4797152"/>
            <a:ext cx="432048" cy="720080"/>
          </a:xfrm>
          <a:prstGeom prst="rightBrace">
            <a:avLst>
              <a:gd name="adj1" fmla="val 8333"/>
              <a:gd name="adj2" fmla="val 5218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69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0584"/>
          </a:xfrm>
        </p:spPr>
        <p:txBody>
          <a:bodyPr>
            <a:normAutofit fontScale="90000"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ฟังก์ชันแปลงตัวอักษร</a:t>
            </a:r>
            <a:b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เป็นตัวเลขจำนวน</a:t>
            </a:r>
            <a:r>
              <a:rPr lang="th-TH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เต็ม</a:t>
            </a:r>
            <a:endParaRPr lang="th-TH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556792"/>
            <a:ext cx="435927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stdlib.h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main()  {</a:t>
            </a:r>
          </a:p>
          <a:p>
            <a:r>
              <a:rPr lang="en-US" sz="3200" dirty="0"/>
              <a:t>   char number[15]="25";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intnum</a:t>
            </a:r>
            <a:r>
              <a:rPr lang="en-US" sz="3200" dirty="0" smtClean="0"/>
              <a:t>;</a:t>
            </a:r>
          </a:p>
          <a:p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err="1" smtClean="0"/>
              <a:t>intnum</a:t>
            </a:r>
            <a:r>
              <a:rPr lang="en-US" sz="3200" dirty="0" smtClean="0"/>
              <a:t>=</a:t>
            </a:r>
            <a:r>
              <a:rPr lang="en-US" sz="3200" dirty="0" err="1" smtClean="0"/>
              <a:t>atoi</a:t>
            </a:r>
            <a:r>
              <a:rPr lang="en-US" sz="3200" dirty="0" smtClean="0"/>
              <a:t>(number</a:t>
            </a:r>
            <a:r>
              <a:rPr lang="en-US" sz="3200" dirty="0"/>
              <a:t>);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intnum</a:t>
            </a:r>
            <a:r>
              <a:rPr lang="en-US" sz="3200" dirty="0"/>
              <a:t>++;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printf</a:t>
            </a:r>
            <a:r>
              <a:rPr lang="en-US" sz="3200" dirty="0"/>
              <a:t>("%d",</a:t>
            </a:r>
            <a:r>
              <a:rPr lang="en-US" sz="3200" dirty="0" err="1"/>
              <a:t>intnum</a:t>
            </a:r>
            <a:r>
              <a:rPr lang="en-US" sz="3200" dirty="0"/>
              <a:t>);</a:t>
            </a:r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f6_atoi.cpp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4149080"/>
            <a:ext cx="270736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945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0584"/>
          </a:xfrm>
        </p:spPr>
        <p:txBody>
          <a:bodyPr>
            <a:normAutofit fontScale="90000"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ฟังก์ชันแปลงตัวอักษร</a:t>
            </a:r>
            <a:b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เป็นตัวเลขจำนวน</a:t>
            </a:r>
            <a:r>
              <a:rPr lang="th-TH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ทศนิยม</a:t>
            </a:r>
            <a:endParaRPr lang="th-TH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556792"/>
            <a:ext cx="580517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stdlib.h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main()  {</a:t>
            </a:r>
          </a:p>
          <a:p>
            <a:r>
              <a:rPr lang="en-US" sz="3200" dirty="0"/>
              <a:t>   char number[15]="</a:t>
            </a:r>
            <a:r>
              <a:rPr lang="en-US" sz="3200" dirty="0" smtClean="0"/>
              <a:t>25.678988";</a:t>
            </a:r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smtClean="0"/>
              <a:t>float </a:t>
            </a:r>
            <a:r>
              <a:rPr lang="en-US" sz="3200" dirty="0" err="1" smtClean="0"/>
              <a:t>fnum</a:t>
            </a:r>
            <a:r>
              <a:rPr lang="en-US" sz="3200" dirty="0" smtClean="0"/>
              <a:t>;</a:t>
            </a:r>
          </a:p>
          <a:p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err="1" smtClean="0"/>
              <a:t>fnum</a:t>
            </a:r>
            <a:r>
              <a:rPr lang="en-US" sz="3200" dirty="0" smtClean="0"/>
              <a:t>=</a:t>
            </a:r>
            <a:r>
              <a:rPr lang="en-US" sz="3200" dirty="0" err="1" smtClean="0"/>
              <a:t>atof</a:t>
            </a:r>
            <a:r>
              <a:rPr lang="en-US" sz="3200" dirty="0" smtClean="0"/>
              <a:t>(number</a:t>
            </a:r>
            <a:r>
              <a:rPr lang="en-US" sz="3200" dirty="0"/>
              <a:t>);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fnum</a:t>
            </a:r>
            <a:r>
              <a:rPr lang="en-US" sz="3200" dirty="0"/>
              <a:t>++;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printf</a:t>
            </a:r>
            <a:r>
              <a:rPr lang="en-US" sz="3200" dirty="0" smtClean="0"/>
              <a:t>("%f",</a:t>
            </a:r>
            <a:r>
              <a:rPr lang="en-US" sz="3200" dirty="0" err="1" smtClean="0"/>
              <a:t>fnum</a:t>
            </a:r>
            <a:r>
              <a:rPr lang="en-US" sz="3200" dirty="0"/>
              <a:t>);</a:t>
            </a:r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187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f7_atof.cpp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4149080"/>
            <a:ext cx="270736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26.678988</a:t>
            </a:r>
          </a:p>
        </p:txBody>
      </p:sp>
    </p:spTree>
    <p:extLst>
      <p:ext uri="{BB962C8B-B14F-4D97-AF65-F5344CB8AC3E}">
        <p14:creationId xmlns:p14="http://schemas.microsoft.com/office/powerpoint/2010/main" val="15716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</a:t>
            </a: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แปลงเลขจำนวนเต็มเป็นสตริง</a:t>
            </a:r>
            <a:endParaRPr lang="th-TH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165276"/>
            <a:ext cx="532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itoa</a:t>
            </a:r>
            <a:r>
              <a:rPr lang="en-US" sz="5400" dirty="0" smtClean="0"/>
              <a:t>(</a:t>
            </a:r>
            <a:r>
              <a:rPr lang="en-US" sz="5400" dirty="0" err="1" smtClean="0"/>
              <a:t>num</a:t>
            </a:r>
            <a:r>
              <a:rPr lang="en-US" sz="5400" dirty="0" smtClean="0"/>
              <a:t>, </a:t>
            </a:r>
            <a:r>
              <a:rPr lang="en-US" sz="5400" dirty="0" err="1" smtClean="0"/>
              <a:t>str</a:t>
            </a:r>
            <a:r>
              <a:rPr lang="en-US" sz="5400" dirty="0" smtClean="0"/>
              <a:t>, base)</a:t>
            </a:r>
            <a:endParaRPr lang="th-TH" sz="5400" dirty="0"/>
          </a:p>
        </p:txBody>
      </p:sp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1763688" y="2168860"/>
            <a:ext cx="2655118" cy="708384"/>
          </a:xfrm>
          <a:prstGeom prst="wedgeRoundRectCallout">
            <a:avLst>
              <a:gd name="adj1" fmla="val 5294"/>
              <a:gd name="adj2" fmla="val 11441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ตัวเลขที่ต้องการ</a:t>
            </a:r>
            <a:r>
              <a:rPr lang="th-TH" dirty="0" smtClean="0">
                <a:solidFill>
                  <a:schemeClr val="bg1"/>
                </a:solidFill>
              </a:rPr>
              <a:t>แปลง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คำบรรยายภาพแบบสี่เหลี่ยมมุมมน 7"/>
          <p:cNvSpPr/>
          <p:nvPr/>
        </p:nvSpPr>
        <p:spPr>
          <a:xfrm>
            <a:off x="4964036" y="2168860"/>
            <a:ext cx="2655118" cy="708384"/>
          </a:xfrm>
          <a:prstGeom prst="wedgeRoundRectCallout">
            <a:avLst>
              <a:gd name="adj1" fmla="val -12519"/>
              <a:gd name="adj2" fmla="val 10996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ฐานที่ต้องการ</a:t>
            </a:r>
          </a:p>
        </p:txBody>
      </p:sp>
      <p:sp>
        <p:nvSpPr>
          <p:cNvPr id="9" name="คำบรรยายภาพแบบสี่เหลี่ยมมุมมน 8"/>
          <p:cNvSpPr/>
          <p:nvPr/>
        </p:nvSpPr>
        <p:spPr>
          <a:xfrm>
            <a:off x="3203848" y="4293096"/>
            <a:ext cx="3240360" cy="648072"/>
          </a:xfrm>
          <a:prstGeom prst="wedgeRoundRectCallout">
            <a:avLst>
              <a:gd name="adj1" fmla="val -7103"/>
              <a:gd name="adj2" fmla="val -11578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ตัวแปลงสตริงที่จะเก็บผล</a:t>
            </a:r>
          </a:p>
        </p:txBody>
      </p:sp>
    </p:spTree>
    <p:extLst>
      <p:ext uri="{BB962C8B-B14F-4D97-AF65-F5344CB8AC3E}">
        <p14:creationId xmlns:p14="http://schemas.microsoft.com/office/powerpoint/2010/main" val="41475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0584"/>
          </a:xfrm>
        </p:spPr>
        <p:txBody>
          <a:bodyPr>
            <a:normAutofit fontScale="90000"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ฟังก์ชันแปลงตัวอักษร</a:t>
            </a:r>
            <a:b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เป็นตัวเลขจำนวนเต็ม</a:t>
            </a:r>
            <a:endParaRPr lang="th-TH" sz="48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556792"/>
            <a:ext cx="33888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stdlib.h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main()  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num</a:t>
            </a:r>
            <a:r>
              <a:rPr lang="en-US" sz="3200" dirty="0"/>
              <a:t>=5;</a:t>
            </a:r>
          </a:p>
          <a:p>
            <a:r>
              <a:rPr lang="en-US" sz="3200" dirty="0"/>
              <a:t>   char </a:t>
            </a:r>
            <a:r>
              <a:rPr lang="en-US" sz="3200" dirty="0" err="1"/>
              <a:t>str</a:t>
            </a:r>
            <a:r>
              <a:rPr lang="en-US" sz="3200" dirty="0"/>
              <a:t>[25];</a:t>
            </a:r>
          </a:p>
          <a:p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err="1"/>
              <a:t>itoa</a:t>
            </a:r>
            <a:r>
              <a:rPr lang="en-US" sz="3200" dirty="0"/>
              <a:t>(num,str,2);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printf</a:t>
            </a:r>
            <a:r>
              <a:rPr lang="en-US" sz="3200" dirty="0"/>
              <a:t>("%s",</a:t>
            </a:r>
            <a:r>
              <a:rPr lang="en-US" sz="3200" dirty="0" err="1"/>
              <a:t>str</a:t>
            </a:r>
            <a:r>
              <a:rPr lang="en-US" sz="3200" dirty="0"/>
              <a:t>);</a:t>
            </a:r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f8_itoa.cpp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4149080"/>
            <a:ext cx="270736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6074132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ทดสอบด้วยฐานอื่นๆ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3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8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</a:t>
            </a: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แปลงตัวอักษรตัวใหญ่เป็นตัวเล็ก</a:t>
            </a:r>
            <a:endParaRPr lang="th-TH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880426" y="1628800"/>
            <a:ext cx="5287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int</a:t>
            </a:r>
            <a:r>
              <a:rPr lang="en-US" sz="5400" dirty="0" smtClean="0"/>
              <a:t>  </a:t>
            </a:r>
            <a:r>
              <a:rPr lang="en-US" sz="5400" dirty="0" err="1" smtClean="0"/>
              <a:t>tolower</a:t>
            </a:r>
            <a:r>
              <a:rPr lang="en-US" sz="5400" dirty="0" smtClean="0"/>
              <a:t>(</a:t>
            </a:r>
            <a:r>
              <a:rPr lang="th-TH" sz="5400" dirty="0" smtClean="0"/>
              <a:t>ตัวอักษร</a:t>
            </a:r>
            <a:r>
              <a:rPr lang="en-US" sz="5400" dirty="0" smtClean="0"/>
              <a:t>)</a:t>
            </a:r>
            <a:endParaRPr lang="th-TH" sz="5400" dirty="0"/>
          </a:p>
        </p:txBody>
      </p:sp>
      <p:sp>
        <p:nvSpPr>
          <p:cNvPr id="11" name="ชื่อเรื่อง 1"/>
          <p:cNvSpPr txBox="1">
            <a:spLocks/>
          </p:cNvSpPr>
          <p:nvPr/>
        </p:nvSpPr>
        <p:spPr>
          <a:xfrm>
            <a:off x="179512" y="3442990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ฟังก์ชันแปลงตัวอักษรตัวเล็กเป็นตัวใหญ่</a:t>
            </a:r>
            <a:endParaRPr lang="th-TH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80426" y="4797152"/>
            <a:ext cx="542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int</a:t>
            </a:r>
            <a:r>
              <a:rPr lang="en-US" sz="5400" dirty="0" smtClean="0"/>
              <a:t>  </a:t>
            </a:r>
            <a:r>
              <a:rPr lang="en-US" sz="5400" dirty="0" err="1" smtClean="0"/>
              <a:t>toupper</a:t>
            </a:r>
            <a:r>
              <a:rPr lang="en-US" sz="5400" dirty="0" smtClean="0"/>
              <a:t>(</a:t>
            </a:r>
            <a:r>
              <a:rPr lang="th-TH" sz="5400" dirty="0" smtClean="0"/>
              <a:t>ตัวอักษร</a:t>
            </a:r>
            <a:r>
              <a:rPr lang="en-US" sz="5400" dirty="0" smtClean="0"/>
              <a:t>)</a:t>
            </a:r>
            <a:endParaRPr lang="th-TH" sz="5400" dirty="0"/>
          </a:p>
        </p:txBody>
      </p:sp>
      <p:cxnSp>
        <p:nvCxnSpPr>
          <p:cNvPr id="6" name="ตัวเชื่อมต่อตรง 5"/>
          <p:cNvCxnSpPr/>
          <p:nvPr/>
        </p:nvCxnSpPr>
        <p:spPr>
          <a:xfrm>
            <a:off x="179512" y="3140968"/>
            <a:ext cx="878497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0584"/>
          </a:xfrm>
        </p:spPr>
        <p:txBody>
          <a:bodyPr>
            <a:normAutofit fontScale="90000"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ฟังก์ชันแปลงตัวอักษรตัว</a:t>
            </a:r>
            <a:r>
              <a:rPr lang="th-TH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ใหญ่เป็นเล็ก</a:t>
            </a: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ตัวอักษรตัว</a:t>
            </a:r>
            <a:r>
              <a:rPr lang="th-TH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เล็กเป็นตัวใหญ่</a:t>
            </a:r>
            <a:endParaRPr lang="th-TH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053" y="188640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556792"/>
            <a:ext cx="459689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 smtClean="0"/>
              <a:t>#</a:t>
            </a:r>
            <a:r>
              <a:rPr lang="en-US" sz="3200" dirty="0"/>
              <a:t>include &lt;</a:t>
            </a:r>
            <a:r>
              <a:rPr lang="en-US" sz="3200" dirty="0" err="1"/>
              <a:t>ctype.h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main()  {</a:t>
            </a:r>
          </a:p>
          <a:p>
            <a:r>
              <a:rPr lang="en-US" sz="3200" dirty="0"/>
              <a:t>   char ch1='a';</a:t>
            </a:r>
          </a:p>
          <a:p>
            <a:r>
              <a:rPr lang="en-US" sz="3200" dirty="0"/>
              <a:t>   char ch2='G';</a:t>
            </a:r>
          </a:p>
          <a:p>
            <a:endParaRPr lang="en-US" sz="3200" dirty="0"/>
          </a:p>
          <a:p>
            <a:r>
              <a:rPr lang="en-US" sz="3200" dirty="0"/>
              <a:t>   ch1=</a:t>
            </a:r>
            <a:r>
              <a:rPr lang="en-US" sz="3200" dirty="0" err="1"/>
              <a:t>toupper</a:t>
            </a:r>
            <a:r>
              <a:rPr lang="en-US" sz="3200" dirty="0"/>
              <a:t>(ch1);</a:t>
            </a:r>
          </a:p>
          <a:p>
            <a:r>
              <a:rPr lang="en-US" sz="3200" dirty="0"/>
              <a:t>   ch2=</a:t>
            </a:r>
            <a:r>
              <a:rPr lang="en-US" sz="3200" dirty="0" err="1"/>
              <a:t>tolower</a:t>
            </a:r>
            <a:r>
              <a:rPr lang="en-US" sz="3200" dirty="0"/>
              <a:t>(ch2);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printf</a:t>
            </a:r>
            <a:r>
              <a:rPr lang="en-US" sz="3200" dirty="0"/>
              <a:t>("%c  %c",ch1,ch2);</a:t>
            </a:r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211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f9_uplow.cpp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4149080"/>
            <a:ext cx="270736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  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6074132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ทดสอบด้วยฐานอื่นๆ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8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ฟังก์ชันสุ่มค่าตัวเลข </a:t>
            </a:r>
            <a:r>
              <a:rPr lang="en-US" sz="66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rand()</a:t>
            </a:r>
            <a:endParaRPr lang="th-TH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880426" y="1628800"/>
            <a:ext cx="4214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int</a:t>
            </a:r>
            <a:r>
              <a:rPr lang="en-US" sz="5400" dirty="0" smtClean="0"/>
              <a:t>  rand()%10</a:t>
            </a:r>
            <a:endParaRPr lang="th-TH" sz="5400" dirty="0"/>
          </a:p>
        </p:txBody>
      </p:sp>
      <p:sp>
        <p:nvSpPr>
          <p:cNvPr id="3" name="คำบรรยายภาพแบบสี่เหลี่ยม 2"/>
          <p:cNvSpPr/>
          <p:nvPr/>
        </p:nvSpPr>
        <p:spPr>
          <a:xfrm>
            <a:off x="2987824" y="2924944"/>
            <a:ext cx="5040560" cy="1164902"/>
          </a:xfrm>
          <a:prstGeom prst="wedgeRectCallout">
            <a:avLst>
              <a:gd name="adj1" fmla="val -23266"/>
              <a:gd name="adj2" fmla="val -86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4000" dirty="0" smtClean="0"/>
              <a:t>เลขที่ได้จะอยู่ระหว่าง </a:t>
            </a:r>
            <a:r>
              <a:rPr lang="en-US" sz="4000" dirty="0" smtClean="0"/>
              <a:t>0 </a:t>
            </a:r>
            <a:r>
              <a:rPr lang="th-TH" sz="4000" dirty="0" smtClean="0"/>
              <a:t>ถึง </a:t>
            </a:r>
            <a:r>
              <a:rPr lang="en-US" sz="4000" dirty="0" smtClean="0"/>
              <a:t>9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4505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0584"/>
          </a:xfrm>
        </p:spPr>
        <p:txBody>
          <a:bodyPr>
            <a:normAutofit/>
          </a:bodyPr>
          <a:lstStyle/>
          <a:p>
            <a:r>
              <a:rPr lang="th-TH" sz="48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ฟังก์ชันสุ่มค่าตัวเลข</a:t>
            </a:r>
            <a:endParaRPr lang="th-TH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556792"/>
            <a:ext cx="59649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stdlib.h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main()  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smtClean="0"/>
              <a:t>r, count</a:t>
            </a:r>
            <a:r>
              <a:rPr lang="en-US" sz="3200" dirty="0"/>
              <a:t>;</a:t>
            </a:r>
          </a:p>
          <a:p>
            <a:r>
              <a:rPr lang="en-US" sz="3200" dirty="0"/>
              <a:t>   for (count=0;count&lt;20;count++){</a:t>
            </a:r>
          </a:p>
          <a:p>
            <a:r>
              <a:rPr lang="en-US" sz="3200" dirty="0"/>
              <a:t>   		r=rand()%10;</a:t>
            </a:r>
          </a:p>
          <a:p>
            <a:r>
              <a:rPr lang="en-US" sz="3200" dirty="0"/>
              <a:t>   		</a:t>
            </a:r>
            <a:r>
              <a:rPr lang="en-US" sz="3200" dirty="0" err="1"/>
              <a:t>printf</a:t>
            </a:r>
            <a:r>
              <a:rPr lang="en-US" sz="3200" dirty="0"/>
              <a:t>("%d </a:t>
            </a:r>
            <a:r>
              <a:rPr lang="en-US" sz="3200" dirty="0" smtClean="0"/>
              <a:t>", r</a:t>
            </a:r>
            <a:r>
              <a:rPr lang="en-US" sz="3200" dirty="0"/>
              <a:t>);   	</a:t>
            </a:r>
          </a:p>
          <a:p>
            <a:r>
              <a:rPr lang="en-US" sz="3200" dirty="0"/>
              <a:t>   }</a:t>
            </a:r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196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f8_rand.cpp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5661248"/>
            <a:ext cx="548555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>
                <a:solidFill>
                  <a:schemeClr val="bg1"/>
                </a:solidFill>
              </a:rPr>
              <a:t>1 7 4 0 9 4 8 8 2 4 5 5 1 7 1 1 5 2 7 6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 smtClean="0"/>
              <a:t>กลุ่มของฟังก์ชันที่ควรรู้จัก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ฟังก์ชันทางคณิตศาสตร์ (</a:t>
            </a:r>
            <a:r>
              <a:rPr lang="en-US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math.h</a:t>
            </a: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ฟังก์ชันแปลงข้อมูล (</a:t>
            </a:r>
            <a:r>
              <a:rPr lang="en-US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stdlib.h</a:t>
            </a: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</a:t>
            </a:r>
            <a:r>
              <a:rPr lang="th-TH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เกี่ยวกับสริง</a:t>
            </a: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string.h</a:t>
            </a: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ฟังก์ชันในการสุ่มค่า (</a:t>
            </a:r>
            <a:r>
              <a:rPr lang="en-US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stdlib.h</a:t>
            </a:r>
            <a:r>
              <a:rPr lang="th-TH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th-TH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0584"/>
          </a:xfrm>
        </p:spPr>
        <p:txBody>
          <a:bodyPr>
            <a:normAutofit fontScale="90000"/>
          </a:bodyPr>
          <a:lstStyle/>
          <a:p>
            <a:r>
              <a:rPr lang="th-TH" sz="48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ฟังก์ชันสุ่มค่า</a:t>
            </a: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ตัวเลข</a:t>
            </a:r>
            <a:b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ที่ได้ค่าไม่ซ้ำกัน</a:t>
            </a:r>
            <a:endParaRPr lang="th-TH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556792"/>
            <a:ext cx="596490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stdlib.h</a:t>
            </a:r>
            <a:r>
              <a:rPr lang="en-US" sz="3200" dirty="0" smtClean="0"/>
              <a:t>&gt;</a:t>
            </a:r>
          </a:p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time.h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sz="3200" dirty="0"/>
              <a:t>main()  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smtClean="0"/>
              <a:t>r, count;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srand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(unsigned(time(NULL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)));</a:t>
            </a:r>
          </a:p>
          <a:p>
            <a:r>
              <a:rPr lang="en-US" sz="3200" dirty="0"/>
              <a:t>   for (count=0;count&lt;20;count++){</a:t>
            </a:r>
          </a:p>
          <a:p>
            <a:r>
              <a:rPr lang="en-US" sz="3200" dirty="0"/>
              <a:t>   		r=rand()%10;</a:t>
            </a:r>
          </a:p>
          <a:p>
            <a:r>
              <a:rPr lang="en-US" sz="3200" dirty="0"/>
              <a:t>   		</a:t>
            </a:r>
            <a:r>
              <a:rPr lang="en-US" sz="3200" dirty="0" err="1"/>
              <a:t>printf</a:t>
            </a:r>
            <a:r>
              <a:rPr lang="en-US" sz="3200" dirty="0"/>
              <a:t>("%d </a:t>
            </a:r>
            <a:r>
              <a:rPr lang="en-US" sz="3200" dirty="0" smtClean="0"/>
              <a:t>", r</a:t>
            </a:r>
            <a:r>
              <a:rPr lang="en-US" sz="3200" dirty="0"/>
              <a:t>);   	</a:t>
            </a:r>
          </a:p>
          <a:p>
            <a:r>
              <a:rPr lang="en-US" sz="3200" dirty="0"/>
              <a:t>   }</a:t>
            </a:r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196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f8_rand.cpp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5661248"/>
            <a:ext cx="548555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8 2 3 2 6 5 4 6 1 4 9 6 7 5 5 9 0 3 0 6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6686" y="1496177"/>
            <a:ext cx="6224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0" dirty="0" smtClean="0"/>
              <a:t>คำถาม</a:t>
            </a:r>
            <a:r>
              <a:rPr lang="th-TH" sz="4400" dirty="0" smtClean="0"/>
              <a:t>สุ่มอย่างไรไม่ให้มีเลขศูนย์</a:t>
            </a:r>
            <a:endParaRPr lang="th-TH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935" y="2265618"/>
            <a:ext cx="1790875" cy="53860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2005_iannnnnGTO" panose="02000000000000000000" pitchFamily="2" charset="0"/>
                <a:cs typeface="2005_iannnnnGTO" panose="02000000000000000000" pitchFamily="2" charset="0"/>
              </a:rPr>
              <a:t>?</a:t>
            </a:r>
            <a:endParaRPr lang="th-TH" sz="3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2005_iannnnnGTO" panose="02000000000000000000" pitchFamily="2" charset="0"/>
              <a:cs typeface="2005_iannnnnG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4090" y="2079028"/>
            <a:ext cx="5769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7200" dirty="0" smtClean="0"/>
              <a:t>คำถาม</a:t>
            </a:r>
            <a:r>
              <a:rPr lang="th-TH" sz="4400" dirty="0" smtClean="0"/>
              <a:t>สุ่มเป็นช่วงจะสุ่มอย่างไร</a:t>
            </a:r>
            <a:endParaRPr lang="th-TH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116632"/>
            <a:ext cx="1790875" cy="53860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2005_iannnnnGTO" panose="02000000000000000000" pitchFamily="2" charset="0"/>
                <a:cs typeface="2005_iannnnnGTO" panose="02000000000000000000" pitchFamily="2" charset="0"/>
              </a:rPr>
              <a:t>?</a:t>
            </a:r>
            <a:endParaRPr lang="th-TH" sz="3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2005_iannnnnGTO" panose="02000000000000000000" pitchFamily="2" charset="0"/>
              <a:cs typeface="2005_iannnnnG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3623" y="3833091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/>
              <a:t>ถ้าต้องการให้ค่าออกมาอยู่ระหว่าง </a:t>
            </a:r>
            <a:r>
              <a:rPr lang="en-US" sz="3600" dirty="0" smtClean="0"/>
              <a:t>201 - 560</a:t>
            </a:r>
            <a:endParaRPr lang="th-TH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6021288"/>
            <a:ext cx="323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</a:rPr>
              <a:t>r=rand</a:t>
            </a:r>
            <a:r>
              <a:rPr lang="en-US" dirty="0" smtClean="0">
                <a:solidFill>
                  <a:srgbClr val="4F4F4F"/>
                </a:solidFill>
              </a:rPr>
              <a:t>()%360+201;</a:t>
            </a:r>
            <a:endParaRPr lang="th-TH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 smtClean="0"/>
              <a:t>ฝึกโจทย์.......ปัญหาที่ </a:t>
            </a:r>
            <a:r>
              <a:rPr lang="en-US" sz="6600" dirty="0" smtClean="0"/>
              <a:t>1</a:t>
            </a:r>
            <a:endParaRPr lang="th-TH" sz="6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800" b="1" dirty="0" smtClean="0">
                <a:solidFill>
                  <a:sysClr val="windowText" lastClr="000000"/>
                </a:solidFill>
              </a:rPr>
              <a:t>โปรแกรมเกมจาราชน</a:t>
            </a:r>
            <a:r>
              <a:rPr lang="en-US" sz="4800" b="1" dirty="0">
                <a:solidFill>
                  <a:sysClr val="windowText" lastClr="000000"/>
                </a:solidFill>
              </a:rPr>
              <a:t>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V.1</a:t>
            </a:r>
            <a:endParaRPr lang="th-TH" sz="4800" b="1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ysClr val="windowText" lastClr="000000"/>
                </a:solidFill>
              </a:rPr>
              <a:t>(1)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ให้โปรแกรมสุ่มตัวเลขระหว่าง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1-100  </a:t>
            </a:r>
            <a:endParaRPr lang="th-TH" sz="3600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ysClr val="windowText" lastClr="000000"/>
                </a:solidFill>
              </a:rPr>
              <a:t>(2)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จากนั้นให้ผู้เล่นทายตัวเลข ว่าเป็นเลขที่ถูกหรือผิด  ถ้าถูกต้องให้ แสดงว่า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“Yes” 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ถ้าไม่ถูกต้องให้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แสดงว่า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“No” 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แล้วจบการทำงาน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 </a:t>
            </a:r>
          </a:p>
          <a:p>
            <a:endParaRPr lang="th-TH" sz="48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174343"/>
            <a:ext cx="103746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002060"/>
                </a:solidFill>
              </a:rPr>
              <a:t>ตัวอย่าง</a:t>
            </a:r>
            <a:endParaRPr lang="th-TH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5174343"/>
            <a:ext cx="5133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Input number between [1-100] :10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Yes</a:t>
            </a:r>
            <a:endParaRPr lang="th-T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32201" y="328582"/>
            <a:ext cx="8388271" cy="61247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#include &lt;</a:t>
            </a:r>
            <a:r>
              <a:rPr lang="en-US" dirty="0" err="1">
                <a:solidFill>
                  <a:sysClr val="windowText" lastClr="000000"/>
                </a:solidFill>
              </a:rPr>
              <a:t>stdio.h</a:t>
            </a:r>
            <a:r>
              <a:rPr lang="en-US" dirty="0">
                <a:solidFill>
                  <a:sysClr val="windowText" lastClr="000000"/>
                </a:solidFill>
              </a:rPr>
              <a:t>&gt;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#include &lt;</a:t>
            </a:r>
            <a:r>
              <a:rPr lang="en-US" dirty="0" err="1">
                <a:solidFill>
                  <a:sysClr val="windowText" lastClr="000000"/>
                </a:solidFill>
              </a:rPr>
              <a:t>stdlib.h</a:t>
            </a:r>
            <a:r>
              <a:rPr lang="en-US" dirty="0">
                <a:solidFill>
                  <a:sysClr val="windowText" lastClr="000000"/>
                </a:solidFill>
              </a:rPr>
              <a:t>&gt;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#include &lt;</a:t>
            </a:r>
            <a:r>
              <a:rPr lang="en-US" dirty="0" err="1">
                <a:solidFill>
                  <a:sysClr val="windowText" lastClr="000000"/>
                </a:solidFill>
              </a:rPr>
              <a:t>time.h</a:t>
            </a:r>
            <a:r>
              <a:rPr lang="en-US" dirty="0">
                <a:solidFill>
                  <a:sysClr val="windowText" lastClr="000000"/>
                </a:solidFill>
              </a:rPr>
              <a:t>&gt;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main()  {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	</a:t>
            </a:r>
            <a:r>
              <a:rPr lang="en-US" dirty="0" err="1">
                <a:solidFill>
                  <a:sysClr val="windowText" lastClr="000000"/>
                </a:solidFill>
              </a:rPr>
              <a:t>int</a:t>
            </a:r>
            <a:r>
              <a:rPr lang="en-US" dirty="0">
                <a:solidFill>
                  <a:sysClr val="windowText" lastClr="000000"/>
                </a:solidFill>
              </a:rPr>
              <a:t> r, </a:t>
            </a:r>
            <a:r>
              <a:rPr lang="en-US" dirty="0" err="1">
                <a:solidFill>
                  <a:sysClr val="windowText" lastClr="000000"/>
                </a:solidFill>
              </a:rPr>
              <a:t>ans</a:t>
            </a:r>
            <a:r>
              <a:rPr lang="en-US" dirty="0">
                <a:solidFill>
                  <a:sysClr val="windowText" lastClr="000000"/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srand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(unsigned(time(NULL)));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r=rand()%100;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("Input number between [1-100] ");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scanf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("%d",&amp;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ans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==r)</a:t>
            </a:r>
          </a:p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("Yes");</a:t>
            </a:r>
          </a:p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else</a:t>
            </a:r>
          </a:p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("No");	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}</a:t>
            </a:r>
            <a:endParaRPr lang="th-TH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 smtClean="0"/>
              <a:t>ฝึกโจทย์.......ปัญหาที่ </a:t>
            </a:r>
            <a:r>
              <a:rPr lang="en-US" sz="6600" dirty="0" smtClean="0"/>
              <a:t>1</a:t>
            </a:r>
            <a:r>
              <a:rPr lang="th-TH" sz="6600" dirty="0" smtClean="0"/>
              <a:t> </a:t>
            </a:r>
            <a:endParaRPr lang="th-TH" sz="6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000" b="1" dirty="0" smtClean="0">
                <a:solidFill>
                  <a:sysClr val="windowText" lastClr="000000"/>
                </a:solidFill>
              </a:rPr>
              <a:t>จากปัญหาที่ 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1</a:t>
            </a:r>
            <a:r>
              <a:rPr lang="th-TH" sz="4000" b="1" dirty="0" smtClean="0">
                <a:solidFill>
                  <a:sysClr val="windowText" lastClr="000000"/>
                </a:solidFill>
              </a:rPr>
              <a:t>พัฒนาโปรแกรมเกมจา</a:t>
            </a:r>
            <a:r>
              <a:rPr lang="th-TH" sz="4000" b="1" dirty="0">
                <a:solidFill>
                  <a:sysClr val="windowText" lastClr="000000"/>
                </a:solidFill>
              </a:rPr>
              <a:t>ราชน  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V.2</a:t>
            </a:r>
            <a:endParaRPr lang="th-TH" sz="4000" b="1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ysClr val="windowText" lastClr="000000"/>
                </a:solidFill>
              </a:rPr>
              <a:t>(</a:t>
            </a:r>
            <a:r>
              <a:rPr lang="en-US" sz="3600" dirty="0" smtClean="0">
                <a:solidFill>
                  <a:sysClr val="windowText" lastClr="000000"/>
                </a:solidFill>
              </a:rPr>
              <a:t>3)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ให้ผู้เล่นตอบคำถามได้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3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ครั้งแล้วจบการทำงาน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 </a:t>
            </a:r>
            <a:endParaRPr lang="th-TH" sz="3600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th-TH" sz="48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284984"/>
            <a:ext cx="103746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002060"/>
                </a:solidFill>
              </a:rPr>
              <a:t>ตัวอย่าง</a:t>
            </a:r>
            <a:endParaRPr lang="th-TH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907149"/>
            <a:ext cx="46578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Input number between [1-100]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Ans</a:t>
            </a:r>
            <a:r>
              <a:rPr lang="en-US" dirty="0" smtClean="0">
                <a:solidFill>
                  <a:srgbClr val="002060"/>
                </a:solidFill>
              </a:rPr>
              <a:t>[1]:10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No.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Ans</a:t>
            </a:r>
            <a:r>
              <a:rPr lang="en-US" dirty="0" smtClean="0">
                <a:solidFill>
                  <a:srgbClr val="002060"/>
                </a:solidFill>
              </a:rPr>
              <a:t>[2]:89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No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Ans</a:t>
            </a:r>
            <a:r>
              <a:rPr lang="en-US" dirty="0" smtClean="0">
                <a:solidFill>
                  <a:srgbClr val="002060"/>
                </a:solidFill>
              </a:rPr>
              <a:t>[3]:</a:t>
            </a:r>
            <a:r>
              <a:rPr lang="en-US" dirty="0">
                <a:solidFill>
                  <a:srgbClr val="002060"/>
                </a:solidFill>
              </a:rPr>
              <a:t>89</a:t>
            </a:r>
          </a:p>
          <a:p>
            <a:r>
              <a:rPr lang="en-US" dirty="0">
                <a:solidFill>
                  <a:srgbClr val="002060"/>
                </a:solidFill>
              </a:rPr>
              <a:t>No.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++GAME Over++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51520" y="332656"/>
            <a:ext cx="8622704" cy="61247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	for(</a:t>
            </a:r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=0;i&lt;3;i</a:t>
            </a:r>
            <a:r>
              <a:rPr lang="en-US" dirty="0" smtClean="0">
                <a:solidFill>
                  <a:sysClr val="windowText" lastClr="000000"/>
                </a:solidFill>
              </a:rPr>
              <a:t>++)</a:t>
            </a:r>
            <a:r>
              <a:rPr lang="en-US" dirty="0">
                <a:solidFill>
                  <a:sysClr val="windowText" lastClr="000000"/>
                </a:solidFill>
              </a:rPr>
              <a:t>	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("\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nInput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number between [1-100] 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scanf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("%d",&amp;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if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==r){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nYes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break;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else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nNo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if (</a:t>
            </a:r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&lt;3)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	</a:t>
            </a:r>
            <a:r>
              <a:rPr lang="en-US" dirty="0" err="1">
                <a:solidFill>
                  <a:sysClr val="windowText" lastClr="000000"/>
                </a:solidFill>
              </a:rPr>
              <a:t>printf</a:t>
            </a:r>
            <a:r>
              <a:rPr lang="en-US" dirty="0">
                <a:solidFill>
                  <a:sysClr val="windowText" lastClr="000000"/>
                </a:solidFill>
              </a:rPr>
              <a:t>("\n+++You Win+++");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else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	</a:t>
            </a:r>
            <a:r>
              <a:rPr lang="en-US" dirty="0" err="1">
                <a:solidFill>
                  <a:sysClr val="windowText" lastClr="000000"/>
                </a:solidFill>
              </a:rPr>
              <a:t>printf</a:t>
            </a:r>
            <a:r>
              <a:rPr lang="en-US" dirty="0">
                <a:solidFill>
                  <a:sysClr val="windowText" lastClr="000000"/>
                </a:solidFill>
              </a:rPr>
              <a:t>("\n+++GAME Over+++");	</a:t>
            </a:r>
          </a:p>
        </p:txBody>
      </p:sp>
    </p:spTree>
    <p:extLst>
      <p:ext uri="{BB962C8B-B14F-4D97-AF65-F5344CB8AC3E}">
        <p14:creationId xmlns:p14="http://schemas.microsoft.com/office/powerpoint/2010/main" val="38862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 smtClean="0"/>
              <a:t>ฝึกโจทย์.......ปัญหาที่ </a:t>
            </a:r>
            <a:r>
              <a:rPr lang="en-US" sz="6600" dirty="0" smtClean="0"/>
              <a:t>1</a:t>
            </a:r>
            <a:r>
              <a:rPr lang="th-TH" sz="6600" dirty="0" smtClean="0"/>
              <a:t> </a:t>
            </a:r>
            <a:endParaRPr lang="th-TH" sz="6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000" b="1" dirty="0" smtClean="0">
                <a:solidFill>
                  <a:sysClr val="windowText" lastClr="000000"/>
                </a:solidFill>
              </a:rPr>
              <a:t>จากปัญหาที่ 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1</a:t>
            </a:r>
            <a:r>
              <a:rPr lang="th-TH" sz="4000" b="1" dirty="0" smtClean="0">
                <a:solidFill>
                  <a:sysClr val="windowText" lastClr="000000"/>
                </a:solidFill>
              </a:rPr>
              <a:t>พัฒนาโปรแกรมเกมจาราชน 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V.3</a:t>
            </a:r>
            <a:endParaRPr lang="th-TH" sz="4000" b="1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ysClr val="windowText" lastClr="000000"/>
                </a:solidFill>
              </a:rPr>
              <a:t>(4) </a:t>
            </a:r>
            <a:r>
              <a:rPr lang="th-TH" sz="3600" dirty="0" smtClean="0">
                <a:solidFill>
                  <a:sysClr val="windowText" lastClr="000000"/>
                </a:solidFill>
              </a:rPr>
              <a:t>โปรแกรมจะต้องบอกขอบเขตของข้อมูลในแต่ละครั้ง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 </a:t>
            </a:r>
            <a:endParaRPr lang="th-TH" sz="3600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th-TH" sz="48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284984"/>
            <a:ext cx="103746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002060"/>
                </a:solidFill>
              </a:rPr>
              <a:t>ตัวอย่าง</a:t>
            </a:r>
            <a:endParaRPr lang="th-TH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907149"/>
            <a:ext cx="46578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Input number between [1-100]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Ans</a:t>
            </a:r>
            <a:r>
              <a:rPr lang="en-US" dirty="0" smtClean="0">
                <a:solidFill>
                  <a:srgbClr val="002060"/>
                </a:solidFill>
              </a:rPr>
              <a:t>(1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 smtClean="0">
                <a:solidFill>
                  <a:srgbClr val="002060"/>
                </a:solidFill>
              </a:rPr>
              <a:t>:10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No. [11-100]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Ans</a:t>
            </a:r>
            <a:r>
              <a:rPr lang="en-US" dirty="0" smtClean="0">
                <a:solidFill>
                  <a:srgbClr val="002060"/>
                </a:solidFill>
              </a:rPr>
              <a:t>(2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 smtClean="0">
                <a:solidFill>
                  <a:srgbClr val="002060"/>
                </a:solidFill>
              </a:rPr>
              <a:t>:89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No</a:t>
            </a:r>
            <a:r>
              <a:rPr lang="en-US" dirty="0" smtClean="0">
                <a:solidFill>
                  <a:srgbClr val="002060"/>
                </a:solidFill>
              </a:rPr>
              <a:t>. [11-87]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Ans</a:t>
            </a:r>
            <a:r>
              <a:rPr lang="en-US" dirty="0" smtClean="0">
                <a:solidFill>
                  <a:srgbClr val="002060"/>
                </a:solidFill>
              </a:rPr>
              <a:t>(3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 smtClean="0">
                <a:solidFill>
                  <a:srgbClr val="002060"/>
                </a:solidFill>
              </a:rPr>
              <a:t>:50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Yes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++You Win++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h-TH" sz="5400" dirty="0"/>
              <a:t>ฟังก์ชันทางคณิตศาสตร์ (</a:t>
            </a:r>
            <a:r>
              <a:rPr lang="en-US" sz="5400" dirty="0" err="1"/>
              <a:t>math.h</a:t>
            </a:r>
            <a:r>
              <a:rPr lang="en-US" sz="5400" dirty="0" smtClean="0"/>
              <a:t>)</a:t>
            </a:r>
            <a:endParaRPr lang="th-TH" sz="5400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26619"/>
              </p:ext>
            </p:extLst>
          </p:nvPr>
        </p:nvGraphicFramePr>
        <p:xfrm>
          <a:off x="1115616" y="1124744"/>
          <a:ext cx="6912768" cy="55031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460477"/>
                <a:gridCol w="445229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6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abs()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 smtClean="0">
                          <a:effectLst/>
                        </a:rPr>
                        <a:t>หาค่า  </a:t>
                      </a:r>
                      <a:r>
                        <a:rPr lang="en-US" sz="2800" dirty="0" smtClean="0">
                          <a:effectLst/>
                        </a:rPr>
                        <a:t>absolute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sin()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</a:rPr>
                        <a:t>หาค่า  </a:t>
                      </a:r>
                      <a:r>
                        <a:rPr lang="en-US" sz="2800" dirty="0" smtClean="0">
                          <a:effectLst/>
                        </a:rPr>
                        <a:t>sin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cos()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</a:rPr>
                        <a:t>หาค่า  </a:t>
                      </a:r>
                      <a:r>
                        <a:rPr lang="en-US" sz="2800" dirty="0">
                          <a:effectLst/>
                        </a:rPr>
                        <a:t>cosine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tan()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</a:rPr>
                        <a:t>หาค่า  </a:t>
                      </a:r>
                      <a:r>
                        <a:rPr lang="en-US" sz="2800">
                          <a:effectLst/>
                        </a:rPr>
                        <a:t>tangent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asin</a:t>
                      </a:r>
                      <a:r>
                        <a:rPr lang="en-US" sz="2800" dirty="0" smtClean="0">
                          <a:effectLst/>
                        </a:rPr>
                        <a:t>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</a:rPr>
                        <a:t>หาค่า  </a:t>
                      </a:r>
                      <a:r>
                        <a:rPr lang="en-US" sz="2800">
                          <a:effectLst/>
                        </a:rPr>
                        <a:t>arc sin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acos</a:t>
                      </a:r>
                      <a:r>
                        <a:rPr lang="en-US" sz="2800" dirty="0" smtClean="0">
                          <a:effectLst/>
                        </a:rPr>
                        <a:t>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</a:rPr>
                        <a:t>หาค่า </a:t>
                      </a:r>
                      <a:r>
                        <a:rPr lang="en-US" sz="2800">
                          <a:effectLst/>
                        </a:rPr>
                        <a:t>arc cosine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atan</a:t>
                      </a:r>
                      <a:r>
                        <a:rPr lang="en-US" sz="2800" dirty="0" smtClean="0">
                          <a:effectLst/>
                        </a:rPr>
                        <a:t>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</a:rPr>
                        <a:t>หาค่า  </a:t>
                      </a:r>
                      <a:r>
                        <a:rPr lang="en-US" sz="2800" dirty="0">
                          <a:effectLst/>
                        </a:rPr>
                        <a:t>arc tangent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ceil()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</a:rPr>
                        <a:t>หาค่า  ปัดทศนิยมขึ้น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floor()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</a:rPr>
                        <a:t>หาค่า  ปัดทศนิยมลง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pow()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</a:rPr>
                        <a:t>หาค่า  ยกกำลัง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sqrt</a:t>
                      </a:r>
                      <a:r>
                        <a:rPr lang="en-US" sz="2800" dirty="0" smtClean="0">
                          <a:effectLst/>
                        </a:rPr>
                        <a:t>()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</a:rPr>
                        <a:t>หาค่า  รากที่ </a:t>
                      </a: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ฟังก์ชันหาค่า </a:t>
            </a:r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absolute</a:t>
            </a:r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ordia New"/>
              </a:rPr>
              <a:t>  </a:t>
            </a:r>
            <a:endParaRPr lang="th-TH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0345" y="2204864"/>
            <a:ext cx="4855816" cy="17543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		abs(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x);</a:t>
            </a:r>
          </a:p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double  	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fabs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(double x);</a:t>
            </a:r>
          </a:p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long 		labs(long x);</a:t>
            </a:r>
            <a:endParaRPr lang="th-T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40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ฟังก์ชันหาค่า </a:t>
            </a:r>
            <a:r>
              <a:rPr lang="en-US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absolute</a:t>
            </a:r>
            <a:r>
              <a:rPr lang="en-US" sz="5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ordia New"/>
              </a:rPr>
              <a:t> </a:t>
            </a:r>
            <a:endParaRPr lang="th-TH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06381"/>
            <a:ext cx="69285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=-9;</a:t>
            </a:r>
          </a:p>
          <a:p>
            <a:r>
              <a:rPr lang="en-US" dirty="0"/>
              <a:t>	double </a:t>
            </a:r>
            <a:r>
              <a:rPr lang="en-US" dirty="0" err="1"/>
              <a:t>fnum</a:t>
            </a:r>
            <a:r>
              <a:rPr lang="en-US" dirty="0"/>
              <a:t> = -3.141593;</a:t>
            </a:r>
          </a:p>
          <a:p>
            <a:r>
              <a:rPr lang="en-US" dirty="0"/>
              <a:t>	long </a:t>
            </a:r>
            <a:r>
              <a:rPr lang="en-US" dirty="0" err="1"/>
              <a:t>lnum</a:t>
            </a:r>
            <a:r>
              <a:rPr lang="en-US" dirty="0"/>
              <a:t> =-155455828;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  %d\n</a:t>
            </a:r>
            <a:r>
              <a:rPr lang="en-US" dirty="0" smtClean="0"/>
              <a:t>",   </a:t>
            </a:r>
            <a:r>
              <a:rPr lang="en-US" dirty="0" err="1" smtClean="0"/>
              <a:t>num</a:t>
            </a:r>
            <a:r>
              <a:rPr lang="en-US" dirty="0" smtClean="0"/>
              <a:t>,   abs(</a:t>
            </a:r>
            <a:r>
              <a:rPr lang="en-US" dirty="0" err="1" smtClean="0"/>
              <a:t>num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("%f   %f\n</a:t>
            </a:r>
            <a:r>
              <a:rPr lang="en-US" dirty="0" smtClean="0"/>
              <a:t>",	    </a:t>
            </a:r>
            <a:r>
              <a:rPr lang="en-US" dirty="0" err="1" smtClean="0"/>
              <a:t>fnum</a:t>
            </a:r>
            <a:r>
              <a:rPr lang="en-US" dirty="0" smtClean="0"/>
              <a:t>,  </a:t>
            </a:r>
            <a:r>
              <a:rPr lang="en-US" dirty="0" err="1" smtClean="0"/>
              <a:t>fabs</a:t>
            </a:r>
            <a:r>
              <a:rPr lang="en-US" dirty="0" smtClean="0"/>
              <a:t>(</a:t>
            </a:r>
            <a:r>
              <a:rPr lang="en-US" dirty="0" err="1" smtClean="0"/>
              <a:t>fnum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ld</a:t>
            </a:r>
            <a:r>
              <a:rPr lang="en-US" dirty="0"/>
              <a:t>   %</a:t>
            </a:r>
            <a:r>
              <a:rPr lang="en-US" dirty="0" err="1"/>
              <a:t>ld</a:t>
            </a:r>
            <a:r>
              <a:rPr lang="en-US" dirty="0"/>
              <a:t>\n</a:t>
            </a:r>
            <a:r>
              <a:rPr lang="en-US" dirty="0" smtClean="0"/>
              <a:t>",  </a:t>
            </a:r>
            <a:r>
              <a:rPr lang="en-US" dirty="0" err="1" smtClean="0"/>
              <a:t>lnum</a:t>
            </a:r>
            <a:r>
              <a:rPr lang="en-US" dirty="0" smtClean="0"/>
              <a:t>,  labs(</a:t>
            </a:r>
            <a:r>
              <a:rPr lang="en-US" dirty="0" err="1" smtClean="0"/>
              <a:t>lnum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37071" y="1655222"/>
            <a:ext cx="1811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f1_abs.cpp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6871" y="2216680"/>
            <a:ext cx="36004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-9		9</a:t>
            </a:r>
            <a:endParaRPr lang="th-TH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-3.1415693	</a:t>
            </a:r>
            <a:r>
              <a:rPr lang="en-US" sz="2000" dirty="0">
                <a:solidFill>
                  <a:schemeClr val="bg1"/>
                </a:solidFill>
              </a:rPr>
              <a:t> 3.1415693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-155455828</a:t>
            </a:r>
            <a:r>
              <a:rPr lang="en-US" sz="2000" dirty="0">
                <a:solidFill>
                  <a:schemeClr val="bg1"/>
                </a:solidFill>
              </a:rPr>
              <a:t>	 155455828</a:t>
            </a:r>
          </a:p>
        </p:txBody>
      </p:sp>
    </p:spTree>
    <p:extLst>
      <p:ext uri="{BB962C8B-B14F-4D97-AF65-F5344CB8AC3E}">
        <p14:creationId xmlns:p14="http://schemas.microsoft.com/office/powerpoint/2010/main" val="22361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ฟังก์ชันหา</a:t>
            </a:r>
            <a:r>
              <a:rPr lang="th-TH" sz="5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ค่าตรีโกณ</a:t>
            </a:r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ordia New"/>
              </a:rPr>
              <a:t> </a:t>
            </a:r>
            <a:endParaRPr lang="th-TH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06381"/>
            <a:ext cx="56199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double result;</a:t>
            </a:r>
          </a:p>
          <a:p>
            <a:r>
              <a:rPr lang="en-US" dirty="0"/>
              <a:t>	double x=0.5;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("%lf   %lf\n</a:t>
            </a:r>
            <a:r>
              <a:rPr lang="en-US" dirty="0" smtClean="0"/>
              <a:t>",  x,  sin(x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("%lf   %lf\n</a:t>
            </a:r>
            <a:r>
              <a:rPr lang="en-US" dirty="0" smtClean="0"/>
              <a:t>",  x,  cos(x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("%lf   %lf\n</a:t>
            </a:r>
            <a:r>
              <a:rPr lang="en-US" dirty="0" smtClean="0"/>
              <a:t>",  x,  tan(x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8184" y="1655222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f2_sincostan.cpp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5783" y="2252767"/>
            <a:ext cx="4464495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0.500000		0.479426</a:t>
            </a:r>
            <a:endParaRPr lang="th-TH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0.500000		0.877583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0.500000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0.546302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ฟังก์ชันปัดเศษขึ้น และปัดเศษลง</a:t>
            </a:r>
            <a:endParaRPr lang="th-TH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06381"/>
            <a:ext cx="66089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math.h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double x=5.45567;</a:t>
            </a:r>
          </a:p>
          <a:p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printf</a:t>
            </a:r>
            <a:r>
              <a:rPr lang="en-US" sz="3200" dirty="0"/>
              <a:t>("%lf   %lf\n</a:t>
            </a:r>
            <a:r>
              <a:rPr lang="en-US" sz="3200" dirty="0" smtClean="0"/>
              <a:t>",  x,  ceil(x));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dirty="0" err="1"/>
              <a:t>printf</a:t>
            </a:r>
            <a:r>
              <a:rPr lang="en-US" sz="3200" dirty="0"/>
              <a:t>("%lf   %lf\n</a:t>
            </a:r>
            <a:r>
              <a:rPr lang="en-US" sz="3200" dirty="0" smtClean="0"/>
              <a:t>",  x,  floor(x</a:t>
            </a:r>
            <a:r>
              <a:rPr lang="en-US" sz="3200" dirty="0"/>
              <a:t>));</a:t>
            </a:r>
          </a:p>
          <a:p>
            <a:endParaRPr lang="en-US" sz="3200" dirty="0"/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8184" y="1655222"/>
            <a:ext cx="2424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f3_ceilfloor.cpp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517232"/>
            <a:ext cx="446449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5.455670		6.000000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5.455670		</a:t>
            </a:r>
            <a:r>
              <a:rPr lang="en-US" sz="2400" dirty="0" smtClean="0">
                <a:solidFill>
                  <a:schemeClr val="bg1"/>
                </a:solidFill>
              </a:rPr>
              <a:t>5.000000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ฟังก์ชันยกกำลัง</a:t>
            </a:r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ordia New"/>
              </a:rPr>
              <a:t>  </a:t>
            </a:r>
            <a:endParaRPr lang="th-TH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0958" y="3246075"/>
            <a:ext cx="2811282" cy="83099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 (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, 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th-TH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คำบรรยายภาพแบบสี่เหลี่ยม 3"/>
          <p:cNvSpPr/>
          <p:nvPr/>
        </p:nvSpPr>
        <p:spPr>
          <a:xfrm>
            <a:off x="5326599" y="1916832"/>
            <a:ext cx="1944216" cy="792088"/>
          </a:xfrm>
          <a:prstGeom prst="wedgeRectCallout">
            <a:avLst>
              <a:gd name="adj1" fmla="val -32970"/>
              <a:gd name="adj2" fmla="val 1016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เลขที่เป็นฐาน</a:t>
            </a:r>
            <a:endParaRPr lang="th-T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คำบรรยายภาพแบบสี่เหลี่ยม 5"/>
          <p:cNvSpPr/>
          <p:nvPr/>
        </p:nvSpPr>
        <p:spPr>
          <a:xfrm>
            <a:off x="6077196" y="4556434"/>
            <a:ext cx="1944216" cy="792088"/>
          </a:xfrm>
          <a:prstGeom prst="wedgeRectCallout">
            <a:avLst>
              <a:gd name="adj1" fmla="val -39039"/>
              <a:gd name="adj2" fmla="val -12183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เลขชี้กำลัง</a:t>
            </a:r>
            <a:endParaRPr lang="th-T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048468"/>
            <a:ext cx="1981633" cy="26468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FF00"/>
                </a:solidFill>
              </a:rPr>
              <a:t>a</a:t>
            </a:r>
            <a:r>
              <a:rPr lang="en-US" sz="16600" baseline="30000" dirty="0" smtClean="0">
                <a:solidFill>
                  <a:srgbClr val="FF0000"/>
                </a:solidFill>
              </a:rPr>
              <a:t>n</a:t>
            </a:r>
            <a:endParaRPr lang="th-TH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ฟังก์ชันยกกำลัง</a:t>
            </a:r>
            <a:endParaRPr lang="th-TH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2029" y="332656"/>
            <a:ext cx="2196435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ตัวอย่าง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06381"/>
            <a:ext cx="49119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/>
              <a:t>#include &lt;</a:t>
            </a:r>
            <a:r>
              <a:rPr lang="en-US" sz="3200" dirty="0" err="1"/>
              <a:t>math.h</a:t>
            </a:r>
            <a:r>
              <a:rPr lang="en-US" sz="3200" dirty="0"/>
              <a:t>&gt;</a:t>
            </a:r>
          </a:p>
          <a:p>
            <a:r>
              <a:rPr lang="en-US" sz="3200" dirty="0"/>
              <a:t>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double x , a=2, n=0.5;</a:t>
            </a:r>
          </a:p>
          <a:p>
            <a:r>
              <a:rPr lang="en-US" sz="3200" dirty="0"/>
              <a:t>	x=pow(a</a:t>
            </a:r>
            <a:r>
              <a:rPr lang="en-US" sz="3200" dirty="0" smtClean="0"/>
              <a:t>, n</a:t>
            </a:r>
            <a:r>
              <a:rPr lang="en-US" sz="3200" dirty="0"/>
              <a:t>);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printf</a:t>
            </a:r>
            <a:r>
              <a:rPr lang="en-US" sz="3200" dirty="0"/>
              <a:t>("%lf </a:t>
            </a:r>
            <a:r>
              <a:rPr lang="en-US" sz="3200" dirty="0" smtClean="0"/>
              <a:t>", x </a:t>
            </a:r>
            <a:r>
              <a:rPr lang="en-US" sz="3200" dirty="0"/>
              <a:t>);</a:t>
            </a:r>
          </a:p>
          <a:p>
            <a:r>
              <a:rPr lang="en-US" sz="3200" dirty="0"/>
              <a:t>}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22394" y="1655222"/>
            <a:ext cx="188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f4_pow.cpp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7056" y="5679250"/>
            <a:ext cx="2246379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ผลลัพธ์ที่ได้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1.414214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ใบจาก">
  <a:themeElements>
    <a:clrScheme name="ใบจาก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ใบจาก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1246</TotalTime>
  <Words>944</Words>
  <Application>Microsoft Office PowerPoint</Application>
  <PresentationFormat>นำเสนอทางหน้าจอ (4:3)</PresentationFormat>
  <Paragraphs>304</Paragraphs>
  <Slides>27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27</vt:i4>
      </vt:variant>
    </vt:vector>
  </HeadingPairs>
  <TitlesOfParts>
    <vt:vector size="28" baseType="lpstr">
      <vt:lpstr>ใบจาก</vt:lpstr>
      <vt:lpstr>FUNCTION</vt:lpstr>
      <vt:lpstr>กลุ่มของฟังก์ชันที่ควรรู้จัก</vt:lpstr>
      <vt:lpstr>ฟังก์ชันทางคณิตศาสตร์ (math.h)</vt:lpstr>
      <vt:lpstr>ฟังก์ชันหาค่า absolute  </vt:lpstr>
      <vt:lpstr>ฟังก์ชันหาค่า absolute </vt:lpstr>
      <vt:lpstr>ฟังก์ชันหาค่าตรีโกณ </vt:lpstr>
      <vt:lpstr>ฟังก์ชันปัดเศษขึ้น และปัดเศษลง</vt:lpstr>
      <vt:lpstr>ฟังก์ชันยกกำลัง  </vt:lpstr>
      <vt:lpstr>ฟังก์ชันยกกำลัง</vt:lpstr>
      <vt:lpstr>ฟังก์ชันหาค่า square-root</vt:lpstr>
      <vt:lpstr>ฟังก์ชันแปลงข้อมูล (stdlib.h)  (ctype.h)</vt:lpstr>
      <vt:lpstr>ฟังก์ชันแปลงตัวอักษร เป็นตัวเลขจำนวนเต็ม</vt:lpstr>
      <vt:lpstr>ฟังก์ชันแปลงตัวอักษร เป็นตัวเลขจำนวนทศนิยม</vt:lpstr>
      <vt:lpstr>ฟังก์ชันแปลงเลขจำนวนเต็มเป็นสตริง</vt:lpstr>
      <vt:lpstr>ฟังก์ชันแปลงตัวอักษร เป็นตัวเลขจำนวนเต็ม</vt:lpstr>
      <vt:lpstr>ฟังก์ชันแปลงตัวอักษรตัวใหญ่เป็นตัวเล็ก</vt:lpstr>
      <vt:lpstr>ฟังก์ชันแปลงตัวอักษรตัวใหญ่เป็นเล็ก ตัวอักษรตัวเล็กเป็นตัวใหญ่</vt:lpstr>
      <vt:lpstr>ฟังก์ชันสุ่มค่าตัวเลข rand()</vt:lpstr>
      <vt:lpstr>ฟังก์ชันสุ่มค่าตัวเลข</vt:lpstr>
      <vt:lpstr>ฟังก์ชันสุ่มค่าตัวเลข ที่ได้ค่าไม่ซ้ำกัน</vt:lpstr>
      <vt:lpstr>งานนำเสนอ PowerPoint</vt:lpstr>
      <vt:lpstr>งานนำเสนอ PowerPoint</vt:lpstr>
      <vt:lpstr>ฝึกโจทย์.......ปัญหาที่ 1</vt:lpstr>
      <vt:lpstr>งานนำเสนอ PowerPoint</vt:lpstr>
      <vt:lpstr>ฝึกโจทย์.......ปัญหาที่ 1 </vt:lpstr>
      <vt:lpstr>งานนำเสนอ PowerPoint</vt:lpstr>
      <vt:lpstr>ฝึกโจทย์.......ปัญหาที่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</dc:title>
  <dc:creator>GGG</dc:creator>
  <cp:lastModifiedBy>GGG</cp:lastModifiedBy>
  <cp:revision>79</cp:revision>
  <dcterms:created xsi:type="dcterms:W3CDTF">2018-06-16T06:27:01Z</dcterms:created>
  <dcterms:modified xsi:type="dcterms:W3CDTF">2018-10-14T11:50:48Z</dcterms:modified>
</cp:coreProperties>
</file>