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6"/>
  </p:notesMasterIdLst>
  <p:sldIdLst>
    <p:sldId id="256" r:id="rId2"/>
    <p:sldId id="257" r:id="rId3"/>
    <p:sldId id="258" r:id="rId4"/>
    <p:sldId id="268" r:id="rId5"/>
    <p:sldId id="269" r:id="rId6"/>
    <p:sldId id="271" r:id="rId7"/>
    <p:sldId id="272" r:id="rId8"/>
    <p:sldId id="273" r:id="rId9"/>
    <p:sldId id="275" r:id="rId10"/>
    <p:sldId id="288" r:id="rId11"/>
    <p:sldId id="276" r:id="rId12"/>
    <p:sldId id="277" r:id="rId13"/>
    <p:sldId id="306" r:id="rId14"/>
    <p:sldId id="278" r:id="rId15"/>
    <p:sldId id="279" r:id="rId16"/>
    <p:sldId id="280" r:id="rId17"/>
    <p:sldId id="281" r:id="rId18"/>
    <p:sldId id="283" r:id="rId19"/>
    <p:sldId id="317" r:id="rId20"/>
    <p:sldId id="282" r:id="rId21"/>
    <p:sldId id="284" r:id="rId22"/>
    <p:sldId id="287" r:id="rId23"/>
    <p:sldId id="291" r:id="rId24"/>
    <p:sldId id="305" r:id="rId25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4000" b="1" kern="1200">
        <a:solidFill>
          <a:schemeClr val="tx1"/>
        </a:solidFill>
        <a:latin typeface="Cordia New" pitchFamily="34" charset="-34"/>
        <a:ea typeface="+mn-ea"/>
        <a:cs typeface="Cordia New" pitchFamily="34" charset="-34"/>
      </a:defRPr>
    </a:lvl1pPr>
    <a:lvl2pPr marL="4572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4000" b="1" kern="1200">
        <a:solidFill>
          <a:schemeClr val="tx1"/>
        </a:solidFill>
        <a:latin typeface="Cordia New" pitchFamily="34" charset="-34"/>
        <a:ea typeface="+mn-ea"/>
        <a:cs typeface="Cordia New" pitchFamily="34" charset="-34"/>
      </a:defRPr>
    </a:lvl2pPr>
    <a:lvl3pPr marL="9144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4000" b="1" kern="1200">
        <a:solidFill>
          <a:schemeClr val="tx1"/>
        </a:solidFill>
        <a:latin typeface="Cordia New" pitchFamily="34" charset="-34"/>
        <a:ea typeface="+mn-ea"/>
        <a:cs typeface="Cordia New" pitchFamily="34" charset="-34"/>
      </a:defRPr>
    </a:lvl3pPr>
    <a:lvl4pPr marL="13716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4000" b="1" kern="1200">
        <a:solidFill>
          <a:schemeClr val="tx1"/>
        </a:solidFill>
        <a:latin typeface="Cordia New" pitchFamily="34" charset="-34"/>
        <a:ea typeface="+mn-ea"/>
        <a:cs typeface="Cordia New" pitchFamily="34" charset="-34"/>
      </a:defRPr>
    </a:lvl4pPr>
    <a:lvl5pPr marL="18288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4000" b="1" kern="1200">
        <a:solidFill>
          <a:schemeClr val="tx1"/>
        </a:solidFill>
        <a:latin typeface="Cordia New" pitchFamily="34" charset="-34"/>
        <a:ea typeface="+mn-ea"/>
        <a:cs typeface="Cordia New" pitchFamily="34" charset="-34"/>
      </a:defRPr>
    </a:lvl5pPr>
    <a:lvl6pPr marL="2286000" algn="l" defTabSz="914400" rtl="0" eaLnBrk="1" latinLnBrk="0" hangingPunct="1">
      <a:defRPr sz="4000" b="1" kern="1200">
        <a:solidFill>
          <a:schemeClr val="tx1"/>
        </a:solidFill>
        <a:latin typeface="Cordia New" pitchFamily="34" charset="-34"/>
        <a:ea typeface="+mn-ea"/>
        <a:cs typeface="Cordia New" pitchFamily="34" charset="-34"/>
      </a:defRPr>
    </a:lvl6pPr>
    <a:lvl7pPr marL="2743200" algn="l" defTabSz="914400" rtl="0" eaLnBrk="1" latinLnBrk="0" hangingPunct="1">
      <a:defRPr sz="4000" b="1" kern="1200">
        <a:solidFill>
          <a:schemeClr val="tx1"/>
        </a:solidFill>
        <a:latin typeface="Cordia New" pitchFamily="34" charset="-34"/>
        <a:ea typeface="+mn-ea"/>
        <a:cs typeface="Cordia New" pitchFamily="34" charset="-34"/>
      </a:defRPr>
    </a:lvl7pPr>
    <a:lvl8pPr marL="3200400" algn="l" defTabSz="914400" rtl="0" eaLnBrk="1" latinLnBrk="0" hangingPunct="1">
      <a:defRPr sz="4000" b="1" kern="1200">
        <a:solidFill>
          <a:schemeClr val="tx1"/>
        </a:solidFill>
        <a:latin typeface="Cordia New" pitchFamily="34" charset="-34"/>
        <a:ea typeface="+mn-ea"/>
        <a:cs typeface="Cordia New" pitchFamily="34" charset="-34"/>
      </a:defRPr>
    </a:lvl8pPr>
    <a:lvl9pPr marL="3657600" algn="l" defTabSz="914400" rtl="0" eaLnBrk="1" latinLnBrk="0" hangingPunct="1">
      <a:defRPr sz="4000" b="1" kern="1200">
        <a:solidFill>
          <a:schemeClr val="tx1"/>
        </a:solidFill>
        <a:latin typeface="Cordia New" pitchFamily="34" charset="-34"/>
        <a:ea typeface="+mn-ea"/>
        <a:cs typeface="Cordia New" pitchFamily="34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66"/>
    <a:srgbClr val="FF0066"/>
    <a:srgbClr val="0000FF"/>
    <a:srgbClr val="FFFF99"/>
    <a:srgbClr val="008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8" autoAdjust="0"/>
    <p:restoredTop sz="90941" autoAdjust="0"/>
  </p:normalViewPr>
  <p:slideViewPr>
    <p:cSldViewPr>
      <p:cViewPr varScale="1">
        <p:scale>
          <a:sx n="63" d="100"/>
          <a:sy n="63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latin typeface="Arial" pitchFamily="34" charset="0"/>
                <a:cs typeface="Angsana New" pitchFamily="18" charset="-34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Arial" pitchFamily="34" charset="0"/>
                <a:cs typeface="Angsana New" pitchFamily="18" charset="-34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en-US" noProof="0" smtClean="0"/>
              <a:t>ระดับที่สอง</a:t>
            </a:r>
          </a:p>
          <a:p>
            <a:pPr lvl="2"/>
            <a:r>
              <a:rPr lang="en-US" noProof="0" smtClean="0"/>
              <a:t>ระดับที่สาม</a:t>
            </a:r>
          </a:p>
          <a:p>
            <a:pPr lvl="3"/>
            <a:r>
              <a:rPr lang="en-US" noProof="0" smtClean="0"/>
              <a:t>ระดับที่สี่</a:t>
            </a:r>
          </a:p>
          <a:p>
            <a:pPr lvl="4"/>
            <a:r>
              <a:rPr lang="en-US" noProof="0" smtClean="0"/>
              <a:t>ระดับที่ห้า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latin typeface="Arial" pitchFamily="34" charset="0"/>
                <a:cs typeface="Angsana New" pitchFamily="18" charset="-34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latin typeface="Arial" pitchFamily="34" charset="0"/>
                <a:cs typeface="Angsana New" pitchFamily="18" charset="-34"/>
              </a:defRPr>
            </a:lvl1pPr>
          </a:lstStyle>
          <a:p>
            <a:pPr>
              <a:defRPr/>
            </a:pPr>
            <a:fld id="{4B6E2BC5-33AB-46A5-BB5D-AF5F3A47D7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64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E2BC5-33AB-46A5-BB5D-AF5F3A47D74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6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2400" b="0">
                <a:latin typeface="Times New Roman" pitchFamily="18" charset="0"/>
                <a:cs typeface="Angsana New" pitchFamily="18" charset="-34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2400" b="0">
                <a:latin typeface="Times New Roman" pitchFamily="18" charset="0"/>
                <a:cs typeface="Angsana New" pitchFamily="18" charset="-34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b="0">
                  <a:latin typeface="Times New Roman" pitchFamily="18" charset="0"/>
                  <a:cs typeface="Angsana New" pitchFamily="18" charset="-34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b="0">
                  <a:latin typeface="Times New Roman" pitchFamily="18" charset="0"/>
                  <a:cs typeface="Angsana New" pitchFamily="18" charset="-34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b="0">
                  <a:latin typeface="Times New Roman" pitchFamily="18" charset="0"/>
                  <a:cs typeface="Angsana New" pitchFamily="18" charset="-34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b="0">
                  <a:latin typeface="Times New Roman" pitchFamily="18" charset="0"/>
                  <a:cs typeface="Angsana New" pitchFamily="18" charset="-34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b="0">
                  <a:latin typeface="Times New Roman" pitchFamily="18" charset="0"/>
                  <a:cs typeface="Angsana New" pitchFamily="18" charset="-34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b="0">
                  <a:latin typeface="Times New Roman" pitchFamily="18" charset="0"/>
                  <a:cs typeface="Angsana New" pitchFamily="18" charset="-34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b="0">
                  <a:latin typeface="Times New Roman" pitchFamily="18" charset="0"/>
                  <a:cs typeface="Angsana New" pitchFamily="18" charset="-34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b="0">
                  <a:latin typeface="Times New Roman" pitchFamily="18" charset="0"/>
                  <a:cs typeface="Angsana New" pitchFamily="18" charset="-34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b="0">
                  <a:latin typeface="Times New Roman" pitchFamily="18" charset="0"/>
                  <a:cs typeface="Angsana New" pitchFamily="18" charset="-34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en-US" sz="2400" b="0">
                  <a:latin typeface="Times New Roman" pitchFamily="18" charset="0"/>
                  <a:cs typeface="Angsana New" pitchFamily="18" charset="-34"/>
                </a:endParaRPr>
              </a:p>
            </p:txBody>
          </p:sp>
        </p:grp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660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คลิกเพื่อแก้ไขลักษณะต้นแบบชื่อเรื่อง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 lIns="91440" tIns="45720" rIns="91440" bIns="45720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th-TH"/>
              <a:t>คลิกเพื่อแก้ไขลักษณะต้นแบบหัวข้อย่อย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</a:lstStyle>
          <a:p>
            <a:pPr>
              <a:defRPr/>
            </a:pPr>
            <a:r>
              <a:rPr lang="en-US"/>
              <a:t>#07 pointer</a:t>
            </a:r>
            <a:endParaRPr lang="th-TH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 Black" pitchFamily="34" charset="0"/>
                <a:cs typeface="Angsana New" pitchFamily="18" charset="-34"/>
              </a:defRPr>
            </a:lvl1pPr>
          </a:lstStyle>
          <a:p>
            <a:pPr>
              <a:defRPr/>
            </a:pPr>
            <a:fld id="{CD53550F-A15D-41CF-959F-78FC394D53E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#07 pointer</a:t>
            </a:r>
            <a:endParaRPr lang="th-TH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967CC-1D74-4E12-8BDF-44B85EC7906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528638"/>
            <a:ext cx="2195513" cy="5338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528638"/>
            <a:ext cx="6437312" cy="5338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#07 pointer</a:t>
            </a:r>
            <a:endParaRPr lang="th-TH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15137-4A34-4327-B1CF-3DE0FB8BFD16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#07 pointer</a:t>
            </a:r>
            <a:endParaRPr lang="th-TH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56645-0252-4B9F-9854-40195402E77E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#07 pointer</a:t>
            </a:r>
            <a:endParaRPr lang="th-TH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0AD31-865D-4273-8D59-8821BDD444B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412875"/>
            <a:ext cx="4316412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316413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#07 pointer</a:t>
            </a:r>
            <a:endParaRPr lang="th-TH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AC38A-1F9A-40CB-9B0F-59F72580B7B0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#07 pointer</a:t>
            </a:r>
            <a:endParaRPr lang="th-TH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4D7CB-50EF-4029-BA13-FD1377AA45A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#07 pointer</a:t>
            </a:r>
            <a:endParaRPr lang="th-TH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294DA-63F3-4992-91FB-B6AD82E9571E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#07 pointer</a:t>
            </a:r>
            <a:endParaRPr lang="th-TH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FEB31-09CD-4257-BB4F-5A34BA3AF72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#07 pointer</a:t>
            </a:r>
            <a:endParaRPr lang="th-TH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72AFB-CFF8-4965-8CEB-F0A92E5E197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#07 pointer</a:t>
            </a:r>
            <a:endParaRPr lang="th-TH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B5159-F762-4DE0-9BE9-15E3B7457FFB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600" b="0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r>
              <a:rPr lang="en-US"/>
              <a:t>#07 pointer</a:t>
            </a:r>
            <a:endParaRPr lang="th-T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59765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600" b="0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61845322-C321-4914-BF83-A431417B742B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2400" b="0">
                <a:latin typeface="Times New Roman" pitchFamily="18" charset="0"/>
                <a:cs typeface="Angsana New" pitchFamily="18" charset="-34"/>
              </a:endParaRPr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2400" b="0">
                <a:latin typeface="Times New Roman" pitchFamily="18" charset="0"/>
                <a:cs typeface="Angsana New" pitchFamily="18" charset="-34"/>
              </a:endParaRPr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 b="0">
                <a:solidFill>
                  <a:schemeClr val="hlink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 b="0">
                <a:solidFill>
                  <a:schemeClr val="hlink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 b="0">
                <a:solidFill>
                  <a:schemeClr val="accent2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 b="0">
                <a:solidFill>
                  <a:schemeClr val="hlink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2400" b="0">
                <a:latin typeface="Times New Roman" pitchFamily="18" charset="0"/>
                <a:cs typeface="Angsana New" pitchFamily="18" charset="-34"/>
              </a:endParaRPr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 b="0">
                <a:solidFill>
                  <a:schemeClr val="accent2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en-US" sz="1800" b="0">
                <a:solidFill>
                  <a:schemeClr val="accent2"/>
                </a:solidFill>
                <a:latin typeface="Arial" pitchFamily="34" charset="0"/>
                <a:cs typeface="Angsana New" pitchFamily="18" charset="-34"/>
              </a:endParaRPr>
            </a:p>
          </p:txBody>
        </p:sp>
      </p:grp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28638"/>
            <a:ext cx="82296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คลิกเพื่อแก้ไขลักษณะต้นแบบชื่อเรื่อง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12875"/>
            <a:ext cx="8785225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latin typeface="Arial" pitchFamily="34" charset="0"/>
                <a:cs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Cordia New" pitchFamily="34" charset="-34"/>
          <a:cs typeface="Cordia New" pitchFamily="34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Cordia New" pitchFamily="34" charset="-34"/>
          <a:cs typeface="Cordia New" pitchFamily="34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Cordia New" pitchFamily="34" charset="-34"/>
          <a:cs typeface="Cordia New" pitchFamily="34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Cordia New" pitchFamily="34" charset="-34"/>
          <a:cs typeface="Cordia New" pitchFamily="34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Cordia New" pitchFamily="34" charset="-34"/>
          <a:cs typeface="Cordia New" pitchFamily="34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Cordia New" pitchFamily="34" charset="-34"/>
          <a:cs typeface="Cordia New" pitchFamily="34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Cordia New" pitchFamily="34" charset="-34"/>
          <a:cs typeface="Cordia New" pitchFamily="34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Cordia New" pitchFamily="34" charset="-34"/>
          <a:cs typeface="Cordia New" pitchFamily="34" charset="-34"/>
        </a:defRPr>
      </a:lvl9pPr>
    </p:titleStyle>
    <p:bodyStyle>
      <a:lvl1pPr marL="342900" indent="-342900" algn="l" rtl="0" eaLnBrk="0" fontAlgn="base" hangingPunct="0">
        <a:spcBef>
          <a:spcPct val="1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4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¨"/>
        <a:defRPr sz="4000" b="1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1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4000" b="1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¨"/>
        <a:defRPr sz="4000" b="1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1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4000" b="1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1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4000" b="1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1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4000" b="1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1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4000" b="1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1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4000" b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1773238"/>
            <a:ext cx="6219825" cy="2447925"/>
          </a:xfrm>
        </p:spPr>
        <p:txBody>
          <a:bodyPr/>
          <a:lstStyle/>
          <a:p>
            <a:pPr eaLnBrk="1" hangingPunct="1">
              <a:defRPr/>
            </a:pPr>
            <a:r>
              <a:rPr lang="en-US" sz="8600" smtClean="0"/>
              <a:t>pointer (ตัวชี้)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FEA3EC4-F99A-4BDB-A20F-E74816F02630}" type="slidenum">
              <a:rPr lang="en-US" smtClean="0"/>
              <a:pPr/>
              <a:t>10</a:t>
            </a:fld>
            <a:endParaRPr lang="th-TH" smtClean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76250"/>
            <a:ext cx="8785225" cy="3168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th-TH" dirty="0" smtClean="0"/>
              <a:t>ตัวแปรชนิด </a:t>
            </a:r>
            <a:r>
              <a:rPr lang="en-US" dirty="0" smtClean="0"/>
              <a:t>pointer</a:t>
            </a:r>
            <a:r>
              <a:rPr lang="th-TH" dirty="0" smtClean="0"/>
              <a:t> เป็นตัวแปรที่เก็บค่า </a:t>
            </a:r>
            <a:r>
              <a:rPr lang="en-US" dirty="0" smtClean="0"/>
              <a:t>address </a:t>
            </a:r>
            <a:endParaRPr lang="th-TH" dirty="0" smtClean="0"/>
          </a:p>
          <a:p>
            <a:pPr eaLnBrk="1" hangingPunct="1">
              <a:spcBef>
                <a:spcPct val="0"/>
              </a:spcBef>
            </a:pPr>
            <a:r>
              <a:rPr lang="th-TH" dirty="0" smtClean="0"/>
              <a:t>สามารถมีตัวแปร </a:t>
            </a:r>
            <a:r>
              <a:rPr lang="en-US" dirty="0" smtClean="0"/>
              <a:t>pointer</a:t>
            </a:r>
            <a:r>
              <a:rPr lang="th-TH" dirty="0" smtClean="0"/>
              <a:t> สองตัวที่ชี้ไปยังตัวแปรตัวเดียวกัน (เก็บค่า </a:t>
            </a:r>
            <a:r>
              <a:rPr lang="en-US" dirty="0" smtClean="0"/>
              <a:t>address </a:t>
            </a:r>
            <a:r>
              <a:rPr lang="th-TH" dirty="0" smtClean="0"/>
              <a:t>ตำแหน่งเดียวกัน)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				float      a = 3.5 , *pa1 , *pa2 ;</a:t>
            </a:r>
            <a:endParaRPr lang="th-TH" i="1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th-TH" i="1" dirty="0" smtClean="0">
                <a:solidFill>
                  <a:srgbClr val="0000FF"/>
                </a:solidFill>
              </a:rPr>
              <a:t>				</a:t>
            </a:r>
            <a:r>
              <a:rPr lang="en-US" i="1" dirty="0" smtClean="0">
                <a:solidFill>
                  <a:srgbClr val="0000FF"/>
                </a:solidFill>
              </a:rPr>
              <a:t>pa1 = pa2 = &amp;a ;</a:t>
            </a:r>
            <a:endParaRPr lang="th-TH" i="1" dirty="0" smtClean="0">
              <a:solidFill>
                <a:srgbClr val="0000FF"/>
              </a:solidFill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843088" y="3644900"/>
            <a:ext cx="4745037" cy="2806700"/>
            <a:chOff x="1161" y="2296"/>
            <a:chExt cx="2989" cy="1768"/>
          </a:xfrm>
        </p:grpSpPr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3243" y="3469"/>
              <a:ext cx="90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0xFFFA</a:t>
              </a:r>
              <a:endParaRPr lang="en-US" sz="2800" b="0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3243" y="2935"/>
              <a:ext cx="90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0xFFF2</a:t>
              </a:r>
              <a:endParaRPr lang="en-US" sz="2800" b="0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296" name="Line 7"/>
            <p:cNvSpPr>
              <a:spLocks noChangeShapeType="1"/>
            </p:cNvSpPr>
            <p:nvPr/>
          </p:nvSpPr>
          <p:spPr bwMode="auto">
            <a:xfrm flipV="1">
              <a:off x="3515" y="2296"/>
              <a:ext cx="0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8"/>
            <p:cNvSpPr>
              <a:spLocks noChangeShapeType="1"/>
            </p:cNvSpPr>
            <p:nvPr/>
          </p:nvSpPr>
          <p:spPr bwMode="auto">
            <a:xfrm>
              <a:off x="3515" y="3792"/>
              <a:ext cx="0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Rectangle 9"/>
            <p:cNvSpPr>
              <a:spLocks noChangeArrowheads="1"/>
            </p:cNvSpPr>
            <p:nvPr/>
          </p:nvSpPr>
          <p:spPr bwMode="auto">
            <a:xfrm>
              <a:off x="3243" y="3197"/>
              <a:ext cx="90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0xFFF6</a:t>
              </a:r>
              <a:endParaRPr lang="en-US" sz="2800" b="0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299" name="Rectangle 10"/>
            <p:cNvSpPr>
              <a:spLocks noChangeArrowheads="1"/>
            </p:cNvSpPr>
            <p:nvPr/>
          </p:nvSpPr>
          <p:spPr bwMode="auto">
            <a:xfrm>
              <a:off x="3242" y="2664"/>
              <a:ext cx="90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0xFF</a:t>
              </a:r>
              <a:r>
                <a:rPr lang="en-US" sz="2800" b="0">
                  <a:solidFill>
                    <a:srgbClr val="000000"/>
                  </a:solidFill>
                  <a:latin typeface="Arial" charset="0"/>
                  <a:cs typeface="Angsana New" pitchFamily="18" charset="-34"/>
                </a:rPr>
                <a:t>EE</a:t>
              </a:r>
              <a:endParaRPr lang="en-US" sz="2800" b="0">
                <a:solidFill>
                  <a:schemeClr val="tx2"/>
                </a:solidFill>
                <a:latin typeface="Arial" charset="0"/>
                <a:cs typeface="Angsana New" pitchFamily="18" charset="-34"/>
              </a:endParaRPr>
            </a:p>
          </p:txBody>
        </p:sp>
        <p:sp>
          <p:nvSpPr>
            <p:cNvPr id="12300" name="Rectangle 11"/>
            <p:cNvSpPr>
              <a:spLocks noChangeArrowheads="1"/>
            </p:cNvSpPr>
            <p:nvPr/>
          </p:nvSpPr>
          <p:spPr bwMode="auto">
            <a:xfrm>
              <a:off x="1925" y="3187"/>
              <a:ext cx="971" cy="2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3.5</a:t>
              </a:r>
              <a:endParaRPr lang="en-US" sz="2800" b="0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301" name="Rectangle 12"/>
            <p:cNvSpPr>
              <a:spLocks noChangeArrowheads="1"/>
            </p:cNvSpPr>
            <p:nvPr/>
          </p:nvSpPr>
          <p:spPr bwMode="auto">
            <a:xfrm>
              <a:off x="1925" y="2613"/>
              <a:ext cx="973" cy="2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0xFFF6</a:t>
              </a:r>
              <a:endParaRPr lang="en-US" sz="2800" b="0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12302" name="AutoShape 13"/>
            <p:cNvCxnSpPr>
              <a:cxnSpLocks noChangeShapeType="1"/>
              <a:stCxn id="12301" idx="3"/>
              <a:endCxn id="12300" idx="3"/>
            </p:cNvCxnSpPr>
            <p:nvPr/>
          </p:nvCxnSpPr>
          <p:spPr bwMode="auto">
            <a:xfrm flipH="1">
              <a:off x="2905" y="2757"/>
              <a:ext cx="2" cy="574"/>
            </a:xfrm>
            <a:prstGeom prst="bentConnector3">
              <a:avLst>
                <a:gd name="adj1" fmla="val -14400005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303" name="Rectangle 14"/>
            <p:cNvSpPr>
              <a:spLocks noChangeArrowheads="1"/>
            </p:cNvSpPr>
            <p:nvPr/>
          </p:nvSpPr>
          <p:spPr bwMode="auto">
            <a:xfrm>
              <a:off x="1925" y="3474"/>
              <a:ext cx="973" cy="2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800" b="0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304" name="Rectangle 15"/>
            <p:cNvSpPr>
              <a:spLocks noChangeArrowheads="1"/>
            </p:cNvSpPr>
            <p:nvPr/>
          </p:nvSpPr>
          <p:spPr bwMode="auto">
            <a:xfrm>
              <a:off x="1925" y="2903"/>
              <a:ext cx="973" cy="2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>
                  <a:solidFill>
                    <a:schemeClr val="tx2"/>
                  </a:solidFill>
                  <a:latin typeface="Arial" charset="0"/>
                  <a:cs typeface="Arial" charset="0"/>
                </a:rPr>
                <a:t>0xFFF6</a:t>
              </a:r>
            </a:p>
          </p:txBody>
        </p:sp>
        <p:sp>
          <p:nvSpPr>
            <p:cNvPr id="12305" name="Rectangle 16"/>
            <p:cNvSpPr>
              <a:spLocks noChangeArrowheads="1"/>
            </p:cNvSpPr>
            <p:nvPr/>
          </p:nvSpPr>
          <p:spPr bwMode="auto">
            <a:xfrm>
              <a:off x="1181" y="2613"/>
              <a:ext cx="973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 i="1">
                  <a:solidFill>
                    <a:srgbClr val="0000FF"/>
                  </a:solidFill>
                  <a:latin typeface="Arial" charset="0"/>
                  <a:cs typeface="Angsana New" pitchFamily="18" charset="-34"/>
                </a:rPr>
                <a:t>pa1</a:t>
              </a:r>
            </a:p>
          </p:txBody>
        </p:sp>
        <p:sp>
          <p:nvSpPr>
            <p:cNvPr id="12306" name="Rectangle 17"/>
            <p:cNvSpPr>
              <a:spLocks noChangeArrowheads="1"/>
            </p:cNvSpPr>
            <p:nvPr/>
          </p:nvSpPr>
          <p:spPr bwMode="auto">
            <a:xfrm>
              <a:off x="1290" y="3206"/>
              <a:ext cx="973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 i="1">
                  <a:solidFill>
                    <a:srgbClr val="0000FF"/>
                  </a:solidFill>
                  <a:latin typeface="Arial" charset="0"/>
                  <a:cs typeface="Angsana New" pitchFamily="18" charset="-34"/>
                </a:rPr>
                <a:t>a</a:t>
              </a:r>
            </a:p>
          </p:txBody>
        </p:sp>
        <p:sp>
          <p:nvSpPr>
            <p:cNvPr id="12307" name="Line 18"/>
            <p:cNvSpPr>
              <a:spLocks noChangeShapeType="1"/>
            </p:cNvSpPr>
            <p:nvPr/>
          </p:nvSpPr>
          <p:spPr bwMode="auto">
            <a:xfrm>
              <a:off x="2896" y="2386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308" name="Line 19"/>
            <p:cNvSpPr>
              <a:spLocks noChangeShapeType="1"/>
            </p:cNvSpPr>
            <p:nvPr/>
          </p:nvSpPr>
          <p:spPr bwMode="auto">
            <a:xfrm>
              <a:off x="1925" y="2386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309" name="Line 20"/>
            <p:cNvSpPr>
              <a:spLocks noChangeShapeType="1"/>
            </p:cNvSpPr>
            <p:nvPr/>
          </p:nvSpPr>
          <p:spPr bwMode="auto">
            <a:xfrm>
              <a:off x="1925" y="3747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310" name="Line 21"/>
            <p:cNvSpPr>
              <a:spLocks noChangeShapeType="1"/>
            </p:cNvSpPr>
            <p:nvPr/>
          </p:nvSpPr>
          <p:spPr bwMode="auto">
            <a:xfrm>
              <a:off x="2896" y="3747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311" name="Rectangle 23"/>
            <p:cNvSpPr>
              <a:spLocks noChangeArrowheads="1"/>
            </p:cNvSpPr>
            <p:nvPr/>
          </p:nvSpPr>
          <p:spPr bwMode="auto">
            <a:xfrm>
              <a:off x="1161" y="2930"/>
              <a:ext cx="973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 i="1">
                  <a:solidFill>
                    <a:srgbClr val="0000FF"/>
                  </a:solidFill>
                  <a:latin typeface="Arial" charset="0"/>
                  <a:cs typeface="Angsana New" pitchFamily="18" charset="-34"/>
                </a:rPr>
                <a:t>pa2</a:t>
              </a:r>
            </a:p>
          </p:txBody>
        </p:sp>
        <p:cxnSp>
          <p:nvCxnSpPr>
            <p:cNvPr id="12312" name="AutoShape 24"/>
            <p:cNvCxnSpPr>
              <a:cxnSpLocks noChangeShapeType="1"/>
              <a:stCxn id="12304" idx="3"/>
              <a:endCxn id="12300" idx="3"/>
            </p:cNvCxnSpPr>
            <p:nvPr/>
          </p:nvCxnSpPr>
          <p:spPr bwMode="auto">
            <a:xfrm flipH="1">
              <a:off x="2905" y="3047"/>
              <a:ext cx="2" cy="284"/>
            </a:xfrm>
            <a:prstGeom prst="bentConnector3">
              <a:avLst>
                <a:gd name="adj1" fmla="val -8650005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6963BF5-7E3E-40B7-9F09-B5BAD65A75B8}" type="slidenum">
              <a:rPr lang="en-US" smtClean="0"/>
              <a:pPr/>
              <a:t>11</a:t>
            </a:fld>
            <a:endParaRPr lang="th-TH" smtClean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95567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การใช้งานตัวแปร pointer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96975"/>
            <a:ext cx="8785225" cy="5111750"/>
          </a:xfrm>
        </p:spPr>
        <p:txBody>
          <a:bodyPr/>
          <a:lstStyle/>
          <a:p>
            <a:pPr algn="thaiDist" eaLnBrk="1" hangingPunct="1">
              <a:spcBef>
                <a:spcPct val="0"/>
              </a:spcBef>
            </a:pPr>
            <a:r>
              <a:rPr lang="th-TH" dirty="0" smtClean="0"/>
              <a:t>เราสามารถเข้าถึงค่าที่จัดเก็บอยู่ใน</a:t>
            </a:r>
            <a:r>
              <a:rPr lang="en-US" dirty="0" smtClean="0"/>
              <a:t> address </a:t>
            </a:r>
            <a:r>
              <a:rPr lang="th-TH" dirty="0" smtClean="0"/>
              <a:t>ตำแหน่งที่ตัวแปร</a:t>
            </a:r>
            <a:r>
              <a:rPr lang="en-US" dirty="0" smtClean="0"/>
              <a:t> pointer </a:t>
            </a:r>
            <a:r>
              <a:rPr lang="th-TH" dirty="0" smtClean="0"/>
              <a:t>ชี้อยู่ได้ โดยอาศัย</a:t>
            </a:r>
            <a:r>
              <a:rPr lang="en-US" dirty="0" smtClean="0"/>
              <a:t> * (star operator) </a:t>
            </a:r>
            <a:r>
              <a:rPr lang="th-TH" dirty="0" smtClean="0"/>
              <a:t>เพื่อเข้าถึงค่านั้นๆ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				float      a = 3.5 , b; </a:t>
            </a:r>
            <a:br>
              <a:rPr lang="en-US" i="1" dirty="0" smtClean="0">
                <a:solidFill>
                  <a:srgbClr val="0000FF"/>
                </a:solidFill>
              </a:rPr>
            </a:br>
            <a:r>
              <a:rPr lang="en-US" i="1" dirty="0" smtClean="0">
                <a:solidFill>
                  <a:srgbClr val="0000FF"/>
                </a:solidFill>
              </a:rPr>
              <a:t>			float     *pa ;</a:t>
            </a:r>
          </a:p>
          <a:p>
            <a:pPr algn="thaiDi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				pa  =  &amp;a ;</a:t>
            </a:r>
          </a:p>
          <a:p>
            <a:pPr algn="thaiDist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				b    =  *pa ;</a:t>
            </a:r>
          </a:p>
          <a:p>
            <a:pPr algn="thaiDist" eaLnBrk="1" hangingPunct="1">
              <a:spcBef>
                <a:spcPct val="0"/>
              </a:spcBef>
            </a:pPr>
            <a:r>
              <a:rPr lang="th-TH" dirty="0" smtClean="0"/>
              <a:t>ตัวแปร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 </a:t>
            </a:r>
            <a:r>
              <a:rPr lang="th-TH" dirty="0" smtClean="0"/>
              <a:t>จะมีค่าเท่ากับ</a:t>
            </a:r>
            <a:r>
              <a:rPr lang="en-US" dirty="0" smtClean="0"/>
              <a:t> 3.5 </a:t>
            </a:r>
            <a:r>
              <a:rPr lang="th-TH" dirty="0" smtClean="0"/>
              <a:t>เนื่องจากเป็นการนำค่าที่เก็บอยู่ใน </a:t>
            </a:r>
            <a:r>
              <a:rPr lang="en-US" dirty="0" smtClean="0"/>
              <a:t>address </a:t>
            </a:r>
            <a:r>
              <a:rPr lang="th-TH" dirty="0" smtClean="0"/>
              <a:t>ที่ตัวแปร </a:t>
            </a:r>
            <a:r>
              <a:rPr lang="en-US" i="1" dirty="0" smtClean="0">
                <a:solidFill>
                  <a:srgbClr val="0000FF"/>
                </a:solidFill>
              </a:rPr>
              <a:t>pa</a:t>
            </a:r>
            <a:r>
              <a:rPr lang="en-US" dirty="0" smtClean="0"/>
              <a:t> </a:t>
            </a:r>
            <a:r>
              <a:rPr lang="th-TH" dirty="0" smtClean="0"/>
              <a:t>เก็บไว้ไปใส่ (ตำแหน่งเดียวกับตัวแปร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 )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#07 pointer</a:t>
            </a:r>
            <a:endParaRPr lang="th-TH" smtClean="0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8FBBEC-36C1-451A-B7C5-D6DF5DB00E98}" type="slidenum">
              <a:rPr lang="en-US" smtClean="0"/>
              <a:pPr/>
              <a:t>12</a:t>
            </a:fld>
            <a:endParaRPr lang="th-TH" smtClean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58800"/>
            <a:ext cx="8785225" cy="3662363"/>
          </a:xfrm>
        </p:spPr>
        <p:txBody>
          <a:bodyPr/>
          <a:lstStyle/>
          <a:p>
            <a:pPr eaLnBrk="1" hangingPunct="1"/>
            <a:r>
              <a:rPr lang="en-US" dirty="0" err="1" smtClean="0"/>
              <a:t>ถ้าเราต้องการอ้างถึง</a:t>
            </a:r>
            <a:r>
              <a:rPr lang="en-US" dirty="0" smtClean="0"/>
              <a:t> address </a:t>
            </a:r>
            <a:r>
              <a:rPr lang="en-US" dirty="0" err="1" smtClean="0"/>
              <a:t>ของตัวแปร</a:t>
            </a:r>
            <a:r>
              <a:rPr lang="en-US" dirty="0" smtClean="0"/>
              <a:t> pointer </a:t>
            </a:r>
            <a:r>
              <a:rPr lang="en-US" dirty="0" err="1" smtClean="0"/>
              <a:t>ใดๆอีกต่อหนึ่ง</a:t>
            </a:r>
            <a:r>
              <a:rPr lang="en-US" dirty="0" smtClean="0"/>
              <a:t> </a:t>
            </a:r>
            <a:r>
              <a:rPr lang="en-US" dirty="0" err="1" smtClean="0"/>
              <a:t>เราสามารถอ้างถึงโดยใช้ตัวแปรนั้นโดยตรง</a:t>
            </a:r>
            <a:endParaRPr lang="en-US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		float      a = 3.5 , b; </a:t>
            </a:r>
            <a:br>
              <a:rPr lang="en-US" i="1" dirty="0" smtClean="0">
                <a:solidFill>
                  <a:srgbClr val="0000FF"/>
                </a:solidFill>
              </a:rPr>
            </a:br>
            <a:r>
              <a:rPr lang="en-US" i="1" dirty="0" smtClean="0">
                <a:solidFill>
                  <a:srgbClr val="0000FF"/>
                </a:solidFill>
              </a:rPr>
              <a:t>	float     *pa , *</a:t>
            </a:r>
            <a:r>
              <a:rPr lang="en-US" i="1" dirty="0" err="1" smtClean="0">
                <a:solidFill>
                  <a:srgbClr val="0000FF"/>
                </a:solidFill>
              </a:rPr>
              <a:t>ptr</a:t>
            </a:r>
            <a:r>
              <a:rPr lang="en-US" i="1" dirty="0" smtClean="0">
                <a:solidFill>
                  <a:srgbClr val="0000FF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		pa  =  &amp;a 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		b    =  *pa 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		</a:t>
            </a:r>
            <a:r>
              <a:rPr lang="en-US" i="1" dirty="0" err="1" smtClean="0">
                <a:solidFill>
                  <a:srgbClr val="0000FF"/>
                </a:solidFill>
              </a:rPr>
              <a:t>ptr</a:t>
            </a:r>
            <a:r>
              <a:rPr lang="en-US" i="1" dirty="0" smtClean="0">
                <a:solidFill>
                  <a:srgbClr val="0000FF"/>
                </a:solidFill>
              </a:rPr>
              <a:t>  =  pa ;</a:t>
            </a:r>
          </a:p>
        </p:txBody>
      </p:sp>
      <p:graphicFrame>
        <p:nvGraphicFramePr>
          <p:cNvPr id="181283" name="Group 35"/>
          <p:cNvGraphicFramePr>
            <a:graphicFrameLocks noGrp="1"/>
          </p:cNvGraphicFramePr>
          <p:nvPr/>
        </p:nvGraphicFramePr>
        <p:xfrm>
          <a:off x="395288" y="4437063"/>
          <a:ext cx="8208962" cy="2181543"/>
        </p:xfrm>
        <a:graphic>
          <a:graphicData uri="http://schemas.openxmlformats.org/drawingml/2006/table">
            <a:tbl>
              <a:tblPr/>
              <a:tblGrid>
                <a:gridCol w="1511300"/>
                <a:gridCol w="2881312"/>
                <a:gridCol w="1871663"/>
                <a:gridCol w="1944687"/>
              </a:tblGrid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 of 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 of 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Content of 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Address of variable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 bit 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pa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Address of 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1274" name="Text Box 26"/>
          <p:cNvSpPr txBox="1">
            <a:spLocks noChangeArrowheads="1"/>
          </p:cNvSpPr>
          <p:nvPr/>
        </p:nvSpPr>
        <p:spPr bwMode="auto">
          <a:xfrm>
            <a:off x="5148263" y="2133600"/>
            <a:ext cx="504825" cy="6096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/>
            <a:r>
              <a:rPr lang="en-US"/>
              <a:t>pa</a:t>
            </a:r>
          </a:p>
        </p:txBody>
      </p:sp>
      <p:sp>
        <p:nvSpPr>
          <p:cNvPr id="181275" name="Text Box 27"/>
          <p:cNvSpPr txBox="1">
            <a:spLocks noChangeArrowheads="1"/>
          </p:cNvSpPr>
          <p:nvPr/>
        </p:nvSpPr>
        <p:spPr bwMode="auto">
          <a:xfrm>
            <a:off x="5148263" y="2959100"/>
            <a:ext cx="504825" cy="6096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/>
            <a:r>
              <a:rPr lang="en-US"/>
              <a:t>ptr</a:t>
            </a:r>
          </a:p>
        </p:txBody>
      </p:sp>
      <p:sp>
        <p:nvSpPr>
          <p:cNvPr id="181276" name="Text Box 28"/>
          <p:cNvSpPr txBox="1">
            <a:spLocks noChangeArrowheads="1"/>
          </p:cNvSpPr>
          <p:nvPr/>
        </p:nvSpPr>
        <p:spPr bwMode="auto">
          <a:xfrm>
            <a:off x="5149850" y="2527300"/>
            <a:ext cx="504825" cy="6096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/>
            <a:r>
              <a:rPr lang="en-US"/>
              <a:t>a</a:t>
            </a:r>
          </a:p>
        </p:txBody>
      </p:sp>
      <p:sp>
        <p:nvSpPr>
          <p:cNvPr id="181278" name="Text Box 30"/>
          <p:cNvSpPr txBox="1">
            <a:spLocks noChangeArrowheads="1"/>
          </p:cNvSpPr>
          <p:nvPr/>
        </p:nvSpPr>
        <p:spPr bwMode="auto">
          <a:xfrm>
            <a:off x="5651500" y="2638425"/>
            <a:ext cx="1654175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3.5</a:t>
            </a:r>
          </a:p>
        </p:txBody>
      </p:sp>
      <p:sp>
        <p:nvSpPr>
          <p:cNvPr id="181279" name="Text Box 31"/>
          <p:cNvSpPr txBox="1">
            <a:spLocks noChangeArrowheads="1"/>
          </p:cNvSpPr>
          <p:nvPr/>
        </p:nvSpPr>
        <p:spPr bwMode="auto">
          <a:xfrm>
            <a:off x="5651500" y="2208213"/>
            <a:ext cx="1654175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0xFFF4</a:t>
            </a:r>
          </a:p>
        </p:txBody>
      </p:sp>
      <p:sp>
        <p:nvSpPr>
          <p:cNvPr id="181280" name="Text Box 32"/>
          <p:cNvSpPr txBox="1">
            <a:spLocks noChangeArrowheads="1"/>
          </p:cNvSpPr>
          <p:nvPr/>
        </p:nvSpPr>
        <p:spPr bwMode="auto">
          <a:xfrm>
            <a:off x="5651500" y="3071813"/>
            <a:ext cx="1654175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0xFFF4</a:t>
            </a:r>
          </a:p>
        </p:txBody>
      </p:sp>
      <p:sp>
        <p:nvSpPr>
          <p:cNvPr id="181284" name="Text Box 36"/>
          <p:cNvSpPr txBox="1">
            <a:spLocks noChangeArrowheads="1"/>
          </p:cNvSpPr>
          <p:nvPr/>
        </p:nvSpPr>
        <p:spPr bwMode="auto">
          <a:xfrm>
            <a:off x="7308850" y="2209800"/>
            <a:ext cx="14398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0xFFF0</a:t>
            </a:r>
          </a:p>
        </p:txBody>
      </p:sp>
      <p:sp>
        <p:nvSpPr>
          <p:cNvPr id="181285" name="Text Box 37"/>
          <p:cNvSpPr txBox="1">
            <a:spLocks noChangeArrowheads="1"/>
          </p:cNvSpPr>
          <p:nvPr/>
        </p:nvSpPr>
        <p:spPr bwMode="auto">
          <a:xfrm>
            <a:off x="7308850" y="2643188"/>
            <a:ext cx="14398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0xFFF4</a:t>
            </a:r>
          </a:p>
        </p:txBody>
      </p:sp>
      <p:sp>
        <p:nvSpPr>
          <p:cNvPr id="181286" name="Text Box 38"/>
          <p:cNvSpPr txBox="1">
            <a:spLocks noChangeArrowheads="1"/>
          </p:cNvSpPr>
          <p:nvPr/>
        </p:nvSpPr>
        <p:spPr bwMode="auto">
          <a:xfrm>
            <a:off x="7308850" y="3074988"/>
            <a:ext cx="14398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0xFFF8</a:t>
            </a:r>
          </a:p>
        </p:txBody>
      </p:sp>
      <p:sp>
        <p:nvSpPr>
          <p:cNvPr id="181287" name="Line 39"/>
          <p:cNvSpPr>
            <a:spLocks noChangeShapeType="1"/>
          </p:cNvSpPr>
          <p:nvPr/>
        </p:nvSpPr>
        <p:spPr bwMode="auto">
          <a:xfrm>
            <a:off x="7308850" y="1989138"/>
            <a:ext cx="0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81288" name="Line 40"/>
          <p:cNvSpPr>
            <a:spLocks noChangeShapeType="1"/>
          </p:cNvSpPr>
          <p:nvPr/>
        </p:nvSpPr>
        <p:spPr bwMode="auto">
          <a:xfrm>
            <a:off x="5651500" y="1989138"/>
            <a:ext cx="0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81289" name="Line 41"/>
          <p:cNvSpPr>
            <a:spLocks noChangeShapeType="1"/>
          </p:cNvSpPr>
          <p:nvPr/>
        </p:nvSpPr>
        <p:spPr bwMode="auto">
          <a:xfrm>
            <a:off x="7308850" y="3933825"/>
            <a:ext cx="0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81290" name="Line 42"/>
          <p:cNvSpPr>
            <a:spLocks noChangeShapeType="1"/>
          </p:cNvSpPr>
          <p:nvPr/>
        </p:nvSpPr>
        <p:spPr bwMode="auto">
          <a:xfrm>
            <a:off x="5651500" y="3933825"/>
            <a:ext cx="0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81291" name="Text Box 43"/>
          <p:cNvSpPr txBox="1">
            <a:spLocks noChangeArrowheads="1"/>
          </p:cNvSpPr>
          <p:nvPr/>
        </p:nvSpPr>
        <p:spPr bwMode="auto">
          <a:xfrm>
            <a:off x="5651500" y="3500438"/>
            <a:ext cx="1654175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3.5</a:t>
            </a:r>
          </a:p>
        </p:txBody>
      </p:sp>
      <p:sp>
        <p:nvSpPr>
          <p:cNvPr id="181292" name="Text Box 44"/>
          <p:cNvSpPr txBox="1">
            <a:spLocks noChangeArrowheads="1"/>
          </p:cNvSpPr>
          <p:nvPr/>
        </p:nvSpPr>
        <p:spPr bwMode="auto">
          <a:xfrm>
            <a:off x="5146675" y="3395663"/>
            <a:ext cx="504825" cy="6096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/>
            <a:r>
              <a:rPr lang="en-US"/>
              <a:t>b</a:t>
            </a:r>
          </a:p>
        </p:txBody>
      </p:sp>
      <p:sp>
        <p:nvSpPr>
          <p:cNvPr id="181293" name="Text Box 45"/>
          <p:cNvSpPr txBox="1">
            <a:spLocks noChangeArrowheads="1"/>
          </p:cNvSpPr>
          <p:nvPr/>
        </p:nvSpPr>
        <p:spPr bwMode="auto">
          <a:xfrm>
            <a:off x="7308850" y="3500438"/>
            <a:ext cx="14398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0xFFFC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12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12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12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1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1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8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74" grpId="0"/>
      <p:bldP spid="181275" grpId="0"/>
      <p:bldP spid="181276" grpId="0"/>
      <p:bldP spid="181278" grpId="0" animBg="1"/>
      <p:bldP spid="181279" grpId="0" build="allAtOnce" animBg="1"/>
      <p:bldP spid="181280" grpId="0" build="allAtOnce" animBg="1"/>
      <p:bldP spid="181284" grpId="0"/>
      <p:bldP spid="181285" grpId="0"/>
      <p:bldP spid="181286" grpId="0"/>
      <p:bldP spid="181287" grpId="0" animBg="1"/>
      <p:bldP spid="181288" grpId="0" animBg="1"/>
      <p:bldP spid="181289" grpId="0" animBg="1"/>
      <p:bldP spid="181290" grpId="0" animBg="1"/>
      <p:bldP spid="181291" grpId="0" build="allAtOnce" animBg="1"/>
      <p:bldP spid="181292" grpId="0"/>
      <p:bldP spid="1812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07380" y="620688"/>
            <a:ext cx="6984900" cy="597666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main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x=5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600" dirty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en-US" sz="2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600" dirty="0" err="1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("Address </a:t>
            </a:r>
            <a:r>
              <a:rPr lang="en-US" sz="2600" dirty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2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%p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 \n", </a:t>
            </a:r>
            <a:r>
              <a:rPr lang="en-US" sz="2600" dirty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&amp;x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600" dirty="0" err="1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("Address </a:t>
            </a:r>
            <a:r>
              <a:rPr lang="en-US" sz="2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2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%p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 \n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", </a:t>
            </a:r>
            <a:r>
              <a:rPr lang="en-US" sz="2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  p++;</a:t>
            </a:r>
          </a:p>
          <a:p>
            <a:pPr marL="0" indent="0">
              <a:buNone/>
            </a:pP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600" dirty="0" err="1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("Address after </a:t>
            </a:r>
            <a:r>
              <a:rPr lang="en-US" sz="2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++ 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= </a:t>
            </a:r>
            <a:r>
              <a:rPr lang="en-US" sz="2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%p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\n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",  </a:t>
            </a:r>
            <a:r>
              <a:rPr lang="en-US" sz="2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600" dirty="0" err="1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("Data </a:t>
            </a:r>
            <a:r>
              <a:rPr lang="en-US" sz="2600" dirty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%d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\n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", </a:t>
            </a:r>
            <a:r>
              <a:rPr lang="en-US" sz="2600" dirty="0" smtClean="0">
                <a:solidFill>
                  <a:srgbClr val="008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600" dirty="0" err="1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("Address </a:t>
            </a:r>
            <a:r>
              <a:rPr lang="en-US" sz="2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%d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\n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", </a:t>
            </a:r>
            <a:r>
              <a:rPr lang="en-US" sz="2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  p = &amp;x;</a:t>
            </a:r>
          </a:p>
          <a:p>
            <a:pPr marL="0" indent="0">
              <a:buNone/>
            </a:pP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600" dirty="0" err="1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("Address </a:t>
            </a:r>
            <a:r>
              <a:rPr lang="en-US" sz="2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2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%p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\n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",  </a:t>
            </a:r>
            <a:r>
              <a:rPr lang="en-US" sz="2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600" dirty="0" err="1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("Data *</a:t>
            </a:r>
            <a:r>
              <a:rPr lang="en-US" sz="2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26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%d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\n</a:t>
            </a:r>
            <a:r>
              <a:rPr lang="en-US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",</a:t>
            </a:r>
            <a:r>
              <a:rPr lang="en-US" sz="2600" dirty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 </a:t>
            </a:r>
            <a:r>
              <a:rPr lang="en-US" sz="26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th-TH" sz="2600" dirty="0">
              <a:solidFill>
                <a:schemeClr val="accent5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#07 pointer</a:t>
            </a:r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256645-0252-4B9F-9854-40195402E77E}" type="slidenum">
              <a:rPr lang="en-US" smtClean="0"/>
              <a:pPr>
                <a:defRPr/>
              </a:pPr>
              <a:t>13</a:t>
            </a:fld>
            <a:endParaRPr lang="th-TH"/>
          </a:p>
        </p:txBody>
      </p:sp>
      <p:sp>
        <p:nvSpPr>
          <p:cNvPr id="6" name="TextBox 5"/>
          <p:cNvSpPr txBox="1"/>
          <p:nvPr/>
        </p:nvSpPr>
        <p:spPr>
          <a:xfrm>
            <a:off x="6012160" y="1844824"/>
            <a:ext cx="1717137" cy="461665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0028FF18</a:t>
            </a:r>
            <a:endParaRPr lang="th-TH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136" y="2368044"/>
            <a:ext cx="1749197" cy="461665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00000002</a:t>
            </a:r>
            <a:endParaRPr lang="th-TH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2280" y="3212976"/>
            <a:ext cx="1749197" cy="461665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00000006</a:t>
            </a:r>
            <a:endParaRPr lang="th-TH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8839" y="3645024"/>
            <a:ext cx="739305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5  </a:t>
            </a:r>
            <a:endParaRPr lang="th-TH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0887" y="4149080"/>
            <a:ext cx="739305" cy="461665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6  </a:t>
            </a:r>
            <a:endParaRPr lang="th-TH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0846" y="4911551"/>
            <a:ext cx="1717137" cy="461665"/>
          </a:xfrm>
          <a:prstGeom prst="rect">
            <a:avLst/>
          </a:prstGeom>
          <a:solidFill>
            <a:srgbClr val="FF0066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0028FF18</a:t>
            </a:r>
            <a:endParaRPr lang="th-TH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70846" y="5445224"/>
            <a:ext cx="739305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5  </a:t>
            </a:r>
            <a:endParaRPr lang="th-TH" sz="24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สี่เหลี่ยมผืนผ้ามุมมน 14"/>
          <p:cNvSpPr/>
          <p:nvPr/>
        </p:nvSpPr>
        <p:spPr bwMode="auto">
          <a:xfrm>
            <a:off x="251520" y="2829709"/>
            <a:ext cx="1152128" cy="383267"/>
          </a:xfrm>
          <a:prstGeom prst="roundRect">
            <a:avLst>
              <a:gd name="adj" fmla="val 35258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</a:pPr>
            <a:endParaRPr kumimoji="0" lang="th-TH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6" name="สี่เหลี่ยมผืนผ้ามุมมน 15"/>
          <p:cNvSpPr/>
          <p:nvPr/>
        </p:nvSpPr>
        <p:spPr bwMode="auto">
          <a:xfrm>
            <a:off x="206377" y="4581128"/>
            <a:ext cx="1538503" cy="383267"/>
          </a:xfrm>
          <a:prstGeom prst="roundRect">
            <a:avLst>
              <a:gd name="adj" fmla="val 35258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</a:pPr>
            <a:endParaRPr kumimoji="0" lang="th-TH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5976" y="44624"/>
            <a:ext cx="4735592" cy="584775"/>
          </a:xfrm>
          <a:prstGeom prst="rect">
            <a:avLst/>
          </a:prstGeom>
          <a:solidFill>
            <a:schemeClr val="accent4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sz="3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ตัวอย่าง  </a:t>
            </a:r>
            <a:r>
              <a:rPr lang="en-US" sz="3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pointer01.c  </a:t>
            </a:r>
            <a:endParaRPr lang="th-TH" sz="3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สี่เหลี่ยมผืนผ้ามุมมน 20"/>
          <p:cNvSpPr/>
          <p:nvPr/>
        </p:nvSpPr>
        <p:spPr bwMode="auto">
          <a:xfrm>
            <a:off x="2808774" y="629399"/>
            <a:ext cx="4698761" cy="1191816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*p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คือ ค่า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</a:p>
          <a:p>
            <a:pPr marL="342900" indent="-342900" algn="ctr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th-TH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คือ </a:t>
            </a:r>
            <a:r>
              <a:rPr lang="th-TH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ตำแหน่ง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</a:p>
        </p:txBody>
      </p:sp>
      <p:cxnSp>
        <p:nvCxnSpPr>
          <p:cNvPr id="27" name="ตัวเชื่อมต่อหักมุม 26"/>
          <p:cNvCxnSpPr>
            <a:stCxn id="16" idx="3"/>
            <a:endCxn id="6" idx="3"/>
          </p:cNvCxnSpPr>
          <p:nvPr/>
        </p:nvCxnSpPr>
        <p:spPr bwMode="auto">
          <a:xfrm flipV="1">
            <a:off x="1744880" y="2075657"/>
            <a:ext cx="5984417" cy="2697105"/>
          </a:xfrm>
          <a:prstGeom prst="bentConnector3">
            <a:avLst>
              <a:gd name="adj1" fmla="val 120489"/>
            </a:avLst>
          </a:prstGeom>
          <a:noFill/>
          <a:ln w="76200" cap="flat" cmpd="sng" algn="ctr">
            <a:solidFill>
              <a:srgbClr val="A5002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9336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88F015-CF69-412B-A9B9-F89E443872AC}" type="slidenum">
              <a:rPr lang="en-US" smtClean="0"/>
              <a:pPr/>
              <a:t>14</a:t>
            </a:fld>
            <a:endParaRPr lang="th-TH" smtClean="0"/>
          </a:p>
        </p:txBody>
      </p:sp>
      <p:sp>
        <p:nvSpPr>
          <p:cNvPr id="15364" name="Text Box 27"/>
          <p:cNvSpPr txBox="1">
            <a:spLocks noChangeArrowheads="1"/>
          </p:cNvSpPr>
          <p:nvPr/>
        </p:nvSpPr>
        <p:spPr bwMode="auto">
          <a:xfrm>
            <a:off x="828675" y="4725988"/>
            <a:ext cx="1225550" cy="4333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0xFFF0</a:t>
            </a:r>
          </a:p>
        </p:txBody>
      </p:sp>
      <p:sp>
        <p:nvSpPr>
          <p:cNvPr id="15365" name="Text Box 28"/>
          <p:cNvSpPr txBox="1">
            <a:spLocks noChangeArrowheads="1"/>
          </p:cNvSpPr>
          <p:nvPr/>
        </p:nvSpPr>
        <p:spPr bwMode="auto">
          <a:xfrm>
            <a:off x="2120900" y="4725988"/>
            <a:ext cx="1296988" cy="4333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1</a:t>
            </a:r>
          </a:p>
        </p:txBody>
      </p:sp>
      <p:sp>
        <p:nvSpPr>
          <p:cNvPr id="182301" name="Text Box 29"/>
          <p:cNvSpPr txBox="1">
            <a:spLocks noChangeArrowheads="1"/>
          </p:cNvSpPr>
          <p:nvPr/>
        </p:nvSpPr>
        <p:spPr bwMode="auto">
          <a:xfrm>
            <a:off x="3490913" y="4725988"/>
            <a:ext cx="1296987" cy="4333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1</a:t>
            </a:r>
          </a:p>
        </p:txBody>
      </p:sp>
      <p:sp>
        <p:nvSpPr>
          <p:cNvPr id="182302" name="Text Box 30"/>
          <p:cNvSpPr txBox="1">
            <a:spLocks noChangeArrowheads="1"/>
          </p:cNvSpPr>
          <p:nvPr/>
        </p:nvSpPr>
        <p:spPr bwMode="auto">
          <a:xfrm>
            <a:off x="4857750" y="4725988"/>
            <a:ext cx="1296988" cy="4333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182303" name="Text Box 31"/>
          <p:cNvSpPr txBox="1">
            <a:spLocks noChangeArrowheads="1"/>
          </p:cNvSpPr>
          <p:nvPr/>
        </p:nvSpPr>
        <p:spPr bwMode="auto">
          <a:xfrm>
            <a:off x="6229350" y="4725988"/>
            <a:ext cx="1296988" cy="4333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82304" name="Text Box 32"/>
          <p:cNvSpPr txBox="1">
            <a:spLocks noChangeArrowheads="1"/>
          </p:cNvSpPr>
          <p:nvPr/>
        </p:nvSpPr>
        <p:spPr bwMode="auto">
          <a:xfrm>
            <a:off x="7596188" y="4725988"/>
            <a:ext cx="1296987" cy="4333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5</a:t>
            </a:r>
          </a:p>
        </p:txBody>
      </p:sp>
      <p:sp>
        <p:nvSpPr>
          <p:cNvPr id="15370" name="Text Box 33"/>
          <p:cNvSpPr txBox="1">
            <a:spLocks noChangeArrowheads="1"/>
          </p:cNvSpPr>
          <p:nvPr/>
        </p:nvSpPr>
        <p:spPr bwMode="auto">
          <a:xfrm>
            <a:off x="107950" y="4725988"/>
            <a:ext cx="647700" cy="4333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 i="1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5371" name="Text Box 34"/>
          <p:cNvSpPr txBox="1">
            <a:spLocks noChangeArrowheads="1"/>
          </p:cNvSpPr>
          <p:nvPr/>
        </p:nvSpPr>
        <p:spPr bwMode="auto">
          <a:xfrm>
            <a:off x="828675" y="5156200"/>
            <a:ext cx="1225550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0xFFF2</a:t>
            </a:r>
          </a:p>
        </p:txBody>
      </p:sp>
      <p:sp>
        <p:nvSpPr>
          <p:cNvPr id="15372" name="Text Box 35"/>
          <p:cNvSpPr txBox="1">
            <a:spLocks noChangeArrowheads="1"/>
          </p:cNvSpPr>
          <p:nvPr/>
        </p:nvSpPr>
        <p:spPr bwMode="auto">
          <a:xfrm>
            <a:off x="2120900" y="5156200"/>
            <a:ext cx="1296988" cy="4333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3</a:t>
            </a:r>
          </a:p>
        </p:txBody>
      </p:sp>
      <p:sp>
        <p:nvSpPr>
          <p:cNvPr id="182308" name="Text Box 36"/>
          <p:cNvSpPr txBox="1">
            <a:spLocks noChangeArrowheads="1"/>
          </p:cNvSpPr>
          <p:nvPr/>
        </p:nvSpPr>
        <p:spPr bwMode="auto">
          <a:xfrm>
            <a:off x="3490913" y="5156200"/>
            <a:ext cx="1296987" cy="4333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82309" name="Text Box 37"/>
          <p:cNvSpPr txBox="1">
            <a:spLocks noChangeArrowheads="1"/>
          </p:cNvSpPr>
          <p:nvPr/>
        </p:nvSpPr>
        <p:spPr bwMode="auto">
          <a:xfrm>
            <a:off x="4857750" y="5156200"/>
            <a:ext cx="1296988" cy="4333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1</a:t>
            </a:r>
          </a:p>
        </p:txBody>
      </p:sp>
      <p:sp>
        <p:nvSpPr>
          <p:cNvPr id="182310" name="Text Box 38"/>
          <p:cNvSpPr txBox="1">
            <a:spLocks noChangeArrowheads="1"/>
          </p:cNvSpPr>
          <p:nvPr/>
        </p:nvSpPr>
        <p:spPr bwMode="auto">
          <a:xfrm>
            <a:off x="6229350" y="5156200"/>
            <a:ext cx="1296988" cy="4333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1</a:t>
            </a:r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596188" y="5156200"/>
            <a:ext cx="1296987" cy="4333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5377" name="Text Box 40"/>
          <p:cNvSpPr txBox="1">
            <a:spLocks noChangeArrowheads="1"/>
          </p:cNvSpPr>
          <p:nvPr/>
        </p:nvSpPr>
        <p:spPr bwMode="auto">
          <a:xfrm>
            <a:off x="107950" y="5156200"/>
            <a:ext cx="647700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 i="1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15378" name="Text Box 41"/>
          <p:cNvSpPr txBox="1">
            <a:spLocks noChangeArrowheads="1"/>
          </p:cNvSpPr>
          <p:nvPr/>
        </p:nvSpPr>
        <p:spPr bwMode="auto">
          <a:xfrm>
            <a:off x="828675" y="5589588"/>
            <a:ext cx="1225550" cy="4333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0xFFF4</a:t>
            </a:r>
          </a:p>
        </p:txBody>
      </p:sp>
      <p:sp>
        <p:nvSpPr>
          <p:cNvPr id="15379" name="Text Box 42"/>
          <p:cNvSpPr txBox="1">
            <a:spLocks noChangeArrowheads="1"/>
          </p:cNvSpPr>
          <p:nvPr/>
        </p:nvSpPr>
        <p:spPr bwMode="auto">
          <a:xfrm>
            <a:off x="2120900" y="5589588"/>
            <a:ext cx="1296988" cy="4333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0xFFF0</a:t>
            </a:r>
          </a:p>
        </p:txBody>
      </p:sp>
      <p:sp>
        <p:nvSpPr>
          <p:cNvPr id="182315" name="Text Box 43"/>
          <p:cNvSpPr txBox="1">
            <a:spLocks noChangeArrowheads="1"/>
          </p:cNvSpPr>
          <p:nvPr/>
        </p:nvSpPr>
        <p:spPr bwMode="auto">
          <a:xfrm>
            <a:off x="3490913" y="5589588"/>
            <a:ext cx="1296987" cy="4333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0xFFF0</a:t>
            </a:r>
          </a:p>
        </p:txBody>
      </p:sp>
      <p:sp>
        <p:nvSpPr>
          <p:cNvPr id="182316" name="Text Box 44"/>
          <p:cNvSpPr txBox="1">
            <a:spLocks noChangeArrowheads="1"/>
          </p:cNvSpPr>
          <p:nvPr/>
        </p:nvSpPr>
        <p:spPr bwMode="auto">
          <a:xfrm>
            <a:off x="4857750" y="5589588"/>
            <a:ext cx="1296988" cy="4333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0xFFF0</a:t>
            </a:r>
          </a:p>
        </p:txBody>
      </p:sp>
      <p:sp>
        <p:nvSpPr>
          <p:cNvPr id="182317" name="Text Box 45"/>
          <p:cNvSpPr txBox="1">
            <a:spLocks noChangeArrowheads="1"/>
          </p:cNvSpPr>
          <p:nvPr/>
        </p:nvSpPr>
        <p:spPr bwMode="auto">
          <a:xfrm>
            <a:off x="6229350" y="5589588"/>
            <a:ext cx="1296988" cy="4333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0xFFF0</a:t>
            </a:r>
          </a:p>
        </p:txBody>
      </p:sp>
      <p:sp>
        <p:nvSpPr>
          <p:cNvPr id="182318" name="Text Box 46"/>
          <p:cNvSpPr txBox="1">
            <a:spLocks noChangeArrowheads="1"/>
          </p:cNvSpPr>
          <p:nvPr/>
        </p:nvSpPr>
        <p:spPr bwMode="auto">
          <a:xfrm>
            <a:off x="7596188" y="5589588"/>
            <a:ext cx="1296987" cy="4333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0xFFF0</a:t>
            </a:r>
          </a:p>
        </p:txBody>
      </p:sp>
      <p:sp>
        <p:nvSpPr>
          <p:cNvPr id="15384" name="Text Box 47"/>
          <p:cNvSpPr txBox="1">
            <a:spLocks noChangeArrowheads="1"/>
          </p:cNvSpPr>
          <p:nvPr/>
        </p:nvSpPr>
        <p:spPr bwMode="auto">
          <a:xfrm>
            <a:off x="107950" y="5589588"/>
            <a:ext cx="647700" cy="4333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 i="1">
                <a:solidFill>
                  <a:srgbClr val="0000FF"/>
                </a:solidFill>
              </a:rPr>
              <a:t>p1</a:t>
            </a:r>
          </a:p>
        </p:txBody>
      </p:sp>
      <p:sp>
        <p:nvSpPr>
          <p:cNvPr id="15385" name="Text Box 48"/>
          <p:cNvSpPr txBox="1">
            <a:spLocks noChangeArrowheads="1"/>
          </p:cNvSpPr>
          <p:nvPr/>
        </p:nvSpPr>
        <p:spPr bwMode="auto">
          <a:xfrm>
            <a:off x="828675" y="6019800"/>
            <a:ext cx="1225550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0xFFF6</a:t>
            </a:r>
          </a:p>
        </p:txBody>
      </p:sp>
      <p:sp>
        <p:nvSpPr>
          <p:cNvPr id="15386" name="Text Box 49"/>
          <p:cNvSpPr txBox="1">
            <a:spLocks noChangeArrowheads="1"/>
          </p:cNvSpPr>
          <p:nvPr/>
        </p:nvSpPr>
        <p:spPr bwMode="auto">
          <a:xfrm>
            <a:off x="2120900" y="6019800"/>
            <a:ext cx="1296988" cy="4333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0xFFF2</a:t>
            </a:r>
          </a:p>
        </p:txBody>
      </p:sp>
      <p:sp>
        <p:nvSpPr>
          <p:cNvPr id="182322" name="Text Box 50"/>
          <p:cNvSpPr txBox="1">
            <a:spLocks noChangeArrowheads="1"/>
          </p:cNvSpPr>
          <p:nvPr/>
        </p:nvSpPr>
        <p:spPr bwMode="auto">
          <a:xfrm>
            <a:off x="3490913" y="6019800"/>
            <a:ext cx="1296987" cy="4333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0xFFF2</a:t>
            </a:r>
          </a:p>
        </p:txBody>
      </p:sp>
      <p:sp>
        <p:nvSpPr>
          <p:cNvPr id="182323" name="Text Box 51"/>
          <p:cNvSpPr txBox="1">
            <a:spLocks noChangeArrowheads="1"/>
          </p:cNvSpPr>
          <p:nvPr/>
        </p:nvSpPr>
        <p:spPr bwMode="auto">
          <a:xfrm>
            <a:off x="4857750" y="6019800"/>
            <a:ext cx="1296988" cy="4333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0xFFF2</a:t>
            </a:r>
          </a:p>
        </p:txBody>
      </p:sp>
      <p:sp>
        <p:nvSpPr>
          <p:cNvPr id="182324" name="Text Box 52"/>
          <p:cNvSpPr txBox="1">
            <a:spLocks noChangeArrowheads="1"/>
          </p:cNvSpPr>
          <p:nvPr/>
        </p:nvSpPr>
        <p:spPr bwMode="auto">
          <a:xfrm>
            <a:off x="6229350" y="6019800"/>
            <a:ext cx="1296988" cy="4333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0xFFF2</a:t>
            </a:r>
          </a:p>
        </p:txBody>
      </p:sp>
      <p:sp>
        <p:nvSpPr>
          <p:cNvPr id="182325" name="Text Box 53"/>
          <p:cNvSpPr txBox="1">
            <a:spLocks noChangeArrowheads="1"/>
          </p:cNvSpPr>
          <p:nvPr/>
        </p:nvSpPr>
        <p:spPr bwMode="auto">
          <a:xfrm>
            <a:off x="7596188" y="6019800"/>
            <a:ext cx="1296987" cy="4333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0xFFF2</a:t>
            </a:r>
          </a:p>
        </p:txBody>
      </p:sp>
      <p:sp>
        <p:nvSpPr>
          <p:cNvPr id="15391" name="Text Box 54"/>
          <p:cNvSpPr txBox="1">
            <a:spLocks noChangeArrowheads="1"/>
          </p:cNvSpPr>
          <p:nvPr/>
        </p:nvSpPr>
        <p:spPr bwMode="auto">
          <a:xfrm>
            <a:off x="107950" y="6019800"/>
            <a:ext cx="647700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 i="1">
                <a:solidFill>
                  <a:srgbClr val="0000FF"/>
                </a:solidFill>
              </a:rPr>
              <a:t>p2</a:t>
            </a:r>
          </a:p>
        </p:txBody>
      </p:sp>
      <p:sp>
        <p:nvSpPr>
          <p:cNvPr id="15392" name="Text Box 55"/>
          <p:cNvSpPr txBox="1">
            <a:spLocks noChangeArrowheads="1"/>
          </p:cNvSpPr>
          <p:nvPr/>
        </p:nvSpPr>
        <p:spPr bwMode="auto">
          <a:xfrm>
            <a:off x="2124075" y="4292600"/>
            <a:ext cx="1296988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3 line</a:t>
            </a:r>
          </a:p>
        </p:txBody>
      </p:sp>
      <p:sp>
        <p:nvSpPr>
          <p:cNvPr id="15393" name="Text Box 56"/>
          <p:cNvSpPr txBox="1">
            <a:spLocks noChangeArrowheads="1"/>
          </p:cNvSpPr>
          <p:nvPr/>
        </p:nvSpPr>
        <p:spPr bwMode="auto">
          <a:xfrm>
            <a:off x="3494088" y="4292600"/>
            <a:ext cx="1296987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b=*p1</a:t>
            </a:r>
          </a:p>
        </p:txBody>
      </p:sp>
      <p:sp>
        <p:nvSpPr>
          <p:cNvPr id="15394" name="Text Box 57"/>
          <p:cNvSpPr txBox="1">
            <a:spLocks noChangeArrowheads="1"/>
          </p:cNvSpPr>
          <p:nvPr/>
        </p:nvSpPr>
        <p:spPr bwMode="auto">
          <a:xfrm>
            <a:off x="4860925" y="4292600"/>
            <a:ext cx="1296988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a=*p2+5</a:t>
            </a:r>
          </a:p>
        </p:txBody>
      </p:sp>
      <p:sp>
        <p:nvSpPr>
          <p:cNvPr id="15395" name="Text Box 58"/>
          <p:cNvSpPr txBox="1">
            <a:spLocks noChangeArrowheads="1"/>
          </p:cNvSpPr>
          <p:nvPr/>
        </p:nvSpPr>
        <p:spPr bwMode="auto">
          <a:xfrm>
            <a:off x="6232525" y="4292600"/>
            <a:ext cx="1296988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*p1=5</a:t>
            </a:r>
          </a:p>
        </p:txBody>
      </p:sp>
      <p:sp>
        <p:nvSpPr>
          <p:cNvPr id="15396" name="Text Box 59"/>
          <p:cNvSpPr txBox="1">
            <a:spLocks noChangeArrowheads="1"/>
          </p:cNvSpPr>
          <p:nvPr/>
        </p:nvSpPr>
        <p:spPr bwMode="auto">
          <a:xfrm>
            <a:off x="7599363" y="4292600"/>
            <a:ext cx="1296987" cy="43338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/>
              <a:t>*p2=*p1</a:t>
            </a:r>
          </a:p>
        </p:txBody>
      </p:sp>
      <p:sp>
        <p:nvSpPr>
          <p:cNvPr id="15397" name="Text Box 60"/>
          <p:cNvSpPr txBox="1">
            <a:spLocks noChangeArrowheads="1"/>
          </p:cNvSpPr>
          <p:nvPr/>
        </p:nvSpPr>
        <p:spPr bwMode="auto">
          <a:xfrm>
            <a:off x="107504" y="620713"/>
            <a:ext cx="5185693" cy="301621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sz="2800" b="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0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800" b="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sz="2800" b="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= 1 , b = 3 , *p1 , *p2 ;</a:t>
            </a:r>
          </a:p>
          <a:p>
            <a:pPr marL="342900" indent="-342900">
              <a:spcBef>
                <a:spcPct val="0"/>
              </a:spcBef>
            </a:pPr>
            <a:r>
              <a:rPr lang="en-US" sz="2800" b="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p1 </a:t>
            </a:r>
            <a:r>
              <a:rPr lang="en-US" sz="2800" b="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 &amp;a ;</a:t>
            </a:r>
          </a:p>
          <a:p>
            <a:pPr marL="342900" indent="-342900">
              <a:spcBef>
                <a:spcPct val="0"/>
              </a:spcBef>
            </a:pPr>
            <a:r>
              <a:rPr lang="en-US" sz="2800" b="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p2 </a:t>
            </a:r>
            <a:r>
              <a:rPr lang="en-US" sz="2800" b="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 &amp;b ;</a:t>
            </a:r>
          </a:p>
          <a:p>
            <a:pPr marL="342900" indent="-342900">
              <a:spcBef>
                <a:spcPct val="0"/>
              </a:spcBef>
            </a:pPr>
            <a:r>
              <a:rPr lang="en-US" sz="2800" b="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b </a:t>
            </a:r>
            <a:r>
              <a:rPr lang="en-US" sz="2800" b="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 *p1 ;		</a:t>
            </a:r>
            <a:r>
              <a:rPr lang="en-US" sz="2800" b="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1</a:t>
            </a:r>
            <a:endParaRPr lang="en-US" sz="2800" b="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n-US" sz="2800" b="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800" b="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 *p2 + 5 ;	</a:t>
            </a:r>
            <a:r>
              <a:rPr lang="en-US" sz="2800" b="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2</a:t>
            </a:r>
            <a:endParaRPr lang="en-US" sz="2800" b="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n-US" sz="2800" b="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</a:t>
            </a:r>
            <a:r>
              <a:rPr lang="en-US" sz="2800" b="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p1 = 5 ;		</a:t>
            </a:r>
            <a:r>
              <a:rPr lang="en-US" sz="2800" b="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3</a:t>
            </a:r>
            <a:endParaRPr lang="en-US" sz="2800" b="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n-US" sz="2800" b="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</a:t>
            </a:r>
            <a:r>
              <a:rPr lang="en-US" sz="2800" b="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p2 = *p1 ;	</a:t>
            </a:r>
            <a:r>
              <a:rPr lang="en-US" sz="2800" b="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 sz="2800" b="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" pitchFamily="2" charset="2"/>
              </a:rPr>
              <a:t>4</a:t>
            </a:r>
            <a:endParaRPr lang="en-US" sz="2800" b="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398" name="Text Box 62"/>
          <p:cNvSpPr txBox="1">
            <a:spLocks noChangeArrowheads="1"/>
          </p:cNvSpPr>
          <p:nvPr/>
        </p:nvSpPr>
        <p:spPr bwMode="auto">
          <a:xfrm>
            <a:off x="3494088" y="3932238"/>
            <a:ext cx="1296987" cy="4333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 i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399" name="Text Box 63"/>
          <p:cNvSpPr txBox="1">
            <a:spLocks noChangeArrowheads="1"/>
          </p:cNvSpPr>
          <p:nvPr/>
        </p:nvSpPr>
        <p:spPr bwMode="auto">
          <a:xfrm>
            <a:off x="4860925" y="3932238"/>
            <a:ext cx="1296988" cy="4333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 i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400" name="Text Box 64"/>
          <p:cNvSpPr txBox="1">
            <a:spLocks noChangeArrowheads="1"/>
          </p:cNvSpPr>
          <p:nvPr/>
        </p:nvSpPr>
        <p:spPr bwMode="auto">
          <a:xfrm>
            <a:off x="6232525" y="3932238"/>
            <a:ext cx="1296988" cy="4333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 i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401" name="Text Box 65"/>
          <p:cNvSpPr txBox="1">
            <a:spLocks noChangeArrowheads="1"/>
          </p:cNvSpPr>
          <p:nvPr/>
        </p:nvSpPr>
        <p:spPr bwMode="auto">
          <a:xfrm>
            <a:off x="7599363" y="3932238"/>
            <a:ext cx="1296987" cy="4333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342900" indent="-342900" algn="ctr"/>
            <a:r>
              <a:rPr lang="en-US" i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403" name="Text Box 67"/>
          <p:cNvSpPr txBox="1">
            <a:spLocks noChangeArrowheads="1"/>
          </p:cNvSpPr>
          <p:nvPr/>
        </p:nvSpPr>
        <p:spPr bwMode="auto">
          <a:xfrm>
            <a:off x="5364163" y="1701800"/>
            <a:ext cx="3455987" cy="1219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th-TH"/>
              <a:t>หลังจากผ่านคำสั่งหมายเลข 1, 2, 3, 4 </a:t>
            </a:r>
            <a:r>
              <a:rPr lang="en-US"/>
              <a:t>?</a:t>
            </a:r>
          </a:p>
        </p:txBody>
      </p:sp>
      <p:sp>
        <p:nvSpPr>
          <p:cNvPr id="15404" name="Line 68"/>
          <p:cNvSpPr>
            <a:spLocks noChangeShapeType="1"/>
          </p:cNvSpPr>
          <p:nvPr/>
        </p:nvSpPr>
        <p:spPr bwMode="auto">
          <a:xfrm>
            <a:off x="0" y="3789363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55976" y="44624"/>
            <a:ext cx="4735592" cy="584775"/>
          </a:xfrm>
          <a:prstGeom prst="rect">
            <a:avLst/>
          </a:prstGeom>
          <a:solidFill>
            <a:schemeClr val="accent4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th-TH" sz="3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ตัวอย่าง  </a:t>
            </a:r>
            <a:r>
              <a:rPr lang="en-US" sz="32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pointer02.c  </a:t>
            </a:r>
            <a:endParaRPr lang="th-TH" sz="3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2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2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2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2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2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8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3865BD-A526-42B9-9F93-63C7F91C3CD2}" type="slidenum">
              <a:rPr lang="en-US" smtClean="0"/>
              <a:pPr/>
              <a:t>15</a:t>
            </a:fld>
            <a:endParaRPr lang="th-TH" smtClean="0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9556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pointer </a:t>
            </a:r>
            <a:r>
              <a:rPr lang="en-US" dirty="0" err="1" smtClean="0"/>
              <a:t>กับนิพจน์คณิตศาสตร์</a:t>
            </a:r>
            <a:endParaRPr lang="en-US" dirty="0" smtClean="0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589587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 err="1" smtClean="0"/>
              <a:t>เราสามารถใช้นิพจน์คณิตศาสตร์ร่วมกับตัวแปร</a:t>
            </a:r>
            <a:r>
              <a:rPr lang="en-US" dirty="0" smtClean="0"/>
              <a:t> pointer </a:t>
            </a:r>
            <a:r>
              <a:rPr lang="en-US" dirty="0" err="1" smtClean="0"/>
              <a:t>ได้</a:t>
            </a:r>
            <a:r>
              <a:rPr lang="en-US" dirty="0" smtClean="0"/>
              <a:t> </a:t>
            </a:r>
            <a:r>
              <a:rPr lang="en-US" dirty="0" err="1" smtClean="0"/>
              <a:t>เช่น</a:t>
            </a:r>
            <a:endParaRPr lang="en-US" dirty="0" smtClean="0"/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sz="28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r>
              <a:rPr lang="en-US" sz="2800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8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a = 1 , b = 3 , *p1 , *p2 ;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sz="28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p1 = &amp;a ;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sz="28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p2 = &amp;b ;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sz="28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a = *p2 + 1 ;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 err="1" smtClean="0"/>
              <a:t>เป็นการนำค่าที่จัดเก็บอยู่ในตัวแปรที่</a:t>
            </a:r>
            <a:r>
              <a:rPr lang="en-US" dirty="0" smtClean="0"/>
              <a:t> pointer </a:t>
            </a:r>
            <a:r>
              <a:rPr lang="en-US" sz="28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p2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/>
              <a:t>ชี้อยู่</a:t>
            </a:r>
            <a:r>
              <a:rPr lang="en-US" dirty="0" smtClean="0"/>
              <a:t> (</a:t>
            </a:r>
            <a:r>
              <a:rPr lang="en-US" dirty="0" err="1" smtClean="0"/>
              <a:t>ตัวแปร</a:t>
            </a:r>
            <a:r>
              <a:rPr lang="en-US" dirty="0" smtClean="0"/>
              <a:t> </a:t>
            </a:r>
            <a:r>
              <a:rPr lang="en-US" sz="28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dirty="0" smtClean="0"/>
              <a:t>) </a:t>
            </a:r>
            <a:r>
              <a:rPr lang="en-US" dirty="0" err="1" smtClean="0"/>
              <a:t>มาบวกกับตัวเลข</a:t>
            </a:r>
            <a:r>
              <a:rPr lang="en-US" dirty="0" smtClean="0"/>
              <a:t> 1 </a:t>
            </a:r>
            <a:r>
              <a:rPr lang="en-US" dirty="0" err="1" smtClean="0"/>
              <a:t>จากนั้นจึงจัดเก็บผลลัพธ์ไว้ในตัวแปร</a:t>
            </a:r>
            <a:r>
              <a:rPr lang="en-US" dirty="0" smtClean="0"/>
              <a:t> </a:t>
            </a:r>
            <a:r>
              <a:rPr lang="en-US" sz="28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endParaRPr lang="en-US" dirty="0" smtClean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0F2243-4EAD-48F2-B604-123B8B09ECC5}" type="slidenum">
              <a:rPr lang="en-US" smtClean="0"/>
              <a:pPr/>
              <a:t>16</a:t>
            </a:fld>
            <a:endParaRPr lang="th-TH" smtClean="0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สิ่งที่ต้องระวังในการใช้งาน pointer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785225" cy="49688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dirty="0" err="1" smtClean="0"/>
              <a:t>ตัวแปร</a:t>
            </a:r>
            <a:r>
              <a:rPr lang="en-US" dirty="0" smtClean="0"/>
              <a:t> pointer </a:t>
            </a:r>
            <a:r>
              <a:rPr lang="en-US" dirty="0" err="1" smtClean="0"/>
              <a:t>สามารถนำมาดำเนินการทางคณิตศาสตร์ได้</a:t>
            </a:r>
            <a:r>
              <a:rPr lang="en-US" dirty="0" smtClean="0"/>
              <a:t> </a:t>
            </a:r>
            <a:r>
              <a:rPr lang="en-US" dirty="0" err="1" smtClean="0"/>
              <a:t>แต่ความหมายที่ได้อาจผิดพลาด</a:t>
            </a:r>
            <a:r>
              <a:rPr lang="en-US" dirty="0" smtClean="0"/>
              <a:t> </a:t>
            </a:r>
            <a:r>
              <a:rPr lang="en-US" dirty="0" err="1" smtClean="0"/>
              <a:t>เช่น</a:t>
            </a:r>
            <a:endParaRPr lang="en-US" dirty="0" smtClean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dirty="0" smtClean="0"/>
              <a:t>			</a:t>
            </a:r>
            <a:r>
              <a:rPr lang="en-US" sz="36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=</a:t>
            </a:r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 ( p1 + 1 ) ;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dirty="0" err="1" smtClean="0"/>
              <a:t>สามารถทำได้</a:t>
            </a:r>
            <a:r>
              <a:rPr lang="en-US" dirty="0" smtClean="0"/>
              <a:t> </a:t>
            </a:r>
            <a:r>
              <a:rPr lang="en-US" dirty="0" err="1" smtClean="0"/>
              <a:t>แต่จะหมายถึงการเพิ่มค่า</a:t>
            </a:r>
            <a:r>
              <a:rPr lang="en-US" dirty="0" smtClean="0"/>
              <a:t> address </a:t>
            </a:r>
            <a:r>
              <a:rPr lang="en-US" dirty="0" err="1" smtClean="0"/>
              <a:t>ที่ตัวแปร</a:t>
            </a:r>
            <a:r>
              <a:rPr lang="en-US" dirty="0" smtClean="0"/>
              <a:t> pointer </a:t>
            </a:r>
            <a:r>
              <a:rPr lang="en-US" dirty="0" err="1" smtClean="0"/>
              <a:t>ชี้ไปอีก</a:t>
            </a:r>
            <a:r>
              <a:rPr lang="en-US" dirty="0" smtClean="0"/>
              <a:t> 1 </a:t>
            </a:r>
            <a:r>
              <a:rPr lang="en-US" dirty="0" err="1" smtClean="0"/>
              <a:t>ตำแหน่ง</a:t>
            </a:r>
            <a:r>
              <a:rPr lang="en-US" dirty="0" smtClean="0"/>
              <a:t> </a:t>
            </a:r>
            <a:r>
              <a:rPr lang="en-US" dirty="0" err="1" smtClean="0"/>
              <a:t>แล้วจึงหาค่าที่จัดเก็บอยู่ใน</a:t>
            </a:r>
            <a:r>
              <a:rPr lang="en-US" dirty="0" smtClean="0"/>
              <a:t> address </a:t>
            </a:r>
            <a:r>
              <a:rPr lang="en-US" dirty="0" err="1" smtClean="0"/>
              <a:t>ตำแหน่งนั้น</a:t>
            </a:r>
            <a:r>
              <a:rPr lang="en-US" dirty="0" smtClean="0"/>
              <a:t> (</a:t>
            </a:r>
            <a:r>
              <a:rPr lang="en-US" dirty="0" err="1" smtClean="0"/>
              <a:t>ซึ่งเราไม่ทราบว่าเป็นตำแหน่งอะไร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64B1C81-083B-42B9-A7EB-B2EAE15AE9F6}" type="slidenum">
              <a:rPr lang="en-US" smtClean="0"/>
              <a:pPr/>
              <a:t>17</a:t>
            </a:fld>
            <a:endParaRPr lang="th-TH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8785225" cy="50403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dirty="0" err="1" smtClean="0"/>
              <a:t>ในทำนองเดียวกัน</a:t>
            </a:r>
            <a:r>
              <a:rPr lang="en-US" dirty="0" smtClean="0"/>
              <a:t> </a:t>
            </a:r>
            <a:r>
              <a:rPr lang="en-US" dirty="0" err="1" smtClean="0"/>
              <a:t>เมื่อเราทำงานกับตัวแปรปกติทั่วไป</a:t>
            </a:r>
            <a:r>
              <a:rPr lang="en-US" dirty="0" smtClean="0"/>
              <a:t> </a:t>
            </a:r>
            <a:r>
              <a:rPr lang="en-US" dirty="0" err="1" smtClean="0"/>
              <a:t>และมีการใช้</a:t>
            </a:r>
            <a:r>
              <a:rPr lang="en-US" dirty="0" smtClean="0"/>
              <a:t> &amp; operator </a:t>
            </a:r>
            <a:r>
              <a:rPr lang="en-US" dirty="0" err="1" smtClean="0"/>
              <a:t>เพื่อหาค่า</a:t>
            </a:r>
            <a:r>
              <a:rPr lang="en-US" dirty="0" smtClean="0"/>
              <a:t> address </a:t>
            </a:r>
            <a:r>
              <a:rPr lang="en-US" dirty="0" err="1" smtClean="0"/>
              <a:t>ของตัวแปรนั้น</a:t>
            </a:r>
            <a:r>
              <a:rPr lang="en-US" dirty="0" smtClean="0"/>
              <a:t> </a:t>
            </a:r>
            <a:r>
              <a:rPr lang="en-US" dirty="0" err="1" smtClean="0"/>
              <a:t>เช่น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 </a:t>
            </a:r>
            <a:r>
              <a:rPr lang="en-US" sz="32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p1 = &amp;a + 1 ;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dirty="0" err="1" smtClean="0"/>
              <a:t>สามารถทำได้</a:t>
            </a:r>
            <a:r>
              <a:rPr lang="en-US" dirty="0" smtClean="0"/>
              <a:t> </a:t>
            </a:r>
            <a:r>
              <a:rPr lang="en-US" dirty="0" err="1" smtClean="0"/>
              <a:t>แต่จะหมายถึงการเพิ่มค่า</a:t>
            </a:r>
            <a:r>
              <a:rPr lang="en-US" dirty="0" smtClean="0"/>
              <a:t> address </a:t>
            </a:r>
            <a:r>
              <a:rPr lang="en-US" dirty="0" err="1" smtClean="0"/>
              <a:t>ของตัวแปร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 err="1" smtClean="0"/>
              <a:t>อีก</a:t>
            </a:r>
            <a:r>
              <a:rPr lang="en-US" dirty="0" smtClean="0"/>
              <a:t> 1 </a:t>
            </a:r>
            <a:r>
              <a:rPr lang="en-US" dirty="0" err="1" smtClean="0"/>
              <a:t>ตำแหน่ง</a:t>
            </a:r>
            <a:r>
              <a:rPr lang="en-US" dirty="0" smtClean="0"/>
              <a:t> </a:t>
            </a:r>
            <a:r>
              <a:rPr lang="en-US" dirty="0" err="1" smtClean="0"/>
              <a:t>แล้วจัดเก็บ</a:t>
            </a:r>
            <a:r>
              <a:rPr lang="en-US" dirty="0" smtClean="0"/>
              <a:t> address </a:t>
            </a:r>
            <a:r>
              <a:rPr lang="en-US" dirty="0" err="1" smtClean="0"/>
              <a:t>นั้นไว้ในตัวแปร</a:t>
            </a:r>
            <a:r>
              <a:rPr lang="en-US" dirty="0" smtClean="0"/>
              <a:t> pointer </a:t>
            </a:r>
            <a:r>
              <a:rPr lang="en-US" i="1" dirty="0" smtClean="0">
                <a:solidFill>
                  <a:srgbClr val="0000FF"/>
                </a:solidFill>
              </a:rPr>
              <a:t>p1</a:t>
            </a:r>
            <a:r>
              <a:rPr lang="en-US" dirty="0" smtClean="0"/>
              <a:t> </a:t>
            </a:r>
            <a:r>
              <a:rPr lang="en-US" dirty="0" err="1" smtClean="0"/>
              <a:t>ซึ่งผิดความหมายไป</a:t>
            </a:r>
            <a:endParaRPr lang="en-US" dirty="0" smtClean="0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สิ่งที่ต้องระวังในการใช้งาน 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0B8B485-B352-4388-B5C5-37AB9DF60C63}" type="slidenum">
              <a:rPr lang="en-US" smtClean="0"/>
              <a:pPr/>
              <a:t>18</a:t>
            </a:fld>
            <a:endParaRPr lang="th-TH" smtClean="0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23963"/>
            <a:ext cx="8785225" cy="5373687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 err="1" smtClean="0"/>
              <a:t>ในการทำงานกับตัวแปร</a:t>
            </a:r>
            <a:r>
              <a:rPr lang="en-US" dirty="0" smtClean="0"/>
              <a:t> pointer </a:t>
            </a:r>
            <a:r>
              <a:rPr lang="en-US" dirty="0" err="1" smtClean="0"/>
              <a:t>ต้องกำหนดค่าเริ่มต้นให้กับตัวแปร</a:t>
            </a:r>
            <a:r>
              <a:rPr lang="en-US" dirty="0" smtClean="0"/>
              <a:t> pointer </a:t>
            </a:r>
            <a:r>
              <a:rPr lang="en-US" dirty="0" err="1" smtClean="0"/>
              <a:t>ก่อนเสมอ</a:t>
            </a:r>
            <a:r>
              <a:rPr lang="en-US" dirty="0" smtClean="0"/>
              <a:t> </a:t>
            </a:r>
            <a:r>
              <a:rPr lang="en-US" dirty="0" err="1" smtClean="0"/>
              <a:t>ว่าต้องการให้ชี้ไปยัง</a:t>
            </a:r>
            <a:r>
              <a:rPr lang="en-US" dirty="0" smtClean="0"/>
              <a:t> address </a:t>
            </a:r>
            <a:r>
              <a:rPr lang="en-US" dirty="0" err="1" smtClean="0"/>
              <a:t>ของตัวแปรใด</a:t>
            </a:r>
            <a:r>
              <a:rPr lang="en-US" dirty="0" smtClean="0"/>
              <a:t> (</a:t>
            </a:r>
            <a:r>
              <a:rPr lang="en-US" dirty="0" err="1" smtClean="0"/>
              <a:t>ใช้สัญลักษณ์</a:t>
            </a:r>
            <a:r>
              <a:rPr lang="en-US" dirty="0" smtClean="0"/>
              <a:t> &amp; </a:t>
            </a:r>
            <a:r>
              <a:rPr lang="en-US" dirty="0" err="1" smtClean="0"/>
              <a:t>ในการกำหนด</a:t>
            </a:r>
            <a:r>
              <a:rPr lang="en-US" dirty="0" smtClean="0"/>
              <a:t>) </a:t>
            </a:r>
            <a:r>
              <a:rPr lang="en-US" dirty="0" err="1" smtClean="0"/>
              <a:t>จากนั้นจึงจะสามารถกระทำการใดๆ</a:t>
            </a:r>
            <a:r>
              <a:rPr lang="en-US" dirty="0" smtClean="0"/>
              <a:t> </a:t>
            </a:r>
            <a:r>
              <a:rPr lang="en-US" dirty="0" err="1" smtClean="0"/>
              <a:t>กับค่าข้อมูลที่</a:t>
            </a:r>
            <a:r>
              <a:rPr lang="en-US" dirty="0" smtClean="0"/>
              <a:t> pointer </a:t>
            </a:r>
            <a:r>
              <a:rPr lang="en-US" dirty="0" err="1" smtClean="0"/>
              <a:t>นั้นชี้อยู่ได้</a:t>
            </a:r>
            <a:r>
              <a:rPr lang="en-US" dirty="0" smtClean="0"/>
              <a:t> (</a:t>
            </a:r>
            <a:r>
              <a:rPr lang="en-US" dirty="0" err="1" smtClean="0"/>
              <a:t>ใช้สัญลักษณ์</a:t>
            </a:r>
            <a:r>
              <a:rPr lang="en-US" dirty="0" smtClean="0"/>
              <a:t> * </a:t>
            </a:r>
            <a:r>
              <a:rPr lang="en-US" dirty="0" err="1" smtClean="0"/>
              <a:t>ในการจัดการข้อมูล</a:t>
            </a:r>
            <a:r>
              <a:rPr lang="en-US" dirty="0" smtClean="0"/>
              <a:t>)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				</a:t>
            </a:r>
            <a:r>
              <a:rPr lang="en-US" sz="3200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32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a = 2 , *p ;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	*p = 3 ;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 err="1" smtClean="0">
                <a:solidFill>
                  <a:srgbClr val="FF0000"/>
                </a:solidFill>
              </a:rPr>
              <a:t>ผิด</a:t>
            </a:r>
            <a:r>
              <a:rPr lang="en-US" dirty="0" smtClean="0"/>
              <a:t> </a:t>
            </a:r>
            <a:r>
              <a:rPr lang="en-US" dirty="0" err="1" smtClean="0"/>
              <a:t>เพราะเราไม่ทราบว่า</a:t>
            </a:r>
            <a:r>
              <a:rPr lang="en-US" dirty="0" smtClean="0"/>
              <a:t> pointer </a:t>
            </a:r>
            <a:r>
              <a:rPr lang="en-US" sz="32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US" dirty="0" smtClean="0"/>
              <a:t> </a:t>
            </a:r>
            <a:r>
              <a:rPr lang="en-US" dirty="0" err="1" smtClean="0"/>
              <a:t>จะชี้ไปที่ใด</a:t>
            </a:r>
            <a:endParaRPr lang="en-US" dirty="0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95567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สิ่งที่ต้องระวังในการใช้งาน 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0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0F2243-4EAD-48F2-B604-123B8B09ECC5}" type="slidenum">
              <a:rPr lang="en-US" smtClean="0"/>
              <a:pPr/>
              <a:t>19</a:t>
            </a:fld>
            <a:endParaRPr lang="th-TH" smtClean="0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955675"/>
          </a:xfrm>
        </p:spPr>
        <p:txBody>
          <a:bodyPr/>
          <a:lstStyle/>
          <a:p>
            <a:pPr eaLnBrk="1" hangingPunct="1">
              <a:defRPr/>
            </a:pPr>
            <a:r>
              <a:rPr lang="th-TH" dirty="0" smtClean="0"/>
              <a:t>การเอา</a:t>
            </a:r>
            <a:r>
              <a:rPr lang="en-US" dirty="0" smtClean="0"/>
              <a:t> pointer </a:t>
            </a:r>
            <a:r>
              <a:rPr lang="th-TH" dirty="0" smtClean="0"/>
              <a:t>ไปใช้เก็บค่า</a:t>
            </a:r>
            <a:endParaRPr lang="en-US" dirty="0" smtClean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4744"/>
            <a:ext cx="8785225" cy="5472608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dirty="0" err="1"/>
              <a:t>ตัวแปร</a:t>
            </a:r>
            <a:r>
              <a:rPr lang="en-US" dirty="0"/>
              <a:t> pointer </a:t>
            </a:r>
            <a:r>
              <a:rPr lang="th-TH" dirty="0" smtClean="0"/>
              <a:t>เป็นตัวแปรเป็นชี้ตำแหน่ง  </a:t>
            </a:r>
            <a:br>
              <a:rPr lang="th-TH" dirty="0" smtClean="0"/>
            </a:br>
            <a:r>
              <a:rPr lang="th-TH" dirty="0" smtClean="0"/>
              <a:t>ไม่</a:t>
            </a:r>
            <a:r>
              <a:rPr lang="en-US" dirty="0" err="1" smtClean="0"/>
              <a:t>สามารถ</a:t>
            </a:r>
            <a:r>
              <a:rPr lang="th-TH" dirty="0" smtClean="0"/>
              <a:t>ใช้เก็บค่าได้  ถ้ายังไม่ได้จองหน่วยความจำ</a:t>
            </a:r>
            <a:br>
              <a:rPr lang="th-TH" dirty="0" smtClean="0"/>
            </a:b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800" dirty="0" err="1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8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sz="28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*p </a:t>
            </a:r>
            <a:r>
              <a:rPr lang="en-US" sz="28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br>
              <a:rPr lang="en-US" sz="28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8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*</a:t>
            </a:r>
            <a:r>
              <a:rPr lang="en-US" sz="28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 = 3 </a:t>
            </a:r>
            <a:r>
              <a:rPr lang="en-US" sz="28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     </a:t>
            </a:r>
            <a:r>
              <a:rPr lang="th-TH" sz="28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ผิด  เพราะไม่ได้ชี้ไปไหน</a:t>
            </a:r>
            <a:endParaRPr lang="en-US" sz="28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th-TH" dirty="0" smtClean="0"/>
              <a:t>การจองหน่วยความจำ</a:t>
            </a:r>
            <a:br>
              <a:rPr lang="th-TH" dirty="0" smtClean="0"/>
            </a:b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#include  &lt;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stdlib.h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</a:t>
            </a:r>
            <a:b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sz="28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และจองหน่วยความจำก่อนเก็บค่า</a:t>
            </a:r>
            <a:br>
              <a:rPr lang="th-TH" sz="28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h-TH" sz="2800" b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โดย</a:t>
            </a:r>
            <a:r>
              <a:rPr lang="en-US" sz="2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8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 </a:t>
            </a:r>
            <a:r>
              <a:rPr lang="en-US" sz="2800" dirty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 </a:t>
            </a:r>
            <a:r>
              <a:rPr lang="en-US" sz="28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8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8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*)</a:t>
            </a:r>
            <a:r>
              <a:rPr lang="en-US" sz="28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calloc</a:t>
            </a:r>
            <a:r>
              <a:rPr lang="en-US" sz="28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(4,1);</a:t>
            </a:r>
            <a:br>
              <a:rPr lang="en-US" sz="28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8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*p = 3</a:t>
            </a:r>
            <a:br>
              <a:rPr lang="en-US" sz="28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8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800" dirty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800" dirty="0" err="1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8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en-US" sz="28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 p = %d</a:t>
            </a:r>
            <a:r>
              <a:rPr lang="en-US" sz="28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 </a:t>
            </a:r>
            <a:r>
              <a:rPr lang="en-US" sz="28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en-US" sz="2800" dirty="0" smtClean="0">
                <a:solidFill>
                  <a:srgbClr val="FF006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*p);</a:t>
            </a:r>
            <a:endParaRPr lang="th-TH" dirty="0" smtClean="0">
              <a:solidFill>
                <a:srgbClr val="FF006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55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60EB27-1E39-4C6A-9ADE-5F47C6E98D92}" type="slidenum">
              <a:rPr lang="en-US" smtClean="0"/>
              <a:pPr/>
              <a:t>2</a:t>
            </a:fld>
            <a:endParaRPr lang="th-TH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920037" cy="1008063"/>
          </a:xfrm>
        </p:spPr>
        <p:txBody>
          <a:bodyPr/>
          <a:lstStyle/>
          <a:p>
            <a:pPr eaLnBrk="1" hangingPunct="1">
              <a:defRPr/>
            </a:pPr>
            <a:r>
              <a:rPr lang="th-TH" smtClean="0">
                <a:latin typeface="Angsana New" pitchFamily="18" charset="-34"/>
              </a:rPr>
              <a:t>เนื้อหาที่สอนในวันนี้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96300" cy="5302250"/>
          </a:xfrm>
        </p:spPr>
        <p:txBody>
          <a:bodyPr/>
          <a:lstStyle/>
          <a:p>
            <a:pPr marL="533400" indent="-533400" eaLnBrk="1" hangingPunct="1">
              <a:buSzTx/>
            </a:pPr>
            <a:r>
              <a:rPr lang="en-US" smtClean="0"/>
              <a:t>ขั้นตอนการประกาศตัวแปรในภาษาซี</a:t>
            </a:r>
          </a:p>
          <a:p>
            <a:pPr marL="533400" indent="-533400" eaLnBrk="1" hangingPunct="1">
              <a:buSzTx/>
            </a:pPr>
            <a:r>
              <a:rPr lang="en-US" smtClean="0"/>
              <a:t>ตัวแปรชนิด pointer</a:t>
            </a:r>
          </a:p>
          <a:p>
            <a:pPr marL="533400" indent="-533400" eaLnBrk="1" hangingPunct="1">
              <a:buSzTx/>
            </a:pPr>
            <a:r>
              <a:rPr lang="en-US" smtClean="0"/>
              <a:t>การกำหนดค่าให้กับตัวแปร pointer</a:t>
            </a:r>
          </a:p>
          <a:p>
            <a:pPr marL="533400" indent="-533400" eaLnBrk="1" hangingPunct="1">
              <a:buSzTx/>
            </a:pPr>
            <a:r>
              <a:rPr lang="en-US" smtClean="0"/>
              <a:t>การใช้งานตัวแปร pointer</a:t>
            </a:r>
          </a:p>
          <a:p>
            <a:pPr marL="533400" indent="-533400" eaLnBrk="1" hangingPunct="1">
              <a:buSzTx/>
            </a:pPr>
            <a:r>
              <a:rPr lang="en-US" smtClean="0"/>
              <a:t>pointer กับนิพจน์ทางคณิตศาสตร์</a:t>
            </a:r>
          </a:p>
          <a:p>
            <a:pPr marL="533400" indent="-533400" eaLnBrk="1" hangingPunct="1">
              <a:buSzTx/>
            </a:pPr>
            <a:r>
              <a:rPr lang="en-US" smtClean="0"/>
              <a:t>สิ่งที่ต้องระวังในการใช้งาน pointer</a:t>
            </a:r>
          </a:p>
          <a:p>
            <a:pPr marL="533400" indent="-533400" eaLnBrk="1" hangingPunct="1">
              <a:buSzTx/>
            </a:pPr>
            <a:r>
              <a:rPr lang="en-US" smtClean="0"/>
              <a:t>pointer กับตัวแปร array</a:t>
            </a:r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3BF7A2-A5B4-4666-BF61-E228E7D47F58}" type="slidenum">
              <a:rPr lang="en-US" smtClean="0"/>
              <a:pPr/>
              <a:t>20</a:t>
            </a:fld>
            <a:endParaRPr lang="th-TH" smtClean="0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9556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pointer </a:t>
            </a:r>
            <a:r>
              <a:rPr lang="en-US" dirty="0" err="1" smtClean="0"/>
              <a:t>กับตัวแปร</a:t>
            </a:r>
            <a:r>
              <a:rPr lang="en-US" dirty="0" smtClean="0"/>
              <a:t> array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5040312"/>
          </a:xfrm>
        </p:spPr>
        <p:txBody>
          <a:bodyPr/>
          <a:lstStyle/>
          <a:p>
            <a:pPr algn="thaiDist" eaLnBrk="1" hangingPunct="1"/>
            <a:r>
              <a:rPr lang="en-US" smtClean="0"/>
              <a:t>เราสามารถใช้ pointer ชี้ไปยังข้อมูลในแต่ละช่องของอาร์เรย์ได้ โดยอาศัยความจริงที่ว่า ถ้าทำการบวกตัวแปร pointer ตรงๆ จะหมายถึงการเพิ่มค่า address ที่ pointer นั้นชี้ไป (เลื่อนตำแหน่ง address ไปเป็นจำนวนช่องเท่ากับค่าที่นำมาบวก)</a:t>
            </a:r>
          </a:p>
          <a:p>
            <a:pPr algn="thaiDist" eaLnBrk="1" hangingPunct="1"/>
            <a:r>
              <a:rPr lang="en-US" smtClean="0"/>
              <a:t>และ</a:t>
            </a:r>
            <a:r>
              <a:rPr lang="th-TH" smtClean="0"/>
              <a:t>โดยปกติแล้ว</a:t>
            </a:r>
            <a:r>
              <a:rPr lang="en-US" smtClean="0"/>
              <a:t> ในการจัดเก็บอาร์เรย์ลงในหน่วยความจำ จะจัดเก็บในลักษณะเป็นช่องเรียงต่อกันไปตามลำดับ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068211-BD3E-4FDD-8B7D-5112D8A2975D}" type="slidenum">
              <a:rPr lang="en-US" smtClean="0"/>
              <a:pPr/>
              <a:t>21</a:t>
            </a:fld>
            <a:endParaRPr lang="th-TH" smtClean="0"/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3849688" y="2563813"/>
            <a:ext cx="15113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score[0]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5362575" y="2563813"/>
            <a:ext cx="12239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&amp;FF00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6586538" y="2563813"/>
            <a:ext cx="1079500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th-TH"/>
              <a:t>78</a:t>
            </a:r>
            <a:endParaRPr lang="en-US"/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3849688" y="2995613"/>
            <a:ext cx="15113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score[1]</a:t>
            </a:r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5362575" y="2995613"/>
            <a:ext cx="12239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&amp;FF02</a:t>
            </a:r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6586538" y="2995613"/>
            <a:ext cx="1079500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56</a:t>
            </a:r>
          </a:p>
        </p:txBody>
      </p: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3849688" y="3427413"/>
            <a:ext cx="15113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score[2]</a:t>
            </a:r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5362575" y="3427413"/>
            <a:ext cx="12239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&amp;FF04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6586538" y="3427413"/>
            <a:ext cx="1079500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42</a:t>
            </a:r>
          </a:p>
        </p:txBody>
      </p:sp>
      <p:sp>
        <p:nvSpPr>
          <p:cNvPr id="21517" name="Text Box 14"/>
          <p:cNvSpPr txBox="1">
            <a:spLocks noChangeArrowheads="1"/>
          </p:cNvSpPr>
          <p:nvPr/>
        </p:nvSpPr>
        <p:spPr bwMode="auto">
          <a:xfrm>
            <a:off x="3849688" y="3859213"/>
            <a:ext cx="15113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score[3]</a:t>
            </a:r>
          </a:p>
        </p:txBody>
      </p:sp>
      <p:sp>
        <p:nvSpPr>
          <p:cNvPr id="21518" name="Text Box 15"/>
          <p:cNvSpPr txBox="1">
            <a:spLocks noChangeArrowheads="1"/>
          </p:cNvSpPr>
          <p:nvPr/>
        </p:nvSpPr>
        <p:spPr bwMode="auto">
          <a:xfrm>
            <a:off x="5362575" y="3859213"/>
            <a:ext cx="12239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&amp;FF06</a:t>
            </a:r>
          </a:p>
        </p:txBody>
      </p:sp>
      <p:sp>
        <p:nvSpPr>
          <p:cNvPr id="21519" name="Text Box 16"/>
          <p:cNvSpPr txBox="1">
            <a:spLocks noChangeArrowheads="1"/>
          </p:cNvSpPr>
          <p:nvPr/>
        </p:nvSpPr>
        <p:spPr bwMode="auto">
          <a:xfrm>
            <a:off x="6586538" y="3859213"/>
            <a:ext cx="1079500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83</a:t>
            </a:r>
          </a:p>
        </p:txBody>
      </p:sp>
      <p:sp>
        <p:nvSpPr>
          <p:cNvPr id="21520" name="Text Box 17"/>
          <p:cNvSpPr txBox="1">
            <a:spLocks noChangeArrowheads="1"/>
          </p:cNvSpPr>
          <p:nvPr/>
        </p:nvSpPr>
        <p:spPr bwMode="auto">
          <a:xfrm>
            <a:off x="3849688" y="4291013"/>
            <a:ext cx="15113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score[4]</a:t>
            </a:r>
          </a:p>
        </p:txBody>
      </p:sp>
      <p:sp>
        <p:nvSpPr>
          <p:cNvPr id="21521" name="Text Box 18"/>
          <p:cNvSpPr txBox="1">
            <a:spLocks noChangeArrowheads="1"/>
          </p:cNvSpPr>
          <p:nvPr/>
        </p:nvSpPr>
        <p:spPr bwMode="auto">
          <a:xfrm>
            <a:off x="5362575" y="4291013"/>
            <a:ext cx="12239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&amp;FF08</a:t>
            </a:r>
          </a:p>
        </p:txBody>
      </p:sp>
      <p:sp>
        <p:nvSpPr>
          <p:cNvPr id="21522" name="Text Box 19"/>
          <p:cNvSpPr txBox="1">
            <a:spLocks noChangeArrowheads="1"/>
          </p:cNvSpPr>
          <p:nvPr/>
        </p:nvSpPr>
        <p:spPr bwMode="auto">
          <a:xfrm>
            <a:off x="6586538" y="4291013"/>
            <a:ext cx="1079500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25</a:t>
            </a:r>
          </a:p>
        </p:txBody>
      </p:sp>
      <p:sp>
        <p:nvSpPr>
          <p:cNvPr id="21523" name="Text Box 20"/>
          <p:cNvSpPr txBox="1">
            <a:spLocks noChangeArrowheads="1"/>
          </p:cNvSpPr>
          <p:nvPr/>
        </p:nvSpPr>
        <p:spPr bwMode="auto">
          <a:xfrm>
            <a:off x="3849688" y="4722813"/>
            <a:ext cx="15113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score[5]</a:t>
            </a:r>
          </a:p>
        </p:txBody>
      </p:sp>
      <p:sp>
        <p:nvSpPr>
          <p:cNvPr id="21524" name="Text Box 21"/>
          <p:cNvSpPr txBox="1">
            <a:spLocks noChangeArrowheads="1"/>
          </p:cNvSpPr>
          <p:nvPr/>
        </p:nvSpPr>
        <p:spPr bwMode="auto">
          <a:xfrm>
            <a:off x="5362575" y="4722813"/>
            <a:ext cx="12239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&amp;FF0A</a:t>
            </a:r>
          </a:p>
        </p:txBody>
      </p:sp>
      <p:sp>
        <p:nvSpPr>
          <p:cNvPr id="21525" name="Text Box 22"/>
          <p:cNvSpPr txBox="1">
            <a:spLocks noChangeArrowheads="1"/>
          </p:cNvSpPr>
          <p:nvPr/>
        </p:nvSpPr>
        <p:spPr bwMode="auto">
          <a:xfrm>
            <a:off x="6586538" y="4722813"/>
            <a:ext cx="1079500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36</a:t>
            </a:r>
          </a:p>
        </p:txBody>
      </p:sp>
      <p:sp>
        <p:nvSpPr>
          <p:cNvPr id="21526" name="Text Box 23"/>
          <p:cNvSpPr txBox="1">
            <a:spLocks noChangeArrowheads="1"/>
          </p:cNvSpPr>
          <p:nvPr/>
        </p:nvSpPr>
        <p:spPr bwMode="auto">
          <a:xfrm>
            <a:off x="3849688" y="5154613"/>
            <a:ext cx="15113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score[6]</a:t>
            </a:r>
          </a:p>
        </p:txBody>
      </p:sp>
      <p:sp>
        <p:nvSpPr>
          <p:cNvPr id="21527" name="Text Box 24"/>
          <p:cNvSpPr txBox="1">
            <a:spLocks noChangeArrowheads="1"/>
          </p:cNvSpPr>
          <p:nvPr/>
        </p:nvSpPr>
        <p:spPr bwMode="auto">
          <a:xfrm>
            <a:off x="5362575" y="5154613"/>
            <a:ext cx="12239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&amp;FF0C</a:t>
            </a:r>
          </a:p>
        </p:txBody>
      </p:sp>
      <p:sp>
        <p:nvSpPr>
          <p:cNvPr id="21528" name="Text Box 25"/>
          <p:cNvSpPr txBox="1">
            <a:spLocks noChangeArrowheads="1"/>
          </p:cNvSpPr>
          <p:nvPr/>
        </p:nvSpPr>
        <p:spPr bwMode="auto">
          <a:xfrm>
            <a:off x="6586538" y="5154613"/>
            <a:ext cx="1079500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68</a:t>
            </a:r>
          </a:p>
        </p:txBody>
      </p:sp>
      <p:sp>
        <p:nvSpPr>
          <p:cNvPr id="21529" name="Text Box 26"/>
          <p:cNvSpPr txBox="1">
            <a:spLocks noChangeArrowheads="1"/>
          </p:cNvSpPr>
          <p:nvPr/>
        </p:nvSpPr>
        <p:spPr bwMode="auto">
          <a:xfrm>
            <a:off x="3849688" y="5586413"/>
            <a:ext cx="15113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score[7]</a:t>
            </a:r>
          </a:p>
        </p:txBody>
      </p:sp>
      <p:sp>
        <p:nvSpPr>
          <p:cNvPr id="21530" name="Text Box 27"/>
          <p:cNvSpPr txBox="1">
            <a:spLocks noChangeArrowheads="1"/>
          </p:cNvSpPr>
          <p:nvPr/>
        </p:nvSpPr>
        <p:spPr bwMode="auto">
          <a:xfrm>
            <a:off x="5362575" y="5586413"/>
            <a:ext cx="1223963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&amp;FF0E</a:t>
            </a:r>
          </a:p>
        </p:txBody>
      </p:sp>
      <p:sp>
        <p:nvSpPr>
          <p:cNvPr id="21531" name="Text Box 28"/>
          <p:cNvSpPr txBox="1">
            <a:spLocks noChangeArrowheads="1"/>
          </p:cNvSpPr>
          <p:nvPr/>
        </p:nvSpPr>
        <p:spPr bwMode="auto">
          <a:xfrm>
            <a:off x="6586538" y="5586413"/>
            <a:ext cx="1079500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54</a:t>
            </a:r>
          </a:p>
        </p:txBody>
      </p:sp>
      <p:sp>
        <p:nvSpPr>
          <p:cNvPr id="21532" name="Text Box 29"/>
          <p:cNvSpPr txBox="1">
            <a:spLocks noChangeArrowheads="1"/>
          </p:cNvSpPr>
          <p:nvPr/>
        </p:nvSpPr>
        <p:spPr bwMode="auto">
          <a:xfrm>
            <a:off x="6297613" y="1628775"/>
            <a:ext cx="1801812" cy="638175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/>
            <a:r>
              <a:rPr lang="th-TH"/>
              <a:t>ข้อมูลที่เก็บ</a:t>
            </a:r>
            <a:endParaRPr lang="en-US"/>
          </a:p>
        </p:txBody>
      </p:sp>
      <p:sp>
        <p:nvSpPr>
          <p:cNvPr id="21533" name="Text Box 30"/>
          <p:cNvSpPr txBox="1">
            <a:spLocks noChangeArrowheads="1"/>
          </p:cNvSpPr>
          <p:nvPr/>
        </p:nvSpPr>
        <p:spPr bwMode="auto">
          <a:xfrm>
            <a:off x="5505450" y="908050"/>
            <a:ext cx="2595563" cy="638175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/>
            <a:r>
              <a:rPr lang="en-US"/>
              <a:t>Memory address</a:t>
            </a:r>
          </a:p>
        </p:txBody>
      </p:sp>
      <p:sp>
        <p:nvSpPr>
          <p:cNvPr id="21534" name="Text Box 31"/>
          <p:cNvSpPr txBox="1">
            <a:spLocks noChangeArrowheads="1"/>
          </p:cNvSpPr>
          <p:nvPr/>
        </p:nvSpPr>
        <p:spPr bwMode="auto">
          <a:xfrm>
            <a:off x="3994150" y="917575"/>
            <a:ext cx="1223963" cy="638175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/>
            <a:r>
              <a:rPr lang="th-TH"/>
              <a:t>อาร์เรย์</a:t>
            </a:r>
            <a:endParaRPr lang="en-US"/>
          </a:p>
        </p:txBody>
      </p:sp>
      <p:sp>
        <p:nvSpPr>
          <p:cNvPr id="21535" name="Line 32"/>
          <p:cNvSpPr>
            <a:spLocks noChangeShapeType="1"/>
          </p:cNvSpPr>
          <p:nvPr/>
        </p:nvSpPr>
        <p:spPr bwMode="auto">
          <a:xfrm>
            <a:off x="7162800" y="2274888"/>
            <a:ext cx="0" cy="2159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1536" name="Line 33"/>
          <p:cNvSpPr>
            <a:spLocks noChangeShapeType="1"/>
          </p:cNvSpPr>
          <p:nvPr/>
        </p:nvSpPr>
        <p:spPr bwMode="auto">
          <a:xfrm>
            <a:off x="5938838" y="1555750"/>
            <a:ext cx="0" cy="9350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1537" name="Line 34"/>
          <p:cNvSpPr>
            <a:spLocks noChangeShapeType="1"/>
          </p:cNvSpPr>
          <p:nvPr/>
        </p:nvSpPr>
        <p:spPr bwMode="auto">
          <a:xfrm>
            <a:off x="4570413" y="1555750"/>
            <a:ext cx="0" cy="10080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91523" name="Text Box 35"/>
          <p:cNvSpPr txBox="1">
            <a:spLocks noChangeArrowheads="1"/>
          </p:cNvSpPr>
          <p:nvPr/>
        </p:nvSpPr>
        <p:spPr bwMode="auto">
          <a:xfrm>
            <a:off x="1258888" y="2565400"/>
            <a:ext cx="15113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s_ptr</a:t>
            </a:r>
          </a:p>
        </p:txBody>
      </p:sp>
      <p:sp>
        <p:nvSpPr>
          <p:cNvPr id="191524" name="Text Box 36"/>
          <p:cNvSpPr txBox="1">
            <a:spLocks noChangeArrowheads="1"/>
          </p:cNvSpPr>
          <p:nvPr/>
        </p:nvSpPr>
        <p:spPr bwMode="auto">
          <a:xfrm>
            <a:off x="1403350" y="919163"/>
            <a:ext cx="1223963" cy="638175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ctr"/>
            <a:r>
              <a:rPr lang="en-US"/>
              <a:t>pointer</a:t>
            </a:r>
          </a:p>
        </p:txBody>
      </p:sp>
      <p:sp>
        <p:nvSpPr>
          <p:cNvPr id="191525" name="Line 37"/>
          <p:cNvSpPr>
            <a:spLocks noChangeShapeType="1"/>
          </p:cNvSpPr>
          <p:nvPr/>
        </p:nvSpPr>
        <p:spPr bwMode="auto">
          <a:xfrm>
            <a:off x="1979613" y="1557338"/>
            <a:ext cx="0" cy="10080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91526" name="Line 38"/>
          <p:cNvSpPr>
            <a:spLocks noChangeShapeType="1"/>
          </p:cNvSpPr>
          <p:nvPr/>
        </p:nvSpPr>
        <p:spPr bwMode="auto">
          <a:xfrm>
            <a:off x="3059113" y="2781300"/>
            <a:ext cx="7191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91527" name="Text Box 39"/>
          <p:cNvSpPr txBox="1">
            <a:spLocks noChangeArrowheads="1"/>
          </p:cNvSpPr>
          <p:nvPr/>
        </p:nvSpPr>
        <p:spPr bwMode="auto">
          <a:xfrm>
            <a:off x="1258888" y="2998788"/>
            <a:ext cx="15113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s_ptr + 1</a:t>
            </a:r>
          </a:p>
        </p:txBody>
      </p:sp>
      <p:sp>
        <p:nvSpPr>
          <p:cNvPr id="191534" name="Text Box 46"/>
          <p:cNvSpPr txBox="1">
            <a:spLocks noChangeArrowheads="1"/>
          </p:cNvSpPr>
          <p:nvPr/>
        </p:nvSpPr>
        <p:spPr bwMode="auto">
          <a:xfrm>
            <a:off x="1258888" y="3427413"/>
            <a:ext cx="15113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 dirty="0" err="1"/>
              <a:t>s_ptr</a:t>
            </a:r>
            <a:r>
              <a:rPr lang="en-US" dirty="0"/>
              <a:t> + 2</a:t>
            </a:r>
          </a:p>
        </p:txBody>
      </p:sp>
      <p:sp>
        <p:nvSpPr>
          <p:cNvPr id="191535" name="Text Box 47"/>
          <p:cNvSpPr txBox="1">
            <a:spLocks noChangeArrowheads="1"/>
          </p:cNvSpPr>
          <p:nvPr/>
        </p:nvSpPr>
        <p:spPr bwMode="auto">
          <a:xfrm>
            <a:off x="1258888" y="3860800"/>
            <a:ext cx="15113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s_ptr + 3</a:t>
            </a:r>
          </a:p>
        </p:txBody>
      </p:sp>
      <p:sp>
        <p:nvSpPr>
          <p:cNvPr id="191536" name="Text Box 48"/>
          <p:cNvSpPr txBox="1">
            <a:spLocks noChangeArrowheads="1"/>
          </p:cNvSpPr>
          <p:nvPr/>
        </p:nvSpPr>
        <p:spPr bwMode="auto">
          <a:xfrm>
            <a:off x="1258888" y="4292600"/>
            <a:ext cx="15113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s_ptr + 4</a:t>
            </a:r>
          </a:p>
        </p:txBody>
      </p:sp>
      <p:sp>
        <p:nvSpPr>
          <p:cNvPr id="191537" name="Text Box 49"/>
          <p:cNvSpPr txBox="1">
            <a:spLocks noChangeArrowheads="1"/>
          </p:cNvSpPr>
          <p:nvPr/>
        </p:nvSpPr>
        <p:spPr bwMode="auto">
          <a:xfrm>
            <a:off x="1258888" y="4725988"/>
            <a:ext cx="15113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s_ptr + 5</a:t>
            </a:r>
          </a:p>
        </p:txBody>
      </p:sp>
      <p:sp>
        <p:nvSpPr>
          <p:cNvPr id="191538" name="Text Box 50"/>
          <p:cNvSpPr txBox="1">
            <a:spLocks noChangeArrowheads="1"/>
          </p:cNvSpPr>
          <p:nvPr/>
        </p:nvSpPr>
        <p:spPr bwMode="auto">
          <a:xfrm>
            <a:off x="1258888" y="5154613"/>
            <a:ext cx="15113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s_ptr + 6</a:t>
            </a:r>
          </a:p>
        </p:txBody>
      </p:sp>
      <p:sp>
        <p:nvSpPr>
          <p:cNvPr id="191539" name="Text Box 51"/>
          <p:cNvSpPr txBox="1">
            <a:spLocks noChangeArrowheads="1"/>
          </p:cNvSpPr>
          <p:nvPr/>
        </p:nvSpPr>
        <p:spPr bwMode="auto">
          <a:xfrm>
            <a:off x="1258888" y="5588000"/>
            <a:ext cx="1511300" cy="431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42900" indent="-342900" algn="ctr"/>
            <a:r>
              <a:rPr lang="en-US"/>
              <a:t>s_ptr + 7</a:t>
            </a:r>
          </a:p>
        </p:txBody>
      </p:sp>
      <p:sp>
        <p:nvSpPr>
          <p:cNvPr id="191540" name="Line 52"/>
          <p:cNvSpPr>
            <a:spLocks noChangeShapeType="1"/>
          </p:cNvSpPr>
          <p:nvPr/>
        </p:nvSpPr>
        <p:spPr bwMode="auto">
          <a:xfrm>
            <a:off x="3059113" y="3213100"/>
            <a:ext cx="7191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91541" name="Line 53"/>
          <p:cNvSpPr>
            <a:spLocks noChangeShapeType="1"/>
          </p:cNvSpPr>
          <p:nvPr/>
        </p:nvSpPr>
        <p:spPr bwMode="auto">
          <a:xfrm>
            <a:off x="3060700" y="3644900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91542" name="Line 54"/>
          <p:cNvSpPr>
            <a:spLocks noChangeShapeType="1"/>
          </p:cNvSpPr>
          <p:nvPr/>
        </p:nvSpPr>
        <p:spPr bwMode="auto">
          <a:xfrm>
            <a:off x="3060700" y="4076700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91543" name="Line 55"/>
          <p:cNvSpPr>
            <a:spLocks noChangeShapeType="1"/>
          </p:cNvSpPr>
          <p:nvPr/>
        </p:nvSpPr>
        <p:spPr bwMode="auto">
          <a:xfrm>
            <a:off x="3059113" y="4510088"/>
            <a:ext cx="7191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91544" name="Line 56"/>
          <p:cNvSpPr>
            <a:spLocks noChangeShapeType="1"/>
          </p:cNvSpPr>
          <p:nvPr/>
        </p:nvSpPr>
        <p:spPr bwMode="auto">
          <a:xfrm>
            <a:off x="3059113" y="4941888"/>
            <a:ext cx="7191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91545" name="Line 57"/>
          <p:cNvSpPr>
            <a:spLocks noChangeShapeType="1"/>
          </p:cNvSpPr>
          <p:nvPr/>
        </p:nvSpPr>
        <p:spPr bwMode="auto">
          <a:xfrm>
            <a:off x="3060700" y="5373688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91546" name="Line 58"/>
          <p:cNvSpPr>
            <a:spLocks noChangeShapeType="1"/>
          </p:cNvSpPr>
          <p:nvPr/>
        </p:nvSpPr>
        <p:spPr bwMode="auto">
          <a:xfrm>
            <a:off x="3060700" y="5805488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9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9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9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9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23" grpId="0"/>
      <p:bldP spid="191524" grpId="0" animBg="1"/>
      <p:bldP spid="191525" grpId="0" animBg="1"/>
      <p:bldP spid="191526" grpId="0" animBg="1"/>
      <p:bldP spid="191527" grpId="0"/>
      <p:bldP spid="191534" grpId="0"/>
      <p:bldP spid="191535" grpId="0"/>
      <p:bldP spid="191536" grpId="0"/>
      <p:bldP spid="191537" grpId="0"/>
      <p:bldP spid="191538" grpId="0"/>
      <p:bldP spid="191539" grpId="0"/>
      <p:bldP spid="191540" grpId="0" animBg="1"/>
      <p:bldP spid="191541" grpId="0" animBg="1"/>
      <p:bldP spid="191542" grpId="0" animBg="1"/>
      <p:bldP spid="191543" grpId="0" animBg="1"/>
      <p:bldP spid="191544" grpId="0" animBg="1"/>
      <p:bldP spid="191545" grpId="0" animBg="1"/>
      <p:bldP spid="1915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4E5A729-2049-4DD5-A312-A2B623C5652F}" type="slidenum">
              <a:rPr lang="en-US" smtClean="0"/>
              <a:pPr/>
              <a:t>22</a:t>
            </a:fld>
            <a:endParaRPr lang="th-TH" smtClean="0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955675"/>
          </a:xfrm>
        </p:spPr>
        <p:txBody>
          <a:bodyPr/>
          <a:lstStyle/>
          <a:p>
            <a:pPr eaLnBrk="1" hangingPunct="1">
              <a:defRPr/>
            </a:pPr>
            <a:r>
              <a:rPr lang="th-TH" smtClean="0"/>
              <a:t>ข้อควรระวัง</a:t>
            </a:r>
            <a:endParaRPr lang="en-US" smtClean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732462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ในการใช้ pointer </a:t>
            </a:r>
            <a:r>
              <a:rPr lang="th-TH" smtClean="0"/>
              <a:t>ชี้ไปยังอาร์เรย์ สามารถทำได้</a:t>
            </a:r>
            <a:r>
              <a:rPr lang="en-US" smtClean="0"/>
              <a:t> 2 วิธี คือ</a:t>
            </a:r>
          </a:p>
          <a:p>
            <a:pPr lvl="1" eaLnBrk="1" hangingPunct="1">
              <a:spcBef>
                <a:spcPct val="0"/>
              </a:spcBef>
            </a:pPr>
            <a:r>
              <a:rPr lang="en-US" i="1" smtClean="0">
                <a:solidFill>
                  <a:srgbClr val="0000FF"/>
                </a:solidFill>
              </a:rPr>
              <a:t>sc_ptr = &amp;sc[0] ;</a:t>
            </a:r>
            <a:r>
              <a:rPr lang="th-TH" smtClean="0"/>
              <a:t> </a:t>
            </a:r>
            <a:r>
              <a:rPr lang="th-TH" smtClean="0">
                <a:sym typeface="Wingdings" pitchFamily="2" charset="2"/>
              </a:rPr>
              <a:t>กำหนดให้ </a:t>
            </a:r>
            <a:r>
              <a:rPr lang="en-US" smtClean="0">
                <a:sym typeface="Wingdings" pitchFamily="2" charset="2"/>
              </a:rPr>
              <a:t>pointer</a:t>
            </a:r>
            <a:r>
              <a:rPr lang="th-TH" smtClean="0">
                <a:sym typeface="Wingdings" pitchFamily="2" charset="2"/>
              </a:rPr>
              <a:t> เก็บค่า address ของอาร์เรย์ช่องแรก (ระบุ</a:t>
            </a:r>
            <a:r>
              <a:rPr lang="en-US" smtClean="0">
                <a:sym typeface="Wingdings" pitchFamily="2" charset="2"/>
              </a:rPr>
              <a:t> index</a:t>
            </a:r>
            <a:r>
              <a:rPr lang="th-TH" smtClean="0">
                <a:sym typeface="Wingdings" pitchFamily="2" charset="2"/>
              </a:rPr>
              <a:t> = 0)</a:t>
            </a:r>
          </a:p>
          <a:p>
            <a:pPr lvl="1" eaLnBrk="1" hangingPunct="1">
              <a:spcBef>
                <a:spcPct val="0"/>
              </a:spcBef>
            </a:pPr>
            <a:r>
              <a:rPr lang="en-US" i="1" smtClean="0">
                <a:solidFill>
                  <a:srgbClr val="0000FF"/>
                </a:solidFill>
                <a:sym typeface="Wingdings" pitchFamily="2" charset="2"/>
              </a:rPr>
              <a:t>fptr = data ;</a:t>
            </a:r>
            <a:r>
              <a:rPr lang="th-TH" smtClean="0">
                <a:sym typeface="Wingdings" pitchFamily="2" charset="2"/>
              </a:rPr>
              <a:t> กำหนดชื่อของอาร์เรย์ </a:t>
            </a:r>
            <a:r>
              <a:rPr lang="en-US" i="1" smtClean="0">
                <a:solidFill>
                  <a:srgbClr val="0000FF"/>
                </a:solidFill>
                <a:sym typeface="Wingdings" pitchFamily="2" charset="2"/>
              </a:rPr>
              <a:t>data</a:t>
            </a:r>
            <a:r>
              <a:rPr lang="th-TH" smtClean="0">
                <a:sym typeface="Wingdings" pitchFamily="2" charset="2"/>
              </a:rPr>
              <a:t> ให้กับ </a:t>
            </a:r>
            <a:r>
              <a:rPr lang="en-US" smtClean="0">
                <a:sym typeface="Wingdings" pitchFamily="2" charset="2"/>
              </a:rPr>
              <a:t>pointer </a:t>
            </a:r>
            <a:r>
              <a:rPr lang="en-US" i="1" smtClean="0">
                <a:solidFill>
                  <a:srgbClr val="0000FF"/>
                </a:solidFill>
                <a:sym typeface="Wingdings" pitchFamily="2" charset="2"/>
              </a:rPr>
              <a:t>fptr</a:t>
            </a:r>
            <a:r>
              <a:rPr lang="th-TH" smtClean="0">
                <a:sym typeface="Wingdings" pitchFamily="2" charset="2"/>
              </a:rPr>
              <a:t> โดยตรง (ไม่ต้องทำการระบุ </a:t>
            </a:r>
            <a:r>
              <a:rPr lang="en-US" smtClean="0">
                <a:sym typeface="Wingdings" pitchFamily="2" charset="2"/>
              </a:rPr>
              <a:t>index </a:t>
            </a:r>
            <a:r>
              <a:rPr lang="th-TH" smtClean="0">
                <a:sym typeface="Wingdings" pitchFamily="2" charset="2"/>
              </a:rPr>
              <a:t>และไม่ต้องใส่เครื่องหมาย &amp;)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>
                <a:solidFill>
                  <a:srgbClr val="FF0000"/>
                </a:solidFill>
              </a:rPr>
              <a:t>ไม่สามารถใช้คำสั่ง sc_ptr = &amp;sc; </a:t>
            </a:r>
            <a:r>
              <a:rPr lang="th-TH" smtClean="0">
                <a:solidFill>
                  <a:srgbClr val="FF0000"/>
                </a:solidFill>
              </a:rPr>
              <a:t>หรือ </a:t>
            </a:r>
            <a:r>
              <a:rPr lang="en-US" smtClean="0">
                <a:solidFill>
                  <a:srgbClr val="FF0000"/>
                </a:solidFill>
              </a:rPr>
              <a:t>fptr = &amp;data; ได้</a:t>
            </a:r>
          </a:p>
          <a:p>
            <a:pPr eaLnBrk="1" hangingPunct="1">
              <a:spcBef>
                <a:spcPct val="0"/>
              </a:spcBef>
            </a:pPr>
            <a:r>
              <a:rPr lang="th-TH" smtClean="0">
                <a:solidFill>
                  <a:srgbClr val="FF0000"/>
                </a:solidFill>
              </a:rPr>
              <a:t>จริงๆ แล้วตัวแปรอาร์เรย์ก็เป็น </a:t>
            </a:r>
            <a:r>
              <a:rPr lang="en-US" smtClean="0">
                <a:solidFill>
                  <a:srgbClr val="FF0000"/>
                </a:solidFill>
              </a:rPr>
              <a:t>pointer </a:t>
            </a:r>
            <a:r>
              <a:rPr lang="th-TH" smtClean="0">
                <a:solidFill>
                  <a:srgbClr val="FF0000"/>
                </a:solidFill>
              </a:rPr>
              <a:t>ชนิดหนึ่งนั่นเอง (</a:t>
            </a:r>
            <a:r>
              <a:rPr lang="en-US" smtClean="0">
                <a:solidFill>
                  <a:srgbClr val="FF0000"/>
                </a:solidFill>
              </a:rPr>
              <a:t>pointer </a:t>
            </a:r>
            <a:r>
              <a:rPr lang="th-TH" smtClean="0">
                <a:solidFill>
                  <a:srgbClr val="FF0000"/>
                </a:solidFill>
              </a:rPr>
              <a:t>แบบคงที่, ไม่สามารถชี้ </a:t>
            </a:r>
            <a:r>
              <a:rPr lang="en-US" smtClean="0">
                <a:solidFill>
                  <a:srgbClr val="FF0000"/>
                </a:solidFill>
              </a:rPr>
              <a:t>address </a:t>
            </a:r>
            <a:r>
              <a:rPr lang="th-TH" smtClean="0">
                <a:solidFill>
                  <a:srgbClr val="FF0000"/>
                </a:solidFill>
              </a:rPr>
              <a:t>อื่นได้)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79698E-A9DC-4E30-9FA2-9BAE8C3CDE47}" type="slidenum">
              <a:rPr lang="en-US" smtClean="0"/>
              <a:pPr/>
              <a:t>23</a:t>
            </a:fld>
            <a:endParaRPr lang="th-TH" smtClean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785225" cy="6308725"/>
          </a:xfrm>
        </p:spPr>
        <p:txBody>
          <a:bodyPr/>
          <a:lstStyle/>
          <a:p>
            <a:pPr eaLnBrk="1" hangingPunct="1"/>
            <a:r>
              <a:rPr lang="th-TH" smtClean="0">
                <a:solidFill>
                  <a:srgbClr val="A50021"/>
                </a:solidFill>
              </a:rPr>
              <a:t>สรุปลักษณะการประกาศตัวแปร</a:t>
            </a:r>
          </a:p>
          <a:p>
            <a:pPr eaLnBrk="1" hangingPunct="1">
              <a:buFont typeface="Wingdings" pitchFamily="2" charset="2"/>
              <a:buNone/>
            </a:pPr>
            <a:r>
              <a:rPr lang="th-TH" smtClean="0"/>
              <a:t>			</a:t>
            </a:r>
            <a:r>
              <a:rPr lang="en-US" i="1" smtClean="0">
                <a:solidFill>
                  <a:srgbClr val="0000FF"/>
                </a:solidFill>
              </a:rPr>
              <a:t>int  a ;</a:t>
            </a:r>
            <a:r>
              <a:rPr lang="en-US" smtClean="0"/>
              <a:t>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i="1" smtClean="0">
                <a:solidFill>
                  <a:srgbClr val="0000FF"/>
                </a:solidFill>
              </a:rPr>
              <a:t>a</a:t>
            </a:r>
            <a:r>
              <a:rPr lang="en-US" smtClean="0"/>
              <a:t> </a:t>
            </a:r>
            <a:r>
              <a:rPr lang="th-TH" smtClean="0"/>
              <a:t>คือตัวแปรที่ใช้เก็บข้อมูลชนิด </a:t>
            </a:r>
            <a:r>
              <a:rPr lang="en-US" smtClean="0"/>
              <a:t>int </a:t>
            </a:r>
            <a:r>
              <a:rPr lang="th-TH" smtClean="0"/>
              <a:t>ธรรมดา</a:t>
            </a:r>
          </a:p>
          <a:p>
            <a:pPr eaLnBrk="1" hangingPunct="1">
              <a:buFont typeface="Wingdings" pitchFamily="2" charset="2"/>
              <a:buNone/>
            </a:pPr>
            <a:r>
              <a:rPr lang="th-TH" smtClean="0"/>
              <a:t>			</a:t>
            </a:r>
            <a:r>
              <a:rPr lang="en-US" i="1" smtClean="0">
                <a:solidFill>
                  <a:srgbClr val="0000FF"/>
                </a:solidFill>
              </a:rPr>
              <a:t>int  a[] = {1,2,3};</a:t>
            </a:r>
            <a:r>
              <a:rPr lang="en-US" smtClean="0"/>
              <a:t>  </a:t>
            </a:r>
            <a:r>
              <a:rPr lang="th-TH" smtClean="0"/>
              <a:t>หรือ </a:t>
            </a:r>
            <a:r>
              <a:rPr lang="en-US" i="1" smtClean="0">
                <a:solidFill>
                  <a:srgbClr val="0000FF"/>
                </a:solidFill>
              </a:rPr>
              <a:t>int  a[3] 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i="1" smtClean="0">
                <a:solidFill>
                  <a:srgbClr val="0000FF"/>
                </a:solidFill>
              </a:rPr>
              <a:t>a</a:t>
            </a:r>
            <a:r>
              <a:rPr lang="en-US" smtClean="0"/>
              <a:t> </a:t>
            </a:r>
            <a:r>
              <a:rPr lang="th-TH" smtClean="0"/>
              <a:t>คือตัวแปรชนิด </a:t>
            </a:r>
            <a:r>
              <a:rPr lang="en-US" smtClean="0"/>
              <a:t>pointer </a:t>
            </a:r>
            <a:r>
              <a:rPr lang="th-TH" smtClean="0"/>
              <a:t>แบบคงที่ ที่เก็บ </a:t>
            </a:r>
            <a:r>
              <a:rPr lang="en-US" smtClean="0"/>
              <a:t>address </a:t>
            </a:r>
            <a:r>
              <a:rPr lang="th-TH" smtClean="0"/>
              <a:t>ของอาร์เรย์ช่องแรก ( </a:t>
            </a:r>
            <a:r>
              <a:rPr lang="en-US" i="1" smtClean="0">
                <a:solidFill>
                  <a:srgbClr val="0000FF"/>
                </a:solidFill>
              </a:rPr>
              <a:t>a</a:t>
            </a:r>
            <a:r>
              <a:rPr lang="en-US" smtClean="0"/>
              <a:t> </a:t>
            </a:r>
            <a:r>
              <a:rPr lang="th-TH" smtClean="0"/>
              <a:t>เท่ากับ </a:t>
            </a:r>
            <a:r>
              <a:rPr lang="en-US" i="1" smtClean="0">
                <a:solidFill>
                  <a:srgbClr val="0000FF"/>
                </a:solidFill>
              </a:rPr>
              <a:t>&amp;a[0]</a:t>
            </a:r>
            <a:r>
              <a:rPr lang="th-TH" smtClean="0"/>
              <a:t> </a:t>
            </a:r>
            <a:r>
              <a:rPr lang="en-US" smtClean="0"/>
              <a:t>, </a:t>
            </a:r>
            <a:r>
              <a:rPr lang="en-US" i="1" smtClean="0">
                <a:solidFill>
                  <a:srgbClr val="0000FF"/>
                </a:solidFill>
              </a:rPr>
              <a:t>*a</a:t>
            </a:r>
            <a:r>
              <a:rPr lang="en-US" smtClean="0"/>
              <a:t> </a:t>
            </a:r>
            <a:r>
              <a:rPr lang="th-TH" smtClean="0"/>
              <a:t>เท่ากับ </a:t>
            </a:r>
            <a:r>
              <a:rPr lang="en-US" i="1" smtClean="0">
                <a:solidFill>
                  <a:srgbClr val="0000FF"/>
                </a:solidFill>
              </a:rPr>
              <a:t>a[0]</a:t>
            </a:r>
            <a:r>
              <a:rPr lang="th-TH" smtClean="0"/>
              <a:t> )</a:t>
            </a:r>
          </a:p>
          <a:p>
            <a:pPr eaLnBrk="1" hangingPunct="1">
              <a:buFont typeface="Wingdings" pitchFamily="2" charset="2"/>
              <a:buNone/>
            </a:pPr>
            <a:r>
              <a:rPr lang="th-TH" smtClean="0"/>
              <a:t>			</a:t>
            </a:r>
            <a:r>
              <a:rPr lang="en-US" i="1" smtClean="0">
                <a:solidFill>
                  <a:srgbClr val="0000FF"/>
                </a:solidFill>
              </a:rPr>
              <a:t>int  *a 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i="1" smtClean="0">
                <a:solidFill>
                  <a:srgbClr val="0000FF"/>
                </a:solidFill>
              </a:rPr>
              <a:t>a</a:t>
            </a:r>
            <a:r>
              <a:rPr lang="en-US" smtClean="0"/>
              <a:t> </a:t>
            </a:r>
            <a:r>
              <a:rPr lang="th-TH" smtClean="0"/>
              <a:t>คือตัวแปรชนิด </a:t>
            </a:r>
            <a:r>
              <a:rPr lang="en-US" smtClean="0"/>
              <a:t>pointer </a:t>
            </a:r>
            <a:r>
              <a:rPr lang="th-TH" smtClean="0"/>
              <a:t>ที่เก็บ </a:t>
            </a:r>
            <a:r>
              <a:rPr lang="en-US" smtClean="0"/>
              <a:t>address </a:t>
            </a:r>
            <a:r>
              <a:rPr lang="th-TH" smtClean="0"/>
              <a:t>ของข้อมูลชนิด </a:t>
            </a:r>
            <a:r>
              <a:rPr lang="en-US" smtClean="0"/>
              <a:t>int </a:t>
            </a:r>
            <a:r>
              <a:rPr lang="th-TH" smtClean="0"/>
              <a:t>(ชี้ไปยังข้อมูลชนิด </a:t>
            </a:r>
            <a:r>
              <a:rPr lang="en-US" smtClean="0"/>
              <a:t>int</a:t>
            </a:r>
            <a:r>
              <a:rPr lang="th-TH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0D9718-2D5F-4FA5-9CFA-CE3D83DD97AB}" type="slidenum">
              <a:rPr lang="en-US"/>
              <a:pPr/>
              <a:t>24</a:t>
            </a:fld>
            <a:endParaRPr lang="th-TH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0813" y="3175"/>
            <a:ext cx="8964612" cy="2276475"/>
          </a:xfrm>
        </p:spPr>
        <p:txBody>
          <a:bodyPr/>
          <a:lstStyle/>
          <a:p>
            <a:pPr algn="l"/>
            <a:r>
              <a:rPr lang="th-TH" sz="3200" b="1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รูปแบบ การส่งตัวแปรแบบอ้างอิงไปยังฟังก์ชัน</a:t>
            </a: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 </a:t>
            </a:r>
            <a:br>
              <a:rPr lang="th-TH" sz="3200" b="1" dirty="0" smtClean="0">
                <a:latin typeface="Cordia New" pitchFamily="34" charset="-34"/>
                <a:cs typeface="Cordia New" pitchFamily="34" charset="-34"/>
              </a:rPr>
            </a:b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         </a:t>
            </a:r>
            <a:r>
              <a:rPr lang="th-TH" sz="3200" b="1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  หรือแบบ </a:t>
            </a:r>
            <a:r>
              <a:rPr lang="en-US" sz="3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argument and pointer </a:t>
            </a:r>
            <a:r>
              <a:rPr lang="th-TH" sz="3200" b="1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/>
            </a:r>
            <a:br>
              <a:rPr lang="th-TH" sz="3200" b="1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</a:br>
            <a:r>
              <a:rPr lang="th-TH" sz="3200" b="1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           หรือแบบ </a:t>
            </a:r>
            <a:r>
              <a:rPr lang="en-US" sz="3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pass by</a:t>
            </a:r>
            <a:r>
              <a:rPr lang="th-TH" sz="3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3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reference</a:t>
            </a:r>
            <a:r>
              <a:rPr lang="th-TH" sz="3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 </a:t>
            </a:r>
            <a:r>
              <a:rPr lang="th-TH" sz="3200" b="1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/>
            </a:r>
            <a:br>
              <a:rPr lang="th-TH" sz="3200" b="1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</a:br>
            <a:r>
              <a:rPr lang="th-TH" sz="3200" b="1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           หรือ </a:t>
            </a:r>
            <a:r>
              <a:rPr lang="en-US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rdia New" pitchFamily="34" charset="-34"/>
                <a:cs typeface="Cordia New" pitchFamily="34" charset="-34"/>
              </a:rPr>
              <a:t>Call by Reference</a:t>
            </a:r>
            <a:endParaRPr lang="th-TH" sz="3200" b="1" dirty="0" smtClean="0">
              <a:solidFill>
                <a:schemeClr val="bg2">
                  <a:lumMod val="60000"/>
                  <a:lumOff val="40000"/>
                </a:schemeClr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3038" y="2492375"/>
            <a:ext cx="9040812" cy="3457575"/>
          </a:xfrm>
        </p:spPr>
        <p:txBody>
          <a:bodyPr/>
          <a:lstStyle/>
          <a:p>
            <a:pPr algn="l"/>
            <a:r>
              <a:rPr lang="th-TH" sz="2000" b="1" dirty="0" smtClean="0">
                <a:cs typeface="Angsana New" pitchFamily="18" charset="-34"/>
              </a:rPr>
              <a:t> </a:t>
            </a:r>
            <a:r>
              <a:rPr lang="th-TH" sz="3200" b="1" dirty="0" smtClean="0">
                <a:solidFill>
                  <a:srgbClr val="3333FF"/>
                </a:solidFill>
                <a:latin typeface="Cordia New" pitchFamily="34" charset="-34"/>
                <a:cs typeface="Cordia New" pitchFamily="34" charset="-34"/>
              </a:rPr>
              <a:t>วิธีการส่งตัวแปรแบบอ้างอิงไปยังฟังก์ชัน หรือการเรียกใช้ฟังก์ชัน </a:t>
            </a:r>
            <a:r>
              <a:rPr lang="en-US" sz="3200" b="1" dirty="0" smtClean="0">
                <a:solidFill>
                  <a:srgbClr val="3333FF"/>
                </a:solidFill>
                <a:latin typeface="Cordia New" pitchFamily="34" charset="-34"/>
                <a:cs typeface="Cordia New" pitchFamily="34" charset="-34"/>
              </a:rPr>
              <a:t>Call by Reference</a:t>
            </a:r>
            <a:r>
              <a:rPr lang="th-TH" sz="2000" b="1" dirty="0" smtClean="0">
                <a:cs typeface="Angsana New" pitchFamily="18" charset="-34"/>
              </a:rPr>
              <a:t> </a:t>
            </a: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ใช้รูปแบบ ดังนี้</a:t>
            </a:r>
            <a:r>
              <a:rPr lang="th-TH" sz="2000" b="1" dirty="0" smtClean="0">
                <a:cs typeface="Angsana New" pitchFamily="18" charset="-34"/>
              </a:rPr>
              <a:t>                         </a:t>
            </a:r>
          </a:p>
          <a:p>
            <a:pPr algn="l"/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          ชื่อฟังก์ชัน (</a:t>
            </a:r>
            <a:r>
              <a:rPr lang="en-US" sz="3200" b="1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&amp;</a:t>
            </a: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ตัวแปร) </a:t>
            </a:r>
            <a:r>
              <a:rPr lang="en-US" sz="3200" b="1" dirty="0" smtClean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pPr algn="l"/>
            <a:endParaRPr lang="en-US" sz="1600" b="1" dirty="0" smtClean="0">
              <a:solidFill>
                <a:srgbClr val="3333FF"/>
              </a:solidFill>
              <a:latin typeface="Cordia New" pitchFamily="34" charset="-34"/>
              <a:cs typeface="Cordia New" pitchFamily="34" charset="-34"/>
            </a:endParaRPr>
          </a:p>
          <a:p>
            <a:pPr algn="l"/>
            <a:r>
              <a:rPr lang="th-TH" sz="3200" b="1" dirty="0" smtClean="0">
                <a:solidFill>
                  <a:srgbClr val="3333FF"/>
                </a:solidFill>
                <a:latin typeface="Cordia New" pitchFamily="34" charset="-34"/>
                <a:cs typeface="Cordia New" pitchFamily="34" charset="-34"/>
              </a:rPr>
              <a:t>การเขียนส่วนหัวของตัวฟังก์ชัน </a:t>
            </a: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ใช้รูปแบบ ดังนี้</a:t>
            </a:r>
          </a:p>
          <a:p>
            <a:pPr algn="l"/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     ชนิดข้อมูล  ชื่อฟังก์ชัน (ชนิดข้อมูล </a:t>
            </a:r>
            <a:r>
              <a:rPr lang="en-US" sz="3200" b="1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*</a:t>
            </a:r>
            <a:r>
              <a:rPr lang="th-TH" sz="3200" b="1" dirty="0" smtClean="0">
                <a:latin typeface="Cordia New" pitchFamily="34" charset="-34"/>
                <a:cs typeface="Cordia New" pitchFamily="34" charset="-34"/>
              </a:rPr>
              <a:t>ตัวแปรชนิดตัวชี้)</a:t>
            </a:r>
          </a:p>
          <a:p>
            <a:pPr algn="l"/>
            <a:endParaRPr lang="th-TH" sz="3200" b="1" dirty="0" smtClean="0">
              <a:latin typeface="Cordia New" pitchFamily="34" charset="-34"/>
              <a:cs typeface="Cordia New" pitchFamily="34" charset="-34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411760" y="3212976"/>
            <a:ext cx="3822700" cy="935038"/>
            <a:chOff x="1637" y="1979"/>
            <a:chExt cx="2408" cy="589"/>
          </a:xfrm>
        </p:grpSpPr>
        <p:sp>
          <p:nvSpPr>
            <p:cNvPr id="24589" name="Oval 6"/>
            <p:cNvSpPr>
              <a:spLocks noChangeArrowheads="1"/>
            </p:cNvSpPr>
            <p:nvPr/>
          </p:nvSpPr>
          <p:spPr bwMode="auto">
            <a:xfrm>
              <a:off x="1637" y="2115"/>
              <a:ext cx="1106" cy="45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Text Box 8"/>
            <p:cNvSpPr txBox="1">
              <a:spLocks noChangeArrowheads="1"/>
            </p:cNvSpPr>
            <p:nvPr/>
          </p:nvSpPr>
          <p:spPr bwMode="auto">
            <a:xfrm>
              <a:off x="3198" y="1979"/>
              <a:ext cx="847" cy="335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 b="1">
                  <a:solidFill>
                    <a:srgbClr val="FF0000"/>
                  </a:solidFill>
                  <a:cs typeface="Angsana New" pitchFamily="18" charset="-34"/>
                </a:rPr>
                <a:t>ส่ง </a:t>
              </a:r>
              <a:r>
                <a:rPr lang="en-US" b="1">
                  <a:solidFill>
                    <a:srgbClr val="FF0000"/>
                  </a:solidFill>
                  <a:cs typeface="Angsana New" pitchFamily="18" charset="-34"/>
                </a:rPr>
                <a:t>Address</a:t>
              </a:r>
              <a:endParaRPr lang="th-TH" b="1">
                <a:solidFill>
                  <a:srgbClr val="FF0000"/>
                </a:solidFill>
                <a:cs typeface="Angsana New" pitchFamily="18" charset="-34"/>
              </a:endParaRPr>
            </a:p>
          </p:txBody>
        </p:sp>
        <p:sp>
          <p:nvSpPr>
            <p:cNvPr id="24591" name="Line 10"/>
            <p:cNvSpPr>
              <a:spLocks noChangeShapeType="1"/>
            </p:cNvSpPr>
            <p:nvPr/>
          </p:nvSpPr>
          <p:spPr bwMode="auto">
            <a:xfrm flipH="1">
              <a:off x="2653" y="2069"/>
              <a:ext cx="545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57067" y="4077072"/>
            <a:ext cx="3935413" cy="1427163"/>
            <a:chOff x="3187" y="2523"/>
            <a:chExt cx="2479" cy="980"/>
          </a:xfrm>
        </p:grpSpPr>
        <p:sp>
          <p:nvSpPr>
            <p:cNvPr id="24586" name="Oval 7"/>
            <p:cNvSpPr>
              <a:spLocks noChangeArrowheads="1"/>
            </p:cNvSpPr>
            <p:nvPr/>
          </p:nvSpPr>
          <p:spPr bwMode="auto">
            <a:xfrm>
              <a:off x="3187" y="2958"/>
              <a:ext cx="1679" cy="54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Text Box 9"/>
            <p:cNvSpPr txBox="1">
              <a:spLocks noChangeArrowheads="1"/>
            </p:cNvSpPr>
            <p:nvPr/>
          </p:nvSpPr>
          <p:spPr bwMode="auto">
            <a:xfrm>
              <a:off x="4604" y="2523"/>
              <a:ext cx="1062" cy="365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 b="1">
                  <a:solidFill>
                    <a:srgbClr val="FF0000"/>
                  </a:solidFill>
                  <a:cs typeface="Angsana New" pitchFamily="18" charset="-34"/>
                </a:rPr>
                <a:t>รับด้วย </a:t>
              </a:r>
              <a:r>
                <a:rPr lang="en-US" b="1">
                  <a:solidFill>
                    <a:srgbClr val="FF0000"/>
                  </a:solidFill>
                  <a:cs typeface="Angsana New" pitchFamily="18" charset="-34"/>
                </a:rPr>
                <a:t>Pointer</a:t>
              </a:r>
              <a:endParaRPr lang="th-TH" b="1">
                <a:solidFill>
                  <a:srgbClr val="FF0000"/>
                </a:solidFill>
                <a:cs typeface="Angsana New" pitchFamily="18" charset="-34"/>
              </a:endParaRPr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 flipH="1">
              <a:off x="4241" y="2659"/>
              <a:ext cx="363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3" name="Text Box 14"/>
          <p:cNvSpPr txBox="1">
            <a:spLocks noChangeArrowheads="1"/>
          </p:cNvSpPr>
          <p:nvPr/>
        </p:nvSpPr>
        <p:spPr bwMode="auto">
          <a:xfrm>
            <a:off x="4067250" y="5517108"/>
            <a:ext cx="4639412" cy="523220"/>
          </a:xfrm>
          <a:prstGeom prst="rect">
            <a:avLst/>
          </a:prstGeom>
          <a:noFill/>
          <a:ln w="28575">
            <a:solidFill>
              <a:srgbClr val="0033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 b="1" i="1" dirty="0">
                <a:solidFill>
                  <a:srgbClr val="0033CC"/>
                </a:solidFill>
                <a:cs typeface="Angsana New" pitchFamily="18" charset="-34"/>
              </a:rPr>
              <a:t>ชนิดข้อมูลประกาศให้ตรงกันกับตัวแปรที่ส่งมา</a:t>
            </a:r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" y="6254750"/>
            <a:ext cx="8577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***</a:t>
            </a:r>
            <a:r>
              <a:rPr lang="en-US" sz="2800" b="1" dirty="0">
                <a:solidFill>
                  <a:srgbClr val="FF0000"/>
                </a:solidFill>
                <a:cs typeface="Angsana New" pitchFamily="18" charset="-34"/>
              </a:rPr>
              <a:t> </a:t>
            </a:r>
            <a:r>
              <a:rPr lang="th-TH" sz="2800" b="1" dirty="0">
                <a:solidFill>
                  <a:srgbClr val="FF0000"/>
                </a:solidFill>
                <a:cs typeface="Angsana New" pitchFamily="18" charset="-34"/>
              </a:rPr>
              <a:t>หลักการใช้งานฟังก์ชันแบบ </a:t>
            </a:r>
            <a:r>
              <a:rPr lang="en-US" sz="2800" b="1" dirty="0">
                <a:solidFill>
                  <a:srgbClr val="FF0000"/>
                </a:solidFill>
                <a:cs typeface="Angsana New" pitchFamily="18" charset="-34"/>
              </a:rPr>
              <a:t>by reference</a:t>
            </a:r>
            <a:r>
              <a:rPr lang="th-TH" sz="2800" b="1" dirty="0">
                <a:solidFill>
                  <a:srgbClr val="FF0000"/>
                </a:solidFill>
                <a:cs typeface="Angsana New" pitchFamily="18" charset="-34"/>
              </a:rPr>
              <a:t> คือ  ส่ง </a:t>
            </a:r>
            <a:r>
              <a:rPr lang="en-US" sz="2800" b="1" dirty="0">
                <a:solidFill>
                  <a:srgbClr val="FF0000"/>
                </a:solidFill>
                <a:cs typeface="Angsana New" pitchFamily="18" charset="-34"/>
              </a:rPr>
              <a:t>Address</a:t>
            </a:r>
            <a:r>
              <a:rPr lang="th-TH" sz="2800" b="1" dirty="0">
                <a:solidFill>
                  <a:srgbClr val="FF0000"/>
                </a:solidFill>
                <a:cs typeface="Angsana New" pitchFamily="18" charset="-34"/>
              </a:rPr>
              <a:t>  จะรับด้วย </a:t>
            </a:r>
            <a:r>
              <a:rPr lang="en-US" sz="2800" b="1" dirty="0">
                <a:solidFill>
                  <a:srgbClr val="FF0000"/>
                </a:solidFill>
                <a:cs typeface="Angsana New" pitchFamily="18" charset="-34"/>
              </a:rPr>
              <a:t>pointer</a:t>
            </a:r>
            <a:endParaRPr lang="th-TH" sz="2800" dirty="0"/>
          </a:p>
        </p:txBody>
      </p:sp>
      <p:sp>
        <p:nvSpPr>
          <p:cNvPr id="24585" name="Line 16"/>
          <p:cNvSpPr>
            <a:spLocks noChangeShapeType="1"/>
          </p:cNvSpPr>
          <p:nvPr/>
        </p:nvSpPr>
        <p:spPr bwMode="auto">
          <a:xfrm flipH="1" flipV="1">
            <a:off x="3779912" y="5301208"/>
            <a:ext cx="360363" cy="2159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EFD399-E5A1-4BAB-8887-2B0C4B18BA64}" type="slidenum">
              <a:rPr lang="en-US" smtClean="0"/>
              <a:pPr/>
              <a:t>3</a:t>
            </a:fld>
            <a:endParaRPr lang="th-TH" smtClean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5763"/>
            <a:ext cx="8229600" cy="955675"/>
          </a:xfrm>
        </p:spPr>
        <p:txBody>
          <a:bodyPr/>
          <a:lstStyle/>
          <a:p>
            <a:pPr eaLnBrk="1" hangingPunct="1">
              <a:defRPr/>
            </a:pPr>
            <a:r>
              <a:rPr lang="th-TH" sz="4800" smtClean="0"/>
              <a:t>ขั้นตอนการประกาศตัวแปรในภาษาซี</a:t>
            </a:r>
            <a:endParaRPr lang="en-US" sz="4800" smtClean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184775"/>
          </a:xfrm>
        </p:spPr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dirty="0" err="1" smtClean="0"/>
              <a:t>การประกาศตัวแปรในโปรแกรม</a:t>
            </a:r>
            <a:r>
              <a:rPr lang="en-US" dirty="0" smtClean="0"/>
              <a:t> -&gt; </a:t>
            </a:r>
            <a:r>
              <a:rPr lang="en-US" dirty="0" err="1" smtClean="0"/>
              <a:t>การกำหนดพื้นที่ในหน่วยความจำเพื่อใช้ในการเก็บค่าของตัวแปรนั้นๆ</a:t>
            </a:r>
            <a:r>
              <a:rPr lang="en-US" dirty="0" smtClean="0"/>
              <a:t> </a:t>
            </a:r>
          </a:p>
          <a:p>
            <a:pPr eaLnBrk="1" hangingPunct="1">
              <a:spcBef>
                <a:spcPct val="5000"/>
              </a:spcBef>
            </a:pPr>
            <a:r>
              <a:rPr lang="en-US" i="1" dirty="0" err="1" smtClean="0">
                <a:solidFill>
                  <a:schemeClr val="bg2"/>
                </a:solidFill>
              </a:rPr>
              <a:t>int</a:t>
            </a:r>
            <a:r>
              <a:rPr lang="en-US" i="1" dirty="0" smtClean="0">
                <a:solidFill>
                  <a:schemeClr val="bg2"/>
                </a:solidFill>
              </a:rPr>
              <a:t>  x = 25;</a:t>
            </a:r>
            <a:r>
              <a:rPr lang="en-US" dirty="0" smtClean="0"/>
              <a:t>  -&gt; </a:t>
            </a:r>
            <a:r>
              <a:rPr lang="en-US" dirty="0" err="1" smtClean="0"/>
              <a:t>การกำหนดพื้นที่ในหน่วยความจำสำหรับตัวแปรชื่อ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bg2"/>
                </a:solidFill>
              </a:rPr>
              <a:t>x </a:t>
            </a:r>
            <a:r>
              <a:rPr lang="en-US" dirty="0" err="1" smtClean="0"/>
              <a:t>ที่มีค่าข้อมูลชนิดจำนวนเต็ม</a:t>
            </a:r>
            <a:r>
              <a:rPr lang="en-US" dirty="0" smtClean="0"/>
              <a:t> </a:t>
            </a:r>
            <a:r>
              <a:rPr lang="en-US" dirty="0" err="1" smtClean="0"/>
              <a:t>โดยกำหนดค่าเริ่มต้นไว้ในพื้นที่หน่วยความจำ</a:t>
            </a:r>
            <a:r>
              <a:rPr lang="en-US" dirty="0" smtClean="0"/>
              <a:t> ณ </a:t>
            </a:r>
            <a:r>
              <a:rPr lang="en-US" dirty="0" err="1" smtClean="0"/>
              <a:t>ตำแหน่งดังกล่าวเป็น</a:t>
            </a:r>
            <a:r>
              <a:rPr lang="en-US" dirty="0" smtClean="0"/>
              <a:t> 25  </a:t>
            </a:r>
          </a:p>
          <a:p>
            <a:pPr eaLnBrk="1" hangingPunct="1">
              <a:spcBef>
                <a:spcPct val="5000"/>
              </a:spcBef>
            </a:pPr>
            <a:r>
              <a:rPr lang="en-US" dirty="0" err="1" smtClean="0"/>
              <a:t>ดังนั้น</a:t>
            </a:r>
            <a:r>
              <a:rPr lang="en-US" dirty="0" smtClean="0"/>
              <a:t> </a:t>
            </a:r>
            <a:r>
              <a:rPr lang="en-US" dirty="0" err="1" smtClean="0"/>
              <a:t>ค่า</a:t>
            </a:r>
            <a:r>
              <a:rPr lang="en-US" dirty="0" smtClean="0"/>
              <a:t> 25 </a:t>
            </a:r>
            <a:r>
              <a:rPr lang="en-US" dirty="0" err="1" smtClean="0"/>
              <a:t>จะถูกจัดเก็บในหน่วยความจำ</a:t>
            </a:r>
            <a:r>
              <a:rPr lang="en-US" dirty="0" smtClean="0"/>
              <a:t> ณ </a:t>
            </a:r>
            <a:r>
              <a:rPr lang="en-US" dirty="0" err="1" smtClean="0"/>
              <a:t>ตำแหน่งหนึ่งในหน่วยความจำ</a:t>
            </a:r>
            <a:r>
              <a:rPr lang="en-US" dirty="0" smtClean="0"/>
              <a:t> </a:t>
            </a:r>
            <a:r>
              <a:rPr lang="en-US" dirty="0" err="1" smtClean="0"/>
              <a:t>โดยมีตัวแปร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00FF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 err="1" smtClean="0"/>
              <a:t>เพื่อใช้ในการอ้างถึงตำแหน่งนั้น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A8F6F1-9E48-435E-B7E3-2E808907662F}" type="slidenum">
              <a:rPr lang="en-US" smtClean="0"/>
              <a:pPr/>
              <a:t>4</a:t>
            </a:fld>
            <a:endParaRPr lang="th-TH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785225" cy="1295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สมมุติตำแหน่งในหน่วยความจำดังกล่าวคือ ตำแหน่ง FFF2</a:t>
            </a:r>
            <a:r>
              <a:rPr lang="en-US" baseline="-25000" smtClean="0"/>
              <a:t>16</a:t>
            </a:r>
            <a:r>
              <a:rPr lang="en-US" smtClean="0"/>
              <a:t> ( address ที่ FFF2</a:t>
            </a:r>
            <a:r>
              <a:rPr lang="en-US" baseline="-25000" smtClean="0"/>
              <a:t>16</a:t>
            </a:r>
            <a:r>
              <a:rPr lang="en-US" smtClean="0"/>
              <a:t> 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41338" y="2062163"/>
            <a:ext cx="3959225" cy="2593975"/>
            <a:chOff x="341" y="1435"/>
            <a:chExt cx="2494" cy="1634"/>
          </a:xfrm>
        </p:grpSpPr>
        <p:sp>
          <p:nvSpPr>
            <p:cNvPr id="6169" name="Rectangle 4"/>
            <p:cNvSpPr>
              <a:spLocks noChangeArrowheads="1"/>
            </p:cNvSpPr>
            <p:nvPr/>
          </p:nvSpPr>
          <p:spPr bwMode="auto">
            <a:xfrm>
              <a:off x="1339" y="2115"/>
              <a:ext cx="590" cy="272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Rectangle 5"/>
            <p:cNvSpPr>
              <a:spLocks noChangeArrowheads="1"/>
            </p:cNvSpPr>
            <p:nvPr/>
          </p:nvSpPr>
          <p:spPr bwMode="auto">
            <a:xfrm>
              <a:off x="1339" y="2387"/>
              <a:ext cx="590" cy="272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Rectangle 6"/>
            <p:cNvSpPr>
              <a:spLocks noChangeArrowheads="1"/>
            </p:cNvSpPr>
            <p:nvPr/>
          </p:nvSpPr>
          <p:spPr bwMode="auto">
            <a:xfrm>
              <a:off x="1339" y="1843"/>
              <a:ext cx="590" cy="272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800">
                <a:latin typeface="Arial" charset="0"/>
                <a:cs typeface="Arial" charset="0"/>
              </a:endParaRPr>
            </a:p>
          </p:txBody>
        </p:sp>
        <p:sp>
          <p:nvSpPr>
            <p:cNvPr id="6172" name="Line 7"/>
            <p:cNvSpPr>
              <a:spLocks noChangeShapeType="1"/>
            </p:cNvSpPr>
            <p:nvPr/>
          </p:nvSpPr>
          <p:spPr bwMode="auto">
            <a:xfrm flipV="1">
              <a:off x="1929" y="1435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8"/>
            <p:cNvSpPr>
              <a:spLocks noChangeShapeType="1"/>
            </p:cNvSpPr>
            <p:nvPr/>
          </p:nvSpPr>
          <p:spPr bwMode="auto">
            <a:xfrm flipV="1">
              <a:off x="1339" y="1435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9"/>
            <p:cNvSpPr>
              <a:spLocks noChangeShapeType="1"/>
            </p:cNvSpPr>
            <p:nvPr/>
          </p:nvSpPr>
          <p:spPr bwMode="auto">
            <a:xfrm flipV="1">
              <a:off x="1929" y="2660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10"/>
            <p:cNvSpPr>
              <a:spLocks noChangeShapeType="1"/>
            </p:cNvSpPr>
            <p:nvPr/>
          </p:nvSpPr>
          <p:spPr bwMode="auto">
            <a:xfrm flipV="1">
              <a:off x="1339" y="265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Rectangle 11"/>
            <p:cNvSpPr>
              <a:spLocks noChangeArrowheads="1"/>
            </p:cNvSpPr>
            <p:nvPr/>
          </p:nvSpPr>
          <p:spPr bwMode="auto">
            <a:xfrm>
              <a:off x="1975" y="2383"/>
              <a:ext cx="86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0xFFF4</a:t>
              </a:r>
              <a:endParaRPr lang="en-US" sz="2800" b="0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177" name="Rectangle 12"/>
            <p:cNvSpPr>
              <a:spLocks noChangeArrowheads="1"/>
            </p:cNvSpPr>
            <p:nvPr/>
          </p:nvSpPr>
          <p:spPr bwMode="auto">
            <a:xfrm>
              <a:off x="1975" y="1849"/>
              <a:ext cx="86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0xFFF0</a:t>
              </a:r>
              <a:endParaRPr lang="en-US" sz="2800" b="0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178" name="Line 13"/>
            <p:cNvSpPr>
              <a:spLocks noChangeShapeType="1"/>
            </p:cNvSpPr>
            <p:nvPr/>
          </p:nvSpPr>
          <p:spPr bwMode="auto">
            <a:xfrm flipV="1">
              <a:off x="2247" y="148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14"/>
            <p:cNvSpPr>
              <a:spLocks noChangeShapeType="1"/>
            </p:cNvSpPr>
            <p:nvPr/>
          </p:nvSpPr>
          <p:spPr bwMode="auto">
            <a:xfrm>
              <a:off x="2247" y="270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25"/>
            <p:cNvSpPr>
              <a:spLocks noChangeShapeType="1"/>
            </p:cNvSpPr>
            <p:nvPr/>
          </p:nvSpPr>
          <p:spPr bwMode="auto">
            <a:xfrm>
              <a:off x="341" y="2251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Rectangle 26"/>
            <p:cNvSpPr>
              <a:spLocks noChangeArrowheads="1"/>
            </p:cNvSpPr>
            <p:nvPr/>
          </p:nvSpPr>
          <p:spPr bwMode="auto">
            <a:xfrm>
              <a:off x="432" y="1986"/>
              <a:ext cx="54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 i="1">
                  <a:solidFill>
                    <a:schemeClr val="bg2"/>
                  </a:solidFill>
                  <a:latin typeface="Arial" charset="0"/>
                  <a:cs typeface="Arial" charset="0"/>
                </a:rPr>
                <a:t>int x</a:t>
              </a:r>
            </a:p>
          </p:txBody>
        </p:sp>
        <p:sp>
          <p:nvSpPr>
            <p:cNvPr id="6182" name="Rectangle 27"/>
            <p:cNvSpPr>
              <a:spLocks noChangeArrowheads="1"/>
            </p:cNvSpPr>
            <p:nvPr/>
          </p:nvSpPr>
          <p:spPr bwMode="auto">
            <a:xfrm>
              <a:off x="1975" y="2111"/>
              <a:ext cx="86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0xFFF2</a:t>
              </a:r>
              <a:endParaRPr lang="en-US" sz="2800" b="0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183" name="Rectangle 28"/>
            <p:cNvSpPr>
              <a:spLocks noChangeArrowheads="1"/>
            </p:cNvSpPr>
            <p:nvPr/>
          </p:nvSpPr>
          <p:spPr bwMode="auto">
            <a:xfrm>
              <a:off x="1111" y="2069"/>
              <a:ext cx="18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 i="1">
                  <a:solidFill>
                    <a:schemeClr val="bg2"/>
                  </a:solidFill>
                  <a:latin typeface="Arial" charset="0"/>
                  <a:cs typeface="Arial" charset="0"/>
                </a:rPr>
                <a:t>x</a:t>
              </a:r>
            </a:p>
          </p:txBody>
        </p:sp>
      </p:grpSp>
      <p:sp>
        <p:nvSpPr>
          <p:cNvPr id="172064" name="Line 32"/>
          <p:cNvSpPr>
            <a:spLocks noChangeShapeType="1"/>
          </p:cNvSpPr>
          <p:nvPr/>
        </p:nvSpPr>
        <p:spPr bwMode="auto">
          <a:xfrm>
            <a:off x="4643438" y="1989138"/>
            <a:ext cx="0" cy="2665412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786313" y="2062163"/>
            <a:ext cx="3889375" cy="2593975"/>
            <a:chOff x="3015" y="1435"/>
            <a:chExt cx="2450" cy="1634"/>
          </a:xfrm>
        </p:grpSpPr>
        <p:sp>
          <p:nvSpPr>
            <p:cNvPr id="6153" name="Rectangle 15"/>
            <p:cNvSpPr>
              <a:spLocks noChangeArrowheads="1"/>
            </p:cNvSpPr>
            <p:nvPr/>
          </p:nvSpPr>
          <p:spPr bwMode="auto">
            <a:xfrm>
              <a:off x="3970" y="2115"/>
              <a:ext cx="590" cy="272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Rectangle 16"/>
            <p:cNvSpPr>
              <a:spLocks noChangeArrowheads="1"/>
            </p:cNvSpPr>
            <p:nvPr/>
          </p:nvSpPr>
          <p:spPr bwMode="auto">
            <a:xfrm>
              <a:off x="3970" y="2387"/>
              <a:ext cx="590" cy="272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Rectangle 17"/>
            <p:cNvSpPr>
              <a:spLocks noChangeArrowheads="1"/>
            </p:cNvSpPr>
            <p:nvPr/>
          </p:nvSpPr>
          <p:spPr bwMode="auto">
            <a:xfrm>
              <a:off x="3970" y="1843"/>
              <a:ext cx="590" cy="272"/>
            </a:xfrm>
            <a:prstGeom prst="rect">
              <a:avLst/>
            </a:prstGeom>
            <a:noFill/>
            <a:ln w="1588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800">
                <a:latin typeface="Arial" charset="0"/>
                <a:cs typeface="Arial" charset="0"/>
              </a:endParaRPr>
            </a:p>
          </p:txBody>
        </p:sp>
        <p:sp>
          <p:nvSpPr>
            <p:cNvPr id="6156" name="Line 18"/>
            <p:cNvSpPr>
              <a:spLocks noChangeShapeType="1"/>
            </p:cNvSpPr>
            <p:nvPr/>
          </p:nvSpPr>
          <p:spPr bwMode="auto">
            <a:xfrm flipV="1">
              <a:off x="4560" y="1435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Line 19"/>
            <p:cNvSpPr>
              <a:spLocks noChangeShapeType="1"/>
            </p:cNvSpPr>
            <p:nvPr/>
          </p:nvSpPr>
          <p:spPr bwMode="auto">
            <a:xfrm flipV="1">
              <a:off x="3970" y="1435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Line 20"/>
            <p:cNvSpPr>
              <a:spLocks noChangeShapeType="1"/>
            </p:cNvSpPr>
            <p:nvPr/>
          </p:nvSpPr>
          <p:spPr bwMode="auto">
            <a:xfrm flipV="1">
              <a:off x="4560" y="2660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Line 21"/>
            <p:cNvSpPr>
              <a:spLocks noChangeShapeType="1"/>
            </p:cNvSpPr>
            <p:nvPr/>
          </p:nvSpPr>
          <p:spPr bwMode="auto">
            <a:xfrm flipV="1">
              <a:off x="3970" y="265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22"/>
            <p:cNvSpPr>
              <a:spLocks noChangeShapeType="1"/>
            </p:cNvSpPr>
            <p:nvPr/>
          </p:nvSpPr>
          <p:spPr bwMode="auto">
            <a:xfrm flipV="1">
              <a:off x="4877" y="148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23"/>
            <p:cNvSpPr>
              <a:spLocks noChangeShapeType="1"/>
            </p:cNvSpPr>
            <p:nvPr/>
          </p:nvSpPr>
          <p:spPr bwMode="auto">
            <a:xfrm>
              <a:off x="4877" y="270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Rectangle 24"/>
            <p:cNvSpPr>
              <a:spLocks noChangeArrowheads="1"/>
            </p:cNvSpPr>
            <p:nvPr/>
          </p:nvSpPr>
          <p:spPr bwMode="auto">
            <a:xfrm>
              <a:off x="3971" y="2123"/>
              <a:ext cx="58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25</a:t>
              </a:r>
              <a:endParaRPr lang="en-US" sz="2800" b="0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163" name="Line 29"/>
            <p:cNvSpPr>
              <a:spLocks noChangeShapeType="1"/>
            </p:cNvSpPr>
            <p:nvPr/>
          </p:nvSpPr>
          <p:spPr bwMode="auto">
            <a:xfrm>
              <a:off x="3017" y="2297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Rectangle 30"/>
            <p:cNvSpPr>
              <a:spLocks noChangeArrowheads="1"/>
            </p:cNvSpPr>
            <p:nvPr/>
          </p:nvSpPr>
          <p:spPr bwMode="auto">
            <a:xfrm>
              <a:off x="3015" y="2024"/>
              <a:ext cx="72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 i="1">
                  <a:solidFill>
                    <a:schemeClr val="bg2"/>
                  </a:solidFill>
                  <a:latin typeface="Arial" charset="0"/>
                  <a:cs typeface="Arial" charset="0"/>
                </a:rPr>
                <a:t>x = 25</a:t>
              </a:r>
            </a:p>
          </p:txBody>
        </p:sp>
        <p:sp>
          <p:nvSpPr>
            <p:cNvPr id="6165" name="Rectangle 31"/>
            <p:cNvSpPr>
              <a:spLocks noChangeArrowheads="1"/>
            </p:cNvSpPr>
            <p:nvPr/>
          </p:nvSpPr>
          <p:spPr bwMode="auto">
            <a:xfrm>
              <a:off x="3788" y="2123"/>
              <a:ext cx="18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 i="1">
                  <a:solidFill>
                    <a:schemeClr val="bg2"/>
                  </a:solidFill>
                  <a:latin typeface="Arial" charset="0"/>
                  <a:cs typeface="Arial" charset="0"/>
                </a:rPr>
                <a:t>x</a:t>
              </a:r>
            </a:p>
          </p:txBody>
        </p:sp>
        <p:sp>
          <p:nvSpPr>
            <p:cNvPr id="6166" name="Rectangle 33"/>
            <p:cNvSpPr>
              <a:spLocks noChangeArrowheads="1"/>
            </p:cNvSpPr>
            <p:nvPr/>
          </p:nvSpPr>
          <p:spPr bwMode="auto">
            <a:xfrm>
              <a:off x="4559" y="2383"/>
              <a:ext cx="90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0xFFF4</a:t>
              </a:r>
              <a:endParaRPr lang="en-US" sz="2800" b="0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167" name="Rectangle 34"/>
            <p:cNvSpPr>
              <a:spLocks noChangeArrowheads="1"/>
            </p:cNvSpPr>
            <p:nvPr/>
          </p:nvSpPr>
          <p:spPr bwMode="auto">
            <a:xfrm>
              <a:off x="4559" y="1849"/>
              <a:ext cx="90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0xFFF0</a:t>
              </a:r>
              <a:endParaRPr lang="en-US" sz="2800" b="0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168" name="Rectangle 35"/>
            <p:cNvSpPr>
              <a:spLocks noChangeArrowheads="1"/>
            </p:cNvSpPr>
            <p:nvPr/>
          </p:nvSpPr>
          <p:spPr bwMode="auto">
            <a:xfrm>
              <a:off x="4559" y="2111"/>
              <a:ext cx="90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0xFFF2</a:t>
              </a:r>
              <a:endParaRPr lang="en-US" sz="2800" b="0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72069" name="Rectangle 37"/>
          <p:cNvSpPr>
            <a:spLocks noChangeArrowheads="1"/>
          </p:cNvSpPr>
          <p:nvPr/>
        </p:nvSpPr>
        <p:spPr bwMode="auto">
          <a:xfrm>
            <a:off x="179388" y="5084763"/>
            <a:ext cx="8785225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0" bIns="0"/>
          <a:lstStyle/>
          <a:p>
            <a:pPr marL="342900" indent="-342900">
              <a:lnSpc>
                <a:spcPct val="95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th-TH"/>
              <a:t>เมื่อเราอ้างถึงตัวแปร </a:t>
            </a:r>
            <a:r>
              <a:rPr lang="en-US" i="1">
                <a:solidFill>
                  <a:srgbClr val="0000FF"/>
                </a:solidFill>
              </a:rPr>
              <a:t>x</a:t>
            </a:r>
            <a:r>
              <a:rPr lang="en-US"/>
              <a:t> </a:t>
            </a:r>
            <a:r>
              <a:rPr lang="th-TH"/>
              <a:t>ก็คือการอ้างถึงข้อมูลที่เก็บอยู่ในหน่วยความจำตำแหน่ง </a:t>
            </a:r>
            <a:r>
              <a:rPr lang="en-US"/>
              <a:t>FFF2</a:t>
            </a:r>
            <a:r>
              <a:rPr lang="en-US" baseline="-25000"/>
              <a:t>16</a:t>
            </a:r>
            <a:r>
              <a:rPr lang="en-US"/>
              <a:t> </a:t>
            </a:r>
            <a:r>
              <a:rPr lang="th-TH"/>
              <a:t>นั่งเอง </a:t>
            </a:r>
            <a:r>
              <a:rPr lang="en-US"/>
              <a:t>เช่น   </a:t>
            </a:r>
            <a:r>
              <a:rPr lang="en-US" i="1">
                <a:solidFill>
                  <a:srgbClr val="0000FF"/>
                </a:solidFill>
              </a:rPr>
              <a:t>x = x + 10;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64" grpId="0" animBg="1"/>
      <p:bldP spid="1720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1FF98BE-5AA8-440A-8226-741B1479D72F}" type="slidenum">
              <a:rPr lang="en-US" smtClean="0"/>
              <a:pPr/>
              <a:t>5</a:t>
            </a:fld>
            <a:endParaRPr lang="th-TH" smtClean="0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95567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ตัวแปรชนิด pointer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2592387"/>
          </a:xfrm>
        </p:spPr>
        <p:txBody>
          <a:bodyPr/>
          <a:lstStyle/>
          <a:p>
            <a:pPr eaLnBrk="1" hangingPunct="1"/>
            <a:r>
              <a:rPr lang="en-US" smtClean="0"/>
              <a:t>นอกจากตัวแปรธรรมดา (int, long, float, double, short, char) แล้วภาษาซียังมีตัวแปรชนิดพิเศษซึ่งใช้เก็บตำแหน่ง (address) ในหน่วยความจำของตัวแปรชนิดอื่นๆ ได้ ซึ่งจะเรียกว่า </a:t>
            </a:r>
            <a:r>
              <a:rPr lang="en-US" smtClean="0">
                <a:solidFill>
                  <a:srgbClr val="0000FF"/>
                </a:solidFill>
              </a:rPr>
              <a:t>ตัวแปรชนิด pointer (ตัวชี้)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19075" y="3717925"/>
            <a:ext cx="4425950" cy="2806700"/>
            <a:chOff x="138" y="2342"/>
            <a:chExt cx="2788" cy="1768"/>
          </a:xfrm>
        </p:grpSpPr>
        <p:sp>
          <p:nvSpPr>
            <p:cNvPr id="7176" name="Rectangle 11"/>
            <p:cNvSpPr>
              <a:spLocks noChangeArrowheads="1"/>
            </p:cNvSpPr>
            <p:nvPr/>
          </p:nvSpPr>
          <p:spPr bwMode="auto">
            <a:xfrm>
              <a:off x="2019" y="3515"/>
              <a:ext cx="90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0xFFF4</a:t>
              </a:r>
              <a:endParaRPr lang="en-US" sz="2800" b="0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177" name="Rectangle 12"/>
            <p:cNvSpPr>
              <a:spLocks noChangeArrowheads="1"/>
            </p:cNvSpPr>
            <p:nvPr/>
          </p:nvSpPr>
          <p:spPr bwMode="auto">
            <a:xfrm>
              <a:off x="2019" y="2981"/>
              <a:ext cx="90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0xFFF0</a:t>
              </a:r>
              <a:endParaRPr lang="en-US" sz="2800" b="0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178" name="Line 13"/>
            <p:cNvSpPr>
              <a:spLocks noChangeShapeType="1"/>
            </p:cNvSpPr>
            <p:nvPr/>
          </p:nvSpPr>
          <p:spPr bwMode="auto">
            <a:xfrm flipV="1">
              <a:off x="2291" y="2342"/>
              <a:ext cx="0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4"/>
            <p:cNvSpPr>
              <a:spLocks noChangeShapeType="1"/>
            </p:cNvSpPr>
            <p:nvPr/>
          </p:nvSpPr>
          <p:spPr bwMode="auto">
            <a:xfrm>
              <a:off x="2291" y="3838"/>
              <a:ext cx="0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Rectangle 15"/>
            <p:cNvSpPr>
              <a:spLocks noChangeArrowheads="1"/>
            </p:cNvSpPr>
            <p:nvPr/>
          </p:nvSpPr>
          <p:spPr bwMode="auto">
            <a:xfrm>
              <a:off x="2019" y="3243"/>
              <a:ext cx="90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0xFFF2</a:t>
              </a:r>
              <a:endParaRPr lang="en-US" sz="2800" b="0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181" name="Rectangle 18"/>
            <p:cNvSpPr>
              <a:spLocks noChangeArrowheads="1"/>
            </p:cNvSpPr>
            <p:nvPr/>
          </p:nvSpPr>
          <p:spPr bwMode="auto">
            <a:xfrm>
              <a:off x="2018" y="2710"/>
              <a:ext cx="90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0xFF</a:t>
              </a:r>
              <a:r>
                <a:rPr lang="en-US" sz="2800" b="0">
                  <a:solidFill>
                    <a:srgbClr val="000000"/>
                  </a:solidFill>
                  <a:latin typeface="Arial" charset="0"/>
                  <a:cs typeface="Angsana New" pitchFamily="18" charset="-34"/>
                </a:rPr>
                <a:t>EE</a:t>
              </a:r>
              <a:endParaRPr lang="en-US" sz="2800" b="0">
                <a:solidFill>
                  <a:schemeClr val="tx2"/>
                </a:solidFill>
                <a:latin typeface="Arial" charset="0"/>
                <a:cs typeface="Angsana New" pitchFamily="18" charset="-34"/>
              </a:endParaRPr>
            </a:p>
          </p:txBody>
        </p:sp>
        <p:sp>
          <p:nvSpPr>
            <p:cNvPr id="7182" name="Rectangle 19"/>
            <p:cNvSpPr>
              <a:spLocks noChangeArrowheads="1"/>
            </p:cNvSpPr>
            <p:nvPr/>
          </p:nvSpPr>
          <p:spPr bwMode="auto">
            <a:xfrm>
              <a:off x="839" y="3233"/>
              <a:ext cx="971" cy="2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25</a:t>
              </a:r>
              <a:endParaRPr lang="en-US" sz="2800" b="0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183" name="Rectangle 20"/>
            <p:cNvSpPr>
              <a:spLocks noChangeArrowheads="1"/>
            </p:cNvSpPr>
            <p:nvPr/>
          </p:nvSpPr>
          <p:spPr bwMode="auto">
            <a:xfrm>
              <a:off x="839" y="2659"/>
              <a:ext cx="973" cy="2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>
                  <a:solidFill>
                    <a:srgbClr val="000000"/>
                  </a:solidFill>
                  <a:latin typeface="Arial" charset="0"/>
                  <a:cs typeface="Arial" charset="0"/>
                </a:rPr>
                <a:t>0xFFF2</a:t>
              </a:r>
              <a:endParaRPr lang="en-US" sz="2800" b="0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7184" name="AutoShape 22"/>
            <p:cNvCxnSpPr>
              <a:cxnSpLocks noChangeShapeType="1"/>
            </p:cNvCxnSpPr>
            <p:nvPr/>
          </p:nvCxnSpPr>
          <p:spPr bwMode="auto">
            <a:xfrm flipH="1">
              <a:off x="1837" y="2795"/>
              <a:ext cx="2" cy="574"/>
            </a:xfrm>
            <a:prstGeom prst="bentConnector3">
              <a:avLst>
                <a:gd name="adj1" fmla="val -675000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7185" name="Rectangle 24"/>
            <p:cNvSpPr>
              <a:spLocks noChangeArrowheads="1"/>
            </p:cNvSpPr>
            <p:nvPr/>
          </p:nvSpPr>
          <p:spPr bwMode="auto">
            <a:xfrm>
              <a:off x="839" y="3520"/>
              <a:ext cx="973" cy="2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800" b="0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186" name="Rectangle 25"/>
            <p:cNvSpPr>
              <a:spLocks noChangeArrowheads="1"/>
            </p:cNvSpPr>
            <p:nvPr/>
          </p:nvSpPr>
          <p:spPr bwMode="auto">
            <a:xfrm>
              <a:off x="839" y="2949"/>
              <a:ext cx="973" cy="2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sz="2800" b="0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187" name="Rectangle 26"/>
            <p:cNvSpPr>
              <a:spLocks noChangeArrowheads="1"/>
            </p:cNvSpPr>
            <p:nvPr/>
          </p:nvSpPr>
          <p:spPr bwMode="auto">
            <a:xfrm>
              <a:off x="138" y="2668"/>
              <a:ext cx="973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 i="1">
                  <a:solidFill>
                    <a:srgbClr val="0000FF"/>
                  </a:solidFill>
                  <a:latin typeface="Arial" charset="0"/>
                  <a:cs typeface="Angsana New" pitchFamily="18" charset="-34"/>
                </a:rPr>
                <a:t>px</a:t>
              </a:r>
            </a:p>
          </p:txBody>
        </p:sp>
        <p:sp>
          <p:nvSpPr>
            <p:cNvPr id="7188" name="Rectangle 27"/>
            <p:cNvSpPr>
              <a:spLocks noChangeArrowheads="1"/>
            </p:cNvSpPr>
            <p:nvPr/>
          </p:nvSpPr>
          <p:spPr bwMode="auto">
            <a:xfrm>
              <a:off x="204" y="3252"/>
              <a:ext cx="973" cy="26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36000" tIns="0" rIns="36000" bIns="0" anchor="ctr" anchorCtr="1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 b="0" i="1">
                  <a:solidFill>
                    <a:srgbClr val="0000FF"/>
                  </a:solidFill>
                  <a:latin typeface="Arial" charset="0"/>
                  <a:cs typeface="Angsana New" pitchFamily="18" charset="-34"/>
                </a:rPr>
                <a:t>x</a:t>
              </a:r>
            </a:p>
          </p:txBody>
        </p:sp>
        <p:sp>
          <p:nvSpPr>
            <p:cNvPr id="7189" name="Line 28"/>
            <p:cNvSpPr>
              <a:spLocks noChangeShapeType="1"/>
            </p:cNvSpPr>
            <p:nvPr/>
          </p:nvSpPr>
          <p:spPr bwMode="auto">
            <a:xfrm>
              <a:off x="1810" y="2432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190" name="Line 30"/>
            <p:cNvSpPr>
              <a:spLocks noChangeShapeType="1"/>
            </p:cNvSpPr>
            <p:nvPr/>
          </p:nvSpPr>
          <p:spPr bwMode="auto">
            <a:xfrm>
              <a:off x="839" y="2432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191" name="Line 31"/>
            <p:cNvSpPr>
              <a:spLocks noChangeShapeType="1"/>
            </p:cNvSpPr>
            <p:nvPr/>
          </p:nvSpPr>
          <p:spPr bwMode="auto">
            <a:xfrm>
              <a:off x="839" y="3793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192" name="Line 32"/>
            <p:cNvSpPr>
              <a:spLocks noChangeShapeType="1"/>
            </p:cNvSpPr>
            <p:nvPr/>
          </p:nvSpPr>
          <p:spPr bwMode="auto">
            <a:xfrm>
              <a:off x="1810" y="3793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173089" name="Text Box 33"/>
          <p:cNvSpPr txBox="1">
            <a:spLocks noChangeArrowheads="1"/>
          </p:cNvSpPr>
          <p:nvPr/>
        </p:nvSpPr>
        <p:spPr bwMode="auto">
          <a:xfrm>
            <a:off x="5219700" y="3717925"/>
            <a:ext cx="3744788" cy="2447925"/>
          </a:xfrm>
          <a:prstGeom prst="rect">
            <a:avLst/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539750" indent="-539750">
              <a:spcBef>
                <a:spcPct val="5000"/>
              </a:spcBef>
            </a:pPr>
            <a:r>
              <a:rPr lang="en-US" i="1" dirty="0">
                <a:solidFill>
                  <a:srgbClr val="0000FF"/>
                </a:solidFill>
              </a:rPr>
              <a:t> x</a:t>
            </a:r>
            <a:r>
              <a:rPr lang="en-US" dirty="0">
                <a:solidFill>
                  <a:srgbClr val="A50021"/>
                </a:solidFill>
              </a:rPr>
              <a:t>   </a:t>
            </a:r>
            <a:r>
              <a:rPr lang="en-US" dirty="0" err="1"/>
              <a:t>เป็นตัวแปรชนิด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en-US" dirty="0"/>
          </a:p>
          <a:p>
            <a:pPr marL="539750" indent="-539750">
              <a:spcBef>
                <a:spcPct val="5000"/>
              </a:spcBef>
            </a:pP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 err="1">
                <a:solidFill>
                  <a:srgbClr val="0000FF"/>
                </a:solidFill>
              </a:rPr>
              <a:t>px</a:t>
            </a:r>
            <a:r>
              <a:rPr lang="en-US" dirty="0">
                <a:solidFill>
                  <a:srgbClr val="A50021"/>
                </a:solidFill>
              </a:rPr>
              <a:t> </a:t>
            </a:r>
            <a:r>
              <a:rPr lang="en-US" dirty="0" smtClean="0">
                <a:solidFill>
                  <a:srgbClr val="A50021"/>
                </a:solidFill>
              </a:rPr>
              <a:t>= </a:t>
            </a:r>
            <a:r>
              <a:rPr lang="en-US" i="1" dirty="0" smtClean="0">
                <a:solidFill>
                  <a:srgbClr val="0000FF"/>
                </a:solidFill>
              </a:rPr>
              <a:t>&amp;x</a:t>
            </a:r>
            <a:endParaRPr lang="en-US" dirty="0" smtClean="0">
              <a:solidFill>
                <a:srgbClr val="A50021"/>
              </a:solidFill>
            </a:endParaRPr>
          </a:p>
          <a:p>
            <a:pPr marL="539750" indent="-539750">
              <a:spcBef>
                <a:spcPct val="5000"/>
              </a:spcBef>
            </a:pPr>
            <a:r>
              <a:rPr lang="en-US" dirty="0" err="1" smtClean="0"/>
              <a:t>เป็น</a:t>
            </a:r>
            <a:r>
              <a:rPr lang="en-US" dirty="0" err="1"/>
              <a:t>ตัวแปร</a:t>
            </a:r>
            <a:r>
              <a:rPr lang="en-US" dirty="0" err="1" smtClean="0"/>
              <a:t>ชนิด</a:t>
            </a:r>
            <a:r>
              <a:rPr lang="en-US" dirty="0"/>
              <a:t> </a:t>
            </a:r>
            <a:r>
              <a:rPr lang="en-US" dirty="0" err="1" smtClean="0"/>
              <a:t>pointerที่</a:t>
            </a:r>
            <a:r>
              <a:rPr lang="en-US" dirty="0" err="1"/>
              <a:t>ชี้ไปยัง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0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3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3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3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uild="p"/>
      <p:bldP spid="173089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499728E-8A71-490E-8036-07BDD3DCD73D}" type="slidenum">
              <a:rPr lang="en-US" smtClean="0"/>
              <a:pPr/>
              <a:t>6</a:t>
            </a:fld>
            <a:endParaRPr lang="th-TH" smtClean="0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smtClean="0"/>
              <a:t>การประกาศตัวแปรชนิด Pointer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205038"/>
            <a:ext cx="8785225" cy="4454525"/>
          </a:xfrm>
        </p:spPr>
        <p:txBody>
          <a:bodyPr/>
          <a:lstStyle/>
          <a:p>
            <a:pPr eaLnBrk="1" hangingPunct="1">
              <a:spcBef>
                <a:spcPct val="20000"/>
              </a:spcBef>
              <a:tabLst>
                <a:tab pos="2863850" algn="l"/>
              </a:tabLst>
            </a:pPr>
            <a:r>
              <a:rPr lang="en-US" i="1" dirty="0" smtClean="0">
                <a:solidFill>
                  <a:srgbClr val="0000FF"/>
                </a:solidFill>
              </a:rPr>
              <a:t>Type</a:t>
            </a:r>
            <a:r>
              <a:rPr lang="en-US" dirty="0" smtClean="0"/>
              <a:t>   	: </a:t>
            </a:r>
            <a:r>
              <a:rPr lang="en-US" dirty="0" err="1" smtClean="0"/>
              <a:t>ชนิดของตัวแปร</a:t>
            </a:r>
            <a:endParaRPr lang="en-US" dirty="0" smtClean="0"/>
          </a:p>
          <a:p>
            <a:pPr eaLnBrk="1" hangingPunct="1">
              <a:spcBef>
                <a:spcPct val="20000"/>
              </a:spcBef>
              <a:tabLst>
                <a:tab pos="286385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 *	</a:t>
            </a:r>
            <a:r>
              <a:rPr lang="en-US" dirty="0" smtClean="0"/>
              <a:t>: </a:t>
            </a:r>
            <a:r>
              <a:rPr lang="en-US" dirty="0" err="1" smtClean="0"/>
              <a:t>เป็นเครื่องหมายที่แสดงว่าตัวแปรที่</a:t>
            </a:r>
            <a:r>
              <a:rPr lang="en-US" dirty="0" smtClean="0"/>
              <a:t>	  </a:t>
            </a:r>
            <a:r>
              <a:rPr lang="en-US" dirty="0" err="1" smtClean="0"/>
              <a:t>ตามหลังเครื่องหมายนี้เป็นตัวแปร</a:t>
            </a:r>
            <a:r>
              <a:rPr lang="en-US" dirty="0" smtClean="0"/>
              <a:t>	  	  </a:t>
            </a:r>
            <a:r>
              <a:rPr lang="en-US" dirty="0" err="1" smtClean="0"/>
              <a:t>ชนิด</a:t>
            </a:r>
            <a:r>
              <a:rPr lang="en-US" dirty="0" smtClean="0"/>
              <a:t> pointer</a:t>
            </a:r>
          </a:p>
          <a:p>
            <a:pPr eaLnBrk="1" hangingPunct="1">
              <a:spcBef>
                <a:spcPct val="20000"/>
              </a:spcBef>
              <a:tabLst>
                <a:tab pos="2863850" algn="l"/>
              </a:tabLst>
            </a:pPr>
            <a:r>
              <a:rPr lang="en-US" i="1" dirty="0" err="1" smtClean="0">
                <a:solidFill>
                  <a:srgbClr val="0000FF"/>
                </a:solidFill>
              </a:rPr>
              <a:t>Variable_Name</a:t>
            </a:r>
            <a:r>
              <a:rPr lang="en-US" i="1" dirty="0" smtClean="0">
                <a:solidFill>
                  <a:srgbClr val="0000FF"/>
                </a:solidFill>
              </a:rPr>
              <a:t>	</a:t>
            </a:r>
            <a:r>
              <a:rPr lang="en-US" dirty="0" smtClean="0"/>
              <a:t>: </a:t>
            </a:r>
            <a:r>
              <a:rPr lang="en-US" dirty="0" err="1" smtClean="0"/>
              <a:t>เป็นชื่อตัวแปรที่ต้องการประกาศว่า</a:t>
            </a:r>
            <a:r>
              <a:rPr lang="en-US" dirty="0" smtClean="0"/>
              <a:t>	  </a:t>
            </a:r>
            <a:r>
              <a:rPr lang="en-US" dirty="0" err="1" smtClean="0"/>
              <a:t>เป็นตัวแปรชนิด</a:t>
            </a:r>
            <a:r>
              <a:rPr lang="en-US" dirty="0" smtClean="0"/>
              <a:t> pointer </a:t>
            </a:r>
            <a:r>
              <a:rPr lang="en-US" dirty="0" err="1" smtClean="0"/>
              <a:t>โดยมีกฎการ</a:t>
            </a:r>
            <a:r>
              <a:rPr lang="en-US" dirty="0" smtClean="0"/>
              <a:t>	  </a:t>
            </a:r>
            <a:r>
              <a:rPr lang="en-US" dirty="0" err="1" smtClean="0"/>
              <a:t>ตั้งชื่อเหมือนตัวแปรทั่วไป</a:t>
            </a:r>
            <a:endParaRPr lang="en-US" dirty="0" smtClean="0"/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2351088" y="1268413"/>
            <a:ext cx="4813300" cy="7207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>
              <a:buClrTx/>
              <a:buSzTx/>
              <a:buFontTx/>
              <a:buNone/>
            </a:pPr>
            <a:r>
              <a:rPr lang="en-US" sz="3200" b="0" i="1" dirty="0">
                <a:solidFill>
                  <a:srgbClr val="0000FF"/>
                </a:solidFill>
                <a:latin typeface="Arial" charset="0"/>
                <a:cs typeface="Arial" charset="0"/>
              </a:rPr>
              <a:t>Type	    * </a:t>
            </a:r>
            <a:r>
              <a:rPr lang="en-US" sz="3200" b="0" i="1" dirty="0" err="1">
                <a:solidFill>
                  <a:srgbClr val="0000FF"/>
                </a:solidFill>
                <a:latin typeface="Arial" charset="0"/>
                <a:cs typeface="Arial" charset="0"/>
              </a:rPr>
              <a:t>Variable_Name</a:t>
            </a:r>
            <a:r>
              <a:rPr lang="en-US" sz="3200" b="0" i="1" dirty="0">
                <a:solidFill>
                  <a:srgbClr val="0000FF"/>
                </a:solidFill>
                <a:latin typeface="Arial" charset="0"/>
                <a:cs typeface="Arial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5E2F44-E023-490D-9D3E-F5A51FE30BA9}" type="slidenum">
              <a:rPr lang="en-US" smtClean="0"/>
              <a:pPr/>
              <a:t>7</a:t>
            </a:fld>
            <a:endParaRPr lang="th-TH" smtClean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476251"/>
            <a:ext cx="8785225" cy="619311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dirty="0" err="1" smtClean="0">
                <a:solidFill>
                  <a:srgbClr val="FF0000"/>
                </a:solidFill>
              </a:rPr>
              <a:t>ตัวอย่าง</a:t>
            </a:r>
            <a:endParaRPr lang="en-US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	</a:t>
            </a:r>
            <a:r>
              <a:rPr lang="en-US" i="1" dirty="0" err="1" smtClean="0">
                <a:solidFill>
                  <a:srgbClr val="0000FF"/>
                </a:solidFill>
              </a:rPr>
              <a:t>int</a:t>
            </a:r>
            <a:r>
              <a:rPr lang="en-US" i="1" dirty="0" smtClean="0">
                <a:solidFill>
                  <a:srgbClr val="0000FF"/>
                </a:solidFill>
              </a:rPr>
              <a:t>     *</a:t>
            </a:r>
            <a:r>
              <a:rPr lang="en-US" i="1" dirty="0" err="1" smtClean="0">
                <a:solidFill>
                  <a:srgbClr val="0000FF"/>
                </a:solidFill>
              </a:rPr>
              <a:t>pt_i</a:t>
            </a:r>
            <a:r>
              <a:rPr lang="en-US" i="1" dirty="0" smtClean="0">
                <a:solidFill>
                  <a:srgbClr val="0000FF"/>
                </a:solidFill>
              </a:rPr>
              <a:t> ;   </a:t>
            </a:r>
            <a:r>
              <a:rPr lang="en-US" dirty="0" err="1" smtClean="0"/>
              <a:t>หมายความว่า</a:t>
            </a:r>
            <a:r>
              <a:rPr lang="en-US" i="1" dirty="0" smtClean="0">
                <a:solidFill>
                  <a:srgbClr val="0000FF"/>
                </a:solidFill>
              </a:rPr>
              <a:t>  </a:t>
            </a:r>
            <a:r>
              <a:rPr lang="en-US" i="1" dirty="0" err="1" smtClean="0">
                <a:solidFill>
                  <a:srgbClr val="0000FF"/>
                </a:solidFill>
              </a:rPr>
              <a:t>pt_i</a:t>
            </a:r>
            <a:r>
              <a:rPr lang="en-US" i="1" dirty="0" smtClean="0">
                <a:solidFill>
                  <a:srgbClr val="0000FF"/>
                </a:solidFill>
              </a:rPr>
              <a:t>  </a:t>
            </a:r>
            <a:r>
              <a:rPr lang="en-US" dirty="0" err="1" smtClean="0"/>
              <a:t>เป็นตัวแปร</a:t>
            </a:r>
            <a:r>
              <a:rPr lang="en-US" dirty="0" smtClean="0"/>
              <a:t> pointer </a:t>
            </a:r>
            <a:r>
              <a:rPr lang="en-US" dirty="0" err="1" smtClean="0"/>
              <a:t>ที่ชี้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    </a:t>
            </a:r>
            <a:r>
              <a:rPr lang="en-US" dirty="0" err="1" smtClean="0"/>
              <a:t>ไปยังข้อมูลชนิด</a:t>
            </a:r>
            <a:r>
              <a:rPr lang="en-US" dirty="0" smtClean="0"/>
              <a:t> integer</a:t>
            </a:r>
            <a:endParaRPr lang="en-US" i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	float  *</a:t>
            </a:r>
            <a:r>
              <a:rPr lang="en-US" i="1" dirty="0" err="1" smtClean="0">
                <a:solidFill>
                  <a:srgbClr val="0000FF"/>
                </a:solidFill>
              </a:rPr>
              <a:t>pt_f</a:t>
            </a:r>
            <a:r>
              <a:rPr lang="en-US" i="1" dirty="0" smtClean="0">
                <a:solidFill>
                  <a:srgbClr val="0000FF"/>
                </a:solidFill>
              </a:rPr>
              <a:t> ;   </a:t>
            </a:r>
            <a:r>
              <a:rPr lang="en-US" dirty="0" err="1" smtClean="0"/>
              <a:t>หมายความว่า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pt_f</a:t>
            </a:r>
            <a:r>
              <a:rPr lang="en-US" i="1" dirty="0" smtClean="0">
                <a:solidFill>
                  <a:srgbClr val="0000FF"/>
                </a:solidFill>
              </a:rPr>
              <a:t>  </a:t>
            </a:r>
            <a:r>
              <a:rPr lang="en-US" dirty="0" err="1" smtClean="0"/>
              <a:t>เป็นตัวแปร</a:t>
            </a:r>
            <a:r>
              <a:rPr lang="en-US" dirty="0" smtClean="0"/>
              <a:t> pointer </a:t>
            </a:r>
            <a:r>
              <a:rPr lang="en-US" dirty="0" err="1" smtClean="0"/>
              <a:t>ที่ชี้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    </a:t>
            </a:r>
            <a:r>
              <a:rPr lang="en-US" dirty="0" err="1" smtClean="0"/>
              <a:t>ไปยังข้อมูลชนิด</a:t>
            </a:r>
            <a:r>
              <a:rPr lang="en-US" dirty="0" smtClean="0"/>
              <a:t> float</a:t>
            </a:r>
            <a:endParaRPr lang="en-US" dirty="0"/>
          </a:p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dirty="0" err="1">
                <a:solidFill>
                  <a:srgbClr val="FF0000"/>
                </a:solidFill>
              </a:rPr>
              <a:t>ข้อควรจำ</a:t>
            </a:r>
            <a:r>
              <a:rPr lang="en-US" dirty="0"/>
              <a:t> </a:t>
            </a:r>
            <a:r>
              <a:rPr lang="en-US" dirty="0" err="1"/>
              <a:t>เมื่อเราต้องการประกาศตัวแปร</a:t>
            </a:r>
            <a:r>
              <a:rPr lang="en-US" dirty="0"/>
              <a:t> pointer </a:t>
            </a:r>
            <a:r>
              <a:rPr lang="en-US" dirty="0" err="1"/>
              <a:t>เพื่อชี้</a:t>
            </a:r>
            <a:r>
              <a:rPr lang="en-US" dirty="0"/>
              <a:t> </a:t>
            </a:r>
            <a:r>
              <a:rPr lang="th-TH" dirty="0"/>
              <a:t>(เก็บค่า </a:t>
            </a:r>
            <a:r>
              <a:rPr lang="en-US" dirty="0"/>
              <a:t>address</a:t>
            </a:r>
            <a:r>
              <a:rPr lang="th-TH" dirty="0"/>
              <a:t>)</a:t>
            </a:r>
            <a:r>
              <a:rPr lang="en-US" dirty="0"/>
              <a:t> </a:t>
            </a:r>
            <a:r>
              <a:rPr lang="en-US" dirty="0" err="1"/>
              <a:t>ไปยังตัวแปรชนิดใด</a:t>
            </a:r>
            <a:r>
              <a:rPr lang="en-US" dirty="0"/>
              <a:t> </a:t>
            </a:r>
            <a:r>
              <a:rPr lang="en-US" dirty="0" err="1"/>
              <a:t>เราจำเป็นต้องประกาศตัวแปร</a:t>
            </a:r>
            <a:r>
              <a:rPr lang="en-US" dirty="0"/>
              <a:t> pointer </a:t>
            </a:r>
            <a:r>
              <a:rPr lang="en-US" dirty="0" err="1"/>
              <a:t>ให้มีชนิดข้อมูลเป็นชนิดเดียวกับตัวแปรนั้น</a:t>
            </a:r>
            <a:r>
              <a:rPr lang="en-US" dirty="0" err="1" smtClean="0"/>
              <a:t>ด้วย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C36FDC-CC5D-47FF-B3C5-8A6C102107A9}" type="slidenum">
              <a:rPr lang="en-US" smtClean="0"/>
              <a:pPr/>
              <a:t>8</a:t>
            </a:fld>
            <a:endParaRPr lang="th-TH" smtClean="0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95567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การกำหนดค่าให้ตัวแปร pointer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52525"/>
            <a:ext cx="8785225" cy="5588843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lang="en-US" i="1" dirty="0" smtClean="0">
                <a:solidFill>
                  <a:srgbClr val="0000FF"/>
                </a:solidFill>
              </a:rPr>
              <a:t>				float      a = 3.5; </a:t>
            </a:r>
            <a:br>
              <a:rPr lang="en-US" i="1" dirty="0" smtClean="0">
                <a:solidFill>
                  <a:srgbClr val="0000FF"/>
                </a:solidFill>
              </a:rPr>
            </a:br>
            <a:r>
              <a:rPr lang="en-US" i="1" dirty="0" smtClean="0">
                <a:solidFill>
                  <a:srgbClr val="0000FF"/>
                </a:solidFill>
              </a:rPr>
              <a:t>			float     *pa ;		</a:t>
            </a:r>
            <a:r>
              <a:rPr lang="en-US" i="1" dirty="0" smtClean="0">
                <a:solidFill>
                  <a:schemeClr val="bg2"/>
                </a:solidFill>
              </a:rPr>
              <a:t>		</a:t>
            </a:r>
          </a:p>
          <a:p>
            <a:pPr eaLnBrk="1" hangingPunct="1">
              <a:spcBef>
                <a:spcPct val="5000"/>
              </a:spcBef>
            </a:pPr>
            <a:r>
              <a:rPr lang="en-US" dirty="0" err="1" smtClean="0"/>
              <a:t>จากตัวอย่าง</a:t>
            </a:r>
            <a:r>
              <a:rPr lang="en-US" dirty="0" smtClean="0"/>
              <a:t> 	</a:t>
            </a:r>
            <a:r>
              <a:rPr lang="en-US" i="1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  </a:t>
            </a:r>
            <a:r>
              <a:rPr lang="en-US" dirty="0" err="1" smtClean="0"/>
              <a:t>เป็นตัวแปรชนิด</a:t>
            </a:r>
            <a:r>
              <a:rPr lang="en-US" dirty="0" smtClean="0"/>
              <a:t> float </a:t>
            </a:r>
            <a:r>
              <a:rPr lang="en-US" dirty="0" err="1" smtClean="0"/>
              <a:t>เก็บค่า</a:t>
            </a:r>
            <a:r>
              <a:rPr lang="en-US" dirty="0" smtClean="0"/>
              <a:t> 3.5 </a:t>
            </a:r>
            <a:br>
              <a:rPr lang="en-US" dirty="0" smtClean="0"/>
            </a:br>
            <a:r>
              <a:rPr lang="en-US" dirty="0" smtClean="0"/>
              <a:t>	    		</a:t>
            </a:r>
            <a:r>
              <a:rPr lang="en-US" i="1" dirty="0" smtClean="0">
                <a:solidFill>
                  <a:srgbClr val="0000FF"/>
                </a:solidFill>
              </a:rPr>
              <a:t>pa</a:t>
            </a:r>
            <a:r>
              <a:rPr lang="en-US" dirty="0" smtClean="0"/>
              <a:t>  </a:t>
            </a:r>
            <a:r>
              <a:rPr lang="en-US" dirty="0" err="1" smtClean="0"/>
              <a:t>เป็นตัวแปร</a:t>
            </a:r>
            <a:r>
              <a:rPr lang="en-US" dirty="0" smtClean="0"/>
              <a:t> </a:t>
            </a:r>
            <a:r>
              <a:rPr lang="en-US" dirty="0" err="1" smtClean="0"/>
              <a:t>poiter</a:t>
            </a:r>
            <a:endParaRPr lang="en-US" dirty="0" smtClean="0"/>
          </a:p>
          <a:p>
            <a:pPr eaLnBrk="1" hangingPunct="1">
              <a:spcBef>
                <a:spcPct val="5000"/>
              </a:spcBef>
            </a:pPr>
            <a:r>
              <a:rPr lang="en-US" dirty="0" err="1" smtClean="0"/>
              <a:t>เมื่อกำหนดตัวแปรชนิด</a:t>
            </a:r>
            <a:r>
              <a:rPr lang="en-US" dirty="0" smtClean="0"/>
              <a:t> pointer </a:t>
            </a:r>
            <a:r>
              <a:rPr lang="en-US" dirty="0" err="1" smtClean="0"/>
              <a:t>แล้ว</a:t>
            </a:r>
            <a:r>
              <a:rPr lang="en-US" dirty="0" smtClean="0"/>
              <a:t> </a:t>
            </a:r>
            <a:r>
              <a:rPr lang="en-US" dirty="0" err="1" smtClean="0"/>
              <a:t>ในตอนต้น</a:t>
            </a:r>
            <a:r>
              <a:rPr lang="en-US" dirty="0" smtClean="0"/>
              <a:t> </a:t>
            </a:r>
            <a:r>
              <a:rPr lang="en-US" dirty="0" err="1" smtClean="0"/>
              <a:t>ตัวแปร</a:t>
            </a:r>
            <a:r>
              <a:rPr lang="en-US" dirty="0" smtClean="0"/>
              <a:t> pointer </a:t>
            </a:r>
            <a:r>
              <a:rPr lang="en-US" dirty="0" err="1" smtClean="0"/>
              <a:t>ที่ได้จะ</a:t>
            </a:r>
            <a:r>
              <a:rPr lang="th-TH" dirty="0" smtClean="0"/>
              <a:t>เก็บค่า</a:t>
            </a:r>
            <a:r>
              <a:rPr lang="en-US" dirty="0" smtClean="0"/>
              <a:t> address </a:t>
            </a:r>
            <a:r>
              <a:rPr lang="en-US" dirty="0" err="1" smtClean="0"/>
              <a:t>ขยะ</a:t>
            </a:r>
            <a:r>
              <a:rPr lang="en-US" dirty="0" smtClean="0"/>
              <a:t> (</a:t>
            </a:r>
            <a:r>
              <a:rPr lang="en-US" dirty="0" err="1" smtClean="0"/>
              <a:t>เราไม่สามารถทราบได้ว่าเป็น</a:t>
            </a:r>
            <a:r>
              <a:rPr lang="en-US" dirty="0" smtClean="0"/>
              <a:t> address </a:t>
            </a:r>
            <a:r>
              <a:rPr lang="en-US" dirty="0" err="1" smtClean="0"/>
              <a:t>ตำแหน่งใด</a:t>
            </a:r>
            <a:r>
              <a:rPr lang="en-US" dirty="0" smtClean="0"/>
              <a:t>)</a:t>
            </a:r>
          </a:p>
          <a:p>
            <a:pPr eaLnBrk="1" hangingPunct="1">
              <a:spcBef>
                <a:spcPct val="5000"/>
              </a:spcBef>
            </a:pPr>
            <a:r>
              <a:rPr lang="en-US" dirty="0" err="1" smtClean="0"/>
              <a:t>ดังนั้น</a:t>
            </a:r>
            <a:r>
              <a:rPr lang="en-US" dirty="0" smtClean="0"/>
              <a:t> </a:t>
            </a:r>
            <a:r>
              <a:rPr lang="en-US" dirty="0" err="1" smtClean="0"/>
              <a:t>เราต้องกำหนดให้ตัวแปร</a:t>
            </a:r>
            <a:r>
              <a:rPr lang="en-US" dirty="0" smtClean="0"/>
              <a:t> pointer </a:t>
            </a:r>
            <a:r>
              <a:rPr lang="th-TH" dirty="0" smtClean="0"/>
              <a:t>เก็บค่า</a:t>
            </a:r>
            <a:r>
              <a:rPr lang="en-US" dirty="0" smtClean="0"/>
              <a:t> address </a:t>
            </a:r>
            <a:r>
              <a:rPr lang="en-US" dirty="0" err="1" smtClean="0"/>
              <a:t>ของตัวแปรที่เราต้องการ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4BA76A2-9845-4C98-B6B1-32FC40E24151}" type="slidenum">
              <a:rPr lang="en-US" smtClean="0"/>
              <a:pPr/>
              <a:t>9</a:t>
            </a:fld>
            <a:endParaRPr lang="th-TH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785225" cy="5975350"/>
          </a:xfrm>
        </p:spPr>
        <p:txBody>
          <a:bodyPr/>
          <a:lstStyle/>
          <a:p>
            <a:pPr eaLnBrk="1" hangingPunct="1"/>
            <a:r>
              <a:rPr lang="en-US" dirty="0" err="1" smtClean="0"/>
              <a:t>การกำหนดให้ตัวแปร</a:t>
            </a:r>
            <a:r>
              <a:rPr lang="en-US" dirty="0" smtClean="0"/>
              <a:t> pointer </a:t>
            </a:r>
            <a:r>
              <a:rPr lang="th-TH" dirty="0" smtClean="0"/>
              <a:t>เก็บค่า</a:t>
            </a:r>
            <a:r>
              <a:rPr lang="en-US" dirty="0" smtClean="0"/>
              <a:t> address </a:t>
            </a:r>
            <a:r>
              <a:rPr lang="en-US" dirty="0" err="1" smtClean="0"/>
              <a:t>ของตัวแปรอื่น</a:t>
            </a:r>
            <a:r>
              <a:rPr lang="en-US" dirty="0" smtClean="0"/>
              <a:t> </a:t>
            </a:r>
            <a:r>
              <a:rPr lang="en-US" dirty="0" err="1" smtClean="0"/>
              <a:t>กำหนดได้โดยอาศัยเครื่องหมาย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&amp; (address operator)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		 </a:t>
            </a:r>
            <a:r>
              <a:rPr lang="en-US" i="1" dirty="0" smtClean="0">
                <a:solidFill>
                  <a:srgbClr val="0000FF"/>
                </a:solidFill>
              </a:rPr>
              <a:t>pa  =  &amp;a ;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dirty="0" err="1" smtClean="0"/>
              <a:t>หมายถึง</a:t>
            </a:r>
            <a:r>
              <a:rPr lang="en-US" dirty="0" smtClean="0"/>
              <a:t> </a:t>
            </a:r>
            <a:r>
              <a:rPr lang="en-US" dirty="0" err="1" smtClean="0"/>
              <a:t>ให้นำค่า</a:t>
            </a:r>
            <a:r>
              <a:rPr lang="en-US" dirty="0" smtClean="0"/>
              <a:t> address </a:t>
            </a:r>
            <a:r>
              <a:rPr lang="en-US" dirty="0" err="1" smtClean="0"/>
              <a:t>ของตัวแปร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 err="1" smtClean="0"/>
              <a:t>ไปจัดเก็บไว้ในตัวแปร</a:t>
            </a:r>
            <a:r>
              <a:rPr lang="en-US" dirty="0" smtClean="0"/>
              <a:t> pointer </a:t>
            </a:r>
            <a:r>
              <a:rPr lang="en-US" i="1" dirty="0" smtClean="0">
                <a:solidFill>
                  <a:srgbClr val="0000FF"/>
                </a:solidFill>
              </a:rPr>
              <a:t>pa  ( </a:t>
            </a:r>
            <a:r>
              <a:rPr lang="en-US" dirty="0" err="1" smtClean="0"/>
              <a:t>หรืออาจกล่าวได้อีกอย่างว่า</a:t>
            </a:r>
            <a:r>
              <a:rPr lang="en-US" dirty="0" smtClean="0"/>
              <a:t> </a:t>
            </a:r>
            <a:r>
              <a:rPr lang="en-US" dirty="0" err="1" smtClean="0"/>
              <a:t>เป็นการกำหนดให้</a:t>
            </a:r>
            <a:r>
              <a:rPr lang="en-US" dirty="0" smtClean="0"/>
              <a:t> pointer</a:t>
            </a:r>
            <a:r>
              <a:rPr lang="en-US" i="1" dirty="0" smtClean="0">
                <a:solidFill>
                  <a:srgbClr val="0000FF"/>
                </a:solidFill>
              </a:rPr>
              <a:t> pa </a:t>
            </a:r>
            <a:r>
              <a:rPr lang="en-US" dirty="0" err="1" smtClean="0"/>
              <a:t>ชี้ไปยังตัวแปร</a:t>
            </a:r>
            <a:r>
              <a:rPr lang="en-US" i="1" dirty="0" smtClean="0">
                <a:solidFill>
                  <a:srgbClr val="0000FF"/>
                </a:solidFill>
              </a:rPr>
              <a:t> a )</a:t>
            </a:r>
          </a:p>
          <a:p>
            <a:pPr eaLnBrk="1" hangingPunct="1"/>
            <a:r>
              <a:rPr lang="en-US" dirty="0" err="1" smtClean="0">
                <a:solidFill>
                  <a:srgbClr val="FF0000"/>
                </a:solidFill>
              </a:rPr>
              <a:t>เมื่อมีเครื่องหมาย</a:t>
            </a:r>
            <a:r>
              <a:rPr lang="en-US" dirty="0" smtClean="0">
                <a:solidFill>
                  <a:srgbClr val="FF0000"/>
                </a:solidFill>
              </a:rPr>
              <a:t> &amp; </a:t>
            </a:r>
            <a:r>
              <a:rPr lang="en-US" dirty="0" err="1" smtClean="0">
                <a:solidFill>
                  <a:srgbClr val="FF0000"/>
                </a:solidFill>
              </a:rPr>
              <a:t>อยู่หน้าตัวแปรใด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จะหมายถึง</a:t>
            </a:r>
            <a:r>
              <a:rPr lang="en-US" dirty="0" smtClean="0">
                <a:solidFill>
                  <a:srgbClr val="FF0000"/>
                </a:solidFill>
              </a:rPr>
              <a:t> address </a:t>
            </a:r>
            <a:r>
              <a:rPr lang="en-US" dirty="0" err="1" smtClean="0">
                <a:solidFill>
                  <a:srgbClr val="FF0000"/>
                </a:solidFill>
              </a:rPr>
              <a:t>ของตัวแปรนั้น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ยกเว้นตัวแปร</a:t>
            </a:r>
            <a:r>
              <a:rPr lang="en-US" dirty="0" smtClean="0">
                <a:solidFill>
                  <a:srgbClr val="FF0000"/>
                </a:solidFill>
              </a:rPr>
              <a:t> pointer)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Cordia New"/>
        <a:ea typeface=""/>
        <a:cs typeface="Cordia New"/>
      </a:majorFont>
      <a:minorFont>
        <a:latin typeface="Cordia New"/>
        <a:ea typeface=""/>
        <a:cs typeface="Cord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th-TH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rdia New" pitchFamily="34" charset="-34"/>
            <a:cs typeface="Cordia New" pitchFamily="34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lang="th-TH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rdia New" pitchFamily="34" charset="-34"/>
            <a:cs typeface="Cordia New" pitchFamily="34" charset="-34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4908</TotalTime>
  <Words>1223</Words>
  <Application>Microsoft Office PowerPoint</Application>
  <PresentationFormat>นำเสนอทางหน้าจอ (4:3)</PresentationFormat>
  <Paragraphs>285</Paragraphs>
  <Slides>24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24</vt:i4>
      </vt:variant>
    </vt:vector>
  </HeadingPairs>
  <TitlesOfParts>
    <vt:vector size="25" baseType="lpstr">
      <vt:lpstr>Pixel</vt:lpstr>
      <vt:lpstr>pointer (ตัวชี้)</vt:lpstr>
      <vt:lpstr>เนื้อหาที่สอนในวันนี้</vt:lpstr>
      <vt:lpstr>ขั้นตอนการประกาศตัวแปรในภาษาซี</vt:lpstr>
      <vt:lpstr>งานนำเสนอ PowerPoint</vt:lpstr>
      <vt:lpstr>ตัวแปรชนิด pointer</vt:lpstr>
      <vt:lpstr>การประกาศตัวแปรชนิด Pointer</vt:lpstr>
      <vt:lpstr>งานนำเสนอ PowerPoint</vt:lpstr>
      <vt:lpstr>การกำหนดค่าให้ตัวแปร pointer</vt:lpstr>
      <vt:lpstr>งานนำเสนอ PowerPoint</vt:lpstr>
      <vt:lpstr>งานนำเสนอ PowerPoint</vt:lpstr>
      <vt:lpstr>การใช้งานตัวแปร pointer</vt:lpstr>
      <vt:lpstr>งานนำเสนอ PowerPoint</vt:lpstr>
      <vt:lpstr>งานนำเสนอ PowerPoint</vt:lpstr>
      <vt:lpstr>งานนำเสนอ PowerPoint</vt:lpstr>
      <vt:lpstr>pointer กับนิพจน์คณิตศาสตร์</vt:lpstr>
      <vt:lpstr>สิ่งที่ต้องระวังในการใช้งาน pointer</vt:lpstr>
      <vt:lpstr>สิ่งที่ต้องระวังในการใช้งาน pointer</vt:lpstr>
      <vt:lpstr>สิ่งที่ต้องระวังในการใช้งาน pointer</vt:lpstr>
      <vt:lpstr>การเอา pointer ไปใช้เก็บค่า</vt:lpstr>
      <vt:lpstr>pointer กับตัวแปร array</vt:lpstr>
      <vt:lpstr>งานนำเสนอ PowerPoint</vt:lpstr>
      <vt:lpstr>ข้อควรระวัง</vt:lpstr>
      <vt:lpstr>งานนำเสนอ PowerPoint</vt:lpstr>
      <vt:lpstr>รูปแบบ การส่งตัวแปรแบบอ้างอิงไปยังฟังก์ชัน             หรือแบบ argument and pointer             หรือแบบ pass by reference             หรือ Call by Reference</vt:lpstr>
    </vt:vector>
  </TitlesOfParts>
  <Company>pyo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&amp; Expression</dc:title>
  <dc:creator>suwitchayar</dc:creator>
  <cp:lastModifiedBy>GGG</cp:lastModifiedBy>
  <cp:revision>183</cp:revision>
  <dcterms:created xsi:type="dcterms:W3CDTF">2004-06-22T06:59:45Z</dcterms:created>
  <dcterms:modified xsi:type="dcterms:W3CDTF">2018-10-18T01:07:40Z</dcterms:modified>
</cp:coreProperties>
</file>