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474" r:id="rId2"/>
    <p:sldId id="445" r:id="rId3"/>
    <p:sldId id="475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</p:sldIdLst>
  <p:sldSz cx="9144000" cy="6858000" type="screen4x3"/>
  <p:notesSz cx="7099300" cy="10234613"/>
  <p:embeddedFontLst>
    <p:embeddedFont>
      <p:font typeface="Angsana New" panose="02020603050405020304" pitchFamily="18" charset="-34"/>
      <p:regular r:id="rId27"/>
      <p:bold r:id="rId28"/>
      <p:italic r:id="rId29"/>
      <p:boldItalic r:id="rId30"/>
    </p:embeddedFont>
    <p:embeddedFont>
      <p:font typeface="EucrosiaUPC" panose="02020603050405020304" pitchFamily="18" charset="-34"/>
      <p:regular r:id="rId31"/>
      <p:bold r:id="rId32"/>
      <p:italic r:id="rId33"/>
      <p:boldItalic r:id="rId34"/>
    </p:embeddedFont>
    <p:embeddedFont>
      <p:font typeface="AngsanaUPC" panose="02020603050405020304" pitchFamily="18" charset="-34"/>
      <p:regular r:id="rId35"/>
      <p:bold r:id="rId36"/>
      <p:italic r:id="rId37"/>
      <p:boldItalic r:id="rId38"/>
    </p:embeddedFont>
    <p:embeddedFont>
      <p:font typeface="Arial Black" panose="020B0A04020102020204" pitchFamily="34" charset="0"/>
      <p:bold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EucrosiaUPC" pitchFamily="18" charset="-34"/>
        <a:ea typeface="+mn-ea"/>
        <a:cs typeface="EucrosiaUPC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00"/>
    <a:srgbClr val="CC0000"/>
    <a:srgbClr val="FFCCCC"/>
    <a:srgbClr val="FF3300"/>
    <a:srgbClr val="FF7C80"/>
    <a:srgbClr val="66FFFF"/>
    <a:srgbClr val="99FF33"/>
    <a:srgbClr val="009900"/>
    <a:srgbClr val="0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2308" autoAdjust="0"/>
  </p:normalViewPr>
  <p:slideViewPr>
    <p:cSldViewPr>
      <p:cViewPr>
        <p:scale>
          <a:sx n="66" d="100"/>
          <a:sy n="66" d="100"/>
        </p:scale>
        <p:origin x="-1272" y="-168"/>
      </p:cViewPr>
      <p:guideLst>
        <p:guide orient="horz" pos="2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0328C8-C6E8-4E37-B854-A594CD95C8AE}" type="datetimeFigureOut">
              <a:rPr lang="th-TH"/>
              <a:pPr>
                <a:defRPr/>
              </a:pPr>
              <a:t>19/10/61</a:t>
            </a:fld>
            <a:endParaRPr lang="th-TH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EAD206-99DB-4A17-B2A3-36B87838A33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2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9A328B-BCBF-49C9-A646-ECB0A909B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A328B-BCBF-49C9-A646-ECB0A909B8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9"/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5181600" cy="548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>
                    <a:alpha val="20000"/>
                  </a:srgbClr>
                </a:solidFill>
                <a:latin typeface="Arial Black"/>
              </a:rPr>
              <a:t>C</a:t>
            </a:r>
            <a:endParaRPr lang="th-TH" sz="3600" kern="10"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solidFill>
                <a:srgbClr val="FFFFFF">
                  <a:alpha val="20000"/>
                </a:srgbClr>
              </a:solidFill>
              <a:latin typeface="Arial Black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A6FA-C176-4E67-89B6-F9756384719E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01519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21E91-9D01-4DFF-BA61-51D3BFC4940A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85ED1-0304-4CB5-ABA2-C0199AE68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20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13E05-C8A1-41CE-9E5E-BEA78F120C5C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1D5B5-0496-484D-A53B-CA3EB8E83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84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2953-A8A6-4479-8108-C42ED8114DA3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AF97-AB73-4BC5-AF55-C22B7249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1D44-0F73-4117-A354-48429DF94839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4EB7-B8D2-425E-B0F8-D9FF5627A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62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489AE-9ADB-4D98-8E72-F7B0A1DE25DD}" type="datetime1">
              <a:rPr lang="th-TH" smtClean="0"/>
              <a:t>19/10/61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F6EA5-F0F3-4692-99B7-027E5057C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66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947E3-59E3-494F-A914-3EA9598D3580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36E3F-A5AE-4A37-BB7C-F38E22AF6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49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A840A-D607-42BC-B211-27D99DCDCFC3}" type="datetime1">
              <a:rPr lang="th-TH" smtClean="0"/>
              <a:t>19/10/61</a:t>
            </a:fld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4186-F6AF-4C87-96FA-5851F7A95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4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0447-08F8-4876-B4CF-C9E59068688F}" type="datetime1">
              <a:rPr lang="th-TH" smtClean="0"/>
              <a:t>19/10/61</a:t>
            </a:fld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D0DF-9DAB-44B3-9D90-3319E6358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8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A5BF0-845D-4998-B996-7048B5F05138}" type="datetime1">
              <a:rPr lang="th-TH" smtClean="0"/>
              <a:t>19/10/61</a:t>
            </a:fld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24E1D-B942-4F42-87E5-7682C23A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44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92888-D586-45BB-A782-B4C1B72A26DB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EAFB-0DF7-4BF6-920C-CAD0CBAA9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872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4E3E-507C-4093-A5A5-862F4F24B189}" type="datetime1">
              <a:rPr lang="th-TH" smtClean="0"/>
              <a:t>19/10/61</a:t>
            </a:fld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66BD-ED19-42D7-9CFA-27BDEF80E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53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50000">
              <a:schemeClr val="bg2"/>
            </a:gs>
            <a:gs pos="100000">
              <a:srgbClr val="00182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00D2D4-957C-4BEF-815F-2D9CE9FDC9A3}" type="datetime1">
              <a:rPr lang="th-TH" smtClean="0"/>
              <a:t>19/10/61</a:t>
            </a:fld>
            <a:endParaRPr lang="th-TH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8EB410-64E6-46EF-B317-35E8C01FD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60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60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EucrosiaUPC" pitchFamily="18" charset="-34"/>
          <a:cs typeface="EucrosiaUPC" pitchFamily="18" charset="-34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Ø"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50000"/>
        <a:buFont typeface="Wingdings" pitchFamily="2" charset="2"/>
        <a:buChar char="Ä"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5.bin"/><Relationship Id="rId39" Type="http://schemas.openxmlformats.org/officeDocument/2006/relationships/oleObject" Target="../embeddings/oleObject38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0.bin"/><Relationship Id="rId34" Type="http://schemas.openxmlformats.org/officeDocument/2006/relationships/oleObject" Target="../embeddings/oleObject33.bin"/><Relationship Id="rId42" Type="http://schemas.openxmlformats.org/officeDocument/2006/relationships/oleObject" Target="../embeddings/oleObject41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32.bin"/><Relationship Id="rId38" Type="http://schemas.openxmlformats.org/officeDocument/2006/relationships/oleObject" Target="../embeddings/oleObject37.bin"/><Relationship Id="rId46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9.bin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31.bin"/><Relationship Id="rId37" Type="http://schemas.openxmlformats.org/officeDocument/2006/relationships/oleObject" Target="../embeddings/oleObject36.bin"/><Relationship Id="rId40" Type="http://schemas.openxmlformats.org/officeDocument/2006/relationships/oleObject" Target="../embeddings/oleObject39.bin"/><Relationship Id="rId45" Type="http://schemas.openxmlformats.org/officeDocument/2006/relationships/oleObject" Target="../embeddings/oleObject44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22.bin"/><Relationship Id="rId28" Type="http://schemas.openxmlformats.org/officeDocument/2006/relationships/oleObject" Target="../embeddings/oleObject27.bin"/><Relationship Id="rId36" Type="http://schemas.openxmlformats.org/officeDocument/2006/relationships/oleObject" Target="../embeddings/oleObject35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30.bin"/><Relationship Id="rId44" Type="http://schemas.openxmlformats.org/officeDocument/2006/relationships/oleObject" Target="../embeddings/oleObject43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6.bin"/><Relationship Id="rId30" Type="http://schemas.openxmlformats.org/officeDocument/2006/relationships/oleObject" Target="../embeddings/oleObject29.bin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336675"/>
          </a:xfrm>
        </p:spPr>
        <p:txBody>
          <a:bodyPr/>
          <a:lstStyle/>
          <a:p>
            <a:pPr eaLnBrk="1" hangingPunct="1">
              <a:defRPr/>
            </a:pPr>
            <a:r>
              <a:rPr lang="en-US" sz="5600" dirty="0" smtClean="0">
                <a:cs typeface="Angsana New" pitchFamily="18" charset="-34"/>
              </a:rPr>
              <a:t>Sort </a:t>
            </a:r>
            <a:r>
              <a:rPr lang="th-TH" sz="5600" dirty="0" smtClean="0">
                <a:cs typeface="Angsana New" pitchFamily="18" charset="-34"/>
              </a:rPr>
              <a:t>เบื้องต้น</a:t>
            </a:r>
            <a:endParaRPr lang="en-US" sz="5600" dirty="0" smtClean="0">
              <a:cs typeface="Angsana New" pitchFamily="18" charset="-34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นายมาโนชญ์ </a:t>
            </a:r>
            <a:r>
              <a:rPr lang="th-TH" altLang="th-TH" sz="3600" dirty="0" err="1" smtClean="0"/>
              <a:t>แสงศิริ</a:t>
            </a:r>
            <a:endParaRPr lang="th-TH" altLang="th-TH" sz="3600" dirty="0" smtClean="0"/>
          </a:p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ครู </a:t>
            </a:r>
            <a:r>
              <a:rPr lang="th-TH" altLang="th-TH" sz="3600" dirty="0" err="1" smtClean="0"/>
              <a:t>คศ</a:t>
            </a:r>
            <a:r>
              <a:rPr lang="th-TH" altLang="th-TH" sz="3600" dirty="0" smtClean="0"/>
              <a:t>.</a:t>
            </a:r>
            <a:r>
              <a:rPr lang="en-US" altLang="th-TH" sz="3600" dirty="0" smtClean="0"/>
              <a:t>2</a:t>
            </a:r>
            <a:endParaRPr lang="th-TH" altLang="th-TH" sz="3600" dirty="0" smtClean="0"/>
          </a:p>
          <a:p>
            <a:pPr eaLnBrk="1" hangingPunct="1">
              <a:lnSpc>
                <a:spcPct val="90000"/>
              </a:lnSpc>
            </a:pPr>
            <a:r>
              <a:rPr lang="th-TH" altLang="th-TH" sz="3600" dirty="0" smtClean="0"/>
              <a:t>โรงเรียนพิจิตรพิทยาคม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3600" dirty="0" smtClean="0"/>
              <a:t>http://www.sangsiri.net</a:t>
            </a:r>
            <a:endParaRPr lang="th-TH" altLang="th-TH" sz="36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โอลิมปิก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วิชาการ สอวน. ค่าย 1 วิชาคอมพิวเตอร์  </a:t>
            </a:r>
            <a:endParaRPr lang="th-TH" altLang="th-TH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ประจำปี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การศึกษา 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ณ โรงเรียนกำแพงเพชรพิทยาคม</a:t>
            </a:r>
            <a:endParaRPr lang="th-TH" alt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ตัดมุมสี่เหลี่ยมผืนผ้าหนึ่งมุม 1"/>
          <p:cNvSpPr/>
          <p:nvPr/>
        </p:nvSpPr>
        <p:spPr bwMode="auto">
          <a:xfrm>
            <a:off x="0" y="6051452"/>
            <a:ext cx="3276600" cy="806548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วันที่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ตุลาคม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2561</a:t>
            </a:r>
            <a:endParaRPr lang="th-TH" altLang="th-T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umulation, Paper, Pile, Sort,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4" y="1752600"/>
            <a:ext cx="5293206" cy="32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59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h-TH" b="1" dirty="0" smtClean="0"/>
              <a:t>Algorithm </a:t>
            </a:r>
            <a:r>
              <a:rPr lang="th-TH" altLang="th-TH" b="1" dirty="0" smtClean="0"/>
              <a:t>การค้นหาที่นิยมใช้กัน มีดังนี้</a:t>
            </a:r>
            <a:endParaRPr lang="en-US" altLang="th-TH" b="1" dirty="0" smtClean="0"/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th-TH" b="1" dirty="0" smtClean="0"/>
              <a:t>Selection Sort</a:t>
            </a:r>
            <a:endParaRPr lang="th-TH" altLang="th-TH" b="1" dirty="0" smtClean="0"/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th-TH" b="1" dirty="0" smtClean="0">
                <a:cs typeface="AngsanaUPC" pitchFamily="18" charset="-34"/>
              </a:rPr>
              <a:t>Exchange Sort (</a:t>
            </a:r>
            <a:r>
              <a:rPr lang="th-TH" altLang="th-TH" b="1" dirty="0" err="1" smtClean="0"/>
              <a:t>Bubble</a:t>
            </a:r>
            <a:r>
              <a:rPr lang="th-TH" altLang="th-TH" b="1" dirty="0" smtClean="0"/>
              <a:t> </a:t>
            </a:r>
            <a:r>
              <a:rPr lang="th-TH" altLang="th-TH" b="1" dirty="0" err="1" smtClean="0"/>
              <a:t>Sort</a:t>
            </a:r>
            <a:r>
              <a:rPr lang="en-US" altLang="th-TH" b="1" dirty="0" smtClean="0">
                <a:cs typeface="AngsanaUPC" pitchFamily="18" charset="-34"/>
              </a:rPr>
              <a:t>)</a:t>
            </a: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th-TH" b="1" dirty="0" smtClean="0">
                <a:cs typeface="AngsanaUPC" pitchFamily="18" charset="-34"/>
              </a:rPr>
              <a:t>Insertion Sort</a:t>
            </a:r>
            <a:endParaRPr lang="th-TH" altLang="th-TH" b="1" dirty="0" smtClean="0">
              <a:cs typeface="AngsanaUPC" pitchFamily="18" charset="-34"/>
            </a:endParaRP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th-TH" altLang="th-TH" b="1" dirty="0" err="1" smtClean="0"/>
              <a:t>Merge</a:t>
            </a:r>
            <a:r>
              <a:rPr lang="th-TH" altLang="th-TH" b="1" dirty="0" smtClean="0"/>
              <a:t> </a:t>
            </a:r>
            <a:r>
              <a:rPr lang="th-TH" altLang="th-TH" b="1" dirty="0" err="1" smtClean="0"/>
              <a:t>Sort</a:t>
            </a:r>
            <a:endParaRPr lang="th-TH" altLang="th-TH" b="1" dirty="0" smtClean="0">
              <a:cs typeface="AngsanaUPC" pitchFamily="18" charset="-34"/>
            </a:endParaRP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th-TH" altLang="th-TH" b="1" dirty="0" err="1" smtClean="0"/>
              <a:t>Quick</a:t>
            </a:r>
            <a:r>
              <a:rPr lang="th-TH" altLang="th-TH" b="1" dirty="0" smtClean="0"/>
              <a:t> </a:t>
            </a:r>
            <a:r>
              <a:rPr lang="th-TH" altLang="th-TH" b="1" dirty="0" err="1" smtClean="0"/>
              <a:t>Sort</a:t>
            </a:r>
            <a:endParaRPr lang="th-TH" altLang="th-TH" sz="4400" b="1" dirty="0" smtClean="0"/>
          </a:p>
          <a:p>
            <a:pPr eaLnBrk="1" hangingPunct="1">
              <a:lnSpc>
                <a:spcPct val="80000"/>
              </a:lnSpc>
            </a:pPr>
            <a:r>
              <a:rPr lang="th-TH" altLang="th-TH" b="1" dirty="0" smtClean="0"/>
              <a:t>ปัจจัยในการเลือกใช้ </a:t>
            </a:r>
            <a:r>
              <a:rPr lang="en-US" altLang="th-TH" b="1" dirty="0" smtClean="0"/>
              <a:t>Algorithm </a:t>
            </a:r>
            <a:r>
              <a:rPr lang="th-TH" altLang="th-TH" b="1" dirty="0" smtClean="0"/>
              <a:t>ข้างต้นนอกจาก</a:t>
            </a:r>
            <a:r>
              <a:rPr lang="th-TH" altLang="th-TH" b="1" dirty="0" smtClean="0">
                <a:solidFill>
                  <a:srgbClr val="FF0000"/>
                </a:solidFill>
              </a:rPr>
              <a:t>ความง่าย</a:t>
            </a:r>
            <a:r>
              <a:rPr lang="th-TH" altLang="th-TH" b="1" dirty="0" smtClean="0"/>
              <a:t>แล้ว สิ่งที่สำคัญคือ</a:t>
            </a:r>
            <a:r>
              <a:rPr lang="th-TH" altLang="th-TH" b="1" dirty="0" smtClean="0">
                <a:solidFill>
                  <a:srgbClr val="FF0000"/>
                </a:solidFill>
              </a:rPr>
              <a:t>ประสิทธิภาพ</a:t>
            </a:r>
          </a:p>
          <a:p>
            <a:pPr eaLnBrk="1" hangingPunct="1">
              <a:lnSpc>
                <a:spcPct val="80000"/>
              </a:lnSpc>
            </a:pPr>
            <a:r>
              <a:rPr lang="th-TH" altLang="th-TH" b="1" dirty="0" smtClean="0"/>
              <a:t>ในส่วนท้ายของแต่ละ </a:t>
            </a:r>
            <a:r>
              <a:rPr lang="en-US" altLang="th-TH" b="1" dirty="0" smtClean="0"/>
              <a:t>Algorithm </a:t>
            </a:r>
            <a:r>
              <a:rPr lang="th-TH" altLang="th-TH" b="1" dirty="0" smtClean="0"/>
              <a:t>เราควรดูประสิทธิภาพด้วย โดยดูที่สัญลักษณ์ </a:t>
            </a:r>
            <a:r>
              <a:rPr lang="en-US" altLang="th-TH" b="1" dirty="0" smtClean="0">
                <a:solidFill>
                  <a:srgbClr val="FF0000"/>
                </a:solidFill>
              </a:rPr>
              <a:t>Big-O</a:t>
            </a:r>
            <a:endParaRPr lang="th-TH" altLang="th-TH" b="1" dirty="0" smtClean="0">
              <a:solidFill>
                <a:srgbClr val="FF0000"/>
              </a:solidFill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2000" y="44450"/>
            <a:ext cx="2632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th-TH" sz="3600">
                <a:latin typeface="Angsana New" pitchFamily="18" charset="-34"/>
              </a:rPr>
              <a:t>Sorting Algorithm </a:t>
            </a:r>
            <a:endParaRPr lang="th-TH" altLang="th-TH" sz="3600">
              <a:latin typeface="Angsana New" pitchFamily="18" charset="-34"/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th-TH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sort</a:t>
            </a:r>
            <a:endParaRPr lang="th-TH" altLang="th-TH" sz="6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97888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</a:pPr>
            <a:endParaRPr lang="th-TH" altLang="th-TH" sz="1000" u="sng" smtClean="0">
              <a:solidFill>
                <a:srgbClr val="3333CC"/>
              </a:solidFill>
              <a:effectLst/>
              <a:latin typeface="AngsanaUPC" pitchFamily="18" charset="-34"/>
              <a:cs typeface="AngsanaUPC" pitchFamily="18" charset="-34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th-TH" altLang="th-TH" smtClean="0">
                <a:effectLst/>
                <a:latin typeface="AngsanaUPC" pitchFamily="18" charset="-34"/>
                <a:cs typeface="AngsanaUPC" pitchFamily="18" charset="-34"/>
              </a:rPr>
              <a:t>	เป็นการจัดเรียงโดยการ</a:t>
            </a:r>
            <a:r>
              <a:rPr lang="th-TH" altLang="th-TH" u="sng" smtClean="0">
                <a:effectLst/>
                <a:latin typeface="AngsanaUPC" pitchFamily="18" charset="-34"/>
                <a:cs typeface="AngsanaUPC" pitchFamily="18" charset="-34"/>
              </a:rPr>
              <a:t>เริ่มต้นค้นหาข้อมูลตัวที่น้อยที่สุด </a:t>
            </a:r>
            <a:r>
              <a:rPr lang="en-US" altLang="th-TH" u="sng" smtClean="0">
                <a:effectLst/>
                <a:latin typeface="AngsanaUPC" pitchFamily="18" charset="-34"/>
                <a:cs typeface="AngsanaUPC" pitchFamily="18" charset="-34"/>
              </a:rPr>
              <a:t>(</a:t>
            </a:r>
            <a:r>
              <a:rPr lang="th-TH" altLang="th-TH" u="sng" smtClean="0">
                <a:effectLst/>
                <a:latin typeface="AngsanaUPC" pitchFamily="18" charset="-34"/>
                <a:cs typeface="AngsanaUPC" pitchFamily="18" charset="-34"/>
              </a:rPr>
              <a:t>มากที่สุด</a:t>
            </a:r>
            <a:r>
              <a:rPr lang="en-US" altLang="th-TH" u="sng" smtClean="0">
                <a:effectLst/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altLang="th-TH" u="sng" smtClean="0">
                <a:effectLst/>
                <a:latin typeface="AngsanaUPC" pitchFamily="18" charset="-34"/>
                <a:cs typeface="AngsanaUPC" pitchFamily="18" charset="-34"/>
              </a:rPr>
              <a:t>จากข้อมูลที่มีอยู่ทั้งหมด</a:t>
            </a:r>
            <a:r>
              <a:rPr lang="th-TH" altLang="th-TH" smtClean="0">
                <a:effectLst/>
                <a:latin typeface="AngsanaUPC" pitchFamily="18" charset="-34"/>
                <a:cs typeface="AngsanaUPC" pitchFamily="18" charset="-34"/>
              </a:rPr>
              <a:t> แล้วเอามาเก็บไว้ข้างนอก แล้วกลับไปหาข้อมูลตัวที่น้อย</a:t>
            </a:r>
            <a:r>
              <a:rPr lang="th-TH" altLang="th-TH" u="sng" smtClean="0">
                <a:effectLst/>
                <a:latin typeface="AngsanaUPC" pitchFamily="18" charset="-34"/>
                <a:cs typeface="AngsanaUPC" pitchFamily="18" charset="-34"/>
              </a:rPr>
              <a:t>ที่สุด </a:t>
            </a:r>
            <a:r>
              <a:rPr lang="en-US" altLang="th-TH" u="sng" smtClean="0">
                <a:effectLst/>
                <a:latin typeface="AngsanaUPC" pitchFamily="18" charset="-34"/>
                <a:cs typeface="AngsanaUPC" pitchFamily="18" charset="-34"/>
              </a:rPr>
              <a:t>(</a:t>
            </a:r>
            <a:r>
              <a:rPr lang="th-TH" altLang="th-TH" u="sng" smtClean="0">
                <a:effectLst/>
                <a:latin typeface="AngsanaUPC" pitchFamily="18" charset="-34"/>
                <a:cs typeface="AngsanaUPC" pitchFamily="18" charset="-34"/>
              </a:rPr>
              <a:t>มากที่สุด</a:t>
            </a:r>
            <a:r>
              <a:rPr lang="en-US" altLang="th-TH" u="sng" smtClean="0">
                <a:effectLst/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altLang="th-TH" smtClean="0">
                <a:effectLst/>
                <a:latin typeface="AngsanaUPC" pitchFamily="18" charset="-34"/>
                <a:cs typeface="AngsanaUPC" pitchFamily="18" charset="-34"/>
              </a:rPr>
              <a:t>ในกองต่อไปจนกว่าจะหมดกอง</a:t>
            </a:r>
            <a:endParaRPr lang="en-US" altLang="th-TH" smtClean="0">
              <a:effectLst/>
              <a:latin typeface="AngsanaUPC" pitchFamily="18" charset="-34"/>
              <a:cs typeface="AngsanaUPC" pitchFamily="18" charset="-34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endParaRPr lang="th-TH" altLang="th-TH" sz="3800" smtClean="0">
              <a:solidFill>
                <a:srgbClr val="FF5050"/>
              </a:solidFill>
              <a:effectLst/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5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</a:t>
            </a:r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Selection_Sort</a:t>
            </a:r>
            <a:endParaRPr lang="th-TH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1. for(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  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0 ; 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&lt;max ; 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1.1 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min_position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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endParaRPr lang="en-US" sz="3200" dirty="0" smtClean="0">
              <a:solidFill>
                <a:srgbClr val="FFFF00"/>
              </a:solidFill>
              <a:effectLst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1.2 for(j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  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i+1 </a:t>
            </a:r>
            <a:r>
              <a:rPr lang="en-US" sz="3200" smtClean="0">
                <a:solidFill>
                  <a:srgbClr val="FFFF00"/>
                </a:solidFill>
                <a:effectLst/>
              </a:rPr>
              <a:t>; j&lt;max 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; j++)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	1.2.1 if(data[j] &lt; data[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min_position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])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		1.2.1.1 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min_position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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j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1.3 temp 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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data[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min_position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1.4 data[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min_position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] 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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data[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		1.5 data[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] </a:t>
            </a:r>
            <a:r>
              <a:rPr lang="en-US" sz="3200" dirty="0" smtClean="0">
                <a:solidFill>
                  <a:srgbClr val="FFFF00"/>
                </a:solidFill>
                <a:effectLst/>
                <a:sym typeface="Wingdings" pitchFamily="2" charset="2"/>
              </a:rPr>
              <a:t>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 temp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effectLst/>
              </a:rPr>
              <a:t>2. end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</a:rPr>
              <a:t>			</a:t>
            </a:r>
            <a:endParaRPr lang="th-TH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9313" y="1214438"/>
            <a:ext cx="256698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FFC000"/>
                </a:solidFill>
                <a:latin typeface="AngsanaUPC" pitchFamily="18" charset="-34"/>
                <a:cs typeface="AngsanaUPC" pitchFamily="18" charset="-34"/>
              </a:rPr>
              <a:t>(ascending order)</a:t>
            </a:r>
            <a:endParaRPr lang="th-TH" sz="4000" dirty="0">
              <a:solidFill>
                <a:srgbClr val="FFC000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935037"/>
          </a:xfrm>
        </p:spPr>
        <p:txBody>
          <a:bodyPr/>
          <a:lstStyle/>
          <a:p>
            <a:pPr eaLnBrk="1" hangingPunct="1"/>
            <a:r>
              <a:rPr lang="en-US" altLang="th-TH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Sort  (with smallest)</a:t>
            </a:r>
          </a:p>
        </p:txBody>
      </p:sp>
      <p:grpSp>
        <p:nvGrpSpPr>
          <p:cNvPr id="22532" name="Group 18"/>
          <p:cNvGrpSpPr>
            <a:grpSpLocks/>
          </p:cNvGrpSpPr>
          <p:nvPr/>
        </p:nvGrpSpPr>
        <p:grpSpPr bwMode="auto">
          <a:xfrm>
            <a:off x="395288" y="1196975"/>
            <a:ext cx="7993062" cy="4400550"/>
            <a:chOff x="249" y="890"/>
            <a:chExt cx="5035" cy="2772"/>
          </a:xfrm>
        </p:grpSpPr>
        <p:sp>
          <p:nvSpPr>
            <p:cNvPr id="22535" name="Text Box 3"/>
            <p:cNvSpPr txBox="1">
              <a:spLocks noChangeArrowheads="1"/>
            </p:cNvSpPr>
            <p:nvPr/>
          </p:nvSpPr>
          <p:spPr bwMode="auto">
            <a:xfrm>
              <a:off x="385" y="890"/>
              <a:ext cx="4879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altLang="th-TH" sz="4000" b="1">
                  <a:solidFill>
                    <a:srgbClr val="9900CC"/>
                  </a:solidFill>
                </a:rPr>
                <a:t>43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22    29   17    36    </a:t>
              </a:r>
              <a:r>
                <a:rPr lang="en-US" altLang="th-TH" sz="4000" b="1">
                  <a:solidFill>
                    <a:srgbClr val="FF0000"/>
                  </a:solidFill>
                </a:rPr>
                <a:t>16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</a:t>
              </a:r>
              <a:r>
                <a:rPr lang="en-US" altLang="th-TH" sz="4000" b="1">
                  <a:solidFill>
                    <a:srgbClr val="9900CC"/>
                  </a:solidFill>
                </a:rPr>
                <a:t>22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29    </a:t>
              </a:r>
              <a:r>
                <a:rPr lang="en-US" altLang="th-TH" sz="4000" b="1">
                  <a:solidFill>
                    <a:srgbClr val="FF0000"/>
                  </a:solidFill>
                </a:rPr>
                <a:t>17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36    43    80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16    17    </a:t>
              </a:r>
              <a:r>
                <a:rPr lang="en-US" altLang="th-TH" sz="4000" b="1">
                  <a:solidFill>
                    <a:srgbClr val="9900CC"/>
                  </a:solidFill>
                </a:rPr>
                <a:t>29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</a:t>
              </a:r>
              <a:r>
                <a:rPr lang="en-US" altLang="th-TH" sz="4000" b="1">
                  <a:solidFill>
                    <a:srgbClr val="FF0000"/>
                  </a:solidFill>
                </a:rPr>
                <a:t>22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36    43    80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16    17    22    </a:t>
              </a:r>
              <a:r>
                <a:rPr lang="en-US" altLang="th-TH" sz="4000" b="1">
                  <a:solidFill>
                    <a:srgbClr val="FF0000"/>
                  </a:solidFill>
                </a:rPr>
                <a:t>29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36    43    80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16    17    22    29    </a:t>
              </a:r>
              <a:r>
                <a:rPr lang="en-US" altLang="th-TH" sz="4000" b="1">
                  <a:solidFill>
                    <a:srgbClr val="FF0000"/>
                  </a:solidFill>
                </a:rPr>
                <a:t>36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16    17    22    29    36    </a:t>
              </a:r>
              <a:r>
                <a:rPr lang="en-US" altLang="th-TH" sz="4000" b="1">
                  <a:solidFill>
                    <a:srgbClr val="FF0000"/>
                  </a:solidFill>
                </a:rPr>
                <a:t>43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16    17    22    29    36    43    </a:t>
              </a:r>
              <a:r>
                <a:rPr lang="en-US" altLang="th-TH" sz="4000" b="1">
                  <a:solidFill>
                    <a:srgbClr val="FF0000"/>
                  </a:solidFill>
                </a:rPr>
                <a:t>80</a:t>
              </a:r>
              <a:endParaRPr lang="en-US" altLang="th-TH" sz="4000" b="1">
                <a:solidFill>
                  <a:schemeClr val="folHlink"/>
                </a:solidFill>
              </a:endParaRPr>
            </a:p>
          </p:txBody>
        </p:sp>
        <p:sp>
          <p:nvSpPr>
            <p:cNvPr id="22536" name="Line 4"/>
            <p:cNvSpPr>
              <a:spLocks noChangeShapeType="1"/>
            </p:cNvSpPr>
            <p:nvPr/>
          </p:nvSpPr>
          <p:spPr bwMode="auto">
            <a:xfrm>
              <a:off x="884" y="1253"/>
              <a:ext cx="0" cy="40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37" name="Line 5"/>
            <p:cNvSpPr>
              <a:spLocks noChangeShapeType="1"/>
            </p:cNvSpPr>
            <p:nvPr/>
          </p:nvSpPr>
          <p:spPr bwMode="auto">
            <a:xfrm>
              <a:off x="1701" y="1661"/>
              <a:ext cx="0" cy="40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>
              <a:off x="2426" y="2069"/>
              <a:ext cx="0" cy="3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39" name="Line 7"/>
            <p:cNvSpPr>
              <a:spLocks noChangeShapeType="1"/>
            </p:cNvSpPr>
            <p:nvPr/>
          </p:nvSpPr>
          <p:spPr bwMode="auto">
            <a:xfrm>
              <a:off x="3107" y="2432"/>
              <a:ext cx="0" cy="40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0" name="Line 8"/>
            <p:cNvSpPr>
              <a:spLocks noChangeShapeType="1"/>
            </p:cNvSpPr>
            <p:nvPr/>
          </p:nvSpPr>
          <p:spPr bwMode="auto">
            <a:xfrm>
              <a:off x="3833" y="2840"/>
              <a:ext cx="0" cy="3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 flipH="1">
              <a:off x="249" y="1253"/>
              <a:ext cx="5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 flipH="1">
              <a:off x="884" y="1661"/>
              <a:ext cx="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3" name="Line 11"/>
            <p:cNvSpPr>
              <a:spLocks noChangeShapeType="1"/>
            </p:cNvSpPr>
            <p:nvPr/>
          </p:nvSpPr>
          <p:spPr bwMode="auto">
            <a:xfrm flipH="1">
              <a:off x="1701" y="2069"/>
              <a:ext cx="3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4" name="Line 12"/>
            <p:cNvSpPr>
              <a:spLocks noChangeShapeType="1"/>
            </p:cNvSpPr>
            <p:nvPr/>
          </p:nvSpPr>
          <p:spPr bwMode="auto">
            <a:xfrm flipH="1">
              <a:off x="2426" y="2432"/>
              <a:ext cx="2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 flipH="1">
              <a:off x="3107" y="2840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H="1">
              <a:off x="3833" y="320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 flipH="1">
              <a:off x="4468" y="3657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>
              <a:off x="4468" y="3203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1619250" y="5661025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>
                <a:solidFill>
                  <a:schemeClr val="hlink"/>
                </a:solidFill>
              </a:rPr>
              <a:t>#move = 3, #compare = 21, #pass = 6</a:t>
            </a:r>
            <a:endParaRPr lang="th-TH" altLang="th-TH">
              <a:solidFill>
                <a:schemeClr val="hlink"/>
              </a:solidFill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935037"/>
          </a:xfrm>
        </p:spPr>
        <p:txBody>
          <a:bodyPr/>
          <a:lstStyle/>
          <a:p>
            <a:pPr eaLnBrk="1" hangingPunct="1"/>
            <a:r>
              <a:rPr lang="en-US" altLang="th-TH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Sort  (with largest)</a:t>
            </a:r>
          </a:p>
        </p:txBody>
      </p:sp>
      <p:grpSp>
        <p:nvGrpSpPr>
          <p:cNvPr id="23556" name="Group 24"/>
          <p:cNvGrpSpPr>
            <a:grpSpLocks/>
          </p:cNvGrpSpPr>
          <p:nvPr/>
        </p:nvGrpSpPr>
        <p:grpSpPr bwMode="auto">
          <a:xfrm>
            <a:off x="395288" y="1125538"/>
            <a:ext cx="7993062" cy="4465637"/>
            <a:chOff x="249" y="799"/>
            <a:chExt cx="5035" cy="2813"/>
          </a:xfrm>
        </p:grpSpPr>
        <p:sp>
          <p:nvSpPr>
            <p:cNvPr id="23559" name="Text Box 3"/>
            <p:cNvSpPr txBox="1">
              <a:spLocks noChangeArrowheads="1"/>
            </p:cNvSpPr>
            <p:nvPr/>
          </p:nvSpPr>
          <p:spPr bwMode="auto">
            <a:xfrm>
              <a:off x="385" y="799"/>
              <a:ext cx="4744" cy="2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43    22    </a:t>
              </a:r>
              <a:r>
                <a:rPr lang="en-US" altLang="th-TH" sz="4000" b="1">
                  <a:solidFill>
                    <a:srgbClr val="FF0000"/>
                  </a:solidFill>
                </a:rPr>
                <a:t>80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17    36    16    </a:t>
              </a:r>
              <a:r>
                <a:rPr lang="en-US" altLang="th-TH" sz="4000" b="1">
                  <a:solidFill>
                    <a:srgbClr val="9900CC"/>
                  </a:solidFill>
                </a:rPr>
                <a:t>29</a:t>
              </a:r>
            </a:p>
            <a:p>
              <a:pPr eaLnBrk="1" hangingPunct="1"/>
              <a:r>
                <a:rPr lang="en-US" altLang="th-TH" sz="4000" b="1">
                  <a:solidFill>
                    <a:srgbClr val="FF0000"/>
                  </a:solidFill>
                </a:rPr>
                <a:t>43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22    29    17    36    </a:t>
              </a:r>
              <a:r>
                <a:rPr lang="en-US" altLang="th-TH" sz="4000" b="1">
                  <a:solidFill>
                    <a:srgbClr val="9900CC"/>
                  </a:solidFill>
                </a:rPr>
                <a:t>16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16    22    29    17    </a:t>
              </a:r>
              <a:r>
                <a:rPr lang="en-US" altLang="th-TH" sz="4000" b="1">
                  <a:solidFill>
                    <a:srgbClr val="FF0000"/>
                  </a:solidFill>
                </a:rPr>
                <a:t>36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16    22    </a:t>
              </a:r>
              <a:r>
                <a:rPr lang="en-US" altLang="th-TH" sz="4000" b="1">
                  <a:solidFill>
                    <a:srgbClr val="FF0000"/>
                  </a:solidFill>
                </a:rPr>
                <a:t>29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</a:t>
              </a:r>
              <a:r>
                <a:rPr lang="en-US" altLang="th-TH" sz="4000" b="1">
                  <a:solidFill>
                    <a:srgbClr val="9900CC"/>
                  </a:solidFill>
                </a:rPr>
                <a:t>17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36    43    80</a:t>
              </a:r>
            </a:p>
            <a:p>
              <a:pPr eaLnBrk="1" hangingPunct="1"/>
              <a:r>
                <a:rPr lang="en-US" altLang="th-TH" sz="4000" b="1">
                  <a:solidFill>
                    <a:schemeClr val="folHlink"/>
                  </a:solidFill>
                </a:rPr>
                <a:t>16    </a:t>
              </a:r>
              <a:r>
                <a:rPr lang="en-US" altLang="th-TH" sz="4000" b="1">
                  <a:solidFill>
                    <a:srgbClr val="FF0000"/>
                  </a:solidFill>
                </a:rPr>
                <a:t>22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</a:t>
              </a:r>
              <a:r>
                <a:rPr lang="en-US" altLang="th-TH" sz="4000" b="1">
                  <a:solidFill>
                    <a:srgbClr val="9900CC"/>
                  </a:solidFill>
                </a:rPr>
                <a:t>17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29    36    43    80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th-TH" sz="4000" b="1">
                  <a:solidFill>
                    <a:schemeClr val="folHlink"/>
                  </a:solidFill>
                </a:rPr>
                <a:t>16    </a:t>
              </a:r>
              <a:r>
                <a:rPr lang="en-US" altLang="th-TH" sz="4000" b="1">
                  <a:solidFill>
                    <a:srgbClr val="FF0000"/>
                  </a:solidFill>
                </a:rPr>
                <a:t>17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22    29    36    43    80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th-TH" sz="4000" b="1">
                  <a:solidFill>
                    <a:srgbClr val="FF0000"/>
                  </a:solidFill>
                </a:rPr>
                <a:t>16</a:t>
              </a:r>
              <a:r>
                <a:rPr lang="en-US" altLang="th-TH" sz="4000" b="1">
                  <a:solidFill>
                    <a:schemeClr val="folHlink"/>
                  </a:solidFill>
                </a:rPr>
                <a:t>    17    22    29    36    43    80</a:t>
              </a:r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4513" y="1162"/>
              <a:ext cx="0" cy="40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3833" y="1570"/>
              <a:ext cx="0" cy="409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>
              <a:off x="3107" y="1978"/>
              <a:ext cx="0" cy="3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2381" y="2341"/>
              <a:ext cx="0" cy="409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1655" y="2749"/>
              <a:ext cx="0" cy="40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>
              <a:off x="249" y="1162"/>
              <a:ext cx="5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 flipH="1">
              <a:off x="249" y="1570"/>
              <a:ext cx="4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 flipH="1">
              <a:off x="249" y="1978"/>
              <a:ext cx="3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H="1">
              <a:off x="249" y="2341"/>
              <a:ext cx="2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H="1">
              <a:off x="249" y="2749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 flipH="1" flipV="1">
              <a:off x="249" y="3157"/>
              <a:ext cx="140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1" name="Line 21"/>
            <p:cNvSpPr>
              <a:spLocks noChangeShapeType="1"/>
            </p:cNvSpPr>
            <p:nvPr/>
          </p:nvSpPr>
          <p:spPr bwMode="auto">
            <a:xfrm flipH="1">
              <a:off x="249" y="361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>
              <a:off x="1020" y="3158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3557" name="Text Box 23"/>
          <p:cNvSpPr txBox="1">
            <a:spLocks noChangeArrowheads="1"/>
          </p:cNvSpPr>
          <p:nvPr/>
        </p:nvSpPr>
        <p:spPr bwMode="auto">
          <a:xfrm>
            <a:off x="1547813" y="566102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>
                <a:solidFill>
                  <a:schemeClr val="hlink"/>
                </a:solidFill>
              </a:rPr>
              <a:t>#move = 4, #compare = 21, #pass = 6</a:t>
            </a:r>
            <a:endParaRPr lang="th-TH" altLang="th-TH">
              <a:solidFill>
                <a:schemeClr val="hlink"/>
              </a:solidFill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2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th-TH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Bubble Sort </a:t>
            </a:r>
            <a:endParaRPr lang="th-TH" altLang="th-TH" sz="6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97888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sz="3600" dirty="0" smtClean="0">
                <a:solidFill>
                  <a:srgbClr val="FFC000"/>
                </a:solidFill>
                <a:latin typeface="+mj-lt"/>
                <a:cs typeface="AngsanaUPC" pitchFamily="18" charset="-34"/>
              </a:rPr>
              <a:t>เป็นการจัดเรียง</a:t>
            </a:r>
            <a:r>
              <a:rPr lang="th-TH" sz="3600" u="sng" dirty="0" smtClean="0">
                <a:solidFill>
                  <a:srgbClr val="FFC000"/>
                </a:solidFill>
                <a:latin typeface="+mj-lt"/>
                <a:cs typeface="AngsanaUPC" pitchFamily="18" charset="-34"/>
              </a:rPr>
              <a:t>โดยการเปรียบเทียบค่า 2 ค่าที่ติดกัน </a:t>
            </a:r>
            <a:r>
              <a:rPr lang="th-TH" sz="3600" dirty="0" smtClean="0">
                <a:solidFill>
                  <a:srgbClr val="FFC000"/>
                </a:solidFill>
                <a:latin typeface="+mj-lt"/>
                <a:cs typeface="AngsanaUPC" pitchFamily="18" charset="-34"/>
              </a:rPr>
              <a:t>ทำต่อเนื่องกันไปเรื่อย ๆ และตัดสินใจว่าจะสลับตำแหน่งกันหรือไม่ </a:t>
            </a:r>
            <a:r>
              <a:rPr lang="th-TH" sz="3600" u="sng" dirty="0" smtClean="0">
                <a:solidFill>
                  <a:srgbClr val="FFC000"/>
                </a:solidFill>
                <a:latin typeface="+mj-lt"/>
                <a:cs typeface="AngsanaUPC" pitchFamily="18" charset="-34"/>
              </a:rPr>
              <a:t>เช่น ถ้าต้องการเรียงลำดับข้อมูลจาก น้อยไปมาก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sz="3200" dirty="0" smtClean="0">
                <a:effectLst/>
                <a:latin typeface="+mj-lt"/>
                <a:cs typeface="AngsanaUPC" pitchFamily="18" charset="-34"/>
              </a:rPr>
              <a:t>ข้อมูลที่มีค่ามากต้องอยู่หลังข้อมูลที่ค่าน้อย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sz="3200" dirty="0" smtClean="0">
                <a:effectLst/>
                <a:latin typeface="+mj-lt"/>
                <a:cs typeface="AngsanaUPC" pitchFamily="18" charset="-34"/>
              </a:rPr>
              <a:t>ดังนั้น สำหรับข้อมูล 2 ค่าที่อยู่ติดกัน 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dirty="0" smtClean="0">
                <a:solidFill>
                  <a:srgbClr val="FFC000"/>
                </a:solidFill>
                <a:effectLst/>
                <a:latin typeface="+mj-lt"/>
                <a:cs typeface="AngsanaUPC" pitchFamily="18" charset="-34"/>
              </a:rPr>
              <a:t>ถ้าข้อมูลตัวหน้ามากกว่าตัวหลัง ให้สลับตำแหน่งกัน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dirty="0" smtClean="0">
                <a:solidFill>
                  <a:srgbClr val="FFC000"/>
                </a:solidFill>
                <a:effectLst/>
                <a:latin typeface="+mj-lt"/>
                <a:cs typeface="AngsanaUPC" pitchFamily="18" charset="-34"/>
              </a:rPr>
              <a:t>แต่ถ้าข้อมูลตัวหน้าน้อยกว่าตัวหลัง ไม่ต้องสลับตำแหน่งกัน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th-TH" dirty="0" smtClean="0">
                <a:solidFill>
                  <a:srgbClr val="FFC000"/>
                </a:solidFill>
                <a:effectLst/>
                <a:latin typeface="+mj-lt"/>
                <a:cs typeface="AngsanaUPC" pitchFamily="18" charset="-34"/>
              </a:rPr>
              <a:t>ทำเช่นนี้ไปเรื่อย ๆ จนกว่าการเปรียบเทียบข้อมูลตลอดทั้งชุดจะไม่มีการสลับตำแหน่งกันอีก</a:t>
            </a:r>
          </a:p>
          <a:p>
            <a:pPr lvl="2" eaLnBrk="1" hangingPunct="1">
              <a:spcAft>
                <a:spcPct val="20000"/>
              </a:spcAft>
              <a:buBlip>
                <a:blip r:embed="rId2"/>
              </a:buBlip>
              <a:defRPr/>
            </a:pPr>
            <a:r>
              <a:rPr lang="en-US" dirty="0">
                <a:solidFill>
                  <a:srgbClr val="FFFF00"/>
                </a:solidFill>
                <a:latin typeface="+mj-lt"/>
                <a:cs typeface="AngsanaUPC" pitchFamily="18" charset="-34"/>
              </a:rPr>
              <a:t>https://www.youtube.com/watch?v=JP5KkzdUEYI</a:t>
            </a:r>
            <a:endParaRPr lang="th-TH" dirty="0" smtClean="0">
              <a:solidFill>
                <a:srgbClr val="FFFF00"/>
              </a:solidFill>
              <a:effectLst/>
              <a:latin typeface="+mj-lt"/>
              <a:cs typeface="AngsanaUPC" pitchFamily="18" charset="-34"/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85225" cy="6119812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b="1" u="sng" dirty="0" smtClean="0">
                <a:solidFill>
                  <a:srgbClr val="FFFF00"/>
                </a:solidFill>
                <a:effectLst/>
              </a:rPr>
              <a:t>Algorithm </a:t>
            </a:r>
            <a:r>
              <a:rPr lang="en-US" b="1" u="sng" dirty="0" err="1" smtClean="0">
                <a:solidFill>
                  <a:srgbClr val="FFFF00"/>
                </a:solidFill>
                <a:effectLst/>
              </a:rPr>
              <a:t>Bubble_Sort</a:t>
            </a:r>
            <a:endParaRPr lang="en-US" b="1" u="sng" dirty="0" smtClean="0">
              <a:solidFill>
                <a:srgbClr val="FFFF00"/>
              </a:solidFill>
              <a:effectLst/>
            </a:endParaRP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sz="3600" b="1" u="sng" dirty="0" smtClean="0">
                <a:solidFill>
                  <a:srgbClr val="FFFF00"/>
                </a:solidFill>
                <a:effectLst/>
              </a:rPr>
              <a:t>(to sort unsorted array with size num)</a:t>
            </a:r>
          </a:p>
          <a:p>
            <a:pPr marL="457200" lvl="1" indent="0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3600" b="0" dirty="0" smtClean="0">
              <a:solidFill>
                <a:srgbClr val="FF5050"/>
              </a:solidFill>
            </a:endParaRP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</a:rPr>
              <a:t>1. for (</a:t>
            </a:r>
            <a:r>
              <a:rPr lang="en-US" sz="5400" dirty="0" smtClean="0">
                <a:solidFill>
                  <a:srgbClr val="FFFF00"/>
                </a:solidFill>
              </a:rPr>
              <a:t>j</a:t>
            </a:r>
            <a:r>
              <a:rPr lang="en-US" sz="5400" dirty="0" smtClean="0">
                <a:solidFill>
                  <a:srgbClr val="FFFF00"/>
                </a:solidFill>
                <a:sym typeface="Wingdings" pitchFamily="2" charset="2"/>
              </a:rPr>
              <a:t>0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, </a:t>
            </a:r>
            <a:r>
              <a:rPr lang="en-US" sz="5400" dirty="0" smtClean="0">
                <a:solidFill>
                  <a:srgbClr val="FFFF00"/>
                </a:solidFill>
                <a:sym typeface="Wingdings" pitchFamily="2" charset="2"/>
              </a:rPr>
              <a:t>j&lt;</a:t>
            </a:r>
            <a:r>
              <a:rPr lang="en-US" sz="5400" dirty="0" err="1" smtClean="0">
                <a:solidFill>
                  <a:srgbClr val="FFFF00"/>
                </a:solidFill>
                <a:sym typeface="Wingdings" pitchFamily="2" charset="2"/>
              </a:rPr>
              <a:t>num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, </a:t>
            </a:r>
            <a:r>
              <a:rPr lang="en-US" sz="5400" dirty="0" smtClean="0">
                <a:solidFill>
                  <a:srgbClr val="FFFF00"/>
                </a:solidFill>
                <a:sym typeface="Wingdings" pitchFamily="2" charset="2"/>
              </a:rPr>
              <a:t>jj+1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</a:rPr>
              <a:t>       for (i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0, </a:t>
            </a:r>
            <a:r>
              <a:rPr lang="en-US" sz="5400" dirty="0" err="1" smtClean="0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sz="5400" dirty="0" smtClean="0">
                <a:solidFill>
                  <a:srgbClr val="FFFF00"/>
                </a:solidFill>
                <a:sym typeface="Wingdings" pitchFamily="2" charset="2"/>
              </a:rPr>
              <a:t>&lt;num-j-1, ii+1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         1.1 if  (data[i+1] &lt; data[</a:t>
            </a:r>
            <a:r>
              <a:rPr lang="en-US" sz="5400" dirty="0" err="1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])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              1.1.1 temp  data [i+1]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              1.1.2 data[i+1]  data[</a:t>
            </a:r>
            <a:r>
              <a:rPr lang="en-US" sz="5400" dirty="0" err="1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]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              1.1.3 data[</a:t>
            </a:r>
            <a:r>
              <a:rPr lang="en-US" sz="5400" dirty="0" err="1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]  temp</a:t>
            </a: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5400" dirty="0">
                <a:solidFill>
                  <a:srgbClr val="FFFF00"/>
                </a:solidFill>
                <a:sym typeface="Wingdings" pitchFamily="2" charset="2"/>
              </a:rPr>
              <a:t>2. end.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50944" y="645789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10558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11863" y="260350"/>
            <a:ext cx="2952750" cy="719138"/>
          </a:xfrm>
        </p:spPr>
        <p:txBody>
          <a:bodyPr/>
          <a:lstStyle/>
          <a:p>
            <a:pPr eaLnBrk="1" hangingPunct="1"/>
            <a:r>
              <a:rPr lang="en-US" altLang="th-TH" sz="3200" smtClean="0">
                <a:effectLst/>
              </a:rPr>
              <a:t>Bubble Sort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53244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>
                <a:solidFill>
                  <a:srgbClr val="9900CC"/>
                </a:solidFill>
              </a:rPr>
              <a:t>43    22</a:t>
            </a:r>
            <a:r>
              <a:rPr lang="en-US" altLang="th-TH" b="1">
                <a:solidFill>
                  <a:schemeClr val="folHlink"/>
                </a:solidFill>
              </a:rPr>
              <a:t>    80    17    36    16    29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</a:t>
            </a:r>
            <a:r>
              <a:rPr lang="en-US" altLang="th-TH" b="1">
                <a:solidFill>
                  <a:srgbClr val="9900CC"/>
                </a:solidFill>
              </a:rPr>
              <a:t>43    80</a:t>
            </a:r>
            <a:r>
              <a:rPr lang="en-US" altLang="th-TH" b="1">
                <a:solidFill>
                  <a:schemeClr val="folHlink"/>
                </a:solidFill>
              </a:rPr>
              <a:t>    17    36    16    29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22    43    </a:t>
            </a:r>
            <a:r>
              <a:rPr lang="en-US" altLang="th-TH" b="1">
                <a:solidFill>
                  <a:srgbClr val="9900CC"/>
                </a:solidFill>
              </a:rPr>
              <a:t>80    17</a:t>
            </a:r>
            <a:r>
              <a:rPr lang="en-US" altLang="th-TH" b="1">
                <a:solidFill>
                  <a:schemeClr val="folHlink"/>
                </a:solidFill>
              </a:rPr>
              <a:t>    36    16    29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22    43    17    </a:t>
            </a:r>
            <a:r>
              <a:rPr lang="en-US" altLang="th-TH" b="1">
                <a:solidFill>
                  <a:srgbClr val="9900CC"/>
                </a:solidFill>
              </a:rPr>
              <a:t>80    36</a:t>
            </a:r>
            <a:r>
              <a:rPr lang="en-US" altLang="th-TH" b="1">
                <a:solidFill>
                  <a:schemeClr val="folHlink"/>
                </a:solidFill>
              </a:rPr>
              <a:t>    16    29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22    43    17    36    </a:t>
            </a:r>
            <a:r>
              <a:rPr lang="en-US" altLang="th-TH" b="1">
                <a:solidFill>
                  <a:srgbClr val="9900CC"/>
                </a:solidFill>
              </a:rPr>
              <a:t>80    16</a:t>
            </a:r>
            <a:r>
              <a:rPr lang="en-US" altLang="th-TH" b="1">
                <a:solidFill>
                  <a:schemeClr val="folHlink"/>
                </a:solidFill>
              </a:rPr>
              <a:t>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22    43    17    36    16    </a:t>
            </a:r>
            <a:r>
              <a:rPr lang="en-US" altLang="th-TH" b="1">
                <a:solidFill>
                  <a:srgbClr val="9900CC"/>
                </a:solidFill>
              </a:rPr>
              <a:t>80    29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22    43    17    36    16    29    80</a:t>
            </a:r>
          </a:p>
          <a:p>
            <a:pPr eaLnBrk="1" hangingPunct="1"/>
            <a:r>
              <a:rPr lang="en-US" altLang="th-TH" b="1">
                <a:solidFill>
                  <a:srgbClr val="FF0066"/>
                </a:solidFill>
              </a:rPr>
              <a:t>22    43</a:t>
            </a:r>
            <a:r>
              <a:rPr lang="en-US" altLang="th-TH" b="1">
                <a:solidFill>
                  <a:schemeClr val="folHlink"/>
                </a:solidFill>
              </a:rPr>
              <a:t>    17    36    16    29    80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</a:t>
            </a:r>
            <a:r>
              <a:rPr lang="en-US" altLang="th-TH" b="1">
                <a:solidFill>
                  <a:srgbClr val="FF0066"/>
                </a:solidFill>
              </a:rPr>
              <a:t>43    17</a:t>
            </a:r>
            <a:r>
              <a:rPr lang="en-US" altLang="th-TH" b="1">
                <a:solidFill>
                  <a:schemeClr val="folHlink"/>
                </a:solidFill>
              </a:rPr>
              <a:t>    36    16    29    80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22    17    </a:t>
            </a:r>
            <a:r>
              <a:rPr lang="en-US" altLang="th-TH" b="1">
                <a:solidFill>
                  <a:srgbClr val="FF0066"/>
                </a:solidFill>
              </a:rPr>
              <a:t>43    36</a:t>
            </a:r>
            <a:r>
              <a:rPr lang="en-US" altLang="th-TH" b="1">
                <a:solidFill>
                  <a:schemeClr val="folHlink"/>
                </a:solidFill>
              </a:rPr>
              <a:t>    16    29    80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22    17    36    </a:t>
            </a:r>
            <a:r>
              <a:rPr lang="en-US" altLang="th-TH" b="1">
                <a:solidFill>
                  <a:srgbClr val="FF0066"/>
                </a:solidFill>
              </a:rPr>
              <a:t>43    16</a:t>
            </a:r>
            <a:r>
              <a:rPr lang="en-US" altLang="th-TH" b="1">
                <a:solidFill>
                  <a:schemeClr val="folHlink"/>
                </a:solidFill>
              </a:rPr>
              <a:t>    29    80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22    17    36    16    </a:t>
            </a:r>
            <a:r>
              <a:rPr lang="en-US" altLang="th-TH" b="1">
                <a:solidFill>
                  <a:srgbClr val="FF0066"/>
                </a:solidFill>
              </a:rPr>
              <a:t>43    29</a:t>
            </a:r>
            <a:r>
              <a:rPr lang="en-US" altLang="th-TH" b="1">
                <a:solidFill>
                  <a:schemeClr val="folHlink"/>
                </a:solidFill>
              </a:rPr>
              <a:t>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22    17    36    16    29    43    80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27763" y="1412875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rgbClr val="9900CC"/>
                </a:solidFill>
              </a:rPr>
              <a:t>Pass 1</a:t>
            </a:r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5580063" y="333375"/>
            <a:ext cx="576262" cy="2952750"/>
          </a:xfrm>
          <a:prstGeom prst="rightBrace">
            <a:avLst>
              <a:gd name="adj1" fmla="val 42700"/>
              <a:gd name="adj2" fmla="val 50000"/>
            </a:avLst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0" y="3284538"/>
            <a:ext cx="7956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580063" y="115888"/>
            <a:ext cx="0" cy="3168650"/>
          </a:xfrm>
          <a:prstGeom prst="line">
            <a:avLst/>
          </a:prstGeom>
          <a:noFill/>
          <a:ln w="38100">
            <a:solidFill>
              <a:srgbClr val="99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859338" y="3284538"/>
            <a:ext cx="0" cy="273685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>
            <a:off x="5724525" y="3357563"/>
            <a:ext cx="431800" cy="2447925"/>
          </a:xfrm>
          <a:prstGeom prst="rightBrace">
            <a:avLst>
              <a:gd name="adj1" fmla="val 47243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227763" y="4221163"/>
            <a:ext cx="147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rgbClr val="FF0066"/>
                </a:solidFill>
              </a:rPr>
              <a:t>Pass 2</a:t>
            </a: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8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11863" y="260350"/>
            <a:ext cx="2952750" cy="719138"/>
          </a:xfrm>
        </p:spPr>
        <p:txBody>
          <a:bodyPr/>
          <a:lstStyle/>
          <a:p>
            <a:pPr eaLnBrk="1" hangingPunct="1"/>
            <a:r>
              <a:rPr lang="en-US" altLang="th-TH" sz="3200" smtClean="0">
                <a:effectLst/>
              </a:rPr>
              <a:t>Bubble Sort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54229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>
                <a:solidFill>
                  <a:srgbClr val="FF9900"/>
                </a:solidFill>
              </a:rPr>
              <a:t>22    17</a:t>
            </a:r>
            <a:r>
              <a:rPr lang="en-US" altLang="th-TH" b="1">
                <a:solidFill>
                  <a:schemeClr val="folHlink"/>
                </a:solidFill>
              </a:rPr>
              <a:t>    36    16    29    43    80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</a:t>
            </a:r>
            <a:r>
              <a:rPr lang="en-US" altLang="th-TH" b="1">
                <a:solidFill>
                  <a:srgbClr val="FF9900"/>
                </a:solidFill>
              </a:rPr>
              <a:t>22    36</a:t>
            </a:r>
            <a:r>
              <a:rPr lang="en-US" altLang="th-TH" b="1">
                <a:solidFill>
                  <a:schemeClr val="folHlink"/>
                </a:solidFill>
              </a:rPr>
              <a:t>    16    29    43    80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17    22    </a:t>
            </a:r>
            <a:r>
              <a:rPr lang="en-US" altLang="th-TH" b="1">
                <a:solidFill>
                  <a:srgbClr val="FF9900"/>
                </a:solidFill>
              </a:rPr>
              <a:t>36    16</a:t>
            </a:r>
            <a:r>
              <a:rPr lang="en-US" altLang="th-TH" b="1">
                <a:solidFill>
                  <a:schemeClr val="folHlink"/>
                </a:solidFill>
              </a:rPr>
              <a:t>    29    43    80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17    22    16    </a:t>
            </a:r>
            <a:r>
              <a:rPr lang="en-US" altLang="th-TH" b="1">
                <a:solidFill>
                  <a:srgbClr val="FF9900"/>
                </a:solidFill>
              </a:rPr>
              <a:t>36    29</a:t>
            </a:r>
            <a:r>
              <a:rPr lang="en-US" altLang="th-TH" b="1">
                <a:solidFill>
                  <a:schemeClr val="folHlink"/>
                </a:solidFill>
              </a:rPr>
              <a:t>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17    22    16    29    36    43    80</a:t>
            </a:r>
            <a:endParaRPr lang="en-US" altLang="th-TH" b="1">
              <a:solidFill>
                <a:srgbClr val="9900CC"/>
              </a:solidFill>
            </a:endParaRPr>
          </a:p>
          <a:p>
            <a:pPr eaLnBrk="1" hangingPunct="1"/>
            <a:endParaRPr lang="en-US" altLang="th-TH" sz="1600" b="1">
              <a:solidFill>
                <a:schemeClr val="folHlink"/>
              </a:solidFill>
            </a:endParaRPr>
          </a:p>
          <a:p>
            <a:pPr eaLnBrk="1" hangingPunct="1"/>
            <a:r>
              <a:rPr lang="en-US" altLang="th-TH" b="1">
                <a:solidFill>
                  <a:srgbClr val="009900"/>
                </a:solidFill>
              </a:rPr>
              <a:t>17    22</a:t>
            </a:r>
            <a:r>
              <a:rPr lang="en-US" altLang="th-TH" b="1">
                <a:solidFill>
                  <a:schemeClr val="folHlink"/>
                </a:solidFill>
              </a:rPr>
              <a:t>    16    29    36    43    80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</a:t>
            </a:r>
            <a:r>
              <a:rPr lang="en-US" altLang="th-TH" b="1">
                <a:solidFill>
                  <a:srgbClr val="009900"/>
                </a:solidFill>
              </a:rPr>
              <a:t>22    16</a:t>
            </a:r>
            <a:r>
              <a:rPr lang="en-US" altLang="th-TH" b="1">
                <a:solidFill>
                  <a:schemeClr val="folHlink"/>
                </a:solidFill>
              </a:rPr>
              <a:t>    29    36    43    80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17    16    </a:t>
            </a:r>
            <a:r>
              <a:rPr lang="en-US" altLang="th-TH" b="1">
                <a:solidFill>
                  <a:srgbClr val="009900"/>
                </a:solidFill>
              </a:rPr>
              <a:t>22    29</a:t>
            </a:r>
            <a:r>
              <a:rPr lang="en-US" altLang="th-TH" b="1">
                <a:solidFill>
                  <a:schemeClr val="folHlink"/>
                </a:solidFill>
              </a:rPr>
              <a:t>    36    43    80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h-TH" b="1">
                <a:solidFill>
                  <a:schemeClr val="folHlink"/>
                </a:solidFill>
              </a:rPr>
              <a:t>17    16    22    29</a:t>
            </a:r>
            <a:r>
              <a:rPr lang="en-US" altLang="th-TH" b="1">
                <a:solidFill>
                  <a:srgbClr val="009900"/>
                </a:solidFill>
              </a:rPr>
              <a:t>    </a:t>
            </a:r>
            <a:r>
              <a:rPr lang="en-US" altLang="th-TH" b="1">
                <a:solidFill>
                  <a:schemeClr val="folHlink"/>
                </a:solidFill>
              </a:rPr>
              <a:t>36    43    80</a:t>
            </a:r>
            <a:r>
              <a:rPr lang="en-US" altLang="th-TH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h-TH" b="1">
                <a:solidFill>
                  <a:srgbClr val="0099FF"/>
                </a:solidFill>
              </a:rPr>
              <a:t>17    16</a:t>
            </a:r>
            <a:r>
              <a:rPr lang="en-US" altLang="th-TH" b="1">
                <a:solidFill>
                  <a:schemeClr val="folHlink"/>
                </a:solidFill>
              </a:rPr>
              <a:t>    22    29</a:t>
            </a:r>
            <a:r>
              <a:rPr lang="en-US" altLang="th-TH" b="1">
                <a:solidFill>
                  <a:srgbClr val="009900"/>
                </a:solidFill>
              </a:rPr>
              <a:t>    </a:t>
            </a:r>
            <a:r>
              <a:rPr lang="en-US" altLang="th-TH" b="1">
                <a:solidFill>
                  <a:schemeClr val="folHlink"/>
                </a:solidFill>
              </a:rPr>
              <a:t>36    43    80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16    </a:t>
            </a:r>
            <a:r>
              <a:rPr lang="en-US" altLang="th-TH" b="1">
                <a:solidFill>
                  <a:srgbClr val="0099FF"/>
                </a:solidFill>
              </a:rPr>
              <a:t>17    22</a:t>
            </a:r>
            <a:r>
              <a:rPr lang="en-US" altLang="th-TH" b="1">
                <a:solidFill>
                  <a:schemeClr val="folHlink"/>
                </a:solidFill>
              </a:rPr>
              <a:t>    29</a:t>
            </a:r>
            <a:r>
              <a:rPr lang="en-US" altLang="th-TH" b="1">
                <a:solidFill>
                  <a:srgbClr val="009900"/>
                </a:solidFill>
              </a:rPr>
              <a:t>    </a:t>
            </a:r>
            <a:r>
              <a:rPr lang="en-US" altLang="th-TH" b="1">
                <a:solidFill>
                  <a:schemeClr val="folHlink"/>
                </a:solidFill>
              </a:rPr>
              <a:t>36    43    80</a:t>
            </a:r>
            <a:r>
              <a:rPr lang="en-US" altLang="th-TH"/>
              <a:t> </a:t>
            </a:r>
          </a:p>
          <a:p>
            <a:pPr eaLnBrk="1" hangingPunct="1"/>
            <a:r>
              <a:rPr lang="en-US" altLang="th-TH" b="1">
                <a:solidFill>
                  <a:schemeClr val="folHlink"/>
                </a:solidFill>
              </a:rPr>
              <a:t>16    17    22    29</a:t>
            </a:r>
            <a:r>
              <a:rPr lang="en-US" altLang="th-TH" b="1">
                <a:solidFill>
                  <a:srgbClr val="009900"/>
                </a:solidFill>
              </a:rPr>
              <a:t>    </a:t>
            </a:r>
            <a:r>
              <a:rPr lang="en-US" altLang="th-TH" b="1">
                <a:solidFill>
                  <a:schemeClr val="folHlink"/>
                </a:solidFill>
              </a:rPr>
              <a:t>36    43    80</a:t>
            </a:r>
          </a:p>
          <a:p>
            <a:pPr eaLnBrk="1" hangingPunct="1"/>
            <a:r>
              <a:rPr lang="en-US" altLang="th-TH" b="1">
                <a:solidFill>
                  <a:schemeClr val="hlink"/>
                </a:solidFill>
              </a:rPr>
              <a:t>16    17</a:t>
            </a:r>
            <a:r>
              <a:rPr lang="en-US" altLang="th-TH" b="1">
                <a:solidFill>
                  <a:schemeClr val="folHlink"/>
                </a:solidFill>
              </a:rPr>
              <a:t>    22    29</a:t>
            </a:r>
            <a:r>
              <a:rPr lang="en-US" altLang="th-TH" b="1">
                <a:solidFill>
                  <a:srgbClr val="009900"/>
                </a:solidFill>
              </a:rPr>
              <a:t>    </a:t>
            </a:r>
            <a:r>
              <a:rPr lang="en-US" altLang="th-TH" b="1">
                <a:solidFill>
                  <a:schemeClr val="folHlink"/>
                </a:solidFill>
              </a:rPr>
              <a:t>36    43    80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156325" y="981075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rgbClr val="FF9900"/>
                </a:solidFill>
              </a:rPr>
              <a:t>Pass 3</a:t>
            </a:r>
          </a:p>
        </p:txBody>
      </p:sp>
      <p:sp>
        <p:nvSpPr>
          <p:cNvPr id="16390" name="AutoShape 5"/>
          <p:cNvSpPr>
            <a:spLocks/>
          </p:cNvSpPr>
          <p:nvPr/>
        </p:nvSpPr>
        <p:spPr bwMode="auto">
          <a:xfrm>
            <a:off x="5580063" y="260350"/>
            <a:ext cx="576262" cy="2087563"/>
          </a:xfrm>
          <a:prstGeom prst="rightBrace">
            <a:avLst>
              <a:gd name="adj1" fmla="val 30188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0" y="2492375"/>
            <a:ext cx="7956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3348038" y="2565400"/>
            <a:ext cx="0" cy="1800225"/>
          </a:xfrm>
          <a:prstGeom prst="line">
            <a:avLst/>
          </a:prstGeom>
          <a:noFill/>
          <a:ln w="38100">
            <a:solidFill>
              <a:srgbClr val="00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5651500" y="2708275"/>
            <a:ext cx="431800" cy="1655763"/>
          </a:xfrm>
          <a:prstGeom prst="rightBrace">
            <a:avLst>
              <a:gd name="adj1" fmla="val 31955"/>
              <a:gd name="adj2" fmla="val 50000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156325" y="32131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rgbClr val="009900"/>
                </a:solidFill>
              </a:rPr>
              <a:t>Pass 4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140200" y="188913"/>
            <a:ext cx="0" cy="2376487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437063"/>
            <a:ext cx="7956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555875" y="4508500"/>
            <a:ext cx="0" cy="12954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5724525" y="4508500"/>
            <a:ext cx="431800" cy="1152525"/>
          </a:xfrm>
          <a:prstGeom prst="rightBrace">
            <a:avLst>
              <a:gd name="adj1" fmla="val 22243"/>
              <a:gd name="adj2" fmla="val 50000"/>
            </a:avLst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227763" y="4797425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rgbClr val="0099FF"/>
                </a:solidFill>
              </a:rPr>
              <a:t>Pass 5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0" y="5734050"/>
            <a:ext cx="7956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692275" y="5734050"/>
            <a:ext cx="0" cy="5746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6227763" y="5661025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b="1">
                <a:solidFill>
                  <a:schemeClr val="hlink"/>
                </a:solidFill>
              </a:rPr>
              <a:t>Pass 6</a:t>
            </a: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</a:t>
            </a:r>
            <a:r>
              <a:rPr lang="th-TH" dirty="0" smtClean="0"/>
              <a:t>ข้อมูล</a:t>
            </a:r>
            <a:r>
              <a:rPr lang="en-US" dirty="0" smtClean="0"/>
              <a:t>- </a:t>
            </a:r>
            <a:r>
              <a:rPr lang="en-US" dirty="0"/>
              <a:t>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#include &lt;</a:t>
            </a:r>
            <a:r>
              <a:rPr lang="en-US" altLang="th-TH" sz="3200" b="1" dirty="0" err="1"/>
              <a:t>stdio.h</a:t>
            </a:r>
            <a:r>
              <a:rPr lang="en-US" altLang="th-TH" sz="3200" b="1" dirty="0"/>
              <a:t>&gt;</a:t>
            </a:r>
          </a:p>
          <a:p>
            <a:pPr eaLnBrk="1" hangingPunct="1"/>
            <a:r>
              <a:rPr lang="en-US" altLang="th-TH" sz="3200" b="1" dirty="0"/>
              <a:t>main()</a:t>
            </a:r>
          </a:p>
          <a:p>
            <a:pPr eaLnBrk="1" hangingPunct="1"/>
            <a:r>
              <a:rPr lang="en-US" altLang="th-TH" sz="3200" b="1" dirty="0"/>
              <a:t>{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int</a:t>
            </a:r>
            <a:r>
              <a:rPr lang="en-US" altLang="th-TH" sz="3200" b="1" dirty="0"/>
              <a:t> </a:t>
            </a:r>
            <a:r>
              <a:rPr lang="en-US" altLang="th-TH" sz="3200" b="1" dirty="0" err="1" smtClean="0"/>
              <a:t>nn,n</a:t>
            </a:r>
            <a:r>
              <a:rPr lang="en-US" altLang="th-TH" sz="3200" b="1" dirty="0" smtClean="0"/>
              <a:t>[5],</a:t>
            </a:r>
            <a:r>
              <a:rPr lang="en-US" altLang="th-TH" sz="3200" b="1" dirty="0" err="1" smtClean="0"/>
              <a:t>i</a:t>
            </a:r>
            <a:r>
              <a:rPr lang="en-US" altLang="th-TH" sz="3200" b="1" dirty="0" smtClean="0"/>
              <a:t>;</a:t>
            </a:r>
            <a:endParaRPr lang="en-US" altLang="th-TH" sz="3200" b="1" dirty="0"/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scanf</a:t>
            </a:r>
            <a:r>
              <a:rPr lang="en-US" altLang="th-TH" sz="3200" b="1" dirty="0"/>
              <a:t>("%d",&amp;</a:t>
            </a:r>
            <a:r>
              <a:rPr lang="en-US" altLang="th-TH" sz="3200" b="1" dirty="0" err="1"/>
              <a:t>nn</a:t>
            </a:r>
            <a:r>
              <a:rPr lang="en-US" altLang="th-TH" sz="3200" b="1" dirty="0"/>
              <a:t>);</a:t>
            </a:r>
          </a:p>
          <a:p>
            <a:pPr eaLnBrk="1" hangingPunct="1"/>
            <a:r>
              <a:rPr lang="en-US" altLang="th-TH" sz="3200" b="1" dirty="0"/>
              <a:t> 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=0;i&lt;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scanf</a:t>
            </a:r>
            <a:r>
              <a:rPr lang="en-US" altLang="th-TH" sz="3200" b="1" dirty="0"/>
              <a:t>("%</a:t>
            </a:r>
            <a:r>
              <a:rPr lang="en-US" altLang="th-TH" sz="3200" b="1" dirty="0" err="1"/>
              <a:t>d",&amp;n</a:t>
            </a:r>
            <a:r>
              <a:rPr lang="en-US" altLang="th-TH" sz="3200" b="1" dirty="0"/>
              <a:t>[</a:t>
            </a:r>
            <a:r>
              <a:rPr lang="en-US" altLang="th-TH" sz="3200" b="1" dirty="0" err="1"/>
              <a:t>i</a:t>
            </a:r>
            <a:r>
              <a:rPr lang="en-US" altLang="th-TH" sz="3200" b="1" dirty="0" smtClean="0"/>
              <a:t>]);</a:t>
            </a:r>
            <a:endParaRPr lang="en-US" altLang="th-TH" sz="3200" b="1" dirty="0"/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("\n");</a:t>
            </a:r>
          </a:p>
          <a:p>
            <a:pPr eaLnBrk="1" hangingPunct="1"/>
            <a:r>
              <a:rPr lang="en-US" altLang="th-TH" sz="3200" b="1" dirty="0"/>
              <a:t> 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=0;i&lt;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("%d ",n[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]);</a:t>
            </a:r>
          </a:p>
          <a:p>
            <a:pPr eaLnBrk="1" hangingPunct="1"/>
            <a:r>
              <a:rPr lang="en-US" altLang="th-TH" sz="3200" b="1" dirty="0"/>
              <a:t>}</a:t>
            </a:r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2667000" cy="2062103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>
                <a:solidFill>
                  <a:srgbClr val="FF0000"/>
                </a:solidFill>
              </a:rPr>
              <a:t>5</a:t>
            </a:r>
            <a:endParaRPr lang="en-US" altLang="th-TH" sz="3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 smtClean="0">
                <a:solidFill>
                  <a:srgbClr val="FF0000"/>
                </a:solidFill>
              </a:rPr>
              <a:t>45 10 34 24 100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th-TH" sz="3200" dirty="0"/>
              <a:t>45 10 34 24 </a:t>
            </a:r>
            <a:r>
              <a:rPr lang="en-US" altLang="th-TH" sz="3200" dirty="0" smtClean="0"/>
              <a:t>100</a:t>
            </a:r>
            <a:endParaRPr lang="en-US" altLang="th-TH" sz="32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/>
              <a:t>selection1</a:t>
            </a:r>
            <a:endParaRPr lang="th-TH" altLang="th-TH" sz="3600" b="1" dirty="0"/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534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07256"/>
            <a:ext cx="7772400" cy="1336675"/>
          </a:xfrm>
        </p:spPr>
        <p:txBody>
          <a:bodyPr/>
          <a:lstStyle/>
          <a:p>
            <a:pPr eaLnBrk="1" hangingPunct="1">
              <a:defRPr/>
            </a:pPr>
            <a:r>
              <a:rPr lang="en-US" sz="5600" dirty="0">
                <a:cs typeface="Angsana New" pitchFamily="18" charset="-34"/>
              </a:rPr>
              <a:t>Sort </a:t>
            </a:r>
            <a:r>
              <a:rPr lang="th-TH" sz="5600" dirty="0">
                <a:cs typeface="Angsana New" pitchFamily="18" charset="-34"/>
              </a:rPr>
              <a:t>เบื้องต้น</a:t>
            </a:r>
            <a:endParaRPr lang="en-US" sz="5600" dirty="0" smtClean="0">
              <a:cs typeface="Angsana New" pitchFamily="18" charset="-34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โอลิมปิก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วิชาการ สอวน. ค่าย 1 วิชาคอมพิวเตอร์  </a:t>
            </a:r>
            <a:endParaRPr lang="th-TH" altLang="th-TH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ประจำปี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การศึกษา 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ณ โรงเรียนกำแพงเพชรพิทยาคม</a:t>
            </a:r>
            <a:endParaRPr lang="th-TH" alt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ตัดมุมสี่เหลี่ยมผืนผ้าหนึ่งมุม 1"/>
          <p:cNvSpPr/>
          <p:nvPr/>
        </p:nvSpPr>
        <p:spPr bwMode="auto">
          <a:xfrm>
            <a:off x="0" y="6051452"/>
            <a:ext cx="3276600" cy="806548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วันที่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ตุลาคม 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2561</a:t>
            </a:r>
            <a:endParaRPr lang="th-TH" altLang="th-T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43000" y="1600200"/>
            <a:ext cx="7086600" cy="445125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4800" dirty="0" smtClean="0"/>
              <a:t>การเรียงข้อมูล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th-TH" sz="4400" dirty="0" smtClean="0"/>
              <a:t>น้อยไปมาก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th-TH" sz="4400" dirty="0" smtClean="0"/>
              <a:t>มากไปน้อย</a:t>
            </a:r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4800" dirty="0" smtClean="0"/>
              <a:t>ทฤษฎีการเรียงข้อมูล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Selection Sort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Bouble</a:t>
            </a:r>
            <a:r>
              <a:rPr lang="en-US" sz="4400" dirty="0"/>
              <a:t> </a:t>
            </a:r>
            <a:r>
              <a:rPr lang="en-US" sz="4400" dirty="0" smtClean="0"/>
              <a:t>Sort</a:t>
            </a:r>
            <a:endParaRPr lang="th-TH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34300" y="6457890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46254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2600" b="1" dirty="0"/>
              <a:t>#include &lt;</a:t>
            </a:r>
            <a:r>
              <a:rPr lang="en-US" altLang="th-TH" sz="2600" b="1" dirty="0" err="1"/>
              <a:t>stdio.h</a:t>
            </a:r>
            <a:r>
              <a:rPr lang="en-US" altLang="th-TH" sz="2600" b="1" dirty="0"/>
              <a:t>&gt;</a:t>
            </a:r>
          </a:p>
          <a:p>
            <a:pPr eaLnBrk="1" hangingPunct="1"/>
            <a:r>
              <a:rPr lang="en-US" altLang="th-TH" sz="2600" b="1" dirty="0"/>
              <a:t>main()</a:t>
            </a:r>
          </a:p>
          <a:p>
            <a:pPr eaLnBrk="1" hangingPunct="1"/>
            <a:r>
              <a:rPr lang="en-US" altLang="th-TH" sz="2600" b="1" dirty="0"/>
              <a:t>{</a:t>
            </a:r>
          </a:p>
          <a:p>
            <a:pPr eaLnBrk="1" hangingPunct="1"/>
            <a:r>
              <a:rPr lang="en-US" altLang="th-TH" sz="2600" b="1" dirty="0"/>
              <a:t>  </a:t>
            </a:r>
            <a:r>
              <a:rPr lang="en-US" altLang="th-TH" sz="2600" b="1" dirty="0" err="1"/>
              <a:t>int</a:t>
            </a:r>
            <a:r>
              <a:rPr lang="en-US" altLang="th-TH" sz="2600" b="1" dirty="0"/>
              <a:t> </a:t>
            </a:r>
            <a:r>
              <a:rPr lang="en-US" altLang="th-TH" sz="2600" b="1" dirty="0" err="1"/>
              <a:t>nn,n</a:t>
            </a:r>
            <a:r>
              <a:rPr lang="en-US" altLang="th-TH" sz="2600" b="1" dirty="0"/>
              <a:t>[5],</a:t>
            </a:r>
            <a:r>
              <a:rPr lang="en-US" altLang="th-TH" sz="2600" b="1" dirty="0" err="1"/>
              <a:t>i,j</a:t>
            </a:r>
            <a:r>
              <a:rPr lang="en-US" altLang="th-TH" sz="2600" b="1" dirty="0"/>
              <a:t>;</a:t>
            </a:r>
          </a:p>
          <a:p>
            <a:pPr eaLnBrk="1" hangingPunct="1"/>
            <a:r>
              <a:rPr lang="en-US" altLang="th-TH" sz="2600" b="1" dirty="0"/>
              <a:t>  </a:t>
            </a:r>
            <a:r>
              <a:rPr lang="en-US" altLang="th-TH" sz="2600" b="1" dirty="0" err="1"/>
              <a:t>scanf</a:t>
            </a:r>
            <a:r>
              <a:rPr lang="en-US" altLang="th-TH" sz="2600" b="1" dirty="0"/>
              <a:t>("%d",&amp;</a:t>
            </a:r>
            <a:r>
              <a:rPr lang="en-US" altLang="th-TH" sz="2600" b="1" dirty="0" err="1"/>
              <a:t>nn</a:t>
            </a:r>
            <a:r>
              <a:rPr lang="en-US" altLang="th-TH" sz="2600" b="1" dirty="0"/>
              <a:t>);</a:t>
            </a:r>
          </a:p>
          <a:p>
            <a:pPr eaLnBrk="1" hangingPunct="1"/>
            <a:r>
              <a:rPr lang="en-US" altLang="th-TH" sz="2600" b="1" dirty="0"/>
              <a:t>  for(</a:t>
            </a:r>
            <a:r>
              <a:rPr lang="en-US" altLang="th-TH" sz="2600" b="1" dirty="0" err="1"/>
              <a:t>i</a:t>
            </a:r>
            <a:r>
              <a:rPr lang="en-US" altLang="th-TH" sz="2600" b="1" dirty="0"/>
              <a:t>=0;i&lt;</a:t>
            </a:r>
            <a:r>
              <a:rPr lang="en-US" altLang="th-TH" sz="2600" b="1" dirty="0" err="1"/>
              <a:t>nn;i</a:t>
            </a:r>
            <a:r>
              <a:rPr lang="en-US" altLang="th-TH" sz="2600" b="1" dirty="0" smtClean="0"/>
              <a:t>++) </a:t>
            </a:r>
            <a:r>
              <a:rPr lang="en-US" altLang="th-TH" sz="2600" b="1" dirty="0" err="1" smtClean="0"/>
              <a:t>scanf</a:t>
            </a:r>
            <a:r>
              <a:rPr lang="en-US" altLang="th-TH" sz="2600" b="1" dirty="0"/>
              <a:t>("%</a:t>
            </a:r>
            <a:r>
              <a:rPr lang="en-US" altLang="th-TH" sz="2600" b="1" dirty="0" err="1"/>
              <a:t>d",&amp;n</a:t>
            </a:r>
            <a:r>
              <a:rPr lang="en-US" altLang="th-TH" sz="2600" b="1" dirty="0"/>
              <a:t>[</a:t>
            </a:r>
            <a:r>
              <a:rPr lang="en-US" altLang="th-TH" sz="2600" b="1" dirty="0" err="1"/>
              <a:t>i</a:t>
            </a:r>
            <a:r>
              <a:rPr lang="en-US" altLang="th-TH" sz="2600" b="1" dirty="0"/>
              <a:t>]);</a:t>
            </a:r>
          </a:p>
          <a:p>
            <a:pPr eaLnBrk="1" hangingPunct="1"/>
            <a:r>
              <a:rPr lang="en-US" altLang="th-TH" sz="2600" b="1" dirty="0"/>
              <a:t>  </a:t>
            </a:r>
            <a:r>
              <a:rPr lang="en-US" altLang="th-TH" sz="2600" b="1" dirty="0" err="1"/>
              <a:t>printf</a:t>
            </a:r>
            <a:r>
              <a:rPr lang="en-US" altLang="th-TH" sz="2600" b="1" dirty="0"/>
              <a:t>("\n");</a:t>
            </a:r>
          </a:p>
          <a:p>
            <a:pPr eaLnBrk="1" hangingPunct="1"/>
            <a:r>
              <a:rPr lang="en-US" altLang="th-TH" sz="2600" b="1" dirty="0"/>
              <a:t>  for(</a:t>
            </a:r>
            <a:r>
              <a:rPr lang="en-US" altLang="th-TH" sz="2600" b="1" dirty="0" err="1"/>
              <a:t>i</a:t>
            </a:r>
            <a:r>
              <a:rPr lang="en-US" altLang="th-TH" sz="2600" b="1" dirty="0"/>
              <a:t>=0;i&lt;</a:t>
            </a:r>
            <a:r>
              <a:rPr lang="en-US" altLang="th-TH" sz="2600" b="1" dirty="0" err="1"/>
              <a:t>nn;i</a:t>
            </a:r>
            <a:r>
              <a:rPr lang="en-US" altLang="th-TH" sz="2600" b="1" dirty="0" smtClean="0"/>
              <a:t>++) </a:t>
            </a:r>
            <a:r>
              <a:rPr lang="en-US" altLang="th-TH" sz="2600" b="1" dirty="0" err="1" smtClean="0"/>
              <a:t>printf</a:t>
            </a:r>
            <a:r>
              <a:rPr lang="en-US" altLang="th-TH" sz="2600" b="1" dirty="0"/>
              <a:t>("%d ",n[</a:t>
            </a:r>
            <a:r>
              <a:rPr lang="en-US" altLang="th-TH" sz="2600" b="1" dirty="0" err="1"/>
              <a:t>i</a:t>
            </a:r>
            <a:r>
              <a:rPr lang="en-US" altLang="th-TH" sz="2600" b="1" dirty="0"/>
              <a:t>]);</a:t>
            </a:r>
          </a:p>
          <a:p>
            <a:pPr eaLnBrk="1" hangingPunct="1"/>
            <a:r>
              <a:rPr lang="en-US" altLang="th-TH" sz="2600" b="1" dirty="0"/>
              <a:t>  </a:t>
            </a:r>
            <a:r>
              <a:rPr lang="en-US" altLang="th-TH" sz="2600" b="1" dirty="0" err="1"/>
              <a:t>printf</a:t>
            </a:r>
            <a:r>
              <a:rPr lang="en-US" altLang="th-TH" sz="2600" b="1" dirty="0"/>
              <a:t>("\n==========\n");</a:t>
            </a:r>
          </a:p>
          <a:p>
            <a:pPr eaLnBrk="1" hangingPunct="1"/>
            <a:r>
              <a:rPr lang="en-US" altLang="th-TH" sz="2600" b="1" dirty="0"/>
              <a:t>  for(</a:t>
            </a:r>
            <a:r>
              <a:rPr lang="en-US" altLang="th-TH" sz="2600" b="1" dirty="0" err="1"/>
              <a:t>i</a:t>
            </a:r>
            <a:r>
              <a:rPr lang="en-US" altLang="th-TH" sz="2600" b="1" dirty="0"/>
              <a:t>=</a:t>
            </a:r>
            <a:r>
              <a:rPr lang="en-US" altLang="th-TH" sz="2600" b="1" dirty="0" err="1"/>
              <a:t>nn;i</a:t>
            </a:r>
            <a:r>
              <a:rPr lang="en-US" altLang="th-TH" sz="2600" b="1" dirty="0"/>
              <a:t>&gt;=1;i-</a:t>
            </a:r>
            <a:r>
              <a:rPr lang="en-US" altLang="th-TH" sz="2600" b="1" dirty="0" smtClean="0"/>
              <a:t>-)	{</a:t>
            </a:r>
            <a:endParaRPr lang="en-US" altLang="th-TH" sz="2600" b="1" dirty="0"/>
          </a:p>
          <a:p>
            <a:pPr eaLnBrk="1" hangingPunct="1"/>
            <a:r>
              <a:rPr lang="en-US" altLang="th-TH" sz="2600" b="1" dirty="0"/>
              <a:t>    for(j=0;j&lt;</a:t>
            </a:r>
            <a:r>
              <a:rPr lang="en-US" altLang="th-TH" sz="2600" b="1" dirty="0" err="1"/>
              <a:t>i;j</a:t>
            </a:r>
            <a:r>
              <a:rPr lang="en-US" altLang="th-TH" sz="2600" b="1" dirty="0" smtClean="0"/>
              <a:t>++) </a:t>
            </a:r>
            <a:r>
              <a:rPr lang="en-US" altLang="th-TH" sz="2600" b="1" dirty="0" err="1" smtClean="0"/>
              <a:t>printf</a:t>
            </a:r>
            <a:r>
              <a:rPr lang="en-US" altLang="th-TH" sz="2600" b="1" dirty="0"/>
              <a:t>("%d ",n[j]);</a:t>
            </a:r>
          </a:p>
          <a:p>
            <a:pPr eaLnBrk="1" hangingPunct="1"/>
            <a:r>
              <a:rPr lang="en-US" altLang="th-TH" sz="2600" b="1" dirty="0"/>
              <a:t>    </a:t>
            </a:r>
            <a:r>
              <a:rPr lang="en-US" altLang="th-TH" sz="2600" b="1" dirty="0" err="1" smtClean="0"/>
              <a:t>printf</a:t>
            </a:r>
            <a:r>
              <a:rPr lang="en-US" altLang="th-TH" sz="2600" b="1" dirty="0"/>
              <a:t>("\n");</a:t>
            </a:r>
          </a:p>
          <a:p>
            <a:pPr eaLnBrk="1" hangingPunct="1"/>
            <a:r>
              <a:rPr lang="en-US" altLang="th-TH" sz="2600" b="1" dirty="0"/>
              <a:t>  }</a:t>
            </a:r>
          </a:p>
          <a:p>
            <a:pPr eaLnBrk="1" hangingPunct="1"/>
            <a:r>
              <a:rPr lang="en-US" altLang="th-TH" sz="2600" b="1" dirty="0"/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486400" y="1765042"/>
            <a:ext cx="2667000" cy="5016758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>
                <a:solidFill>
                  <a:srgbClr val="FF0000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>
                <a:solidFill>
                  <a:srgbClr val="FF0000"/>
                </a:solidFill>
              </a:rPr>
              <a:t>45 100 67 1 40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th-TH" sz="32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/>
              <a:t>45 100 67 1 40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/>
              <a:t>==========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45 100 67 1 40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selection2</a:t>
            </a:r>
            <a:endParaRPr lang="th-TH" altLang="th-TH" sz="3600" b="1" dirty="0"/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530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#include &lt;</a:t>
            </a:r>
            <a:r>
              <a:rPr lang="en-US" altLang="th-TH" sz="3200" b="1" dirty="0" err="1"/>
              <a:t>stdio.h</a:t>
            </a:r>
            <a:r>
              <a:rPr lang="en-US" altLang="th-TH" sz="3200" b="1" dirty="0"/>
              <a:t>&gt;</a:t>
            </a:r>
          </a:p>
          <a:p>
            <a:pPr eaLnBrk="1" hangingPunct="1"/>
            <a:r>
              <a:rPr lang="en-US" altLang="th-TH" sz="3200" b="1" dirty="0"/>
              <a:t>main()</a:t>
            </a:r>
          </a:p>
          <a:p>
            <a:pPr eaLnBrk="1" hangingPunct="1"/>
            <a:r>
              <a:rPr lang="en-US" altLang="th-TH" sz="3200" b="1" dirty="0"/>
              <a:t>{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int</a:t>
            </a:r>
            <a:r>
              <a:rPr lang="en-US" altLang="th-TH" sz="3200" b="1" dirty="0"/>
              <a:t> </a:t>
            </a:r>
            <a:r>
              <a:rPr lang="en-US" altLang="th-TH" sz="3200" b="1" dirty="0" err="1"/>
              <a:t>nn,n</a:t>
            </a:r>
            <a:r>
              <a:rPr lang="en-US" altLang="th-TH" sz="3200" b="1" dirty="0"/>
              <a:t>[5],</a:t>
            </a:r>
            <a:r>
              <a:rPr lang="en-US" altLang="th-TH" sz="3200" b="1" dirty="0" err="1" smtClean="0"/>
              <a:t>i,j,imin</a:t>
            </a:r>
            <a:r>
              <a:rPr lang="en-US" altLang="th-TH" sz="3200" b="1" dirty="0"/>
              <a:t>;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scanf</a:t>
            </a:r>
            <a:r>
              <a:rPr lang="en-US" altLang="th-TH" sz="3200" b="1" dirty="0"/>
              <a:t>("%d",&amp;</a:t>
            </a:r>
            <a:r>
              <a:rPr lang="en-US" altLang="th-TH" sz="3200" b="1" dirty="0" err="1"/>
              <a:t>nn</a:t>
            </a:r>
            <a:r>
              <a:rPr lang="en-US" altLang="th-TH" sz="3200" b="1" dirty="0"/>
              <a:t>);</a:t>
            </a:r>
          </a:p>
          <a:p>
            <a:pPr eaLnBrk="1" hangingPunct="1"/>
            <a:r>
              <a:rPr lang="en-US" altLang="th-TH" sz="3200" b="1" dirty="0"/>
              <a:t> 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=0;i&lt;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scanf</a:t>
            </a:r>
            <a:r>
              <a:rPr lang="en-US" altLang="th-TH" sz="3200" b="1" dirty="0"/>
              <a:t>("%</a:t>
            </a:r>
            <a:r>
              <a:rPr lang="en-US" altLang="th-TH" sz="3200" b="1" dirty="0" err="1"/>
              <a:t>d",&amp;n</a:t>
            </a:r>
            <a:r>
              <a:rPr lang="en-US" altLang="th-TH" sz="3200" b="1" dirty="0"/>
              <a:t>[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]);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("\n");</a:t>
            </a:r>
          </a:p>
          <a:p>
            <a:pPr eaLnBrk="1" hangingPunct="1"/>
            <a:r>
              <a:rPr lang="en-US" altLang="th-TH" sz="3200" b="1" dirty="0"/>
              <a:t> 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=0;i&lt;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("%d ",n[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]);</a:t>
            </a:r>
            <a:br>
              <a:rPr lang="en-US" altLang="th-TH" sz="3200" b="1" dirty="0"/>
            </a:br>
            <a:r>
              <a:rPr lang="en-US" altLang="th-TH" sz="3200" b="1" dirty="0"/>
              <a:t>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("\n==========\n");</a:t>
            </a:r>
            <a:endParaRPr lang="en-US" altLang="th-TH" sz="36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2819400" cy="255454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>
                <a:solidFill>
                  <a:srgbClr val="FF0000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>
                <a:solidFill>
                  <a:srgbClr val="FF0000"/>
                </a:solidFill>
              </a:rPr>
              <a:t>45 100 67 1 40</a:t>
            </a:r>
            <a:br>
              <a:rPr lang="en-US" altLang="th-TH" sz="3200" b="1" dirty="0">
                <a:solidFill>
                  <a:srgbClr val="FF0000"/>
                </a:solidFill>
              </a:rPr>
            </a:br>
            <a:endParaRPr lang="en-US" altLang="th-TH" sz="32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/>
              <a:t>45 100 67 1 40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b="1" dirty="0"/>
              <a:t>==========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selection3</a:t>
            </a:r>
            <a:endParaRPr lang="th-TH" altLang="th-TH" sz="3600" b="1" dirty="0"/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839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&gt;=1;i--)</a:t>
            </a:r>
          </a:p>
          <a:p>
            <a:pPr eaLnBrk="1" hangingPunct="1"/>
            <a:r>
              <a:rPr lang="en-US" altLang="th-TH" sz="3200" b="1" dirty="0"/>
              <a:t>  {</a:t>
            </a:r>
          </a:p>
          <a:p>
            <a:pPr eaLnBrk="1" hangingPunct="1"/>
            <a:r>
              <a:rPr lang="en-US" altLang="th-TH" sz="3200" b="1" dirty="0"/>
              <a:t>    for(j=0;j&lt;</a:t>
            </a:r>
            <a:r>
              <a:rPr lang="en-US" altLang="th-TH" sz="3200" b="1" dirty="0" err="1"/>
              <a:t>i;j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("%d ",n[j]);</a:t>
            </a:r>
          </a:p>
          <a:p>
            <a:pPr eaLnBrk="1" hangingPunct="1"/>
            <a:r>
              <a:rPr lang="en-US" altLang="th-TH" sz="3200" b="1" dirty="0"/>
              <a:t>    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("\n");</a:t>
            </a:r>
          </a:p>
          <a:p>
            <a:pPr eaLnBrk="1" hangingPunct="1"/>
            <a:r>
              <a:rPr lang="en-US" altLang="th-TH" sz="3200" b="1" dirty="0"/>
              <a:t>  }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("\n==========\n");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2819400" cy="353943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45 100 67 1 40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th-TH" sz="3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==========</a:t>
            </a:r>
            <a:endParaRPr lang="th-TH" altLang="th-TH" sz="32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selection3</a:t>
            </a:r>
            <a:endParaRPr lang="th-TH" altLang="th-TH" sz="3600" b="1" dirty="0"/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91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dirty="0"/>
              <a:t>ทฤษฎีการเรียงข้อมูล</a:t>
            </a:r>
            <a:r>
              <a:rPr lang="en-US" dirty="0"/>
              <a:t>- Selection Sort</a:t>
            </a:r>
            <a:endParaRPr lang="th-TH" altLang="th-TH" dirty="0" smtClean="0">
              <a:effectLst/>
            </a:endParaRPr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/>
            <a:r>
              <a:rPr lang="en-US" altLang="th-TH" sz="3200" b="1" dirty="0"/>
              <a:t> for(</a:t>
            </a:r>
            <a:r>
              <a:rPr lang="en-US" altLang="th-TH" sz="3200" b="1" dirty="0" err="1"/>
              <a:t>i</a:t>
            </a:r>
            <a:r>
              <a:rPr lang="en-US" altLang="th-TH" sz="3200" b="1" dirty="0"/>
              <a:t>=</a:t>
            </a:r>
            <a:r>
              <a:rPr lang="en-US" altLang="th-TH" sz="3200" b="1" dirty="0" err="1"/>
              <a:t>nn;i</a:t>
            </a:r>
            <a:r>
              <a:rPr lang="en-US" altLang="th-TH" sz="3200" b="1" dirty="0"/>
              <a:t>&gt;=1;i--)</a:t>
            </a:r>
          </a:p>
          <a:p>
            <a:pPr eaLnBrk="1" hangingPunct="1"/>
            <a:r>
              <a:rPr lang="en-US" altLang="th-TH" sz="3200" b="1" dirty="0"/>
              <a:t>  {</a:t>
            </a:r>
          </a:p>
          <a:p>
            <a:pPr eaLnBrk="1" hangingPunct="1"/>
            <a:r>
              <a:rPr lang="en-US" altLang="th-TH" sz="3200" b="1" dirty="0"/>
              <a:t>    for(j=0;j&lt;</a:t>
            </a:r>
            <a:r>
              <a:rPr lang="en-US" altLang="th-TH" sz="3200" b="1" dirty="0" err="1"/>
              <a:t>i;j</a:t>
            </a:r>
            <a:r>
              <a:rPr lang="en-US" altLang="th-TH" sz="3200" b="1" dirty="0"/>
              <a:t>++)</a:t>
            </a:r>
          </a:p>
          <a:p>
            <a:pPr eaLnBrk="1" hangingPunct="1"/>
            <a:r>
              <a:rPr lang="en-US" altLang="th-TH" sz="3200" b="1" dirty="0"/>
              <a:t>    {</a:t>
            </a:r>
          </a:p>
          <a:p>
            <a:pPr eaLnBrk="1" hangingPunct="1"/>
            <a:r>
              <a:rPr lang="en-US" altLang="th-TH" sz="3200" b="1" dirty="0"/>
              <a:t>      if(j==0) </a:t>
            </a:r>
            <a:r>
              <a:rPr lang="en-US" altLang="th-TH" sz="3200" b="1" dirty="0" err="1" smtClean="0"/>
              <a:t>imin</a:t>
            </a:r>
            <a:r>
              <a:rPr lang="en-US" altLang="th-TH" sz="3200" b="1" dirty="0" smtClean="0"/>
              <a:t>=n[j</a:t>
            </a:r>
            <a:r>
              <a:rPr lang="en-US" altLang="th-TH" sz="3200" b="1" dirty="0"/>
              <a:t>];</a:t>
            </a:r>
          </a:p>
          <a:p>
            <a:pPr eaLnBrk="1" hangingPunct="1"/>
            <a:r>
              <a:rPr lang="en-US" altLang="th-TH" sz="3200" b="1" dirty="0"/>
              <a:t>      if(n[j</a:t>
            </a:r>
            <a:r>
              <a:rPr lang="en-US" altLang="th-TH" sz="3200" b="1" dirty="0" smtClean="0"/>
              <a:t>]&gt;</a:t>
            </a:r>
            <a:r>
              <a:rPr lang="en-US" altLang="th-TH" sz="3200" b="1" dirty="0" err="1" smtClean="0"/>
              <a:t>imin</a:t>
            </a:r>
            <a:r>
              <a:rPr lang="en-US" altLang="th-TH" sz="3200" b="1" dirty="0"/>
              <a:t>) </a:t>
            </a:r>
            <a:r>
              <a:rPr lang="en-US" altLang="th-TH" sz="3200" b="1" dirty="0" err="1" smtClean="0"/>
              <a:t>imin</a:t>
            </a:r>
            <a:r>
              <a:rPr lang="en-US" altLang="th-TH" sz="3200" b="1" dirty="0" smtClean="0"/>
              <a:t>=n[j</a:t>
            </a:r>
            <a:r>
              <a:rPr lang="en-US" altLang="th-TH" sz="3200" b="1" dirty="0"/>
              <a:t>];</a:t>
            </a:r>
          </a:p>
          <a:p>
            <a:pPr eaLnBrk="1" hangingPunct="1"/>
            <a:r>
              <a:rPr lang="en-US" altLang="th-TH" sz="3200" b="1" dirty="0"/>
              <a:t>    }</a:t>
            </a:r>
          </a:p>
          <a:p>
            <a:pPr eaLnBrk="1" hangingPunct="1"/>
            <a:r>
              <a:rPr lang="en-US" altLang="th-TH" sz="3200" b="1" dirty="0"/>
              <a:t>    </a:t>
            </a:r>
            <a:r>
              <a:rPr lang="en-US" altLang="th-TH" sz="3200" b="1" dirty="0" err="1"/>
              <a:t>printf</a:t>
            </a:r>
            <a:r>
              <a:rPr lang="en-US" altLang="th-TH" sz="3200" b="1" dirty="0"/>
              <a:t>("%d\n", </a:t>
            </a:r>
            <a:r>
              <a:rPr lang="en-US" altLang="th-TH" sz="3200" b="1" dirty="0" err="1"/>
              <a:t>imin</a:t>
            </a:r>
            <a:r>
              <a:rPr lang="en-US" altLang="th-TH" sz="3200" b="1" dirty="0"/>
              <a:t>);</a:t>
            </a:r>
          </a:p>
          <a:p>
            <a:pPr eaLnBrk="1" hangingPunct="1"/>
            <a:r>
              <a:rPr lang="en-US" altLang="th-TH" sz="3200" b="1" dirty="0"/>
              <a:t>  </a:t>
            </a:r>
            <a:r>
              <a:rPr lang="en-US" altLang="th-TH" sz="3200" b="1" dirty="0" smtClean="0"/>
              <a:t>}</a:t>
            </a:r>
            <a:endParaRPr lang="en-US" altLang="th-TH" sz="3200" b="1" dirty="0"/>
          </a:p>
          <a:p>
            <a:pPr eaLnBrk="1" hangingPunct="1"/>
            <a:r>
              <a:rPr lang="en-US" altLang="th-TH" sz="3200" b="1" dirty="0"/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2819400" cy="255454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har char="•"/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SzPct val="50000"/>
              <a:buFont typeface="Wingdings" pitchFamily="2" charset="2"/>
              <a:buChar char="Ä"/>
              <a:defRPr sz="32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th-TH" sz="3200" dirty="0"/>
              <a:t>1</a:t>
            </a:r>
            <a:endParaRPr lang="th-TH" altLang="th-TH" sz="32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67400" y="1219200"/>
            <a:ext cx="1524000" cy="457200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smtClean="0"/>
              <a:t>selection3</a:t>
            </a:r>
            <a:endParaRPr lang="th-TH" altLang="th-TH" sz="3600" b="1" dirty="0"/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822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th-TH" dirty="0" smtClean="0">
                <a:effectLst/>
              </a:rPr>
              <a:t>การเรียงข้อมูล</a:t>
            </a: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9594"/>
            <a:ext cx="4876800" cy="4067175"/>
          </a:xfrm>
        </p:spPr>
      </p:pic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457200" y="1190193"/>
            <a:ext cx="8305800" cy="5591607"/>
          </a:xfrm>
          <a:prstGeom prst="rect">
            <a:avLst/>
          </a:prstGeom>
          <a:gradFill rotWithShape="1">
            <a:gsLst>
              <a:gs pos="0">
                <a:srgbClr val="002F00"/>
              </a:gs>
              <a:gs pos="100000">
                <a:srgbClr val="006600"/>
              </a:gs>
            </a:gsLst>
            <a:lin ang="5400000" scaled="1"/>
          </a:gra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t"/>
          <a:lstStyle>
            <a:lvl1pPr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ucrosiaUPC" pitchFamily="18" charset="-34"/>
                <a:cs typeface="EucrosiaUPC" pitchFamily="18" charset="-34"/>
              </a:defRPr>
            </a:lvl9pPr>
          </a:lstStyle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th-TH" dirty="0" smtClean="0"/>
              <a:t>เรียงจากข้อมูลน้อยไปหามาก</a:t>
            </a:r>
            <a:endParaRPr lang="th-TH" dirty="0"/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th-TH" dirty="0"/>
              <a:t>เรียงจากข้อมูล</a:t>
            </a:r>
            <a:r>
              <a:rPr lang="th-TH" dirty="0" smtClean="0"/>
              <a:t>มาก</a:t>
            </a:r>
            <a:r>
              <a:rPr lang="th-TH" dirty="0"/>
              <a:t>ไปหา</a:t>
            </a:r>
            <a:r>
              <a:rPr lang="th-TH" dirty="0" smtClean="0"/>
              <a:t>น้อย</a:t>
            </a:r>
            <a:endParaRPr lang="en-US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553200" y="-622727"/>
            <a:ext cx="174599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2" y="2463372"/>
            <a:ext cx="7871476" cy="43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8515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1752600" y="3700463"/>
          <a:ext cx="243840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SmartDraw" r:id="rId4" imgW="1831680" imgH="1801080" progId="SmartDraw.2">
                  <p:embed/>
                </p:oleObj>
              </mc:Choice>
              <mc:Fallback>
                <p:oleObj name="SmartDraw" r:id="rId4" imgW="1831680" imgH="18010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00463"/>
                        <a:ext cx="2438400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2362200"/>
          </a:xfrm>
        </p:spPr>
        <p:txBody>
          <a:bodyPr/>
          <a:lstStyle/>
          <a:p>
            <a:pPr eaLnBrk="1" hangingPunct="1">
              <a:defRPr/>
            </a:pPr>
            <a:r>
              <a:rPr lang="th-TH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การจัดเรียงข้อมูลเป็นขั้นตอนหนึ่งที่สำคัญในการประมวลผลข้อมูล</a:t>
            </a:r>
          </a:p>
          <a:p>
            <a:pPr eaLnBrk="1" hangingPunct="1">
              <a:defRPr/>
            </a:pPr>
            <a:r>
              <a:rPr lang="th-TH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ข้อมูลที่จัดเรียงแล้วช่วยให้เราทำงานกับข้อมูลนั้นได้ง่ายขึ้นเช่น	</a:t>
            </a:r>
          </a:p>
          <a:p>
            <a:pPr lvl="1" eaLnBrk="1" hangingPunct="1">
              <a:defRPr/>
            </a:pPr>
            <a:endParaRPr lang="th-TH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th-TH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0" name="Text Box 1027"/>
          <p:cNvSpPr txBox="1">
            <a:spLocks noChangeArrowheads="1"/>
          </p:cNvSpPr>
          <p:nvPr/>
        </p:nvSpPr>
        <p:spPr bwMode="auto">
          <a:xfrm>
            <a:off x="685800" y="0"/>
            <a:ext cx="16208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th-TH" altLang="th-TH" sz="5400">
                <a:latin typeface="Angsana New" pitchFamily="18" charset="-34"/>
              </a:rPr>
              <a:t>Sorting</a:t>
            </a:r>
          </a:p>
        </p:txBody>
      </p:sp>
      <p:graphicFrame>
        <p:nvGraphicFramePr>
          <p:cNvPr id="1027" name="Object 1028"/>
          <p:cNvGraphicFramePr>
            <a:graphicFrameLocks noChangeAspect="1"/>
          </p:cNvGraphicFramePr>
          <p:nvPr/>
        </p:nvGraphicFramePr>
        <p:xfrm>
          <a:off x="5791200" y="3048000"/>
          <a:ext cx="12303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SmartDraw" r:id="rId6" imgW="783000" imgH="1843920" progId="SmartDraw.2">
                  <p:embed/>
                </p:oleObj>
              </mc:Choice>
              <mc:Fallback>
                <p:oleObj name="SmartDraw" r:id="rId6" imgW="783000" imgH="1843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12303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029"/>
          <p:cNvSpPr>
            <a:spLocks noChangeArrowheads="1"/>
          </p:cNvSpPr>
          <p:nvPr/>
        </p:nvSpPr>
        <p:spPr bwMode="auto">
          <a:xfrm>
            <a:off x="5464175" y="6013450"/>
            <a:ext cx="171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2800">
                <a:solidFill>
                  <a:schemeClr val="tx2"/>
                </a:solidFill>
              </a:rPr>
              <a:t>การคำนวณ</a:t>
            </a:r>
          </a:p>
        </p:txBody>
      </p:sp>
      <p:sp>
        <p:nvSpPr>
          <p:cNvPr id="1032" name="Rectangle 1031"/>
          <p:cNvSpPr>
            <a:spLocks noChangeArrowheads="1"/>
          </p:cNvSpPr>
          <p:nvPr/>
        </p:nvSpPr>
        <p:spPr bwMode="auto">
          <a:xfrm>
            <a:off x="2166938" y="3194050"/>
            <a:ext cx="181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2800">
                <a:solidFill>
                  <a:schemeClr val="tx2"/>
                </a:solidFill>
              </a:rPr>
              <a:t>การแสดงผล</a:t>
            </a: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7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ประโยชน์ด้านการแสดงผล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838200"/>
          </a:xfrm>
        </p:spPr>
        <p:txBody>
          <a:bodyPr/>
          <a:lstStyle/>
          <a:p>
            <a:pPr eaLnBrk="1" hangingPunct="1"/>
            <a:r>
              <a:rPr lang="th-TH" altLang="th-TH" sz="4000" dirty="0" smtClean="0"/>
              <a:t>รายการโทรศัพท์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62000" y="1447800"/>
          <a:ext cx="81534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Bitmap Image" r:id="rId4" imgW="6571429" imgH="4086795" progId="Paint.Picture">
                  <p:embed/>
                </p:oleObj>
              </mc:Choice>
              <mc:Fallback>
                <p:oleObj name="Bitmap Image" r:id="rId4" imgW="6571429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8153400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1999885" y="5073650"/>
            <a:ext cx="23407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th-TH" sz="3600" dirty="0" err="1">
                <a:solidFill>
                  <a:schemeClr val="bg2"/>
                </a:solidFill>
                <a:latin typeface="Angsana New" pitchFamily="18" charset="-34"/>
              </a:rPr>
              <a:t>จัดเรียงตามวันที่</a:t>
            </a:r>
            <a:endParaRPr lang="th-TH" altLang="th-TH" sz="3600" dirty="0">
              <a:solidFill>
                <a:schemeClr val="bg2"/>
              </a:solidFill>
              <a:latin typeface="Angsana New" pitchFamily="18" charset="-34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400" y="2819400"/>
            <a:ext cx="2133600" cy="1295400"/>
          </a:xfrm>
          <a:prstGeom prst="wedgeRoundRectCallout">
            <a:avLst>
              <a:gd name="adj1" fmla="val 50000"/>
              <a:gd name="adj2" fmla="val 134926"/>
              <a:gd name="adj3" fmla="val 16667"/>
            </a:avLst>
          </a:prstGeom>
          <a:noFill/>
          <a:ln w="28575">
            <a:solidFill>
              <a:schemeClr val="bg2">
                <a:alpha val="89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th-TH" altLang="th-TH" sz="2000">
              <a:solidFill>
                <a:srgbClr val="FB940B"/>
              </a:solidFill>
              <a:latin typeface="Angsana New" pitchFamily="18" charset="-34"/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6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ประโยชน์ด้านการค้นหาและแสดงผล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5025"/>
            <a:ext cx="6553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9"/>
          <p:cNvSpPr>
            <a:spLocks noChangeShapeType="1"/>
          </p:cNvSpPr>
          <p:nvPr/>
        </p:nvSpPr>
        <p:spPr bwMode="auto">
          <a:xfrm flipH="1">
            <a:off x="4495800" y="1876425"/>
            <a:ext cx="914400" cy="1752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2832100" y="1219200"/>
            <a:ext cx="5233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th-TH" sz="3600">
                <a:solidFill>
                  <a:schemeClr val="tx2"/>
                </a:solidFill>
                <a:latin typeface="Angsana New" pitchFamily="18" charset="-34"/>
              </a:rPr>
              <a:t>จัดเรียงตาม Sender, Subject, Date/Time</a:t>
            </a:r>
            <a:endParaRPr lang="th-TH" altLang="th-TH" sz="3600">
              <a:solidFill>
                <a:schemeClr val="tx2"/>
              </a:solidFill>
              <a:latin typeface="Angsana New" pitchFamily="18" charset="-34"/>
            </a:endParaRPr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 flipH="1">
            <a:off x="2286000" y="1905000"/>
            <a:ext cx="312420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00" name="Line 12"/>
          <p:cNvSpPr>
            <a:spLocks noChangeShapeType="1"/>
          </p:cNvSpPr>
          <p:nvPr/>
        </p:nvSpPr>
        <p:spPr bwMode="auto">
          <a:xfrm>
            <a:off x="5410200" y="1905000"/>
            <a:ext cx="144780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11"/>
          <p:cNvSpPr>
            <a:spLocks noChangeArrowheads="1"/>
          </p:cNvSpPr>
          <p:nvPr/>
        </p:nvSpPr>
        <p:spPr bwMode="auto">
          <a:xfrm rot="5437968">
            <a:off x="5860784" y="3144467"/>
            <a:ext cx="685800" cy="457200"/>
          </a:xfrm>
          <a:prstGeom prst="chevron">
            <a:avLst>
              <a:gd name="adj" fmla="val 37500"/>
            </a:avLst>
          </a:prstGeom>
          <a:solidFill>
            <a:srgbClr val="FB94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0" name="AutoShape 10"/>
          <p:cNvSpPr>
            <a:spLocks noChangeArrowheads="1"/>
          </p:cNvSpPr>
          <p:nvPr/>
        </p:nvSpPr>
        <p:spPr bwMode="auto">
          <a:xfrm rot="5437968">
            <a:off x="3699474" y="2021804"/>
            <a:ext cx="685800" cy="457200"/>
          </a:xfrm>
          <a:prstGeom prst="chevron">
            <a:avLst>
              <a:gd name="adj" fmla="val 37500"/>
            </a:avLst>
          </a:prstGeom>
          <a:solidFill>
            <a:srgbClr val="FB94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ประโยชน์ด้านการคำนวณ</a:t>
            </a:r>
            <a:endParaRPr lang="th-TH" altLang="th-TH" sz="3600" b="0" smtClean="0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91668" y="1375930"/>
            <a:ext cx="8001000" cy="33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h-TH" altLang="th-TH" sz="3200" dirty="0">
                <a:latin typeface="Angsana New" pitchFamily="18" charset="-34"/>
              </a:rPr>
              <a:t> การหาค่า </a:t>
            </a:r>
            <a:r>
              <a:rPr lang="en-US" altLang="th-TH" sz="3200" dirty="0">
                <a:latin typeface="Angsana New" pitchFamily="18" charset="-34"/>
              </a:rPr>
              <a:t>Median (</a:t>
            </a:r>
            <a:r>
              <a:rPr lang="th-TH" altLang="th-TH" sz="3200" dirty="0">
                <a:latin typeface="Angsana New" pitchFamily="18" charset="-34"/>
              </a:rPr>
              <a:t>ค่าข้อมูล ณ. ตำแหน่งกลางของชุดข้อมูล)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</a:pPr>
            <a:r>
              <a:rPr lang="th-TH" altLang="th-TH" sz="3200" b="0" dirty="0"/>
              <a:t>20 25 45 46 49 55 65 73 80 92 </a:t>
            </a:r>
            <a:r>
              <a:rPr lang="th-TH" altLang="th-TH" sz="3200" b="0" dirty="0" smtClean="0"/>
              <a:t>101</a:t>
            </a:r>
            <a:endParaRPr lang="th-TH" altLang="th-TH" sz="3200" b="0" dirty="0"/>
          </a:p>
          <a:p>
            <a:pPr eaLnBrk="1" hangingPunct="1">
              <a:buFontTx/>
              <a:buChar char="•"/>
            </a:pPr>
            <a:r>
              <a:rPr lang="th-TH" altLang="th-TH" sz="3200" dirty="0">
                <a:latin typeface="Angsana New" pitchFamily="18" charset="-34"/>
              </a:rPr>
              <a:t>การหาค่า </a:t>
            </a:r>
            <a:r>
              <a:rPr lang="en-US" altLang="th-TH" sz="3200" dirty="0">
                <a:latin typeface="Angsana New" pitchFamily="18" charset="-34"/>
              </a:rPr>
              <a:t>Maximum</a:t>
            </a:r>
            <a:endParaRPr lang="th-TH" altLang="th-TH" sz="3200" dirty="0">
              <a:latin typeface="Angsana New" pitchFamily="18" charset="-34"/>
            </a:endParaRP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</a:pPr>
            <a:r>
              <a:rPr lang="th-TH" altLang="th-TH" sz="3200" b="0" dirty="0"/>
              <a:t>20 25 45 46 49 55 65 73 80 92 101</a:t>
            </a:r>
          </a:p>
          <a:p>
            <a:pPr lvl="1" eaLnBrk="1" hangingPunct="1">
              <a:buFontTx/>
              <a:buChar char="•"/>
            </a:pPr>
            <a:r>
              <a:rPr lang="th-TH" altLang="th-TH" sz="3200" dirty="0">
                <a:latin typeface="Angsana New" pitchFamily="18" charset="-34"/>
              </a:rPr>
              <a:t>หากข้อมูลไม่ได้จัดเรียงต้องใช้เวลา </a:t>
            </a:r>
            <a:r>
              <a:rPr lang="en-US" altLang="th-TH" sz="3200" dirty="0">
                <a:latin typeface="Angsana New" pitchFamily="18" charset="-34"/>
              </a:rPr>
              <a:t>O(N) </a:t>
            </a:r>
            <a:r>
              <a:rPr lang="th-TH" altLang="th-TH" sz="3200" dirty="0">
                <a:latin typeface="Angsana New" pitchFamily="18" charset="-34"/>
              </a:rPr>
              <a:t>เพื่อหาค่า </a:t>
            </a:r>
            <a:r>
              <a:rPr lang="en-US" altLang="th-TH" sz="3200" dirty="0">
                <a:latin typeface="Angsana New" pitchFamily="18" charset="-34"/>
              </a:rPr>
              <a:t>Max</a:t>
            </a:r>
          </a:p>
          <a:p>
            <a:pPr lvl="1" eaLnBrk="1" hangingPunct="1">
              <a:buFontTx/>
              <a:buChar char="•"/>
            </a:pPr>
            <a:r>
              <a:rPr lang="th-TH" altLang="th-TH" sz="3200" dirty="0">
                <a:latin typeface="Angsana New" pitchFamily="18" charset="-34"/>
              </a:rPr>
              <a:t>แต่เมื่อข้อมูลจัดเรียงเรียบร้อยแล้วใช้เวลา </a:t>
            </a:r>
            <a:r>
              <a:rPr lang="en-US" altLang="th-TH" sz="3200" dirty="0">
                <a:latin typeface="Angsana New" pitchFamily="18" charset="-34"/>
              </a:rPr>
              <a:t>O(1)</a:t>
            </a:r>
            <a:endParaRPr lang="th-TH" altLang="th-TH" sz="3200" dirty="0">
              <a:latin typeface="Angsana New" pitchFamily="18" charset="-34"/>
            </a:endParaRPr>
          </a:p>
        </p:txBody>
      </p:sp>
      <p:sp>
        <p:nvSpPr>
          <p:cNvPr id="9223" name="Freeform 13"/>
          <p:cNvSpPr>
            <a:spLocks/>
          </p:cNvSpPr>
          <p:nvPr/>
        </p:nvSpPr>
        <p:spPr bwMode="auto">
          <a:xfrm>
            <a:off x="6858000" y="5181600"/>
            <a:ext cx="1704975" cy="1274763"/>
          </a:xfrm>
          <a:custGeom>
            <a:avLst/>
            <a:gdLst>
              <a:gd name="T0" fmla="*/ 111 w 1074"/>
              <a:gd name="T1" fmla="*/ 800 h 803"/>
              <a:gd name="T2" fmla="*/ 150 w 1074"/>
              <a:gd name="T3" fmla="*/ 784 h 803"/>
              <a:gd name="T4" fmla="*/ 266 w 1074"/>
              <a:gd name="T5" fmla="*/ 759 h 803"/>
              <a:gd name="T6" fmla="*/ 393 w 1074"/>
              <a:gd name="T7" fmla="*/ 747 h 803"/>
              <a:gd name="T8" fmla="*/ 492 w 1074"/>
              <a:gd name="T9" fmla="*/ 747 h 803"/>
              <a:gd name="T10" fmla="*/ 585 w 1074"/>
              <a:gd name="T11" fmla="*/ 759 h 803"/>
              <a:gd name="T12" fmla="*/ 612 w 1074"/>
              <a:gd name="T13" fmla="*/ 768 h 803"/>
              <a:gd name="T14" fmla="*/ 631 w 1074"/>
              <a:gd name="T15" fmla="*/ 754 h 803"/>
              <a:gd name="T16" fmla="*/ 624 w 1074"/>
              <a:gd name="T17" fmla="*/ 715 h 803"/>
              <a:gd name="T18" fmla="*/ 578 w 1074"/>
              <a:gd name="T19" fmla="*/ 622 h 803"/>
              <a:gd name="T20" fmla="*/ 569 w 1074"/>
              <a:gd name="T21" fmla="*/ 534 h 803"/>
              <a:gd name="T22" fmla="*/ 675 w 1074"/>
              <a:gd name="T23" fmla="*/ 458 h 803"/>
              <a:gd name="T24" fmla="*/ 869 w 1074"/>
              <a:gd name="T25" fmla="*/ 356 h 803"/>
              <a:gd name="T26" fmla="*/ 968 w 1074"/>
              <a:gd name="T27" fmla="*/ 317 h 803"/>
              <a:gd name="T28" fmla="*/ 1040 w 1074"/>
              <a:gd name="T29" fmla="*/ 299 h 803"/>
              <a:gd name="T30" fmla="*/ 1063 w 1074"/>
              <a:gd name="T31" fmla="*/ 292 h 803"/>
              <a:gd name="T32" fmla="*/ 1065 w 1074"/>
              <a:gd name="T33" fmla="*/ 285 h 803"/>
              <a:gd name="T34" fmla="*/ 1065 w 1074"/>
              <a:gd name="T35" fmla="*/ 215 h 803"/>
              <a:gd name="T36" fmla="*/ 1065 w 1074"/>
              <a:gd name="T37" fmla="*/ 130 h 803"/>
              <a:gd name="T38" fmla="*/ 1074 w 1074"/>
              <a:gd name="T39" fmla="*/ 67 h 803"/>
              <a:gd name="T40" fmla="*/ 1074 w 1074"/>
              <a:gd name="T41" fmla="*/ 14 h 803"/>
              <a:gd name="T42" fmla="*/ 1068 w 1074"/>
              <a:gd name="T43" fmla="*/ 0 h 803"/>
              <a:gd name="T44" fmla="*/ 1063 w 1074"/>
              <a:gd name="T45" fmla="*/ 0 h 803"/>
              <a:gd name="T46" fmla="*/ 945 w 1074"/>
              <a:gd name="T47" fmla="*/ 67 h 803"/>
              <a:gd name="T48" fmla="*/ 793 w 1074"/>
              <a:gd name="T49" fmla="*/ 160 h 803"/>
              <a:gd name="T50" fmla="*/ 719 w 1074"/>
              <a:gd name="T51" fmla="*/ 215 h 803"/>
              <a:gd name="T52" fmla="*/ 645 w 1074"/>
              <a:gd name="T53" fmla="*/ 278 h 803"/>
              <a:gd name="T54" fmla="*/ 610 w 1074"/>
              <a:gd name="T55" fmla="*/ 310 h 803"/>
              <a:gd name="T56" fmla="*/ 587 w 1074"/>
              <a:gd name="T57" fmla="*/ 329 h 803"/>
              <a:gd name="T58" fmla="*/ 585 w 1074"/>
              <a:gd name="T59" fmla="*/ 317 h 803"/>
              <a:gd name="T60" fmla="*/ 594 w 1074"/>
              <a:gd name="T61" fmla="*/ 269 h 803"/>
              <a:gd name="T62" fmla="*/ 612 w 1074"/>
              <a:gd name="T63" fmla="*/ 197 h 803"/>
              <a:gd name="T64" fmla="*/ 594 w 1074"/>
              <a:gd name="T65" fmla="*/ 158 h 803"/>
              <a:gd name="T66" fmla="*/ 562 w 1074"/>
              <a:gd name="T67" fmla="*/ 144 h 803"/>
              <a:gd name="T68" fmla="*/ 481 w 1074"/>
              <a:gd name="T69" fmla="*/ 158 h 803"/>
              <a:gd name="T70" fmla="*/ 303 w 1074"/>
              <a:gd name="T71" fmla="*/ 171 h 803"/>
              <a:gd name="T72" fmla="*/ 123 w 1074"/>
              <a:gd name="T73" fmla="*/ 176 h 803"/>
              <a:gd name="T74" fmla="*/ 67 w 1074"/>
              <a:gd name="T75" fmla="*/ 174 h 803"/>
              <a:gd name="T76" fmla="*/ 53 w 1074"/>
              <a:gd name="T77" fmla="*/ 174 h 803"/>
              <a:gd name="T78" fmla="*/ 40 w 1074"/>
              <a:gd name="T79" fmla="*/ 192 h 803"/>
              <a:gd name="T80" fmla="*/ 26 w 1074"/>
              <a:gd name="T81" fmla="*/ 213 h 803"/>
              <a:gd name="T82" fmla="*/ 53 w 1074"/>
              <a:gd name="T83" fmla="*/ 294 h 803"/>
              <a:gd name="T84" fmla="*/ 83 w 1074"/>
              <a:gd name="T85" fmla="*/ 398 h 803"/>
              <a:gd name="T86" fmla="*/ 63 w 1074"/>
              <a:gd name="T87" fmla="*/ 440 h 803"/>
              <a:gd name="T88" fmla="*/ 7 w 1074"/>
              <a:gd name="T89" fmla="*/ 456 h 803"/>
              <a:gd name="T90" fmla="*/ 0 w 1074"/>
              <a:gd name="T91" fmla="*/ 463 h 803"/>
              <a:gd name="T92" fmla="*/ 0 w 1074"/>
              <a:gd name="T93" fmla="*/ 472 h 803"/>
              <a:gd name="T94" fmla="*/ 37 w 1074"/>
              <a:gd name="T95" fmla="*/ 490 h 803"/>
              <a:gd name="T96" fmla="*/ 88 w 1074"/>
              <a:gd name="T97" fmla="*/ 525 h 803"/>
              <a:gd name="T98" fmla="*/ 104 w 1074"/>
              <a:gd name="T99" fmla="*/ 615 h 803"/>
              <a:gd name="T100" fmla="*/ 97 w 1074"/>
              <a:gd name="T101" fmla="*/ 689 h 803"/>
              <a:gd name="T102" fmla="*/ 72 w 1074"/>
              <a:gd name="T103" fmla="*/ 740 h 803"/>
              <a:gd name="T104" fmla="*/ 60 w 1074"/>
              <a:gd name="T105" fmla="*/ 749 h 803"/>
              <a:gd name="T106" fmla="*/ 56 w 1074"/>
              <a:gd name="T107" fmla="*/ 749 h 803"/>
              <a:gd name="T108" fmla="*/ 63 w 1074"/>
              <a:gd name="T109" fmla="*/ 770 h 803"/>
              <a:gd name="T110" fmla="*/ 90 w 1074"/>
              <a:gd name="T111" fmla="*/ 798 h 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74"/>
              <a:gd name="T169" fmla="*/ 0 h 803"/>
              <a:gd name="T170" fmla="*/ 1074 w 1074"/>
              <a:gd name="T171" fmla="*/ 803 h 80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74" h="803">
                <a:moveTo>
                  <a:pt x="100" y="803"/>
                </a:moveTo>
                <a:lnTo>
                  <a:pt x="104" y="803"/>
                </a:lnTo>
                <a:lnTo>
                  <a:pt x="107" y="800"/>
                </a:lnTo>
                <a:lnTo>
                  <a:pt x="111" y="800"/>
                </a:lnTo>
                <a:lnTo>
                  <a:pt x="116" y="798"/>
                </a:lnTo>
                <a:lnTo>
                  <a:pt x="125" y="793"/>
                </a:lnTo>
                <a:lnTo>
                  <a:pt x="137" y="791"/>
                </a:lnTo>
                <a:lnTo>
                  <a:pt x="150" y="784"/>
                </a:lnTo>
                <a:lnTo>
                  <a:pt x="171" y="777"/>
                </a:lnTo>
                <a:lnTo>
                  <a:pt x="204" y="770"/>
                </a:lnTo>
                <a:lnTo>
                  <a:pt x="234" y="766"/>
                </a:lnTo>
                <a:lnTo>
                  <a:pt x="266" y="759"/>
                </a:lnTo>
                <a:lnTo>
                  <a:pt x="296" y="756"/>
                </a:lnTo>
                <a:lnTo>
                  <a:pt x="328" y="752"/>
                </a:lnTo>
                <a:lnTo>
                  <a:pt x="361" y="749"/>
                </a:lnTo>
                <a:lnTo>
                  <a:pt x="393" y="747"/>
                </a:lnTo>
                <a:lnTo>
                  <a:pt x="425" y="747"/>
                </a:lnTo>
                <a:lnTo>
                  <a:pt x="444" y="747"/>
                </a:lnTo>
                <a:lnTo>
                  <a:pt x="465" y="747"/>
                </a:lnTo>
                <a:lnTo>
                  <a:pt x="492" y="747"/>
                </a:lnTo>
                <a:lnTo>
                  <a:pt x="520" y="749"/>
                </a:lnTo>
                <a:lnTo>
                  <a:pt x="550" y="752"/>
                </a:lnTo>
                <a:lnTo>
                  <a:pt x="575" y="756"/>
                </a:lnTo>
                <a:lnTo>
                  <a:pt x="585" y="759"/>
                </a:lnTo>
                <a:lnTo>
                  <a:pt x="594" y="761"/>
                </a:lnTo>
                <a:lnTo>
                  <a:pt x="603" y="766"/>
                </a:lnTo>
                <a:lnTo>
                  <a:pt x="608" y="768"/>
                </a:lnTo>
                <a:lnTo>
                  <a:pt x="612" y="768"/>
                </a:lnTo>
                <a:lnTo>
                  <a:pt x="617" y="766"/>
                </a:lnTo>
                <a:lnTo>
                  <a:pt x="622" y="761"/>
                </a:lnTo>
                <a:lnTo>
                  <a:pt x="626" y="756"/>
                </a:lnTo>
                <a:lnTo>
                  <a:pt x="631" y="754"/>
                </a:lnTo>
                <a:lnTo>
                  <a:pt x="636" y="747"/>
                </a:lnTo>
                <a:lnTo>
                  <a:pt x="638" y="742"/>
                </a:lnTo>
                <a:lnTo>
                  <a:pt x="638" y="740"/>
                </a:lnTo>
                <a:lnTo>
                  <a:pt x="624" y="715"/>
                </a:lnTo>
                <a:lnTo>
                  <a:pt x="612" y="692"/>
                </a:lnTo>
                <a:lnTo>
                  <a:pt x="601" y="668"/>
                </a:lnTo>
                <a:lnTo>
                  <a:pt x="589" y="645"/>
                </a:lnTo>
                <a:lnTo>
                  <a:pt x="578" y="622"/>
                </a:lnTo>
                <a:lnTo>
                  <a:pt x="569" y="597"/>
                </a:lnTo>
                <a:lnTo>
                  <a:pt x="559" y="576"/>
                </a:lnTo>
                <a:lnTo>
                  <a:pt x="550" y="553"/>
                </a:lnTo>
                <a:lnTo>
                  <a:pt x="569" y="534"/>
                </a:lnTo>
                <a:lnTo>
                  <a:pt x="585" y="518"/>
                </a:lnTo>
                <a:lnTo>
                  <a:pt x="608" y="502"/>
                </a:lnTo>
                <a:lnTo>
                  <a:pt x="629" y="488"/>
                </a:lnTo>
                <a:lnTo>
                  <a:pt x="675" y="458"/>
                </a:lnTo>
                <a:lnTo>
                  <a:pt x="723" y="430"/>
                </a:lnTo>
                <a:lnTo>
                  <a:pt x="772" y="405"/>
                </a:lnTo>
                <a:lnTo>
                  <a:pt x="823" y="382"/>
                </a:lnTo>
                <a:lnTo>
                  <a:pt x="869" y="356"/>
                </a:lnTo>
                <a:lnTo>
                  <a:pt x="915" y="336"/>
                </a:lnTo>
                <a:lnTo>
                  <a:pt x="931" y="329"/>
                </a:lnTo>
                <a:lnTo>
                  <a:pt x="950" y="324"/>
                </a:lnTo>
                <a:lnTo>
                  <a:pt x="968" y="317"/>
                </a:lnTo>
                <a:lnTo>
                  <a:pt x="984" y="310"/>
                </a:lnTo>
                <a:lnTo>
                  <a:pt x="1003" y="305"/>
                </a:lnTo>
                <a:lnTo>
                  <a:pt x="1021" y="303"/>
                </a:lnTo>
                <a:lnTo>
                  <a:pt x="1040" y="299"/>
                </a:lnTo>
                <a:lnTo>
                  <a:pt x="1058" y="294"/>
                </a:lnTo>
                <a:lnTo>
                  <a:pt x="1061" y="294"/>
                </a:lnTo>
                <a:lnTo>
                  <a:pt x="1063" y="292"/>
                </a:lnTo>
                <a:lnTo>
                  <a:pt x="1063" y="289"/>
                </a:lnTo>
                <a:lnTo>
                  <a:pt x="1065" y="289"/>
                </a:lnTo>
                <a:lnTo>
                  <a:pt x="1065" y="287"/>
                </a:lnTo>
                <a:lnTo>
                  <a:pt x="1065" y="285"/>
                </a:lnTo>
                <a:lnTo>
                  <a:pt x="1065" y="262"/>
                </a:lnTo>
                <a:lnTo>
                  <a:pt x="1065" y="241"/>
                </a:lnTo>
                <a:lnTo>
                  <a:pt x="1065" y="215"/>
                </a:lnTo>
                <a:lnTo>
                  <a:pt x="1065" y="195"/>
                </a:lnTo>
                <a:lnTo>
                  <a:pt x="1065" y="171"/>
                </a:lnTo>
                <a:lnTo>
                  <a:pt x="1065" y="151"/>
                </a:lnTo>
                <a:lnTo>
                  <a:pt x="1065" y="130"/>
                </a:lnTo>
                <a:lnTo>
                  <a:pt x="1065" y="107"/>
                </a:lnTo>
                <a:lnTo>
                  <a:pt x="1068" y="95"/>
                </a:lnTo>
                <a:lnTo>
                  <a:pt x="1070" y="79"/>
                </a:lnTo>
                <a:lnTo>
                  <a:pt x="1074" y="67"/>
                </a:lnTo>
                <a:lnTo>
                  <a:pt x="1074" y="54"/>
                </a:lnTo>
                <a:lnTo>
                  <a:pt x="1074" y="40"/>
                </a:lnTo>
                <a:lnTo>
                  <a:pt x="1074" y="26"/>
                </a:lnTo>
                <a:lnTo>
                  <a:pt x="1074" y="14"/>
                </a:lnTo>
                <a:lnTo>
                  <a:pt x="1072" y="0"/>
                </a:lnTo>
                <a:lnTo>
                  <a:pt x="1070" y="0"/>
                </a:lnTo>
                <a:lnTo>
                  <a:pt x="1068" y="0"/>
                </a:lnTo>
                <a:lnTo>
                  <a:pt x="1065" y="0"/>
                </a:lnTo>
                <a:lnTo>
                  <a:pt x="1063" y="0"/>
                </a:lnTo>
                <a:lnTo>
                  <a:pt x="1061" y="0"/>
                </a:lnTo>
                <a:lnTo>
                  <a:pt x="1021" y="21"/>
                </a:lnTo>
                <a:lnTo>
                  <a:pt x="984" y="44"/>
                </a:lnTo>
                <a:lnTo>
                  <a:pt x="945" y="67"/>
                </a:lnTo>
                <a:lnTo>
                  <a:pt x="906" y="88"/>
                </a:lnTo>
                <a:lnTo>
                  <a:pt x="869" y="114"/>
                </a:lnTo>
                <a:lnTo>
                  <a:pt x="832" y="137"/>
                </a:lnTo>
                <a:lnTo>
                  <a:pt x="793" y="160"/>
                </a:lnTo>
                <a:lnTo>
                  <a:pt x="756" y="185"/>
                </a:lnTo>
                <a:lnTo>
                  <a:pt x="744" y="195"/>
                </a:lnTo>
                <a:lnTo>
                  <a:pt x="733" y="204"/>
                </a:lnTo>
                <a:lnTo>
                  <a:pt x="719" y="215"/>
                </a:lnTo>
                <a:lnTo>
                  <a:pt x="703" y="229"/>
                </a:lnTo>
                <a:lnTo>
                  <a:pt x="684" y="243"/>
                </a:lnTo>
                <a:lnTo>
                  <a:pt x="666" y="259"/>
                </a:lnTo>
                <a:lnTo>
                  <a:pt x="645" y="278"/>
                </a:lnTo>
                <a:lnTo>
                  <a:pt x="622" y="299"/>
                </a:lnTo>
                <a:lnTo>
                  <a:pt x="617" y="303"/>
                </a:lnTo>
                <a:lnTo>
                  <a:pt x="612" y="305"/>
                </a:lnTo>
                <a:lnTo>
                  <a:pt x="610" y="310"/>
                </a:lnTo>
                <a:lnTo>
                  <a:pt x="603" y="317"/>
                </a:lnTo>
                <a:lnTo>
                  <a:pt x="599" y="322"/>
                </a:lnTo>
                <a:lnTo>
                  <a:pt x="594" y="326"/>
                </a:lnTo>
                <a:lnTo>
                  <a:pt x="587" y="329"/>
                </a:lnTo>
                <a:lnTo>
                  <a:pt x="585" y="331"/>
                </a:lnTo>
                <a:lnTo>
                  <a:pt x="585" y="329"/>
                </a:lnTo>
                <a:lnTo>
                  <a:pt x="585" y="322"/>
                </a:lnTo>
                <a:lnTo>
                  <a:pt x="585" y="317"/>
                </a:lnTo>
                <a:lnTo>
                  <a:pt x="587" y="310"/>
                </a:lnTo>
                <a:lnTo>
                  <a:pt x="589" y="299"/>
                </a:lnTo>
                <a:lnTo>
                  <a:pt x="592" y="285"/>
                </a:lnTo>
                <a:lnTo>
                  <a:pt x="594" y="269"/>
                </a:lnTo>
                <a:lnTo>
                  <a:pt x="599" y="248"/>
                </a:lnTo>
                <a:lnTo>
                  <a:pt x="603" y="227"/>
                </a:lnTo>
                <a:lnTo>
                  <a:pt x="610" y="211"/>
                </a:lnTo>
                <a:lnTo>
                  <a:pt x="612" y="197"/>
                </a:lnTo>
                <a:lnTo>
                  <a:pt x="612" y="185"/>
                </a:lnTo>
                <a:lnTo>
                  <a:pt x="610" y="178"/>
                </a:lnTo>
                <a:lnTo>
                  <a:pt x="603" y="169"/>
                </a:lnTo>
                <a:lnTo>
                  <a:pt x="594" y="158"/>
                </a:lnTo>
                <a:lnTo>
                  <a:pt x="580" y="141"/>
                </a:lnTo>
                <a:lnTo>
                  <a:pt x="575" y="141"/>
                </a:lnTo>
                <a:lnTo>
                  <a:pt x="569" y="141"/>
                </a:lnTo>
                <a:lnTo>
                  <a:pt x="562" y="144"/>
                </a:lnTo>
                <a:lnTo>
                  <a:pt x="550" y="146"/>
                </a:lnTo>
                <a:lnTo>
                  <a:pt x="536" y="148"/>
                </a:lnTo>
                <a:lnTo>
                  <a:pt x="513" y="151"/>
                </a:lnTo>
                <a:lnTo>
                  <a:pt x="481" y="158"/>
                </a:lnTo>
                <a:lnTo>
                  <a:pt x="442" y="164"/>
                </a:lnTo>
                <a:lnTo>
                  <a:pt x="395" y="169"/>
                </a:lnTo>
                <a:lnTo>
                  <a:pt x="349" y="169"/>
                </a:lnTo>
                <a:lnTo>
                  <a:pt x="303" y="171"/>
                </a:lnTo>
                <a:lnTo>
                  <a:pt x="257" y="174"/>
                </a:lnTo>
                <a:lnTo>
                  <a:pt x="213" y="176"/>
                </a:lnTo>
                <a:lnTo>
                  <a:pt x="169" y="176"/>
                </a:lnTo>
                <a:lnTo>
                  <a:pt x="123" y="176"/>
                </a:lnTo>
                <a:lnTo>
                  <a:pt x="79" y="176"/>
                </a:lnTo>
                <a:lnTo>
                  <a:pt x="74" y="174"/>
                </a:lnTo>
                <a:lnTo>
                  <a:pt x="70" y="174"/>
                </a:lnTo>
                <a:lnTo>
                  <a:pt x="67" y="174"/>
                </a:lnTo>
                <a:lnTo>
                  <a:pt x="63" y="171"/>
                </a:lnTo>
                <a:lnTo>
                  <a:pt x="60" y="171"/>
                </a:lnTo>
                <a:lnTo>
                  <a:pt x="58" y="174"/>
                </a:lnTo>
                <a:lnTo>
                  <a:pt x="53" y="174"/>
                </a:lnTo>
                <a:lnTo>
                  <a:pt x="49" y="178"/>
                </a:lnTo>
                <a:lnTo>
                  <a:pt x="44" y="185"/>
                </a:lnTo>
                <a:lnTo>
                  <a:pt x="40" y="192"/>
                </a:lnTo>
                <a:lnTo>
                  <a:pt x="35" y="197"/>
                </a:lnTo>
                <a:lnTo>
                  <a:pt x="30" y="204"/>
                </a:lnTo>
                <a:lnTo>
                  <a:pt x="26" y="208"/>
                </a:lnTo>
                <a:lnTo>
                  <a:pt x="26" y="213"/>
                </a:lnTo>
                <a:lnTo>
                  <a:pt x="23" y="222"/>
                </a:lnTo>
                <a:lnTo>
                  <a:pt x="35" y="245"/>
                </a:lnTo>
                <a:lnTo>
                  <a:pt x="44" y="269"/>
                </a:lnTo>
                <a:lnTo>
                  <a:pt x="53" y="294"/>
                </a:lnTo>
                <a:lnTo>
                  <a:pt x="60" y="319"/>
                </a:lnTo>
                <a:lnTo>
                  <a:pt x="70" y="345"/>
                </a:lnTo>
                <a:lnTo>
                  <a:pt x="77" y="373"/>
                </a:lnTo>
                <a:lnTo>
                  <a:pt x="83" y="398"/>
                </a:lnTo>
                <a:lnTo>
                  <a:pt x="90" y="423"/>
                </a:lnTo>
                <a:lnTo>
                  <a:pt x="86" y="428"/>
                </a:lnTo>
                <a:lnTo>
                  <a:pt x="77" y="435"/>
                </a:lnTo>
                <a:lnTo>
                  <a:pt x="63" y="440"/>
                </a:lnTo>
                <a:lnTo>
                  <a:pt x="51" y="444"/>
                </a:lnTo>
                <a:lnTo>
                  <a:pt x="35" y="451"/>
                </a:lnTo>
                <a:lnTo>
                  <a:pt x="21" y="453"/>
                </a:lnTo>
                <a:lnTo>
                  <a:pt x="7" y="456"/>
                </a:lnTo>
                <a:lnTo>
                  <a:pt x="0" y="458"/>
                </a:lnTo>
                <a:lnTo>
                  <a:pt x="0" y="460"/>
                </a:lnTo>
                <a:lnTo>
                  <a:pt x="0" y="463"/>
                </a:lnTo>
                <a:lnTo>
                  <a:pt x="0" y="465"/>
                </a:lnTo>
                <a:lnTo>
                  <a:pt x="0" y="467"/>
                </a:lnTo>
                <a:lnTo>
                  <a:pt x="0" y="472"/>
                </a:lnTo>
                <a:lnTo>
                  <a:pt x="14" y="479"/>
                </a:lnTo>
                <a:lnTo>
                  <a:pt x="26" y="486"/>
                </a:lnTo>
                <a:lnTo>
                  <a:pt x="37" y="490"/>
                </a:lnTo>
                <a:lnTo>
                  <a:pt x="51" y="497"/>
                </a:lnTo>
                <a:lnTo>
                  <a:pt x="63" y="507"/>
                </a:lnTo>
                <a:lnTo>
                  <a:pt x="74" y="516"/>
                </a:lnTo>
                <a:lnTo>
                  <a:pt x="88" y="525"/>
                </a:lnTo>
                <a:lnTo>
                  <a:pt x="100" y="534"/>
                </a:lnTo>
                <a:lnTo>
                  <a:pt x="102" y="560"/>
                </a:lnTo>
                <a:lnTo>
                  <a:pt x="102" y="588"/>
                </a:lnTo>
                <a:lnTo>
                  <a:pt x="104" y="615"/>
                </a:lnTo>
                <a:lnTo>
                  <a:pt x="102" y="645"/>
                </a:lnTo>
                <a:lnTo>
                  <a:pt x="100" y="659"/>
                </a:lnTo>
                <a:lnTo>
                  <a:pt x="97" y="675"/>
                </a:lnTo>
                <a:lnTo>
                  <a:pt x="97" y="689"/>
                </a:lnTo>
                <a:lnTo>
                  <a:pt x="90" y="703"/>
                </a:lnTo>
                <a:lnTo>
                  <a:pt x="88" y="715"/>
                </a:lnTo>
                <a:lnTo>
                  <a:pt x="79" y="729"/>
                </a:lnTo>
                <a:lnTo>
                  <a:pt x="72" y="740"/>
                </a:lnTo>
                <a:lnTo>
                  <a:pt x="63" y="749"/>
                </a:lnTo>
                <a:lnTo>
                  <a:pt x="60" y="749"/>
                </a:lnTo>
                <a:lnTo>
                  <a:pt x="58" y="749"/>
                </a:lnTo>
                <a:lnTo>
                  <a:pt x="56" y="749"/>
                </a:lnTo>
                <a:lnTo>
                  <a:pt x="56" y="756"/>
                </a:lnTo>
                <a:lnTo>
                  <a:pt x="58" y="763"/>
                </a:lnTo>
                <a:lnTo>
                  <a:pt x="63" y="770"/>
                </a:lnTo>
                <a:lnTo>
                  <a:pt x="70" y="777"/>
                </a:lnTo>
                <a:lnTo>
                  <a:pt x="77" y="784"/>
                </a:lnTo>
                <a:lnTo>
                  <a:pt x="83" y="793"/>
                </a:lnTo>
                <a:lnTo>
                  <a:pt x="90" y="798"/>
                </a:lnTo>
                <a:lnTo>
                  <a:pt x="100" y="8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4" name="Freeform 14"/>
          <p:cNvSpPr>
            <a:spLocks/>
          </p:cNvSpPr>
          <p:nvPr/>
        </p:nvSpPr>
        <p:spPr bwMode="auto">
          <a:xfrm>
            <a:off x="6983413" y="6062663"/>
            <a:ext cx="857250" cy="363537"/>
          </a:xfrm>
          <a:custGeom>
            <a:avLst/>
            <a:gdLst>
              <a:gd name="T0" fmla="*/ 14 w 540"/>
              <a:gd name="T1" fmla="*/ 229 h 229"/>
              <a:gd name="T2" fmla="*/ 18 w 540"/>
              <a:gd name="T3" fmla="*/ 229 h 229"/>
              <a:gd name="T4" fmla="*/ 21 w 540"/>
              <a:gd name="T5" fmla="*/ 229 h 229"/>
              <a:gd name="T6" fmla="*/ 25 w 540"/>
              <a:gd name="T7" fmla="*/ 229 h 229"/>
              <a:gd name="T8" fmla="*/ 62 w 540"/>
              <a:gd name="T9" fmla="*/ 215 h 229"/>
              <a:gd name="T10" fmla="*/ 129 w 540"/>
              <a:gd name="T11" fmla="*/ 197 h 229"/>
              <a:gd name="T12" fmla="*/ 199 w 540"/>
              <a:gd name="T13" fmla="*/ 185 h 229"/>
              <a:gd name="T14" fmla="*/ 270 w 540"/>
              <a:gd name="T15" fmla="*/ 176 h 229"/>
              <a:gd name="T16" fmla="*/ 335 w 540"/>
              <a:gd name="T17" fmla="*/ 176 h 229"/>
              <a:gd name="T18" fmla="*/ 390 w 540"/>
              <a:gd name="T19" fmla="*/ 176 h 229"/>
              <a:gd name="T20" fmla="*/ 446 w 540"/>
              <a:gd name="T21" fmla="*/ 178 h 229"/>
              <a:gd name="T22" fmla="*/ 503 w 540"/>
              <a:gd name="T23" fmla="*/ 187 h 229"/>
              <a:gd name="T24" fmla="*/ 533 w 540"/>
              <a:gd name="T25" fmla="*/ 192 h 229"/>
              <a:gd name="T26" fmla="*/ 533 w 540"/>
              <a:gd name="T27" fmla="*/ 192 h 229"/>
              <a:gd name="T28" fmla="*/ 538 w 540"/>
              <a:gd name="T29" fmla="*/ 192 h 229"/>
              <a:gd name="T30" fmla="*/ 540 w 540"/>
              <a:gd name="T31" fmla="*/ 190 h 229"/>
              <a:gd name="T32" fmla="*/ 540 w 540"/>
              <a:gd name="T33" fmla="*/ 187 h 229"/>
              <a:gd name="T34" fmla="*/ 540 w 540"/>
              <a:gd name="T35" fmla="*/ 185 h 229"/>
              <a:gd name="T36" fmla="*/ 540 w 540"/>
              <a:gd name="T37" fmla="*/ 183 h 229"/>
              <a:gd name="T38" fmla="*/ 540 w 540"/>
              <a:gd name="T39" fmla="*/ 178 h 229"/>
              <a:gd name="T40" fmla="*/ 527 w 540"/>
              <a:gd name="T41" fmla="*/ 157 h 229"/>
              <a:gd name="T42" fmla="*/ 506 w 540"/>
              <a:gd name="T43" fmla="*/ 116 h 229"/>
              <a:gd name="T44" fmla="*/ 487 w 540"/>
              <a:gd name="T45" fmla="*/ 72 h 229"/>
              <a:gd name="T46" fmla="*/ 469 w 540"/>
              <a:gd name="T47" fmla="*/ 30 h 229"/>
              <a:gd name="T48" fmla="*/ 460 w 540"/>
              <a:gd name="T49" fmla="*/ 9 h 229"/>
              <a:gd name="T50" fmla="*/ 457 w 540"/>
              <a:gd name="T51" fmla="*/ 9 h 229"/>
              <a:gd name="T52" fmla="*/ 455 w 540"/>
              <a:gd name="T53" fmla="*/ 9 h 229"/>
              <a:gd name="T54" fmla="*/ 455 w 540"/>
              <a:gd name="T55" fmla="*/ 9 h 229"/>
              <a:gd name="T56" fmla="*/ 432 w 540"/>
              <a:gd name="T57" fmla="*/ 26 h 229"/>
              <a:gd name="T58" fmla="*/ 386 w 540"/>
              <a:gd name="T59" fmla="*/ 63 h 229"/>
              <a:gd name="T60" fmla="*/ 342 w 540"/>
              <a:gd name="T61" fmla="*/ 102 h 229"/>
              <a:gd name="T62" fmla="*/ 300 w 540"/>
              <a:gd name="T63" fmla="*/ 139 h 229"/>
              <a:gd name="T64" fmla="*/ 265 w 540"/>
              <a:gd name="T65" fmla="*/ 157 h 229"/>
              <a:gd name="T66" fmla="*/ 247 w 540"/>
              <a:gd name="T67" fmla="*/ 160 h 229"/>
              <a:gd name="T68" fmla="*/ 224 w 540"/>
              <a:gd name="T69" fmla="*/ 160 h 229"/>
              <a:gd name="T70" fmla="*/ 205 w 540"/>
              <a:gd name="T71" fmla="*/ 162 h 229"/>
              <a:gd name="T72" fmla="*/ 178 w 540"/>
              <a:gd name="T73" fmla="*/ 148 h 229"/>
              <a:gd name="T74" fmla="*/ 138 w 540"/>
              <a:gd name="T75" fmla="*/ 100 h 229"/>
              <a:gd name="T76" fmla="*/ 97 w 540"/>
              <a:gd name="T77" fmla="*/ 46 h 229"/>
              <a:gd name="T78" fmla="*/ 67 w 540"/>
              <a:gd name="T79" fmla="*/ 14 h 229"/>
              <a:gd name="T80" fmla="*/ 48 w 540"/>
              <a:gd name="T81" fmla="*/ 2 h 229"/>
              <a:gd name="T82" fmla="*/ 39 w 540"/>
              <a:gd name="T83" fmla="*/ 26 h 229"/>
              <a:gd name="T84" fmla="*/ 39 w 540"/>
              <a:gd name="T85" fmla="*/ 79 h 229"/>
              <a:gd name="T86" fmla="*/ 34 w 540"/>
              <a:gd name="T87" fmla="*/ 132 h 229"/>
              <a:gd name="T88" fmla="*/ 21 w 540"/>
              <a:gd name="T89" fmla="*/ 171 h 229"/>
              <a:gd name="T90" fmla="*/ 9 w 540"/>
              <a:gd name="T91" fmla="*/ 194 h 229"/>
              <a:gd name="T92" fmla="*/ 0 w 540"/>
              <a:gd name="T93" fmla="*/ 211 h 229"/>
              <a:gd name="T94" fmla="*/ 0 w 540"/>
              <a:gd name="T95" fmla="*/ 215 h 229"/>
              <a:gd name="T96" fmla="*/ 2 w 540"/>
              <a:gd name="T97" fmla="*/ 220 h 229"/>
              <a:gd name="T98" fmla="*/ 9 w 540"/>
              <a:gd name="T99" fmla="*/ 227 h 2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40"/>
              <a:gd name="T151" fmla="*/ 0 h 229"/>
              <a:gd name="T152" fmla="*/ 540 w 540"/>
              <a:gd name="T153" fmla="*/ 229 h 22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40" h="229">
                <a:moveTo>
                  <a:pt x="11" y="229"/>
                </a:moveTo>
                <a:lnTo>
                  <a:pt x="14" y="229"/>
                </a:lnTo>
                <a:lnTo>
                  <a:pt x="16" y="229"/>
                </a:lnTo>
                <a:lnTo>
                  <a:pt x="18" y="229"/>
                </a:lnTo>
                <a:lnTo>
                  <a:pt x="21" y="229"/>
                </a:lnTo>
                <a:lnTo>
                  <a:pt x="23" y="229"/>
                </a:lnTo>
                <a:lnTo>
                  <a:pt x="25" y="229"/>
                </a:lnTo>
                <a:lnTo>
                  <a:pt x="28" y="229"/>
                </a:lnTo>
                <a:lnTo>
                  <a:pt x="62" y="215"/>
                </a:lnTo>
                <a:lnTo>
                  <a:pt x="95" y="206"/>
                </a:lnTo>
                <a:lnTo>
                  <a:pt x="129" y="197"/>
                </a:lnTo>
                <a:lnTo>
                  <a:pt x="164" y="192"/>
                </a:lnTo>
                <a:lnTo>
                  <a:pt x="199" y="185"/>
                </a:lnTo>
                <a:lnTo>
                  <a:pt x="233" y="180"/>
                </a:lnTo>
                <a:lnTo>
                  <a:pt x="270" y="176"/>
                </a:lnTo>
                <a:lnTo>
                  <a:pt x="307" y="176"/>
                </a:lnTo>
                <a:lnTo>
                  <a:pt x="335" y="176"/>
                </a:lnTo>
                <a:lnTo>
                  <a:pt x="363" y="176"/>
                </a:lnTo>
                <a:lnTo>
                  <a:pt x="390" y="176"/>
                </a:lnTo>
                <a:lnTo>
                  <a:pt x="418" y="176"/>
                </a:lnTo>
                <a:lnTo>
                  <a:pt x="446" y="178"/>
                </a:lnTo>
                <a:lnTo>
                  <a:pt x="473" y="183"/>
                </a:lnTo>
                <a:lnTo>
                  <a:pt x="503" y="187"/>
                </a:lnTo>
                <a:lnTo>
                  <a:pt x="531" y="192"/>
                </a:lnTo>
                <a:lnTo>
                  <a:pt x="533" y="192"/>
                </a:lnTo>
                <a:lnTo>
                  <a:pt x="536" y="192"/>
                </a:lnTo>
                <a:lnTo>
                  <a:pt x="538" y="192"/>
                </a:lnTo>
                <a:lnTo>
                  <a:pt x="540" y="190"/>
                </a:lnTo>
                <a:lnTo>
                  <a:pt x="540" y="187"/>
                </a:lnTo>
                <a:lnTo>
                  <a:pt x="540" y="185"/>
                </a:lnTo>
                <a:lnTo>
                  <a:pt x="540" y="183"/>
                </a:lnTo>
                <a:lnTo>
                  <a:pt x="540" y="180"/>
                </a:lnTo>
                <a:lnTo>
                  <a:pt x="540" y="178"/>
                </a:lnTo>
                <a:lnTo>
                  <a:pt x="527" y="157"/>
                </a:lnTo>
                <a:lnTo>
                  <a:pt x="515" y="139"/>
                </a:lnTo>
                <a:lnTo>
                  <a:pt x="506" y="116"/>
                </a:lnTo>
                <a:lnTo>
                  <a:pt x="496" y="95"/>
                </a:lnTo>
                <a:lnTo>
                  <a:pt x="487" y="72"/>
                </a:lnTo>
                <a:lnTo>
                  <a:pt x="478" y="51"/>
                </a:lnTo>
                <a:lnTo>
                  <a:pt x="469" y="30"/>
                </a:lnTo>
                <a:lnTo>
                  <a:pt x="462" y="9"/>
                </a:lnTo>
                <a:lnTo>
                  <a:pt x="460" y="9"/>
                </a:lnTo>
                <a:lnTo>
                  <a:pt x="457" y="9"/>
                </a:lnTo>
                <a:lnTo>
                  <a:pt x="455" y="9"/>
                </a:lnTo>
                <a:lnTo>
                  <a:pt x="453" y="9"/>
                </a:lnTo>
                <a:lnTo>
                  <a:pt x="432" y="26"/>
                </a:lnTo>
                <a:lnTo>
                  <a:pt x="409" y="44"/>
                </a:lnTo>
                <a:lnTo>
                  <a:pt x="386" y="63"/>
                </a:lnTo>
                <a:lnTo>
                  <a:pt x="365" y="81"/>
                </a:lnTo>
                <a:lnTo>
                  <a:pt x="342" y="102"/>
                </a:lnTo>
                <a:lnTo>
                  <a:pt x="321" y="120"/>
                </a:lnTo>
                <a:lnTo>
                  <a:pt x="300" y="139"/>
                </a:lnTo>
                <a:lnTo>
                  <a:pt x="277" y="157"/>
                </a:lnTo>
                <a:lnTo>
                  <a:pt x="265" y="157"/>
                </a:lnTo>
                <a:lnTo>
                  <a:pt x="256" y="157"/>
                </a:lnTo>
                <a:lnTo>
                  <a:pt x="247" y="160"/>
                </a:lnTo>
                <a:lnTo>
                  <a:pt x="235" y="160"/>
                </a:lnTo>
                <a:lnTo>
                  <a:pt x="224" y="160"/>
                </a:lnTo>
                <a:lnTo>
                  <a:pt x="212" y="160"/>
                </a:lnTo>
                <a:lnTo>
                  <a:pt x="205" y="162"/>
                </a:lnTo>
                <a:lnTo>
                  <a:pt x="194" y="162"/>
                </a:lnTo>
                <a:lnTo>
                  <a:pt x="178" y="148"/>
                </a:lnTo>
                <a:lnTo>
                  <a:pt x="159" y="125"/>
                </a:lnTo>
                <a:lnTo>
                  <a:pt x="138" y="100"/>
                </a:lnTo>
                <a:lnTo>
                  <a:pt x="118" y="72"/>
                </a:lnTo>
                <a:lnTo>
                  <a:pt x="97" y="46"/>
                </a:lnTo>
                <a:lnTo>
                  <a:pt x="78" y="23"/>
                </a:lnTo>
                <a:lnTo>
                  <a:pt x="67" y="14"/>
                </a:lnTo>
                <a:lnTo>
                  <a:pt x="58" y="7"/>
                </a:lnTo>
                <a:lnTo>
                  <a:pt x="48" y="2"/>
                </a:lnTo>
                <a:lnTo>
                  <a:pt x="39" y="0"/>
                </a:lnTo>
                <a:lnTo>
                  <a:pt x="39" y="26"/>
                </a:lnTo>
                <a:lnTo>
                  <a:pt x="41" y="53"/>
                </a:lnTo>
                <a:lnTo>
                  <a:pt x="39" y="79"/>
                </a:lnTo>
                <a:lnTo>
                  <a:pt x="37" y="106"/>
                </a:lnTo>
                <a:lnTo>
                  <a:pt x="34" y="132"/>
                </a:lnTo>
                <a:lnTo>
                  <a:pt x="28" y="157"/>
                </a:lnTo>
                <a:lnTo>
                  <a:pt x="21" y="171"/>
                </a:lnTo>
                <a:lnTo>
                  <a:pt x="16" y="183"/>
                </a:lnTo>
                <a:lnTo>
                  <a:pt x="9" y="194"/>
                </a:lnTo>
                <a:lnTo>
                  <a:pt x="0" y="208"/>
                </a:lnTo>
                <a:lnTo>
                  <a:pt x="0" y="211"/>
                </a:lnTo>
                <a:lnTo>
                  <a:pt x="0" y="213"/>
                </a:lnTo>
                <a:lnTo>
                  <a:pt x="0" y="215"/>
                </a:lnTo>
                <a:lnTo>
                  <a:pt x="0" y="217"/>
                </a:lnTo>
                <a:lnTo>
                  <a:pt x="2" y="220"/>
                </a:lnTo>
                <a:lnTo>
                  <a:pt x="7" y="222"/>
                </a:lnTo>
                <a:lnTo>
                  <a:pt x="9" y="227"/>
                </a:lnTo>
                <a:lnTo>
                  <a:pt x="11" y="229"/>
                </a:lnTo>
                <a:close/>
              </a:path>
            </a:pathLst>
          </a:custGeom>
          <a:solidFill>
            <a:srgbClr val="E0F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5" name="Freeform 15"/>
          <p:cNvSpPr>
            <a:spLocks/>
          </p:cNvSpPr>
          <p:nvPr/>
        </p:nvSpPr>
        <p:spPr bwMode="auto">
          <a:xfrm>
            <a:off x="6913563" y="5218113"/>
            <a:ext cx="1628775" cy="1079500"/>
          </a:xfrm>
          <a:custGeom>
            <a:avLst/>
            <a:gdLst>
              <a:gd name="T0" fmla="*/ 261 w 1026"/>
              <a:gd name="T1" fmla="*/ 678 h 680"/>
              <a:gd name="T2" fmla="*/ 291 w 1026"/>
              <a:gd name="T3" fmla="*/ 675 h 680"/>
              <a:gd name="T4" fmla="*/ 319 w 1026"/>
              <a:gd name="T5" fmla="*/ 673 h 680"/>
              <a:gd name="T6" fmla="*/ 499 w 1026"/>
              <a:gd name="T7" fmla="*/ 521 h 680"/>
              <a:gd name="T8" fmla="*/ 612 w 1026"/>
              <a:gd name="T9" fmla="*/ 440 h 680"/>
              <a:gd name="T10" fmla="*/ 735 w 1026"/>
              <a:gd name="T11" fmla="*/ 366 h 680"/>
              <a:gd name="T12" fmla="*/ 862 w 1026"/>
              <a:gd name="T13" fmla="*/ 306 h 680"/>
              <a:gd name="T14" fmla="*/ 970 w 1026"/>
              <a:gd name="T15" fmla="*/ 264 h 680"/>
              <a:gd name="T16" fmla="*/ 1005 w 1026"/>
              <a:gd name="T17" fmla="*/ 257 h 680"/>
              <a:gd name="T18" fmla="*/ 1014 w 1026"/>
              <a:gd name="T19" fmla="*/ 252 h 680"/>
              <a:gd name="T20" fmla="*/ 1012 w 1026"/>
              <a:gd name="T21" fmla="*/ 199 h 680"/>
              <a:gd name="T22" fmla="*/ 1012 w 1026"/>
              <a:gd name="T23" fmla="*/ 155 h 680"/>
              <a:gd name="T24" fmla="*/ 1012 w 1026"/>
              <a:gd name="T25" fmla="*/ 107 h 680"/>
              <a:gd name="T26" fmla="*/ 1016 w 1026"/>
              <a:gd name="T27" fmla="*/ 65 h 680"/>
              <a:gd name="T28" fmla="*/ 1021 w 1026"/>
              <a:gd name="T29" fmla="*/ 26 h 680"/>
              <a:gd name="T30" fmla="*/ 1023 w 1026"/>
              <a:gd name="T31" fmla="*/ 0 h 680"/>
              <a:gd name="T32" fmla="*/ 1009 w 1026"/>
              <a:gd name="T33" fmla="*/ 7 h 680"/>
              <a:gd name="T34" fmla="*/ 968 w 1026"/>
              <a:gd name="T35" fmla="*/ 31 h 680"/>
              <a:gd name="T36" fmla="*/ 915 w 1026"/>
              <a:gd name="T37" fmla="*/ 63 h 680"/>
              <a:gd name="T38" fmla="*/ 836 w 1026"/>
              <a:gd name="T39" fmla="*/ 109 h 680"/>
              <a:gd name="T40" fmla="*/ 737 w 1026"/>
              <a:gd name="T41" fmla="*/ 172 h 680"/>
              <a:gd name="T42" fmla="*/ 695 w 1026"/>
              <a:gd name="T43" fmla="*/ 206 h 680"/>
              <a:gd name="T44" fmla="*/ 654 w 1026"/>
              <a:gd name="T45" fmla="*/ 239 h 680"/>
              <a:gd name="T46" fmla="*/ 587 w 1026"/>
              <a:gd name="T47" fmla="*/ 296 h 680"/>
              <a:gd name="T48" fmla="*/ 471 w 1026"/>
              <a:gd name="T49" fmla="*/ 417 h 680"/>
              <a:gd name="T50" fmla="*/ 367 w 1026"/>
              <a:gd name="T51" fmla="*/ 541 h 680"/>
              <a:gd name="T52" fmla="*/ 333 w 1026"/>
              <a:gd name="T53" fmla="*/ 592 h 680"/>
              <a:gd name="T54" fmla="*/ 330 w 1026"/>
              <a:gd name="T55" fmla="*/ 597 h 680"/>
              <a:gd name="T56" fmla="*/ 328 w 1026"/>
              <a:gd name="T57" fmla="*/ 599 h 680"/>
              <a:gd name="T58" fmla="*/ 319 w 1026"/>
              <a:gd name="T59" fmla="*/ 599 h 680"/>
              <a:gd name="T60" fmla="*/ 312 w 1026"/>
              <a:gd name="T61" fmla="*/ 599 h 680"/>
              <a:gd name="T62" fmla="*/ 307 w 1026"/>
              <a:gd name="T63" fmla="*/ 599 h 680"/>
              <a:gd name="T64" fmla="*/ 307 w 1026"/>
              <a:gd name="T65" fmla="*/ 597 h 680"/>
              <a:gd name="T66" fmla="*/ 307 w 1026"/>
              <a:gd name="T67" fmla="*/ 592 h 680"/>
              <a:gd name="T68" fmla="*/ 309 w 1026"/>
              <a:gd name="T69" fmla="*/ 581 h 680"/>
              <a:gd name="T70" fmla="*/ 316 w 1026"/>
              <a:gd name="T71" fmla="*/ 541 h 680"/>
              <a:gd name="T72" fmla="*/ 314 w 1026"/>
              <a:gd name="T73" fmla="*/ 474 h 680"/>
              <a:gd name="T74" fmla="*/ 314 w 1026"/>
              <a:gd name="T75" fmla="*/ 435 h 680"/>
              <a:gd name="T76" fmla="*/ 319 w 1026"/>
              <a:gd name="T77" fmla="*/ 377 h 680"/>
              <a:gd name="T78" fmla="*/ 328 w 1026"/>
              <a:gd name="T79" fmla="*/ 324 h 680"/>
              <a:gd name="T80" fmla="*/ 328 w 1026"/>
              <a:gd name="T81" fmla="*/ 303 h 680"/>
              <a:gd name="T82" fmla="*/ 326 w 1026"/>
              <a:gd name="T83" fmla="*/ 303 h 680"/>
              <a:gd name="T84" fmla="*/ 321 w 1026"/>
              <a:gd name="T85" fmla="*/ 303 h 680"/>
              <a:gd name="T86" fmla="*/ 203 w 1026"/>
              <a:gd name="T87" fmla="*/ 359 h 680"/>
              <a:gd name="T88" fmla="*/ 83 w 1026"/>
              <a:gd name="T89" fmla="*/ 412 h 680"/>
              <a:gd name="T90" fmla="*/ 2 w 1026"/>
              <a:gd name="T91" fmla="*/ 444 h 680"/>
              <a:gd name="T92" fmla="*/ 0 w 1026"/>
              <a:gd name="T93" fmla="*/ 449 h 680"/>
              <a:gd name="T94" fmla="*/ 0 w 1026"/>
              <a:gd name="T95" fmla="*/ 449 h 680"/>
              <a:gd name="T96" fmla="*/ 69 w 1026"/>
              <a:gd name="T97" fmla="*/ 495 h 680"/>
              <a:gd name="T98" fmla="*/ 159 w 1026"/>
              <a:gd name="T99" fmla="*/ 581 h 680"/>
              <a:gd name="T100" fmla="*/ 243 w 1026"/>
              <a:gd name="T101" fmla="*/ 680 h 68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6"/>
              <a:gd name="T154" fmla="*/ 0 h 680"/>
              <a:gd name="T155" fmla="*/ 1026 w 1026"/>
              <a:gd name="T156" fmla="*/ 680 h 68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6" h="680">
                <a:moveTo>
                  <a:pt x="243" y="680"/>
                </a:moveTo>
                <a:lnTo>
                  <a:pt x="252" y="678"/>
                </a:lnTo>
                <a:lnTo>
                  <a:pt x="261" y="678"/>
                </a:lnTo>
                <a:lnTo>
                  <a:pt x="273" y="678"/>
                </a:lnTo>
                <a:lnTo>
                  <a:pt x="282" y="675"/>
                </a:lnTo>
                <a:lnTo>
                  <a:pt x="291" y="675"/>
                </a:lnTo>
                <a:lnTo>
                  <a:pt x="300" y="675"/>
                </a:lnTo>
                <a:lnTo>
                  <a:pt x="309" y="673"/>
                </a:lnTo>
                <a:lnTo>
                  <a:pt x="319" y="673"/>
                </a:lnTo>
                <a:lnTo>
                  <a:pt x="390" y="611"/>
                </a:lnTo>
                <a:lnTo>
                  <a:pt x="462" y="551"/>
                </a:lnTo>
                <a:lnTo>
                  <a:pt x="499" y="521"/>
                </a:lnTo>
                <a:lnTo>
                  <a:pt x="538" y="493"/>
                </a:lnTo>
                <a:lnTo>
                  <a:pt x="575" y="465"/>
                </a:lnTo>
                <a:lnTo>
                  <a:pt x="612" y="440"/>
                </a:lnTo>
                <a:lnTo>
                  <a:pt x="654" y="412"/>
                </a:lnTo>
                <a:lnTo>
                  <a:pt x="693" y="389"/>
                </a:lnTo>
                <a:lnTo>
                  <a:pt x="735" y="366"/>
                </a:lnTo>
                <a:lnTo>
                  <a:pt x="776" y="345"/>
                </a:lnTo>
                <a:lnTo>
                  <a:pt x="818" y="324"/>
                </a:lnTo>
                <a:lnTo>
                  <a:pt x="862" y="306"/>
                </a:lnTo>
                <a:lnTo>
                  <a:pt x="905" y="287"/>
                </a:lnTo>
                <a:lnTo>
                  <a:pt x="949" y="271"/>
                </a:lnTo>
                <a:lnTo>
                  <a:pt x="970" y="264"/>
                </a:lnTo>
                <a:lnTo>
                  <a:pt x="986" y="262"/>
                </a:lnTo>
                <a:lnTo>
                  <a:pt x="998" y="259"/>
                </a:lnTo>
                <a:lnTo>
                  <a:pt x="1005" y="257"/>
                </a:lnTo>
                <a:lnTo>
                  <a:pt x="1009" y="255"/>
                </a:lnTo>
                <a:lnTo>
                  <a:pt x="1012" y="252"/>
                </a:lnTo>
                <a:lnTo>
                  <a:pt x="1014" y="252"/>
                </a:lnTo>
                <a:lnTo>
                  <a:pt x="1014" y="222"/>
                </a:lnTo>
                <a:lnTo>
                  <a:pt x="1012" y="199"/>
                </a:lnTo>
                <a:lnTo>
                  <a:pt x="1012" y="181"/>
                </a:lnTo>
                <a:lnTo>
                  <a:pt x="1012" y="167"/>
                </a:lnTo>
                <a:lnTo>
                  <a:pt x="1012" y="155"/>
                </a:lnTo>
                <a:lnTo>
                  <a:pt x="1012" y="141"/>
                </a:lnTo>
                <a:lnTo>
                  <a:pt x="1012" y="125"/>
                </a:lnTo>
                <a:lnTo>
                  <a:pt x="1012" y="107"/>
                </a:lnTo>
                <a:lnTo>
                  <a:pt x="1012" y="93"/>
                </a:lnTo>
                <a:lnTo>
                  <a:pt x="1014" y="81"/>
                </a:lnTo>
                <a:lnTo>
                  <a:pt x="1016" y="65"/>
                </a:lnTo>
                <a:lnTo>
                  <a:pt x="1019" y="54"/>
                </a:lnTo>
                <a:lnTo>
                  <a:pt x="1021" y="40"/>
                </a:lnTo>
                <a:lnTo>
                  <a:pt x="1021" y="26"/>
                </a:lnTo>
                <a:lnTo>
                  <a:pt x="1023" y="12"/>
                </a:lnTo>
                <a:lnTo>
                  <a:pt x="1026" y="0"/>
                </a:lnTo>
                <a:lnTo>
                  <a:pt x="1023" y="0"/>
                </a:lnTo>
                <a:lnTo>
                  <a:pt x="1021" y="3"/>
                </a:lnTo>
                <a:lnTo>
                  <a:pt x="1016" y="3"/>
                </a:lnTo>
                <a:lnTo>
                  <a:pt x="1009" y="7"/>
                </a:lnTo>
                <a:lnTo>
                  <a:pt x="1000" y="12"/>
                </a:lnTo>
                <a:lnTo>
                  <a:pt x="986" y="21"/>
                </a:lnTo>
                <a:lnTo>
                  <a:pt x="968" y="31"/>
                </a:lnTo>
                <a:lnTo>
                  <a:pt x="940" y="47"/>
                </a:lnTo>
                <a:lnTo>
                  <a:pt x="933" y="51"/>
                </a:lnTo>
                <a:lnTo>
                  <a:pt x="915" y="63"/>
                </a:lnTo>
                <a:lnTo>
                  <a:pt x="894" y="74"/>
                </a:lnTo>
                <a:lnTo>
                  <a:pt x="869" y="93"/>
                </a:lnTo>
                <a:lnTo>
                  <a:pt x="836" y="109"/>
                </a:lnTo>
                <a:lnTo>
                  <a:pt x="806" y="130"/>
                </a:lnTo>
                <a:lnTo>
                  <a:pt x="771" y="153"/>
                </a:lnTo>
                <a:lnTo>
                  <a:pt x="737" y="172"/>
                </a:lnTo>
                <a:lnTo>
                  <a:pt x="723" y="183"/>
                </a:lnTo>
                <a:lnTo>
                  <a:pt x="709" y="195"/>
                </a:lnTo>
                <a:lnTo>
                  <a:pt x="695" y="206"/>
                </a:lnTo>
                <a:lnTo>
                  <a:pt x="681" y="218"/>
                </a:lnTo>
                <a:lnTo>
                  <a:pt x="668" y="227"/>
                </a:lnTo>
                <a:lnTo>
                  <a:pt x="654" y="239"/>
                </a:lnTo>
                <a:lnTo>
                  <a:pt x="640" y="250"/>
                </a:lnTo>
                <a:lnTo>
                  <a:pt x="628" y="262"/>
                </a:lnTo>
                <a:lnTo>
                  <a:pt x="587" y="296"/>
                </a:lnTo>
                <a:lnTo>
                  <a:pt x="547" y="336"/>
                </a:lnTo>
                <a:lnTo>
                  <a:pt x="508" y="375"/>
                </a:lnTo>
                <a:lnTo>
                  <a:pt x="471" y="417"/>
                </a:lnTo>
                <a:lnTo>
                  <a:pt x="437" y="458"/>
                </a:lnTo>
                <a:lnTo>
                  <a:pt x="402" y="500"/>
                </a:lnTo>
                <a:lnTo>
                  <a:pt x="367" y="541"/>
                </a:lnTo>
                <a:lnTo>
                  <a:pt x="333" y="585"/>
                </a:lnTo>
                <a:lnTo>
                  <a:pt x="333" y="590"/>
                </a:lnTo>
                <a:lnTo>
                  <a:pt x="333" y="592"/>
                </a:lnTo>
                <a:lnTo>
                  <a:pt x="330" y="595"/>
                </a:lnTo>
                <a:lnTo>
                  <a:pt x="330" y="597"/>
                </a:lnTo>
                <a:lnTo>
                  <a:pt x="328" y="599"/>
                </a:lnTo>
                <a:lnTo>
                  <a:pt x="326" y="599"/>
                </a:lnTo>
                <a:lnTo>
                  <a:pt x="321" y="599"/>
                </a:lnTo>
                <a:lnTo>
                  <a:pt x="319" y="599"/>
                </a:lnTo>
                <a:lnTo>
                  <a:pt x="314" y="599"/>
                </a:lnTo>
                <a:lnTo>
                  <a:pt x="312" y="599"/>
                </a:lnTo>
                <a:lnTo>
                  <a:pt x="309" y="599"/>
                </a:lnTo>
                <a:lnTo>
                  <a:pt x="307" y="599"/>
                </a:lnTo>
                <a:lnTo>
                  <a:pt x="307" y="597"/>
                </a:lnTo>
                <a:lnTo>
                  <a:pt x="307" y="595"/>
                </a:lnTo>
                <a:lnTo>
                  <a:pt x="307" y="592"/>
                </a:lnTo>
                <a:lnTo>
                  <a:pt x="305" y="592"/>
                </a:lnTo>
                <a:lnTo>
                  <a:pt x="309" y="588"/>
                </a:lnTo>
                <a:lnTo>
                  <a:pt x="309" y="581"/>
                </a:lnTo>
                <a:lnTo>
                  <a:pt x="314" y="571"/>
                </a:lnTo>
                <a:lnTo>
                  <a:pt x="314" y="562"/>
                </a:lnTo>
                <a:lnTo>
                  <a:pt x="316" y="541"/>
                </a:lnTo>
                <a:lnTo>
                  <a:pt x="316" y="518"/>
                </a:lnTo>
                <a:lnTo>
                  <a:pt x="316" y="495"/>
                </a:lnTo>
                <a:lnTo>
                  <a:pt x="314" y="474"/>
                </a:lnTo>
                <a:lnTo>
                  <a:pt x="314" y="463"/>
                </a:lnTo>
                <a:lnTo>
                  <a:pt x="312" y="456"/>
                </a:lnTo>
                <a:lnTo>
                  <a:pt x="314" y="435"/>
                </a:lnTo>
                <a:lnTo>
                  <a:pt x="316" y="414"/>
                </a:lnTo>
                <a:lnTo>
                  <a:pt x="316" y="396"/>
                </a:lnTo>
                <a:lnTo>
                  <a:pt x="319" y="377"/>
                </a:lnTo>
                <a:lnTo>
                  <a:pt x="319" y="359"/>
                </a:lnTo>
                <a:lnTo>
                  <a:pt x="323" y="343"/>
                </a:lnTo>
                <a:lnTo>
                  <a:pt x="328" y="324"/>
                </a:lnTo>
                <a:lnTo>
                  <a:pt x="330" y="306"/>
                </a:lnTo>
                <a:lnTo>
                  <a:pt x="328" y="303"/>
                </a:lnTo>
                <a:lnTo>
                  <a:pt x="326" y="303"/>
                </a:lnTo>
                <a:lnTo>
                  <a:pt x="323" y="303"/>
                </a:lnTo>
                <a:lnTo>
                  <a:pt x="321" y="303"/>
                </a:lnTo>
                <a:lnTo>
                  <a:pt x="284" y="322"/>
                </a:lnTo>
                <a:lnTo>
                  <a:pt x="243" y="343"/>
                </a:lnTo>
                <a:lnTo>
                  <a:pt x="203" y="359"/>
                </a:lnTo>
                <a:lnTo>
                  <a:pt x="164" y="377"/>
                </a:lnTo>
                <a:lnTo>
                  <a:pt x="125" y="396"/>
                </a:lnTo>
                <a:lnTo>
                  <a:pt x="83" y="412"/>
                </a:lnTo>
                <a:lnTo>
                  <a:pt x="44" y="430"/>
                </a:lnTo>
                <a:lnTo>
                  <a:pt x="2" y="444"/>
                </a:lnTo>
                <a:lnTo>
                  <a:pt x="0" y="447"/>
                </a:lnTo>
                <a:lnTo>
                  <a:pt x="0" y="449"/>
                </a:lnTo>
                <a:lnTo>
                  <a:pt x="0" y="451"/>
                </a:lnTo>
                <a:lnTo>
                  <a:pt x="35" y="472"/>
                </a:lnTo>
                <a:lnTo>
                  <a:pt x="69" y="495"/>
                </a:lnTo>
                <a:lnTo>
                  <a:pt x="102" y="521"/>
                </a:lnTo>
                <a:lnTo>
                  <a:pt x="132" y="551"/>
                </a:lnTo>
                <a:lnTo>
                  <a:pt x="159" y="581"/>
                </a:lnTo>
                <a:lnTo>
                  <a:pt x="189" y="613"/>
                </a:lnTo>
                <a:lnTo>
                  <a:pt x="217" y="645"/>
                </a:lnTo>
                <a:lnTo>
                  <a:pt x="243" y="680"/>
                </a:lnTo>
                <a:close/>
              </a:path>
            </a:pathLst>
          </a:custGeom>
          <a:solidFill>
            <a:srgbClr val="FF00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6" name="Freeform 16"/>
          <p:cNvSpPr>
            <a:spLocks/>
          </p:cNvSpPr>
          <p:nvPr/>
        </p:nvSpPr>
        <p:spPr bwMode="auto">
          <a:xfrm>
            <a:off x="6924675" y="5435600"/>
            <a:ext cx="879475" cy="663575"/>
          </a:xfrm>
          <a:custGeom>
            <a:avLst/>
            <a:gdLst>
              <a:gd name="T0" fmla="*/ 342 w 554"/>
              <a:gd name="T1" fmla="*/ 400 h 418"/>
              <a:gd name="T2" fmla="*/ 372 w 554"/>
              <a:gd name="T3" fmla="*/ 365 h 418"/>
              <a:gd name="T4" fmla="*/ 400 w 554"/>
              <a:gd name="T5" fmla="*/ 330 h 418"/>
              <a:gd name="T6" fmla="*/ 427 w 554"/>
              <a:gd name="T7" fmla="*/ 296 h 418"/>
              <a:gd name="T8" fmla="*/ 455 w 554"/>
              <a:gd name="T9" fmla="*/ 266 h 418"/>
              <a:gd name="T10" fmla="*/ 478 w 554"/>
              <a:gd name="T11" fmla="*/ 240 h 418"/>
              <a:gd name="T12" fmla="*/ 499 w 554"/>
              <a:gd name="T13" fmla="*/ 217 h 418"/>
              <a:gd name="T14" fmla="*/ 517 w 554"/>
              <a:gd name="T15" fmla="*/ 196 h 418"/>
              <a:gd name="T16" fmla="*/ 527 w 554"/>
              <a:gd name="T17" fmla="*/ 169 h 418"/>
              <a:gd name="T18" fmla="*/ 531 w 554"/>
              <a:gd name="T19" fmla="*/ 125 h 418"/>
              <a:gd name="T20" fmla="*/ 540 w 554"/>
              <a:gd name="T21" fmla="*/ 81 h 418"/>
              <a:gd name="T22" fmla="*/ 552 w 554"/>
              <a:gd name="T23" fmla="*/ 39 h 418"/>
              <a:gd name="T24" fmla="*/ 552 w 554"/>
              <a:gd name="T25" fmla="*/ 16 h 418"/>
              <a:gd name="T26" fmla="*/ 547 w 554"/>
              <a:gd name="T27" fmla="*/ 11 h 418"/>
              <a:gd name="T28" fmla="*/ 543 w 554"/>
              <a:gd name="T29" fmla="*/ 7 h 418"/>
              <a:gd name="T30" fmla="*/ 538 w 554"/>
              <a:gd name="T31" fmla="*/ 2 h 418"/>
              <a:gd name="T32" fmla="*/ 531 w 554"/>
              <a:gd name="T33" fmla="*/ 0 h 418"/>
              <a:gd name="T34" fmla="*/ 520 w 554"/>
              <a:gd name="T35" fmla="*/ 2 h 418"/>
              <a:gd name="T36" fmla="*/ 492 w 554"/>
              <a:gd name="T37" fmla="*/ 7 h 418"/>
              <a:gd name="T38" fmla="*/ 436 w 554"/>
              <a:gd name="T39" fmla="*/ 16 h 418"/>
              <a:gd name="T40" fmla="*/ 356 w 554"/>
              <a:gd name="T41" fmla="*/ 25 h 418"/>
              <a:gd name="T42" fmla="*/ 291 w 554"/>
              <a:gd name="T43" fmla="*/ 28 h 418"/>
              <a:gd name="T44" fmla="*/ 233 w 554"/>
              <a:gd name="T45" fmla="*/ 30 h 418"/>
              <a:gd name="T46" fmla="*/ 162 w 554"/>
              <a:gd name="T47" fmla="*/ 35 h 418"/>
              <a:gd name="T48" fmla="*/ 108 w 554"/>
              <a:gd name="T49" fmla="*/ 35 h 418"/>
              <a:gd name="T50" fmla="*/ 71 w 554"/>
              <a:gd name="T51" fmla="*/ 30 h 418"/>
              <a:gd name="T52" fmla="*/ 39 w 554"/>
              <a:gd name="T53" fmla="*/ 32 h 418"/>
              <a:gd name="T54" fmla="*/ 23 w 554"/>
              <a:gd name="T55" fmla="*/ 35 h 418"/>
              <a:gd name="T56" fmla="*/ 9 w 554"/>
              <a:gd name="T57" fmla="*/ 44 h 418"/>
              <a:gd name="T58" fmla="*/ 2 w 554"/>
              <a:gd name="T59" fmla="*/ 55 h 418"/>
              <a:gd name="T60" fmla="*/ 11 w 554"/>
              <a:gd name="T61" fmla="*/ 85 h 418"/>
              <a:gd name="T62" fmla="*/ 28 w 554"/>
              <a:gd name="T63" fmla="*/ 132 h 418"/>
              <a:gd name="T64" fmla="*/ 46 w 554"/>
              <a:gd name="T65" fmla="*/ 180 h 418"/>
              <a:gd name="T66" fmla="*/ 58 w 554"/>
              <a:gd name="T67" fmla="*/ 231 h 418"/>
              <a:gd name="T68" fmla="*/ 71 w 554"/>
              <a:gd name="T69" fmla="*/ 256 h 418"/>
              <a:gd name="T70" fmla="*/ 95 w 554"/>
              <a:gd name="T71" fmla="*/ 250 h 418"/>
              <a:gd name="T72" fmla="*/ 148 w 554"/>
              <a:gd name="T73" fmla="*/ 229 h 418"/>
              <a:gd name="T74" fmla="*/ 233 w 554"/>
              <a:gd name="T75" fmla="*/ 187 h 418"/>
              <a:gd name="T76" fmla="*/ 302 w 554"/>
              <a:gd name="T77" fmla="*/ 150 h 418"/>
              <a:gd name="T78" fmla="*/ 330 w 554"/>
              <a:gd name="T79" fmla="*/ 136 h 418"/>
              <a:gd name="T80" fmla="*/ 333 w 554"/>
              <a:gd name="T81" fmla="*/ 139 h 418"/>
              <a:gd name="T82" fmla="*/ 335 w 554"/>
              <a:gd name="T83" fmla="*/ 141 h 418"/>
              <a:gd name="T84" fmla="*/ 339 w 554"/>
              <a:gd name="T85" fmla="*/ 143 h 418"/>
              <a:gd name="T86" fmla="*/ 342 w 554"/>
              <a:gd name="T87" fmla="*/ 148 h 418"/>
              <a:gd name="T88" fmla="*/ 342 w 554"/>
              <a:gd name="T89" fmla="*/ 150 h 418"/>
              <a:gd name="T90" fmla="*/ 342 w 554"/>
              <a:gd name="T91" fmla="*/ 155 h 418"/>
              <a:gd name="T92" fmla="*/ 342 w 554"/>
              <a:gd name="T93" fmla="*/ 159 h 418"/>
              <a:gd name="T94" fmla="*/ 335 w 554"/>
              <a:gd name="T95" fmla="*/ 194 h 418"/>
              <a:gd name="T96" fmla="*/ 330 w 554"/>
              <a:gd name="T97" fmla="*/ 256 h 418"/>
              <a:gd name="T98" fmla="*/ 326 w 554"/>
              <a:gd name="T99" fmla="*/ 321 h 418"/>
              <a:gd name="T100" fmla="*/ 328 w 554"/>
              <a:gd name="T101" fmla="*/ 384 h 4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54"/>
              <a:gd name="T154" fmla="*/ 0 h 418"/>
              <a:gd name="T155" fmla="*/ 554 w 554"/>
              <a:gd name="T156" fmla="*/ 418 h 4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54" h="418">
                <a:moveTo>
                  <a:pt x="328" y="418"/>
                </a:moveTo>
                <a:lnTo>
                  <a:pt x="342" y="400"/>
                </a:lnTo>
                <a:lnTo>
                  <a:pt x="356" y="384"/>
                </a:lnTo>
                <a:lnTo>
                  <a:pt x="372" y="365"/>
                </a:lnTo>
                <a:lnTo>
                  <a:pt x="386" y="347"/>
                </a:lnTo>
                <a:lnTo>
                  <a:pt x="400" y="330"/>
                </a:lnTo>
                <a:lnTo>
                  <a:pt x="413" y="312"/>
                </a:lnTo>
                <a:lnTo>
                  <a:pt x="427" y="296"/>
                </a:lnTo>
                <a:lnTo>
                  <a:pt x="443" y="280"/>
                </a:lnTo>
                <a:lnTo>
                  <a:pt x="455" y="266"/>
                </a:lnTo>
                <a:lnTo>
                  <a:pt x="467" y="252"/>
                </a:lnTo>
                <a:lnTo>
                  <a:pt x="478" y="240"/>
                </a:lnTo>
                <a:lnTo>
                  <a:pt x="490" y="229"/>
                </a:lnTo>
                <a:lnTo>
                  <a:pt x="499" y="217"/>
                </a:lnTo>
                <a:lnTo>
                  <a:pt x="508" y="208"/>
                </a:lnTo>
                <a:lnTo>
                  <a:pt x="517" y="196"/>
                </a:lnTo>
                <a:lnTo>
                  <a:pt x="524" y="189"/>
                </a:lnTo>
                <a:lnTo>
                  <a:pt x="527" y="169"/>
                </a:lnTo>
                <a:lnTo>
                  <a:pt x="527" y="145"/>
                </a:lnTo>
                <a:lnTo>
                  <a:pt x="531" y="125"/>
                </a:lnTo>
                <a:lnTo>
                  <a:pt x="533" y="102"/>
                </a:lnTo>
                <a:lnTo>
                  <a:pt x="540" y="81"/>
                </a:lnTo>
                <a:lnTo>
                  <a:pt x="545" y="60"/>
                </a:lnTo>
                <a:lnTo>
                  <a:pt x="552" y="39"/>
                </a:lnTo>
                <a:lnTo>
                  <a:pt x="554" y="18"/>
                </a:lnTo>
                <a:lnTo>
                  <a:pt x="552" y="16"/>
                </a:lnTo>
                <a:lnTo>
                  <a:pt x="552" y="14"/>
                </a:lnTo>
                <a:lnTo>
                  <a:pt x="547" y="11"/>
                </a:lnTo>
                <a:lnTo>
                  <a:pt x="545" y="9"/>
                </a:lnTo>
                <a:lnTo>
                  <a:pt x="543" y="7"/>
                </a:lnTo>
                <a:lnTo>
                  <a:pt x="540" y="4"/>
                </a:lnTo>
                <a:lnTo>
                  <a:pt x="538" y="2"/>
                </a:lnTo>
                <a:lnTo>
                  <a:pt x="536" y="0"/>
                </a:lnTo>
                <a:lnTo>
                  <a:pt x="531" y="0"/>
                </a:lnTo>
                <a:lnTo>
                  <a:pt x="527" y="0"/>
                </a:lnTo>
                <a:lnTo>
                  <a:pt x="520" y="2"/>
                </a:lnTo>
                <a:lnTo>
                  <a:pt x="508" y="2"/>
                </a:lnTo>
                <a:lnTo>
                  <a:pt x="492" y="7"/>
                </a:lnTo>
                <a:lnTo>
                  <a:pt x="469" y="9"/>
                </a:lnTo>
                <a:lnTo>
                  <a:pt x="436" y="16"/>
                </a:lnTo>
                <a:lnTo>
                  <a:pt x="393" y="23"/>
                </a:lnTo>
                <a:lnTo>
                  <a:pt x="356" y="25"/>
                </a:lnTo>
                <a:lnTo>
                  <a:pt x="321" y="25"/>
                </a:lnTo>
                <a:lnTo>
                  <a:pt x="291" y="28"/>
                </a:lnTo>
                <a:lnTo>
                  <a:pt x="261" y="30"/>
                </a:lnTo>
                <a:lnTo>
                  <a:pt x="233" y="30"/>
                </a:lnTo>
                <a:lnTo>
                  <a:pt x="199" y="32"/>
                </a:lnTo>
                <a:lnTo>
                  <a:pt x="162" y="35"/>
                </a:lnTo>
                <a:lnTo>
                  <a:pt x="120" y="35"/>
                </a:lnTo>
                <a:lnTo>
                  <a:pt x="108" y="35"/>
                </a:lnTo>
                <a:lnTo>
                  <a:pt x="90" y="32"/>
                </a:lnTo>
                <a:lnTo>
                  <a:pt x="71" y="30"/>
                </a:lnTo>
                <a:lnTo>
                  <a:pt x="51" y="30"/>
                </a:lnTo>
                <a:lnTo>
                  <a:pt x="39" y="32"/>
                </a:lnTo>
                <a:lnTo>
                  <a:pt x="30" y="32"/>
                </a:lnTo>
                <a:lnTo>
                  <a:pt x="23" y="35"/>
                </a:lnTo>
                <a:lnTo>
                  <a:pt x="16" y="37"/>
                </a:lnTo>
                <a:lnTo>
                  <a:pt x="9" y="44"/>
                </a:lnTo>
                <a:lnTo>
                  <a:pt x="5" y="48"/>
                </a:lnTo>
                <a:lnTo>
                  <a:pt x="2" y="55"/>
                </a:lnTo>
                <a:lnTo>
                  <a:pt x="0" y="62"/>
                </a:lnTo>
                <a:lnTo>
                  <a:pt x="11" y="85"/>
                </a:lnTo>
                <a:lnTo>
                  <a:pt x="21" y="109"/>
                </a:lnTo>
                <a:lnTo>
                  <a:pt x="28" y="132"/>
                </a:lnTo>
                <a:lnTo>
                  <a:pt x="37" y="157"/>
                </a:lnTo>
                <a:lnTo>
                  <a:pt x="46" y="180"/>
                </a:lnTo>
                <a:lnTo>
                  <a:pt x="53" y="206"/>
                </a:lnTo>
                <a:lnTo>
                  <a:pt x="58" y="231"/>
                </a:lnTo>
                <a:lnTo>
                  <a:pt x="65" y="259"/>
                </a:lnTo>
                <a:lnTo>
                  <a:pt x="71" y="256"/>
                </a:lnTo>
                <a:lnTo>
                  <a:pt x="81" y="254"/>
                </a:lnTo>
                <a:lnTo>
                  <a:pt x="95" y="250"/>
                </a:lnTo>
                <a:lnTo>
                  <a:pt x="111" y="243"/>
                </a:lnTo>
                <a:lnTo>
                  <a:pt x="148" y="229"/>
                </a:lnTo>
                <a:lnTo>
                  <a:pt x="189" y="208"/>
                </a:lnTo>
                <a:lnTo>
                  <a:pt x="233" y="187"/>
                </a:lnTo>
                <a:lnTo>
                  <a:pt x="270" y="169"/>
                </a:lnTo>
                <a:lnTo>
                  <a:pt x="302" y="150"/>
                </a:lnTo>
                <a:lnTo>
                  <a:pt x="328" y="136"/>
                </a:lnTo>
                <a:lnTo>
                  <a:pt x="330" y="136"/>
                </a:lnTo>
                <a:lnTo>
                  <a:pt x="333" y="139"/>
                </a:lnTo>
                <a:lnTo>
                  <a:pt x="335" y="139"/>
                </a:lnTo>
                <a:lnTo>
                  <a:pt x="335" y="141"/>
                </a:lnTo>
                <a:lnTo>
                  <a:pt x="337" y="141"/>
                </a:lnTo>
                <a:lnTo>
                  <a:pt x="339" y="143"/>
                </a:lnTo>
                <a:lnTo>
                  <a:pt x="342" y="145"/>
                </a:lnTo>
                <a:lnTo>
                  <a:pt x="342" y="148"/>
                </a:lnTo>
                <a:lnTo>
                  <a:pt x="342" y="150"/>
                </a:lnTo>
                <a:lnTo>
                  <a:pt x="342" y="152"/>
                </a:lnTo>
                <a:lnTo>
                  <a:pt x="342" y="155"/>
                </a:lnTo>
                <a:lnTo>
                  <a:pt x="342" y="157"/>
                </a:lnTo>
                <a:lnTo>
                  <a:pt x="342" y="159"/>
                </a:lnTo>
                <a:lnTo>
                  <a:pt x="342" y="162"/>
                </a:lnTo>
                <a:lnTo>
                  <a:pt x="335" y="194"/>
                </a:lnTo>
                <a:lnTo>
                  <a:pt x="330" y="224"/>
                </a:lnTo>
                <a:lnTo>
                  <a:pt x="330" y="256"/>
                </a:lnTo>
                <a:lnTo>
                  <a:pt x="328" y="287"/>
                </a:lnTo>
                <a:lnTo>
                  <a:pt x="326" y="321"/>
                </a:lnTo>
                <a:lnTo>
                  <a:pt x="328" y="351"/>
                </a:lnTo>
                <a:lnTo>
                  <a:pt x="328" y="384"/>
                </a:lnTo>
                <a:lnTo>
                  <a:pt x="328" y="418"/>
                </a:lnTo>
                <a:close/>
              </a:path>
            </a:pathLst>
          </a:custGeom>
          <a:solidFill>
            <a:srgbClr val="E0F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6858000" y="5181600"/>
            <a:ext cx="17240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9228" name="Rectangle 18"/>
          <p:cNvSpPr>
            <a:spLocks noChangeArrowheads="1"/>
          </p:cNvSpPr>
          <p:nvPr/>
        </p:nvSpPr>
        <p:spPr bwMode="auto">
          <a:xfrm>
            <a:off x="7431088" y="5118100"/>
            <a:ext cx="14859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3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h-TH" sz="5400" b="0" dirty="0" smtClean="0"/>
              <a:t>Ascending VS. Descending Order</a:t>
            </a:r>
            <a:endParaRPr lang="th-TH" altLang="th-TH" sz="5400" b="0" dirty="0" smtClean="0"/>
          </a:p>
        </p:txBody>
      </p:sp>
      <p:sp>
        <p:nvSpPr>
          <p:cNvPr id="3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248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altLang="th-TH" sz="3200" b="1" smtClean="0"/>
              <a:t>เราสามารถจัดเรียงข้อมูลได้ทุกประเภท </a:t>
            </a:r>
            <a:r>
              <a:rPr lang="en-US" altLang="th-TH" sz="3200" b="1" smtClean="0"/>
              <a:t>int, float, boolean, </a:t>
            </a:r>
            <a:r>
              <a:rPr lang="th-TH" altLang="th-TH" sz="3200" b="1" smtClean="0"/>
              <a:t>character, string ฯลฯ</a:t>
            </a:r>
          </a:p>
          <a:p>
            <a:pPr eaLnBrk="1" hangingPunct="1">
              <a:lnSpc>
                <a:spcPct val="80000"/>
              </a:lnSpc>
            </a:pPr>
            <a:r>
              <a:rPr lang="th-TH" altLang="th-TH" sz="3600" b="1" smtClean="0"/>
              <a:t>ข้อมูลที่จัดเรียงต้องมี</a:t>
            </a:r>
            <a:r>
              <a:rPr lang="en-US" altLang="th-TH" sz="3600" b="1" smtClean="0"/>
              <a:t> </a:t>
            </a:r>
            <a:r>
              <a:rPr lang="en-US" altLang="th-TH" sz="3600" b="1" smtClean="0">
                <a:solidFill>
                  <a:srgbClr val="FF0000"/>
                </a:solidFill>
              </a:rPr>
              <a:t>Key</a:t>
            </a:r>
            <a:r>
              <a:rPr lang="en-US" altLang="th-TH" sz="3600" b="1" smtClean="0"/>
              <a:t> </a:t>
            </a:r>
            <a:r>
              <a:rPr lang="th-TH" altLang="th-TH" sz="3600" b="1" smtClean="0"/>
              <a:t>ที่ใช้เป็นตัววัดลำดับข้อมูลเช่น จำนวน วันที่ ชื่อ เป็นต้น</a:t>
            </a:r>
            <a:endParaRPr lang="th-TH" altLang="th-TH" sz="3200" b="1" smtClean="0"/>
          </a:p>
          <a:p>
            <a:pPr eaLnBrk="1" hangingPunct="1">
              <a:lnSpc>
                <a:spcPct val="80000"/>
              </a:lnSpc>
            </a:pPr>
            <a:r>
              <a:rPr lang="th-TH" altLang="th-TH" sz="3200" b="1" smtClean="0"/>
              <a:t>การจัดเรียงจาก</a:t>
            </a:r>
            <a:r>
              <a:rPr lang="th-TH" altLang="th-TH" sz="3200" b="1" smtClean="0">
                <a:solidFill>
                  <a:schemeClr val="accent1"/>
                </a:solidFill>
              </a:rPr>
              <a:t>น้อยไปหามาก</a:t>
            </a:r>
            <a:r>
              <a:rPr lang="th-TH" altLang="th-TH" sz="3200" b="1" smtClean="0"/>
              <a:t> (</a:t>
            </a:r>
            <a:r>
              <a:rPr lang="en-US" altLang="th-TH" sz="3200" b="1" smtClean="0"/>
              <a:t>Ascending Order)</a:t>
            </a:r>
          </a:p>
          <a:p>
            <a:pPr lvl="1" eaLnBrk="1" hangingPunct="1"/>
            <a:r>
              <a:rPr lang="th-TH" altLang="th-TH" sz="3200" b="1" smtClean="0"/>
              <a:t>เช่นเรียงตัวเลข, วันที่ในรายการสมุดบัญชีธนาคาร</a:t>
            </a:r>
          </a:p>
          <a:p>
            <a:pPr lvl="1" eaLnBrk="1" hangingPunct="1"/>
            <a:endParaRPr lang="th-TH" altLang="th-TH" sz="3200" b="1" smtClean="0"/>
          </a:p>
          <a:p>
            <a:pPr lvl="1" eaLnBrk="1" hangingPunct="1"/>
            <a:endParaRPr lang="en-US" altLang="th-TH" sz="3200" b="1" smtClean="0"/>
          </a:p>
          <a:p>
            <a:pPr eaLnBrk="1" hangingPunct="1">
              <a:lnSpc>
                <a:spcPct val="80000"/>
              </a:lnSpc>
            </a:pPr>
            <a:r>
              <a:rPr lang="th-TH" altLang="th-TH" sz="3200" b="1" smtClean="0"/>
              <a:t>การจัดเรียง</a:t>
            </a:r>
            <a:r>
              <a:rPr lang="th-TH" altLang="th-TH" sz="3200" b="1" smtClean="0">
                <a:solidFill>
                  <a:schemeClr val="accent1"/>
                </a:solidFill>
              </a:rPr>
              <a:t>มากไปหาน้อย</a:t>
            </a:r>
            <a:r>
              <a:rPr lang="th-TH" altLang="th-TH" sz="3200" b="1" smtClean="0"/>
              <a:t> (</a:t>
            </a:r>
            <a:r>
              <a:rPr lang="en-US" altLang="th-TH" sz="3200" b="1" smtClean="0"/>
              <a:t>Descending Order)</a:t>
            </a:r>
          </a:p>
          <a:p>
            <a:pPr lvl="1" eaLnBrk="1" hangingPunct="1"/>
            <a:r>
              <a:rPr lang="en-US" altLang="th-TH" sz="3200" b="1" smtClean="0"/>
              <a:t>เช่น เรียง E-mail </a:t>
            </a:r>
            <a:r>
              <a:rPr lang="th-TH" altLang="th-TH" sz="3200" b="1" smtClean="0"/>
              <a:t>โดยเอาวันที่ล่าสุดขึ้นมาก่อน</a:t>
            </a:r>
            <a:endParaRPr lang="en-US" altLang="th-TH" sz="3200" b="1" smtClean="0"/>
          </a:p>
          <a:p>
            <a:pPr eaLnBrk="1" hangingPunct="1">
              <a:lnSpc>
                <a:spcPct val="80000"/>
              </a:lnSpc>
            </a:pPr>
            <a:endParaRPr lang="th-TH" altLang="th-TH" sz="3200" b="1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067175" y="3990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SmartDraw" r:id="rId4" imgW="3599640" imgH="3599640" progId="SmartDraw.2">
                  <p:embed/>
                </p:oleObj>
              </mc:Choice>
              <mc:Fallback>
                <p:oleObj name="SmartDraw" r:id="rId4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990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4752975" y="3838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SmartDraw" r:id="rId6" imgW="3599640" imgH="3599640" progId="SmartDraw.2">
                  <p:embed/>
                </p:oleObj>
              </mc:Choice>
              <mc:Fallback>
                <p:oleObj name="SmartDraw" r:id="rId6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838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4752975" y="4067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name="SmartDraw" r:id="rId7" imgW="3599640" imgH="3599640" progId="SmartDraw.2">
                  <p:embed/>
                </p:oleObj>
              </mc:Choice>
              <mc:Fallback>
                <p:oleObj name="SmartDraw" r:id="rId7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067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5514975" y="3762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SmartDraw" r:id="rId8" imgW="3599640" imgH="3599640" progId="SmartDraw.2">
                  <p:embed/>
                </p:oleObj>
              </mc:Choice>
              <mc:Fallback>
                <p:oleObj name="SmartDraw" r:id="rId8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3762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5514975" y="3990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SmartDraw" r:id="rId9" imgW="3599640" imgH="3599640" progId="SmartDraw.2">
                  <p:embed/>
                </p:oleObj>
              </mc:Choice>
              <mc:Fallback>
                <p:oleObj name="SmartDraw" r:id="rId9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3990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1"/>
          <p:cNvGraphicFramePr>
            <a:graphicFrameLocks noChangeAspect="1"/>
          </p:cNvGraphicFramePr>
          <p:nvPr/>
        </p:nvGraphicFramePr>
        <p:xfrm>
          <a:off x="5514975" y="4143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SmartDraw" r:id="rId10" imgW="3599640" imgH="3599640" progId="SmartDraw.2">
                  <p:embed/>
                </p:oleObj>
              </mc:Choice>
              <mc:Fallback>
                <p:oleObj name="SmartDraw" r:id="rId10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4143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2"/>
          <p:cNvGraphicFramePr>
            <a:graphicFrameLocks noChangeAspect="1"/>
          </p:cNvGraphicFramePr>
          <p:nvPr/>
        </p:nvGraphicFramePr>
        <p:xfrm>
          <a:off x="6124575" y="3686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SmartDraw" r:id="rId11" imgW="3599640" imgH="3599640" progId="SmartDraw.2">
                  <p:embed/>
                </p:oleObj>
              </mc:Choice>
              <mc:Fallback>
                <p:oleObj name="SmartDraw" r:id="rId11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686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3"/>
          <p:cNvGraphicFramePr>
            <a:graphicFrameLocks noChangeAspect="1"/>
          </p:cNvGraphicFramePr>
          <p:nvPr/>
        </p:nvGraphicFramePr>
        <p:xfrm>
          <a:off x="6124575" y="3914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SmartDraw" r:id="rId12" imgW="3599640" imgH="3599640" progId="SmartDraw.2">
                  <p:embed/>
                </p:oleObj>
              </mc:Choice>
              <mc:Fallback>
                <p:oleObj name="SmartDraw" r:id="rId12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914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4"/>
          <p:cNvGraphicFramePr>
            <a:graphicFrameLocks noChangeAspect="1"/>
          </p:cNvGraphicFramePr>
          <p:nvPr/>
        </p:nvGraphicFramePr>
        <p:xfrm>
          <a:off x="6124575" y="4067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SmartDraw" r:id="rId13" imgW="3599640" imgH="3599640" progId="SmartDraw.2">
                  <p:embed/>
                </p:oleObj>
              </mc:Choice>
              <mc:Fallback>
                <p:oleObj name="SmartDraw" r:id="rId13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067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5"/>
          <p:cNvGraphicFramePr>
            <a:graphicFrameLocks noChangeAspect="1"/>
          </p:cNvGraphicFramePr>
          <p:nvPr/>
        </p:nvGraphicFramePr>
        <p:xfrm>
          <a:off x="6124575" y="42481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SmartDraw" r:id="rId14" imgW="3599640" imgH="3599640" progId="SmartDraw.2">
                  <p:embed/>
                </p:oleObj>
              </mc:Choice>
              <mc:Fallback>
                <p:oleObj name="SmartDraw" r:id="rId14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2481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6"/>
          <p:cNvGraphicFramePr>
            <a:graphicFrameLocks noChangeAspect="1"/>
          </p:cNvGraphicFramePr>
          <p:nvPr/>
        </p:nvGraphicFramePr>
        <p:xfrm>
          <a:off x="6858000" y="3609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SmartDraw" r:id="rId15" imgW="3599640" imgH="3599640" progId="SmartDraw.2">
                  <p:embed/>
                </p:oleObj>
              </mc:Choice>
              <mc:Fallback>
                <p:oleObj name="SmartDraw" r:id="rId15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609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7"/>
          <p:cNvGraphicFramePr>
            <a:graphicFrameLocks noChangeAspect="1"/>
          </p:cNvGraphicFramePr>
          <p:nvPr/>
        </p:nvGraphicFramePr>
        <p:xfrm>
          <a:off x="6858000" y="3838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SmartDraw" r:id="rId16" imgW="3599640" imgH="3599640" progId="SmartDraw.2">
                  <p:embed/>
                </p:oleObj>
              </mc:Choice>
              <mc:Fallback>
                <p:oleObj name="SmartDraw" r:id="rId16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38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8"/>
          <p:cNvGraphicFramePr>
            <a:graphicFrameLocks noChangeAspect="1"/>
          </p:cNvGraphicFramePr>
          <p:nvPr/>
        </p:nvGraphicFramePr>
        <p:xfrm>
          <a:off x="6858000" y="3990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SmartDraw" r:id="rId17" imgW="3599640" imgH="3599640" progId="SmartDraw.2">
                  <p:embed/>
                </p:oleObj>
              </mc:Choice>
              <mc:Fallback>
                <p:oleObj name="SmartDraw" r:id="rId17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90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9"/>
          <p:cNvGraphicFramePr>
            <a:graphicFrameLocks noChangeAspect="1"/>
          </p:cNvGraphicFramePr>
          <p:nvPr/>
        </p:nvGraphicFramePr>
        <p:xfrm>
          <a:off x="6858000" y="41719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SmartDraw" r:id="rId18" imgW="3599640" imgH="3599640" progId="SmartDraw.2">
                  <p:embed/>
                </p:oleObj>
              </mc:Choice>
              <mc:Fallback>
                <p:oleObj name="SmartDraw" r:id="rId18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719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20"/>
          <p:cNvGraphicFramePr>
            <a:graphicFrameLocks noChangeAspect="1"/>
          </p:cNvGraphicFramePr>
          <p:nvPr/>
        </p:nvGraphicFramePr>
        <p:xfrm>
          <a:off x="7543800" y="3533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SmartDraw" r:id="rId19" imgW="3599640" imgH="3599640" progId="SmartDraw.2">
                  <p:embed/>
                </p:oleObj>
              </mc:Choice>
              <mc:Fallback>
                <p:oleObj name="SmartDraw" r:id="rId19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33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21"/>
          <p:cNvGraphicFramePr>
            <a:graphicFrameLocks noChangeAspect="1"/>
          </p:cNvGraphicFramePr>
          <p:nvPr/>
        </p:nvGraphicFramePr>
        <p:xfrm>
          <a:off x="7543800" y="3762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SmartDraw" r:id="rId20" imgW="3599640" imgH="3599640" progId="SmartDraw.2">
                  <p:embed/>
                </p:oleObj>
              </mc:Choice>
              <mc:Fallback>
                <p:oleObj name="SmartDraw" r:id="rId20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762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22"/>
          <p:cNvGraphicFramePr>
            <a:graphicFrameLocks noChangeAspect="1"/>
          </p:cNvGraphicFramePr>
          <p:nvPr/>
        </p:nvGraphicFramePr>
        <p:xfrm>
          <a:off x="7543800" y="3914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SmartDraw" r:id="rId21" imgW="3599640" imgH="3599640" progId="SmartDraw.2">
                  <p:embed/>
                </p:oleObj>
              </mc:Choice>
              <mc:Fallback>
                <p:oleObj name="SmartDraw" r:id="rId21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914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23"/>
          <p:cNvGraphicFramePr>
            <a:graphicFrameLocks noChangeAspect="1"/>
          </p:cNvGraphicFramePr>
          <p:nvPr/>
        </p:nvGraphicFramePr>
        <p:xfrm>
          <a:off x="7543800" y="40957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SmartDraw" r:id="rId22" imgW="3599640" imgH="3599640" progId="SmartDraw.2">
                  <p:embed/>
                </p:oleObj>
              </mc:Choice>
              <mc:Fallback>
                <p:oleObj name="SmartDraw" r:id="rId22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957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4"/>
          <p:cNvGraphicFramePr>
            <a:graphicFrameLocks noChangeAspect="1"/>
          </p:cNvGraphicFramePr>
          <p:nvPr/>
        </p:nvGraphicFramePr>
        <p:xfrm>
          <a:off x="6858000" y="4295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SmartDraw" r:id="rId23" imgW="3599640" imgH="3599640" progId="SmartDraw.2">
                  <p:embed/>
                </p:oleObj>
              </mc:Choice>
              <mc:Fallback>
                <p:oleObj name="SmartDraw" r:id="rId23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95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5"/>
          <p:cNvGraphicFramePr>
            <a:graphicFrameLocks noChangeAspect="1"/>
          </p:cNvGraphicFramePr>
          <p:nvPr/>
        </p:nvGraphicFramePr>
        <p:xfrm>
          <a:off x="7543800" y="4219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SmartDraw" r:id="rId24" imgW="3599640" imgH="3599640" progId="SmartDraw.2">
                  <p:embed/>
                </p:oleObj>
              </mc:Choice>
              <mc:Fallback>
                <p:oleObj name="SmartDraw" r:id="rId24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19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6"/>
          <p:cNvGraphicFramePr>
            <a:graphicFrameLocks noChangeAspect="1"/>
          </p:cNvGraphicFramePr>
          <p:nvPr/>
        </p:nvGraphicFramePr>
        <p:xfrm>
          <a:off x="7543800" y="4371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SmartDraw" r:id="rId25" imgW="3599640" imgH="3599640" progId="SmartDraw.2">
                  <p:embed/>
                </p:oleObj>
              </mc:Choice>
              <mc:Fallback>
                <p:oleObj name="SmartDraw" r:id="rId25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71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Object 27"/>
          <p:cNvGraphicFramePr>
            <a:graphicFrameLocks noChangeAspect="1"/>
          </p:cNvGraphicFramePr>
          <p:nvPr/>
        </p:nvGraphicFramePr>
        <p:xfrm>
          <a:off x="7572375" y="5972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SmartDraw" r:id="rId26" imgW="3599640" imgH="3599640" progId="SmartDraw.2">
                  <p:embed/>
                </p:oleObj>
              </mc:Choice>
              <mc:Fallback>
                <p:oleObj name="SmartDraw" r:id="rId26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5972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28"/>
          <p:cNvGraphicFramePr>
            <a:graphicFrameLocks noChangeAspect="1"/>
          </p:cNvGraphicFramePr>
          <p:nvPr/>
        </p:nvGraphicFramePr>
        <p:xfrm>
          <a:off x="7010400" y="5895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SmartDraw" r:id="rId27" imgW="3599640" imgH="3599640" progId="SmartDraw.2">
                  <p:embed/>
                </p:oleObj>
              </mc:Choice>
              <mc:Fallback>
                <p:oleObj name="SmartDraw" r:id="rId27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895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7" name="Object 29"/>
          <p:cNvGraphicFramePr>
            <a:graphicFrameLocks noChangeAspect="1"/>
          </p:cNvGraphicFramePr>
          <p:nvPr/>
        </p:nvGraphicFramePr>
        <p:xfrm>
          <a:off x="7010400" y="6124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SmartDraw" r:id="rId28" imgW="3599640" imgH="3599640" progId="SmartDraw.2">
                  <p:embed/>
                </p:oleObj>
              </mc:Choice>
              <mc:Fallback>
                <p:oleObj name="SmartDraw" r:id="rId28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124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" name="Object 30"/>
          <p:cNvGraphicFramePr>
            <a:graphicFrameLocks noChangeAspect="1"/>
          </p:cNvGraphicFramePr>
          <p:nvPr/>
        </p:nvGraphicFramePr>
        <p:xfrm>
          <a:off x="6248400" y="5819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SmartDraw" r:id="rId29" imgW="3599640" imgH="3599640" progId="SmartDraw.2">
                  <p:embed/>
                </p:oleObj>
              </mc:Choice>
              <mc:Fallback>
                <p:oleObj name="SmartDraw" r:id="rId29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819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" name="Object 31"/>
          <p:cNvGraphicFramePr>
            <a:graphicFrameLocks noChangeAspect="1"/>
          </p:cNvGraphicFramePr>
          <p:nvPr/>
        </p:nvGraphicFramePr>
        <p:xfrm>
          <a:off x="6248400" y="6048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SmartDraw" r:id="rId30" imgW="3599640" imgH="3599640" progId="SmartDraw.2">
                  <p:embed/>
                </p:oleObj>
              </mc:Choice>
              <mc:Fallback>
                <p:oleObj name="SmartDraw" r:id="rId30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48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32"/>
          <p:cNvGraphicFramePr>
            <a:graphicFrameLocks noChangeAspect="1"/>
          </p:cNvGraphicFramePr>
          <p:nvPr/>
        </p:nvGraphicFramePr>
        <p:xfrm>
          <a:off x="6248400" y="6200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SmartDraw" r:id="rId31" imgW="3599640" imgH="3599640" progId="SmartDraw.2">
                  <p:embed/>
                </p:oleObj>
              </mc:Choice>
              <mc:Fallback>
                <p:oleObj name="SmartDraw" r:id="rId31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0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33"/>
          <p:cNvGraphicFramePr>
            <a:graphicFrameLocks noChangeAspect="1"/>
          </p:cNvGraphicFramePr>
          <p:nvPr/>
        </p:nvGraphicFramePr>
        <p:xfrm>
          <a:off x="5562600" y="5743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SmartDraw" r:id="rId32" imgW="3599640" imgH="3599640" progId="SmartDraw.2">
                  <p:embed/>
                </p:oleObj>
              </mc:Choice>
              <mc:Fallback>
                <p:oleObj name="SmartDraw" r:id="rId32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43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Object 34"/>
          <p:cNvGraphicFramePr>
            <a:graphicFrameLocks noChangeAspect="1"/>
          </p:cNvGraphicFramePr>
          <p:nvPr/>
        </p:nvGraphicFramePr>
        <p:xfrm>
          <a:off x="5562600" y="5972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SmartDraw" r:id="rId33" imgW="3599640" imgH="3599640" progId="SmartDraw.2">
                  <p:embed/>
                </p:oleObj>
              </mc:Choice>
              <mc:Fallback>
                <p:oleObj name="SmartDraw" r:id="rId33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972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Object 35"/>
          <p:cNvGraphicFramePr>
            <a:graphicFrameLocks noChangeAspect="1"/>
          </p:cNvGraphicFramePr>
          <p:nvPr/>
        </p:nvGraphicFramePr>
        <p:xfrm>
          <a:off x="5562600" y="61245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SmartDraw" r:id="rId34" imgW="3599640" imgH="3599640" progId="SmartDraw.2">
                  <p:embed/>
                </p:oleObj>
              </mc:Choice>
              <mc:Fallback>
                <p:oleObj name="SmartDraw" r:id="rId34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1245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6"/>
          <p:cNvGraphicFramePr>
            <a:graphicFrameLocks noChangeAspect="1"/>
          </p:cNvGraphicFramePr>
          <p:nvPr/>
        </p:nvGraphicFramePr>
        <p:xfrm>
          <a:off x="5562600" y="63055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SmartDraw" r:id="rId35" imgW="3599640" imgH="3599640" progId="SmartDraw.2">
                  <p:embed/>
                </p:oleObj>
              </mc:Choice>
              <mc:Fallback>
                <p:oleObj name="SmartDraw" r:id="rId35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3055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Object 37"/>
          <p:cNvGraphicFramePr>
            <a:graphicFrameLocks noChangeAspect="1"/>
          </p:cNvGraphicFramePr>
          <p:nvPr/>
        </p:nvGraphicFramePr>
        <p:xfrm>
          <a:off x="4800600" y="5667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SmartDraw" r:id="rId36" imgW="3599640" imgH="3599640" progId="SmartDraw.2">
                  <p:embed/>
                </p:oleObj>
              </mc:Choice>
              <mc:Fallback>
                <p:oleObj name="SmartDraw" r:id="rId36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67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" name="Object 38"/>
          <p:cNvGraphicFramePr>
            <a:graphicFrameLocks noChangeAspect="1"/>
          </p:cNvGraphicFramePr>
          <p:nvPr/>
        </p:nvGraphicFramePr>
        <p:xfrm>
          <a:off x="4800600" y="5895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SmartDraw" r:id="rId37" imgW="3599640" imgH="3599640" progId="SmartDraw.2">
                  <p:embed/>
                </p:oleObj>
              </mc:Choice>
              <mc:Fallback>
                <p:oleObj name="SmartDraw" r:id="rId37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95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7" name="Object 39"/>
          <p:cNvGraphicFramePr>
            <a:graphicFrameLocks noChangeAspect="1"/>
          </p:cNvGraphicFramePr>
          <p:nvPr/>
        </p:nvGraphicFramePr>
        <p:xfrm>
          <a:off x="4800600" y="6048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SmartDraw" r:id="rId38" imgW="3599640" imgH="3599640" progId="SmartDraw.2">
                  <p:embed/>
                </p:oleObj>
              </mc:Choice>
              <mc:Fallback>
                <p:oleObj name="SmartDraw" r:id="rId38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48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40"/>
          <p:cNvGraphicFramePr>
            <a:graphicFrameLocks noChangeAspect="1"/>
          </p:cNvGraphicFramePr>
          <p:nvPr/>
        </p:nvGraphicFramePr>
        <p:xfrm>
          <a:off x="4800600" y="62293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SmartDraw" r:id="rId39" imgW="3599640" imgH="3599640" progId="SmartDraw.2">
                  <p:embed/>
                </p:oleObj>
              </mc:Choice>
              <mc:Fallback>
                <p:oleObj name="SmartDraw" r:id="rId39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2293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41"/>
          <p:cNvGraphicFramePr>
            <a:graphicFrameLocks noChangeAspect="1"/>
          </p:cNvGraphicFramePr>
          <p:nvPr/>
        </p:nvGraphicFramePr>
        <p:xfrm>
          <a:off x="4038600" y="5591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SmartDraw" r:id="rId40" imgW="3599640" imgH="3599640" progId="SmartDraw.2">
                  <p:embed/>
                </p:oleObj>
              </mc:Choice>
              <mc:Fallback>
                <p:oleObj name="SmartDraw" r:id="rId40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91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42"/>
          <p:cNvGraphicFramePr>
            <a:graphicFrameLocks noChangeAspect="1"/>
          </p:cNvGraphicFramePr>
          <p:nvPr/>
        </p:nvGraphicFramePr>
        <p:xfrm>
          <a:off x="4038600" y="58197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SmartDraw" r:id="rId41" imgW="3599640" imgH="3599640" progId="SmartDraw.2">
                  <p:embed/>
                </p:oleObj>
              </mc:Choice>
              <mc:Fallback>
                <p:oleObj name="SmartDraw" r:id="rId41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8197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1" name="Object 43"/>
          <p:cNvGraphicFramePr>
            <a:graphicFrameLocks noChangeAspect="1"/>
          </p:cNvGraphicFramePr>
          <p:nvPr/>
        </p:nvGraphicFramePr>
        <p:xfrm>
          <a:off x="4038600" y="5972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SmartDraw" r:id="rId42" imgW="3599640" imgH="3599640" progId="SmartDraw.2">
                  <p:embed/>
                </p:oleObj>
              </mc:Choice>
              <mc:Fallback>
                <p:oleObj name="SmartDraw" r:id="rId42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972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4"/>
          <p:cNvGraphicFramePr>
            <a:graphicFrameLocks noChangeAspect="1"/>
          </p:cNvGraphicFramePr>
          <p:nvPr/>
        </p:nvGraphicFramePr>
        <p:xfrm>
          <a:off x="4038600" y="6153150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SmartDraw" r:id="rId43" imgW="3599640" imgH="3599640" progId="SmartDraw.2">
                  <p:embed/>
                </p:oleObj>
              </mc:Choice>
              <mc:Fallback>
                <p:oleObj name="SmartDraw" r:id="rId43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53150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5"/>
          <p:cNvGraphicFramePr>
            <a:graphicFrameLocks noChangeAspect="1"/>
          </p:cNvGraphicFramePr>
          <p:nvPr/>
        </p:nvGraphicFramePr>
        <p:xfrm>
          <a:off x="4800600" y="63531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SmartDraw" r:id="rId44" imgW="3599640" imgH="3599640" progId="SmartDraw.2">
                  <p:embed/>
                </p:oleObj>
              </mc:Choice>
              <mc:Fallback>
                <p:oleObj name="SmartDraw" r:id="rId44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3531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4" name="Object 46"/>
          <p:cNvGraphicFramePr>
            <a:graphicFrameLocks noChangeAspect="1"/>
          </p:cNvGraphicFramePr>
          <p:nvPr/>
        </p:nvGraphicFramePr>
        <p:xfrm>
          <a:off x="4038600" y="62769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SmartDraw" r:id="rId45" imgW="3599640" imgH="3599640" progId="SmartDraw.2">
                  <p:embed/>
                </p:oleObj>
              </mc:Choice>
              <mc:Fallback>
                <p:oleObj name="SmartDraw" r:id="rId45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2769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5" name="Object 47"/>
          <p:cNvGraphicFramePr>
            <a:graphicFrameLocks noChangeAspect="1"/>
          </p:cNvGraphicFramePr>
          <p:nvPr/>
        </p:nvGraphicFramePr>
        <p:xfrm>
          <a:off x="4038600" y="64293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SmartDraw" r:id="rId46" imgW="3599640" imgH="3599640" progId="SmartDraw.2">
                  <p:embed/>
                </p:oleObj>
              </mc:Choice>
              <mc:Fallback>
                <p:oleObj name="SmartDraw" r:id="rId46" imgW="3599640" imgH="3599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42937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2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2514600"/>
          </a:xfrm>
        </p:spPr>
        <p:txBody>
          <a:bodyPr/>
          <a:lstStyle/>
          <a:p>
            <a:pPr eaLnBrk="1" hangingPunct="1"/>
            <a:r>
              <a:rPr lang="th-TH" altLang="th-TH" sz="3600" b="1" dirty="0" smtClean="0"/>
              <a:t>ข้อมูลที่ต้องการจัดเรียงนั้นมีอยู่หลายรูปแบบ เช่น ข้อมูลที่อยู่ใน </a:t>
            </a:r>
            <a:r>
              <a:rPr lang="en-US" altLang="th-TH" sz="3600" b="1" dirty="0" smtClean="0"/>
              <a:t>Array, </a:t>
            </a:r>
            <a:r>
              <a:rPr lang="th-TH" altLang="th-TH" sz="3600" b="1" dirty="0" smtClean="0"/>
              <a:t>อยู่ในไฟล์, อยู่ในฐานข้อมูล</a:t>
            </a:r>
          </a:p>
          <a:p>
            <a:pPr eaLnBrk="1" hangingPunct="1"/>
            <a:r>
              <a:rPr lang="th-TH" altLang="th-TH" sz="3600" b="1" dirty="0" smtClean="0"/>
              <a:t>ในที่นี้เราศึกษาถึงรูปแบบการเรียงลำดับข้อมูล</a:t>
            </a:r>
            <a:r>
              <a:rPr lang="th-TH" altLang="th-TH" sz="3600" b="1" u="sng" dirty="0" smtClean="0"/>
              <a:t>ใน </a:t>
            </a:r>
            <a:r>
              <a:rPr lang="en-US" altLang="th-TH" sz="3600" b="1" u="sng" dirty="0" smtClean="0">
                <a:solidFill>
                  <a:srgbClr val="FF0000"/>
                </a:solidFill>
              </a:rPr>
              <a:t>Array</a:t>
            </a:r>
            <a:r>
              <a:rPr lang="en-US" altLang="th-TH" sz="3600" b="1" u="sng" dirty="0" smtClean="0"/>
              <a:t> </a:t>
            </a:r>
            <a:r>
              <a:rPr lang="th-TH" altLang="th-TH" sz="3600" b="1" u="sng" dirty="0" smtClean="0"/>
              <a:t>เท่านั้น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5800" y="38100"/>
            <a:ext cx="488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th-TH" sz="4000">
                <a:latin typeface="Angsana New" pitchFamily="18" charset="-34"/>
              </a:rPr>
              <a:t>Data  Representation for Sorting</a:t>
            </a:r>
            <a:endParaRPr lang="th-TH" altLang="th-TH" sz="4000">
              <a:latin typeface="Angsana New" pitchFamily="18" charset="-34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37725" y="2931395"/>
            <a:ext cx="4820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3200" dirty="0">
                <a:latin typeface="Angsana New" pitchFamily="18" charset="-34"/>
              </a:rPr>
              <a:t>สมมติมีข้อมูล 1 </a:t>
            </a:r>
            <a:r>
              <a:rPr lang="th-TH" altLang="th-TH" sz="4000" dirty="0">
                <a:latin typeface="Angsana New" pitchFamily="18" charset="-34"/>
              </a:rPr>
              <a:t>ชุด</a:t>
            </a:r>
            <a:r>
              <a:rPr lang="th-TH" altLang="th-TH" sz="3200" dirty="0">
                <a:latin typeface="Angsana New" pitchFamily="18" charset="-34"/>
              </a:rPr>
              <a:t> จำนวน 6 ตัว ดังนี้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286332" y="3810000"/>
            <a:ext cx="33457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3200" dirty="0">
                <a:solidFill>
                  <a:schemeClr val="tx2"/>
                </a:solidFill>
              </a:rPr>
              <a:t>44 </a:t>
            </a:r>
            <a:r>
              <a:rPr lang="th-TH" altLang="th-TH" sz="3200" dirty="0" smtClean="0">
                <a:solidFill>
                  <a:schemeClr val="tx2"/>
                </a:solidFill>
              </a:rPr>
              <a:t> 33  11  85  77  60</a:t>
            </a:r>
            <a:endParaRPr lang="th-TH" altLang="th-TH" sz="3200" dirty="0">
              <a:solidFill>
                <a:schemeClr val="tx2"/>
              </a:solidFill>
            </a:endParaRP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1336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44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7432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33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33528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11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9624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85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45720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77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5181600" y="5029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4000">
                <a:latin typeface="Angsana New" pitchFamily="18" charset="-34"/>
              </a:rPr>
              <a:t>60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5791200" y="5068669"/>
            <a:ext cx="33025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3600" dirty="0">
                <a:latin typeface="Angsana New" pitchFamily="18" charset="-34"/>
              </a:rPr>
              <a:t>ข้อมูลใน </a:t>
            </a:r>
            <a:r>
              <a:rPr lang="th-TH" altLang="th-TH" sz="3600" dirty="0" err="1">
                <a:latin typeface="Angsana New" pitchFamily="18" charset="-34"/>
              </a:rPr>
              <a:t>Array</a:t>
            </a:r>
            <a:r>
              <a:rPr lang="th-TH" altLang="th-TH" sz="3600" dirty="0">
                <a:latin typeface="Angsana New" pitchFamily="18" charset="-34"/>
              </a:rPr>
              <a:t> ชื่อ </a:t>
            </a:r>
            <a:r>
              <a:rPr lang="th-TH" altLang="th-TH" sz="3600" dirty="0" err="1">
                <a:latin typeface="Angsana New" pitchFamily="18" charset="-34"/>
              </a:rPr>
              <a:t>List</a:t>
            </a:r>
            <a:endParaRPr lang="th-TH" altLang="th-TH" sz="3600" dirty="0">
              <a:latin typeface="Angsana New" pitchFamily="18" charset="-34"/>
            </a:endParaRP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6248400" y="3810000"/>
            <a:ext cx="23439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h-TH" altLang="th-TH" sz="3600" dirty="0">
                <a:latin typeface="Angsana New" pitchFamily="18" charset="-34"/>
              </a:rPr>
              <a:t>ข้อมูลในอุดมคติ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2057400" y="4495800"/>
            <a:ext cx="687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h-TH" altLang="th-TH" sz="3600">
                <a:latin typeface="Angsana New" pitchFamily="18" charset="-34"/>
              </a:rPr>
              <a:t>List</a:t>
            </a: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14EB7-B8D2-425E-B0F8-D9FF5627AD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9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7|0.7|0.6"/>
</p:tagLst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3366"/>
      </a:dk1>
      <a:lt1>
        <a:srgbClr val="FFFFFF"/>
      </a:lt1>
      <a:dk2>
        <a:srgbClr val="080808"/>
      </a:dk2>
      <a:lt2>
        <a:srgbClr val="CCFFFF"/>
      </a:lt2>
      <a:accent1>
        <a:srgbClr val="FFFF66"/>
      </a:accent1>
      <a:accent2>
        <a:srgbClr val="00B000"/>
      </a:accent2>
      <a:accent3>
        <a:srgbClr val="AAAAAA"/>
      </a:accent3>
      <a:accent4>
        <a:srgbClr val="DADADA"/>
      </a:accent4>
      <a:accent5>
        <a:srgbClr val="FFFFB8"/>
      </a:accent5>
      <a:accent6>
        <a:srgbClr val="009F00"/>
      </a:accent6>
      <a:hlink>
        <a:srgbClr val="6699FF"/>
      </a:hlink>
      <a:folHlink>
        <a:srgbClr val="FFE701"/>
      </a:folHlink>
    </a:clrScheme>
    <a:fontScheme name="Default Design">
      <a:majorFont>
        <a:latin typeface="EucrosiaUPC"/>
        <a:ea typeface=""/>
        <a:cs typeface="EucrosiaUPC"/>
      </a:majorFont>
      <a:minorFont>
        <a:latin typeface="EucrosiaUPC"/>
        <a:ea typeface=""/>
        <a:cs typeface="Eucros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EucrosiaUPC" pitchFamily="18" charset="-34"/>
            <a:cs typeface="EucrosiaUPC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00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AA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366"/>
        </a:dk1>
        <a:lt1>
          <a:srgbClr val="FFFFFF"/>
        </a:lt1>
        <a:dk2>
          <a:srgbClr val="080808"/>
        </a:dk2>
        <a:lt2>
          <a:srgbClr val="CCFFFF"/>
        </a:lt2>
        <a:accent1>
          <a:srgbClr val="FFFF66"/>
        </a:accent1>
        <a:accent2>
          <a:srgbClr val="00B000"/>
        </a:accent2>
        <a:accent3>
          <a:srgbClr val="AAAAAA"/>
        </a:accent3>
        <a:accent4>
          <a:srgbClr val="DADADA"/>
        </a:accent4>
        <a:accent5>
          <a:srgbClr val="FFFFB8"/>
        </a:accent5>
        <a:accent6>
          <a:srgbClr val="009F00"/>
        </a:accent6>
        <a:hlink>
          <a:srgbClr val="66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</TotalTime>
  <Words>1297</Words>
  <Application>Microsoft Office PowerPoint</Application>
  <PresentationFormat>นำเสนอทางหน้าจอ (4:3)</PresentationFormat>
  <Paragraphs>272</Paragraphs>
  <Slides>23</Slides>
  <Notes>10</Notes>
  <HiddenSlides>0</HiddenSlides>
  <MMClips>0</MMClips>
  <ScaleCrop>false</ScaleCrop>
  <HeadingPairs>
    <vt:vector size="8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32" baseType="lpstr">
      <vt:lpstr>Arial</vt:lpstr>
      <vt:lpstr>Angsana New</vt:lpstr>
      <vt:lpstr>EucrosiaUPC</vt:lpstr>
      <vt:lpstr>AngsanaUPC</vt:lpstr>
      <vt:lpstr>Wingdings</vt:lpstr>
      <vt:lpstr>Arial Black</vt:lpstr>
      <vt:lpstr>Default Design</vt:lpstr>
      <vt:lpstr>SmartDraw</vt:lpstr>
      <vt:lpstr>Bitmap Image</vt:lpstr>
      <vt:lpstr>Sort เบื้องต้น</vt:lpstr>
      <vt:lpstr>Sort เบื้องต้น</vt:lpstr>
      <vt:lpstr>การเรียงข้อมูล</vt:lpstr>
      <vt:lpstr>งานนำเสนอ PowerPoint</vt:lpstr>
      <vt:lpstr>ประโยชน์ด้านการแสดงผล</vt:lpstr>
      <vt:lpstr>ประโยชน์ด้านการค้นหาและแสดงผล</vt:lpstr>
      <vt:lpstr>ประโยชน์ด้านการคำนวณ</vt:lpstr>
      <vt:lpstr>Ascending VS. Descending Order</vt:lpstr>
      <vt:lpstr>งานนำเสนอ PowerPoint</vt:lpstr>
      <vt:lpstr>งานนำเสนอ PowerPoint</vt:lpstr>
      <vt:lpstr>Selection sort</vt:lpstr>
      <vt:lpstr> Algorithm Selection_Sort</vt:lpstr>
      <vt:lpstr>Selection Sort  (with smallest)</vt:lpstr>
      <vt:lpstr>Selection Sort  (with largest)</vt:lpstr>
      <vt:lpstr>Bubble Sort </vt:lpstr>
      <vt:lpstr>งานนำเสนอ PowerPoint</vt:lpstr>
      <vt:lpstr>Bubble Sort</vt:lpstr>
      <vt:lpstr>Bubble Sort</vt:lpstr>
      <vt:lpstr>ทฤษฎีการเรียงข้อมูล- Selection Sort</vt:lpstr>
      <vt:lpstr>ทฤษฎีการเรียงข้อมูล- Selection Sort</vt:lpstr>
      <vt:lpstr>ทฤษฎีการเรียงข้อมูล- Selection Sort</vt:lpstr>
      <vt:lpstr>ทฤษฎีการเรียงข้อมูล- Selection Sort</vt:lpstr>
      <vt:lpstr>ทฤษฎีการเรียงข้อมูล- Selection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User</cp:lastModifiedBy>
  <cp:revision>1704</cp:revision>
  <cp:lastPrinted>1601-01-01T00:00:00Z</cp:lastPrinted>
  <dcterms:created xsi:type="dcterms:W3CDTF">1601-01-01T00:00:00Z</dcterms:created>
  <dcterms:modified xsi:type="dcterms:W3CDTF">2018-10-19T02:18:37Z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