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339" r:id="rId5"/>
    <p:sldId id="259" r:id="rId6"/>
    <p:sldId id="261" r:id="rId7"/>
    <p:sldId id="263" r:id="rId8"/>
    <p:sldId id="262" r:id="rId9"/>
    <p:sldId id="333" r:id="rId10"/>
    <p:sldId id="334" r:id="rId11"/>
    <p:sldId id="264" r:id="rId12"/>
    <p:sldId id="265" r:id="rId13"/>
    <p:sldId id="266" r:id="rId14"/>
    <p:sldId id="267" r:id="rId15"/>
    <p:sldId id="340" r:id="rId16"/>
    <p:sldId id="268" r:id="rId17"/>
    <p:sldId id="270" r:id="rId18"/>
    <p:sldId id="336" r:id="rId19"/>
    <p:sldId id="269" r:id="rId20"/>
    <p:sldId id="271" r:id="rId21"/>
    <p:sldId id="272" r:id="rId22"/>
    <p:sldId id="335" r:id="rId23"/>
    <p:sldId id="342" r:id="rId24"/>
    <p:sldId id="343" r:id="rId25"/>
    <p:sldId id="341" r:id="rId26"/>
    <p:sldId id="337" r:id="rId27"/>
    <p:sldId id="351" r:id="rId28"/>
    <p:sldId id="352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338" r:id="rId37"/>
    <p:sldId id="285" r:id="rId38"/>
    <p:sldId id="286" r:id="rId39"/>
    <p:sldId id="287" r:id="rId40"/>
    <p:sldId id="290" r:id="rId41"/>
    <p:sldId id="328" r:id="rId42"/>
    <p:sldId id="292" r:id="rId43"/>
    <p:sldId id="345" r:id="rId44"/>
    <p:sldId id="293" r:id="rId45"/>
    <p:sldId id="347" r:id="rId46"/>
    <p:sldId id="348" r:id="rId47"/>
    <p:sldId id="329" r:id="rId48"/>
    <p:sldId id="297" r:id="rId49"/>
    <p:sldId id="295" r:id="rId50"/>
    <p:sldId id="298" r:id="rId51"/>
    <p:sldId id="349" r:id="rId52"/>
    <p:sldId id="350" r:id="rId53"/>
    <p:sldId id="299" r:id="rId54"/>
    <p:sldId id="300" r:id="rId55"/>
    <p:sldId id="301" r:id="rId56"/>
    <p:sldId id="330" r:id="rId57"/>
    <p:sldId id="346" r:id="rId58"/>
    <p:sldId id="303" r:id="rId59"/>
    <p:sldId id="331" r:id="rId60"/>
    <p:sldId id="305" r:id="rId61"/>
    <p:sldId id="306" r:id="rId62"/>
    <p:sldId id="332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53" r:id="rId75"/>
    <p:sldId id="354" r:id="rId76"/>
    <p:sldId id="355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23A9-84BA-4C78-9295-900C8063A4B5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AC4FC-5345-4589-B3E8-887B08261F4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23A9-84BA-4C78-9295-900C8063A4B5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4FC-5345-4589-B3E8-887B08261F4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23A9-84BA-4C78-9295-900C8063A4B5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4FC-5345-4589-B3E8-887B08261F4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03238"/>
            <a:ext cx="7239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323975"/>
            <a:ext cx="3771900" cy="500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323975"/>
            <a:ext cx="3771900" cy="500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Engineering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Mahanakorn</a:t>
            </a:r>
            <a:r>
              <a:rPr lang="en-US"/>
              <a:t> University of Technology</a:t>
            </a:r>
            <a:r>
              <a:rPr lang="th-TH"/>
              <a:t>.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9A63D-815E-4E0F-AE30-FB61B4F4B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23A9-84BA-4C78-9295-900C8063A4B5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4FC-5345-4589-B3E8-887B08261F4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23A9-84BA-4C78-9295-900C8063A4B5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C4FC-5345-4589-B3E8-887B08261F4F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23A9-84BA-4C78-9295-900C8063A4B5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4FC-5345-4589-B3E8-887B08261F4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23A9-84BA-4C78-9295-900C8063A4B5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4FC-5345-4589-B3E8-887B08261F4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23A9-84BA-4C78-9295-900C8063A4B5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4FC-5345-4589-B3E8-887B08261F4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23A9-84BA-4C78-9295-900C8063A4B5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4FC-5345-4589-B3E8-887B08261F4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23A9-84BA-4C78-9295-900C8063A4B5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4FC-5345-4589-B3E8-887B08261F4F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23A9-84BA-4C78-9295-900C8063A4B5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AC4FC-5345-4589-B3E8-887B08261F4F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5DF23A9-84BA-4C78-9295-900C8063A4B5}" type="datetimeFigureOut">
              <a:rPr lang="th-TH" smtClean="0"/>
              <a:t>17/10/61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EBAC4FC-5345-4589-B3E8-887B08261F4F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&#3585;&#3634;&#3619;&#3610;&#3619;&#3619;&#3618;&#3634;&#3618;&#3585;&#3634;&#3619;&#3606;&#3629;&#3604;&#3619;&#3627;&#3633;&#3626;.pptx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395536" y="5229200"/>
            <a:ext cx="8568952" cy="1440161"/>
          </a:xfrm>
        </p:spPr>
        <p:txBody>
          <a:bodyPr/>
          <a:lstStyle/>
          <a:p>
            <a:pPr algn="ctr"/>
            <a:r>
              <a:rPr lang="th-TH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</a:t>
            </a:r>
            <a:r>
              <a:rPr lang="th-TH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แปรชุดของตัวอักขระ</a:t>
            </a: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179512" y="1052736"/>
            <a:ext cx="8568952" cy="1440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....</a:t>
            </a:r>
            <a:r>
              <a:rPr lang="en-US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String</a:t>
            </a:r>
            <a:r>
              <a:rPr lang="th-TH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....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4" b="51378"/>
          <a:stretch/>
        </p:blipFill>
        <p:spPr>
          <a:xfrm>
            <a:off x="-3448" y="2966618"/>
            <a:ext cx="9144000" cy="19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ตัวแทนเนื้อหา 2"/>
          <p:cNvSpPr>
            <a:spLocks noGrp="1"/>
          </p:cNvSpPr>
          <p:nvPr>
            <p:ph idx="1"/>
          </p:nvPr>
        </p:nvSpPr>
        <p:spPr>
          <a:xfrm>
            <a:off x="-323850" y="404813"/>
            <a:ext cx="9288338" cy="590391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h-TH" sz="2400" dirty="0" smtClean="0"/>
              <a:t>	char </a:t>
            </a:r>
            <a:r>
              <a:rPr lang="en-US" altLang="th-TH" sz="2400" dirty="0" err="1" smtClean="0"/>
              <a:t>str</a:t>
            </a:r>
            <a:r>
              <a:rPr lang="en-US" altLang="th-TH" sz="2400" dirty="0" smtClean="0"/>
              <a:t>[ ]={'</a:t>
            </a:r>
            <a:r>
              <a:rPr lang="en-US" altLang="th-TH" sz="2400" dirty="0" err="1" smtClean="0"/>
              <a:t>a','b','c','d</a:t>
            </a:r>
            <a:r>
              <a:rPr lang="en-US" altLang="th-TH" sz="2400" dirty="0" smtClean="0"/>
              <a:t>,'\0'};</a:t>
            </a:r>
          </a:p>
          <a:p>
            <a:pPr eaLnBrk="1" hangingPunct="1"/>
            <a:r>
              <a:rPr lang="en-US" altLang="th-TH" sz="2400" dirty="0" smtClean="0"/>
              <a:t>	char  *</a:t>
            </a:r>
            <a:r>
              <a:rPr lang="en-US" altLang="th-TH" sz="2400" dirty="0" err="1" smtClean="0"/>
              <a:t>strPtr</a:t>
            </a:r>
            <a:r>
              <a:rPr lang="en-US" altLang="th-TH" sz="2400" dirty="0" smtClean="0"/>
              <a:t> ;</a:t>
            </a:r>
          </a:p>
          <a:p>
            <a:pPr eaLnBrk="1" hangingPunct="1"/>
            <a:r>
              <a:rPr lang="en-US" altLang="th-TH" sz="2400" dirty="0" smtClean="0"/>
              <a:t>	char  day[ ] = "Monday";</a:t>
            </a:r>
          </a:p>
          <a:p>
            <a:pPr eaLnBrk="1" hangingPunct="1"/>
            <a:r>
              <a:rPr lang="en-US" altLang="th-TH" sz="2400" dirty="0" smtClean="0"/>
              <a:t>	char  *</a:t>
            </a:r>
            <a:r>
              <a:rPr lang="en-US" altLang="th-TH" sz="2400" dirty="0" err="1" smtClean="0"/>
              <a:t>monthPtr</a:t>
            </a:r>
            <a:r>
              <a:rPr lang="en-US" altLang="th-TH" sz="2400" dirty="0" smtClean="0"/>
              <a:t> = "January";</a:t>
            </a:r>
          </a:p>
          <a:p>
            <a:pPr eaLnBrk="1" hangingPunct="1"/>
            <a:r>
              <a:rPr lang="en-US" altLang="th-TH" sz="2400" dirty="0" smtClean="0"/>
              <a:t>	</a:t>
            </a:r>
          </a:p>
          <a:p>
            <a:pPr eaLnBrk="1" hangingPunct="1"/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strPtr</a:t>
            </a:r>
            <a:r>
              <a:rPr lang="en-US" altLang="th-TH" sz="2400" dirty="0" smtClean="0"/>
              <a:t>=</a:t>
            </a:r>
            <a:r>
              <a:rPr lang="en-US" altLang="th-TH" sz="2400" dirty="0" err="1" smtClean="0"/>
              <a:t>str</a:t>
            </a:r>
            <a:r>
              <a:rPr lang="en-US" altLang="th-TH" sz="2400" dirty="0" smtClean="0"/>
              <a:t>;</a:t>
            </a:r>
          </a:p>
          <a:p>
            <a:pPr eaLnBrk="1" hangingPunct="1"/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("%s\n",</a:t>
            </a:r>
            <a:r>
              <a:rPr lang="en-US" altLang="th-TH" sz="2400" dirty="0" err="1" smtClean="0"/>
              <a:t>str</a:t>
            </a:r>
            <a:r>
              <a:rPr lang="en-US" altLang="th-TH" sz="2400" dirty="0" smtClean="0"/>
              <a:t>);			…….(1)</a:t>
            </a:r>
            <a:endParaRPr lang="en-US" altLang="th-TH" sz="2400" dirty="0" smtClean="0">
              <a:solidFill>
                <a:srgbClr val="FF0000"/>
              </a:solidFill>
            </a:endParaRPr>
          </a:p>
          <a:p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("%s\n",</a:t>
            </a:r>
            <a:r>
              <a:rPr lang="en-US" altLang="th-TH" sz="2400" dirty="0" err="1" smtClean="0"/>
              <a:t>strPtr</a:t>
            </a:r>
            <a:r>
              <a:rPr lang="en-US" altLang="th-TH" sz="2400" dirty="0" smtClean="0"/>
              <a:t>);		…….(2)</a:t>
            </a:r>
            <a:endParaRPr lang="en-US" altLang="th-TH" sz="2400" dirty="0" smtClean="0">
              <a:solidFill>
                <a:srgbClr val="FF0000"/>
              </a:solidFill>
            </a:endParaRPr>
          </a:p>
          <a:p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("%c\n",*</a:t>
            </a:r>
            <a:r>
              <a:rPr lang="en-US" altLang="th-TH" sz="2400" dirty="0" err="1" smtClean="0"/>
              <a:t>strPtr</a:t>
            </a:r>
            <a:r>
              <a:rPr lang="en-US" altLang="th-TH" sz="2400" dirty="0" smtClean="0"/>
              <a:t>);		…….(3)</a:t>
            </a:r>
          </a:p>
          <a:p>
            <a:r>
              <a:rPr lang="en-US" altLang="th-TH" sz="2400" dirty="0"/>
              <a:t>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("%d\n",*</a:t>
            </a:r>
            <a:r>
              <a:rPr lang="en-US" altLang="th-TH" sz="2400" dirty="0" err="1" smtClean="0"/>
              <a:t>strPtr</a:t>
            </a:r>
            <a:r>
              <a:rPr lang="en-US" altLang="th-TH" sz="2400" dirty="0" smtClean="0"/>
              <a:t>);		…….(4)</a:t>
            </a:r>
          </a:p>
          <a:p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("%s\n",</a:t>
            </a:r>
            <a:r>
              <a:rPr lang="en-US" altLang="th-TH" sz="2400" dirty="0" err="1" smtClean="0"/>
              <a:t>monthPtr</a:t>
            </a:r>
            <a:r>
              <a:rPr lang="en-US" altLang="th-TH" sz="2400" dirty="0" smtClean="0"/>
              <a:t>);	</a:t>
            </a:r>
            <a:r>
              <a:rPr lang="en-US" altLang="th-TH" sz="2400" dirty="0"/>
              <a:t> </a:t>
            </a:r>
            <a:r>
              <a:rPr lang="en-US" altLang="th-TH" sz="2400" dirty="0" smtClean="0"/>
              <a:t>	…….(5)</a:t>
            </a:r>
            <a:endParaRPr lang="en-US" altLang="th-TH" sz="2400" dirty="0" smtClean="0">
              <a:solidFill>
                <a:srgbClr val="FF0000"/>
              </a:solidFill>
            </a:endParaRPr>
          </a:p>
          <a:p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("%s\</a:t>
            </a:r>
            <a:r>
              <a:rPr lang="en-US" altLang="th-TH" sz="2400" dirty="0" err="1" smtClean="0"/>
              <a:t>n",day</a:t>
            </a:r>
            <a:r>
              <a:rPr lang="en-US" altLang="th-TH" sz="2400" dirty="0" smtClean="0"/>
              <a:t>);	</a:t>
            </a:r>
            <a:r>
              <a:rPr lang="en-US" altLang="th-TH" sz="2400" dirty="0"/>
              <a:t> </a:t>
            </a:r>
            <a:r>
              <a:rPr lang="en-US" altLang="th-TH" sz="2400" dirty="0" smtClean="0"/>
              <a:t>		…….(6)</a:t>
            </a:r>
            <a:endParaRPr lang="th-TH" altLang="th-TH" sz="24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6101" y="26401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>
                <a:solidFill>
                  <a:schemeClr val="tx2"/>
                </a:solidFill>
                <a:latin typeface="05_ZZ Death Note 1.0" panose="02000000000000000000" pitchFamily="2" charset="0"/>
                <a:cs typeface="05_ZZ Death Note 1.0" panose="02000000000000000000" pitchFamily="2" charset="0"/>
              </a:rPr>
              <a:t>ทดสอบความเข้าใจ</a:t>
            </a:r>
            <a:endParaRPr lang="th-TH" sz="4400" b="1" dirty="0">
              <a:solidFill>
                <a:schemeClr val="tx2"/>
              </a:solidFill>
              <a:latin typeface="05_ZZ Death Note 1.0" panose="02000000000000000000" pitchFamily="2" charset="0"/>
              <a:cs typeface="05_ZZ Death Note 1.0" panose="02000000000000000000" pitchFamily="2" charset="0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4731607" y="3429000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h-TH" dirty="0">
                <a:solidFill>
                  <a:srgbClr val="FF0000"/>
                </a:solidFill>
              </a:rPr>
              <a:t>//</a:t>
            </a:r>
            <a:r>
              <a:rPr lang="en-US" altLang="th-TH" dirty="0" err="1">
                <a:solidFill>
                  <a:srgbClr val="FF0000"/>
                </a:solidFill>
              </a:rPr>
              <a:t>abcd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716016" y="3978204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h-TH" dirty="0">
                <a:solidFill>
                  <a:srgbClr val="FF0000"/>
                </a:solidFill>
              </a:rPr>
              <a:t>//</a:t>
            </a:r>
            <a:r>
              <a:rPr lang="en-US" altLang="th-TH" dirty="0" err="1">
                <a:solidFill>
                  <a:srgbClr val="FF0000"/>
                </a:solidFill>
              </a:rPr>
              <a:t>abcd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11894" y="4449359"/>
            <a:ext cx="583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h-TH" dirty="0">
                <a:solidFill>
                  <a:srgbClr val="FF0000"/>
                </a:solidFill>
              </a:rPr>
              <a:t>//a</a:t>
            </a:r>
            <a:endParaRPr lang="th-TH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111519" y="4972579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h-TH" dirty="0">
                <a:solidFill>
                  <a:srgbClr val="FF0000"/>
                </a:solidFill>
              </a:rPr>
              <a:t>//97</a:t>
            </a:r>
            <a:endParaRPr lang="th-TH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283968" y="5498068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h-TH" dirty="0">
                <a:solidFill>
                  <a:srgbClr val="FF0000"/>
                </a:solidFill>
              </a:rPr>
              <a:t>//January</a:t>
            </a:r>
            <a:endParaRPr lang="th-TH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283968" y="5949280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h-TH" dirty="0">
                <a:solidFill>
                  <a:srgbClr val="FF0000"/>
                </a:solidFill>
              </a:rPr>
              <a:t>//Monday</a:t>
            </a:r>
            <a:endParaRPr lang="th-TH" alt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0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ตัวแทนเนื้อหา 2"/>
          <p:cNvSpPr>
            <a:spLocks noGrp="1"/>
          </p:cNvSpPr>
          <p:nvPr>
            <p:ph idx="1"/>
          </p:nvPr>
        </p:nvSpPr>
        <p:spPr>
          <a:xfrm>
            <a:off x="-323850" y="404812"/>
            <a:ext cx="8784282" cy="619253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th-TH" sz="2400" dirty="0" smtClean="0"/>
              <a:t>	char </a:t>
            </a:r>
            <a:r>
              <a:rPr lang="en-US" altLang="th-TH" sz="2400" dirty="0" err="1" smtClean="0"/>
              <a:t>str</a:t>
            </a:r>
            <a:r>
              <a:rPr lang="en-US" altLang="th-TH" sz="2400" dirty="0" smtClean="0"/>
              <a:t>[ ]={'</a:t>
            </a:r>
            <a:r>
              <a:rPr lang="en-US" altLang="th-TH" sz="2400" dirty="0" err="1" smtClean="0"/>
              <a:t>a','b','c','d</a:t>
            </a:r>
            <a:r>
              <a:rPr lang="en-US" altLang="th-TH" sz="2400" dirty="0" smtClean="0"/>
              <a:t>,'\0'};</a:t>
            </a:r>
          </a:p>
          <a:p>
            <a:pPr eaLnBrk="1" hangingPunct="1"/>
            <a:r>
              <a:rPr lang="en-US" altLang="th-TH" sz="2400" dirty="0" smtClean="0"/>
              <a:t>	char  *</a:t>
            </a:r>
            <a:r>
              <a:rPr lang="en-US" altLang="th-TH" sz="2400" dirty="0" err="1" smtClean="0"/>
              <a:t>strPtr</a:t>
            </a:r>
            <a:r>
              <a:rPr lang="en-US" altLang="th-TH" sz="2400" dirty="0" smtClean="0"/>
              <a:t> ;</a:t>
            </a:r>
          </a:p>
          <a:p>
            <a:pPr eaLnBrk="1" hangingPunct="1"/>
            <a:r>
              <a:rPr lang="en-US" altLang="th-TH" sz="2400" dirty="0" smtClean="0"/>
              <a:t>	char  day[ ] = "Monday";</a:t>
            </a:r>
          </a:p>
          <a:p>
            <a:pPr eaLnBrk="1" hangingPunct="1"/>
            <a:r>
              <a:rPr lang="en-US" altLang="th-TH" sz="2400" dirty="0" smtClean="0"/>
              <a:t>	char  *</a:t>
            </a:r>
            <a:r>
              <a:rPr lang="en-US" altLang="th-TH" sz="2400" dirty="0" err="1" smtClean="0"/>
              <a:t>monthPtr</a:t>
            </a:r>
            <a:r>
              <a:rPr lang="en-US" altLang="th-TH" sz="2400" dirty="0" smtClean="0"/>
              <a:t> = "January";</a:t>
            </a:r>
          </a:p>
          <a:p>
            <a:pPr eaLnBrk="1" hangingPunct="1"/>
            <a:r>
              <a:rPr lang="en-US" altLang="th-TH" sz="2400" dirty="0" smtClean="0"/>
              <a:t>	</a:t>
            </a:r>
          </a:p>
          <a:p>
            <a:pPr eaLnBrk="1" hangingPunct="1"/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strPtr</a:t>
            </a:r>
            <a:r>
              <a:rPr lang="en-US" altLang="th-TH" sz="2400" dirty="0" smtClean="0"/>
              <a:t>=</a:t>
            </a:r>
            <a:r>
              <a:rPr lang="en-US" altLang="th-TH" sz="2400" dirty="0" err="1" smtClean="0"/>
              <a:t>str</a:t>
            </a:r>
            <a:r>
              <a:rPr lang="en-US" altLang="th-TH" sz="2400" dirty="0" smtClean="0"/>
              <a:t>;</a:t>
            </a:r>
          </a:p>
          <a:p>
            <a:pPr eaLnBrk="1" hangingPunct="1"/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("%s\n",</a:t>
            </a:r>
            <a:r>
              <a:rPr lang="en-US" altLang="th-TH" sz="2400" dirty="0" err="1" smtClean="0"/>
              <a:t>str</a:t>
            </a:r>
            <a:r>
              <a:rPr lang="en-US" altLang="th-TH" sz="2400" dirty="0" smtClean="0"/>
              <a:t>);			</a:t>
            </a:r>
            <a:r>
              <a:rPr lang="en-US" altLang="th-TH" sz="2400" dirty="0" smtClean="0">
                <a:solidFill>
                  <a:srgbClr val="FF0000"/>
                </a:solidFill>
              </a:rPr>
              <a:t>//</a:t>
            </a:r>
            <a:r>
              <a:rPr lang="en-US" altLang="th-TH" sz="2400" dirty="0" err="1" smtClean="0">
                <a:solidFill>
                  <a:srgbClr val="FF0000"/>
                </a:solidFill>
              </a:rPr>
              <a:t>abcd</a:t>
            </a:r>
            <a:endParaRPr lang="en-US" altLang="th-TH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("%s\n",</a:t>
            </a:r>
            <a:r>
              <a:rPr lang="en-US" altLang="th-TH" sz="2400" dirty="0" err="1" smtClean="0"/>
              <a:t>strPtr</a:t>
            </a:r>
            <a:r>
              <a:rPr lang="en-US" altLang="th-TH" sz="2400" dirty="0" smtClean="0"/>
              <a:t>);		</a:t>
            </a:r>
            <a:r>
              <a:rPr lang="en-US" altLang="th-TH" sz="2400" dirty="0" smtClean="0">
                <a:solidFill>
                  <a:srgbClr val="FF0000"/>
                </a:solidFill>
              </a:rPr>
              <a:t>//</a:t>
            </a:r>
            <a:r>
              <a:rPr lang="en-US" altLang="th-TH" sz="2400" dirty="0" err="1" smtClean="0">
                <a:solidFill>
                  <a:srgbClr val="FF0000"/>
                </a:solidFill>
              </a:rPr>
              <a:t>abcd</a:t>
            </a:r>
            <a:endParaRPr lang="en-US" altLang="th-TH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("%c\n",*</a:t>
            </a:r>
            <a:r>
              <a:rPr lang="en-US" altLang="th-TH" sz="2400" dirty="0" err="1" smtClean="0"/>
              <a:t>strPtr</a:t>
            </a:r>
            <a:r>
              <a:rPr lang="en-US" altLang="th-TH" sz="2400" dirty="0" smtClean="0"/>
              <a:t>);		</a:t>
            </a:r>
            <a:r>
              <a:rPr lang="en-US" altLang="th-TH" sz="2400" dirty="0" smtClean="0">
                <a:solidFill>
                  <a:srgbClr val="FF0000"/>
                </a:solidFill>
              </a:rPr>
              <a:t>//a</a:t>
            </a:r>
          </a:p>
          <a:p>
            <a:pPr eaLnBrk="1" hangingPunct="1"/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("%d\n",*</a:t>
            </a:r>
            <a:r>
              <a:rPr lang="en-US" altLang="th-TH" sz="2400" dirty="0" err="1" smtClean="0"/>
              <a:t>strPtr</a:t>
            </a:r>
            <a:r>
              <a:rPr lang="en-US" altLang="th-TH" sz="2400" dirty="0" smtClean="0"/>
              <a:t>);		</a:t>
            </a:r>
            <a:r>
              <a:rPr lang="en-US" altLang="th-TH" sz="2400" dirty="0" smtClean="0">
                <a:solidFill>
                  <a:srgbClr val="FF0000"/>
                </a:solidFill>
              </a:rPr>
              <a:t>//97</a:t>
            </a:r>
            <a:r>
              <a:rPr lang="en-US" altLang="th-TH" sz="2400" dirty="0" smtClean="0"/>
              <a:t>	</a:t>
            </a:r>
          </a:p>
          <a:p>
            <a:pPr eaLnBrk="1" hangingPunct="1"/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("%s\n",</a:t>
            </a:r>
            <a:r>
              <a:rPr lang="en-US" altLang="th-TH" sz="2400" dirty="0" err="1" smtClean="0"/>
              <a:t>monthPtr</a:t>
            </a:r>
            <a:r>
              <a:rPr lang="en-US" altLang="th-TH" sz="2400" dirty="0" smtClean="0"/>
              <a:t>);		</a:t>
            </a:r>
            <a:r>
              <a:rPr lang="en-US" altLang="th-TH" sz="2400" dirty="0" smtClean="0">
                <a:solidFill>
                  <a:srgbClr val="FF0000"/>
                </a:solidFill>
              </a:rPr>
              <a:t>//January</a:t>
            </a:r>
          </a:p>
          <a:p>
            <a:pPr eaLnBrk="1" hangingPunct="1"/>
            <a:r>
              <a:rPr lang="en-US" altLang="th-TH" sz="2400" dirty="0" smtClean="0"/>
              <a:t>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("%s\</a:t>
            </a:r>
            <a:r>
              <a:rPr lang="en-US" altLang="th-TH" sz="2400" dirty="0" err="1" smtClean="0"/>
              <a:t>n",day</a:t>
            </a:r>
            <a:r>
              <a:rPr lang="en-US" altLang="th-TH" sz="2400" dirty="0" smtClean="0"/>
              <a:t>);			</a:t>
            </a:r>
            <a:r>
              <a:rPr lang="en-US" altLang="th-TH" sz="2400" dirty="0" smtClean="0">
                <a:solidFill>
                  <a:srgbClr val="FF0000"/>
                </a:solidFill>
              </a:rPr>
              <a:t>//Monday</a:t>
            </a:r>
            <a:endParaRPr lang="th-TH" altLang="th-TH" sz="2400" dirty="0" smtClean="0">
              <a:solidFill>
                <a:srgbClr val="FF0000"/>
              </a:solidFill>
            </a:endParaRPr>
          </a:p>
        </p:txBody>
      </p:sp>
      <p:grpSp>
        <p:nvGrpSpPr>
          <p:cNvPr id="12291" name="กลุ่ม 10"/>
          <p:cNvGrpSpPr>
            <a:grpSpLocks/>
          </p:cNvGrpSpPr>
          <p:nvPr/>
        </p:nvGrpSpPr>
        <p:grpSpPr bwMode="auto">
          <a:xfrm>
            <a:off x="5835650" y="1196975"/>
            <a:ext cx="2384425" cy="461962"/>
            <a:chOff x="6732240" y="1522694"/>
            <a:chExt cx="2383986" cy="461666"/>
          </a:xfrm>
        </p:grpSpPr>
        <p:sp>
          <p:nvSpPr>
            <p:cNvPr id="6" name="TextBox 5"/>
            <p:cNvSpPr txBox="1"/>
            <p:nvPr/>
          </p:nvSpPr>
          <p:spPr>
            <a:xfrm>
              <a:off x="6732240" y="1522695"/>
              <a:ext cx="2383986" cy="4616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a    b    c    d   \0</a:t>
              </a:r>
              <a:endParaRPr lang="th-TH" sz="2400" dirty="0"/>
            </a:p>
          </p:txBody>
        </p:sp>
        <p:cxnSp>
          <p:nvCxnSpPr>
            <p:cNvPr id="8" name="ตัวเชื่อมต่อตรง 7"/>
            <p:cNvCxnSpPr/>
            <p:nvPr/>
          </p:nvCxnSpPr>
          <p:spPr>
            <a:xfrm>
              <a:off x="7163961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ตัวเชื่อมต่อตรง 8"/>
            <p:cNvCxnSpPr/>
            <p:nvPr/>
          </p:nvCxnSpPr>
          <p:spPr>
            <a:xfrm>
              <a:off x="7668693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ตัวเชื่อมต่อตรง 9"/>
            <p:cNvCxnSpPr/>
            <p:nvPr/>
          </p:nvCxnSpPr>
          <p:spPr>
            <a:xfrm>
              <a:off x="8171837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2" name="TextBox 11"/>
          <p:cNvSpPr txBox="1">
            <a:spLocks noChangeArrowheads="1"/>
          </p:cNvSpPr>
          <p:nvPr/>
        </p:nvSpPr>
        <p:spPr bwMode="auto">
          <a:xfrm>
            <a:off x="5919787" y="871537"/>
            <a:ext cx="230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[0]   [1]   [2]   [3]   [4]</a:t>
            </a:r>
            <a:endParaRPr lang="th-TH" altLang="th-TH" sz="1800">
              <a:cs typeface="Angsana New" pitchFamily="18" charset="-34"/>
            </a:endParaRPr>
          </a:p>
        </p:txBody>
      </p:sp>
      <p:sp>
        <p:nvSpPr>
          <p:cNvPr id="12293" name="TextBox 12"/>
          <p:cNvSpPr txBox="1">
            <a:spLocks noChangeArrowheads="1"/>
          </p:cNvSpPr>
          <p:nvPr/>
        </p:nvSpPr>
        <p:spPr bwMode="auto">
          <a:xfrm>
            <a:off x="5097462" y="1241425"/>
            <a:ext cx="703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str  =</a:t>
            </a:r>
            <a:endParaRPr lang="th-TH" altLang="th-TH" sz="1800">
              <a:cs typeface="Angsana New" pitchFamily="18" charset="-34"/>
            </a:endParaRPr>
          </a:p>
        </p:txBody>
      </p:sp>
      <p:cxnSp>
        <p:nvCxnSpPr>
          <p:cNvPr id="15" name="ตัวเชื่อมต่อตรง 14"/>
          <p:cNvCxnSpPr/>
          <p:nvPr/>
        </p:nvCxnSpPr>
        <p:spPr>
          <a:xfrm>
            <a:off x="7707312" y="1196975"/>
            <a:ext cx="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15"/>
          <p:cNvSpPr txBox="1">
            <a:spLocks noChangeArrowheads="1"/>
          </p:cNvSpPr>
          <p:nvPr/>
        </p:nvSpPr>
        <p:spPr bwMode="auto">
          <a:xfrm>
            <a:off x="5718175" y="2095500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*strPtr</a:t>
            </a:r>
            <a:endParaRPr lang="th-TH" altLang="th-TH" sz="1800">
              <a:cs typeface="Angsana New" pitchFamily="18" charset="-34"/>
            </a:endParaRPr>
          </a:p>
        </p:txBody>
      </p:sp>
      <p:cxnSp>
        <p:nvCxnSpPr>
          <p:cNvPr id="18" name="ลูกศรเชื่อมต่อแบบตรง 17"/>
          <p:cNvCxnSpPr>
            <a:stCxn id="12295" idx="0"/>
          </p:cNvCxnSpPr>
          <p:nvPr/>
        </p:nvCxnSpPr>
        <p:spPr>
          <a:xfrm flipH="1" flipV="1">
            <a:off x="6130925" y="1658937"/>
            <a:ext cx="0" cy="436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/>
          <p:cNvCxnSpPr/>
          <p:nvPr/>
        </p:nvCxnSpPr>
        <p:spPr>
          <a:xfrm>
            <a:off x="5449887" y="1658937"/>
            <a:ext cx="350838" cy="436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7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สี่เหลี่ยมผืนผ้า 3"/>
          <p:cNvSpPr>
            <a:spLocks noChangeArrowheads="1"/>
          </p:cNvSpPr>
          <p:nvPr/>
        </p:nvSpPr>
        <p:spPr bwMode="auto">
          <a:xfrm>
            <a:off x="827088" y="1700213"/>
            <a:ext cx="62468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#include &lt;</a:t>
            </a:r>
            <a:r>
              <a:rPr lang="en-US" altLang="th-TH" dirty="0" err="1">
                <a:cs typeface="Angsana New" pitchFamily="18" charset="-34"/>
              </a:rPr>
              <a:t>stdio.h</a:t>
            </a:r>
            <a:r>
              <a:rPr lang="en-US" altLang="th-TH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#include &lt;</a:t>
            </a:r>
            <a:r>
              <a:rPr lang="en-US" altLang="th-TH" dirty="0" err="1">
                <a:cs typeface="Angsana New" pitchFamily="18" charset="-34"/>
              </a:rPr>
              <a:t>string.h</a:t>
            </a:r>
            <a:r>
              <a:rPr lang="en-US" altLang="th-TH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char name[ ]="ABCD";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char c=</a:t>
            </a:r>
            <a:r>
              <a:rPr lang="en-US" altLang="th-TH" dirty="0" smtClean="0">
                <a:cs typeface="Angsana New" pitchFamily="18" charset="-34"/>
              </a:rPr>
              <a:t>'4</a:t>
            </a:r>
            <a:r>
              <a:rPr lang="en-US" altLang="th-TH" dirty="0">
                <a:cs typeface="Angsana New" pitchFamily="18" charset="-34"/>
              </a:rPr>
              <a:t>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solidFill>
                  <a:srgbClr val="FF0000"/>
                </a:solidFill>
                <a:cs typeface="Angsana New" pitchFamily="18" charset="-34"/>
              </a:rPr>
              <a:t>	name[2]=c;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</a:t>
            </a:r>
            <a:r>
              <a:rPr lang="en-US" altLang="th-TH" dirty="0" err="1">
                <a:cs typeface="Angsana New" pitchFamily="18" charset="-34"/>
              </a:rPr>
              <a:t>printf</a:t>
            </a:r>
            <a:r>
              <a:rPr lang="en-US" altLang="th-TH" dirty="0">
                <a:cs typeface="Angsana New" pitchFamily="18" charset="-34"/>
              </a:rPr>
              <a:t>("%</a:t>
            </a:r>
            <a:r>
              <a:rPr lang="en-US" altLang="th-TH" dirty="0" err="1">
                <a:cs typeface="Angsana New" pitchFamily="18" charset="-34"/>
              </a:rPr>
              <a:t>s",name</a:t>
            </a:r>
            <a:r>
              <a:rPr lang="en-US" altLang="th-TH" dirty="0"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}</a:t>
            </a:r>
            <a:endParaRPr lang="th-TH" altLang="th-TH" dirty="0">
              <a:cs typeface="Angsana New" pitchFamily="18" charset="-34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401" y="710208"/>
            <a:ext cx="8939088" cy="990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cs typeface="Cordia New" pitchFamily="34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cs typeface="Cordia New" pitchFamily="34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cs typeface="Cordia New" pitchFamily="34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cs typeface="Cordia New" pitchFamily="34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cs typeface="Cordia New" pitchFamily="34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cs typeface="Cordia New" pitchFamily="34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cs typeface="Cordia New" pitchFamily="34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th-TH" alt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การอ้างตำแหน่ง </a:t>
            </a:r>
            <a:r>
              <a:rPr lang="en-US" alt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endParaRPr lang="th-TH" altLang="th-TH" sz="4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3316" name="กลุ่ม 10"/>
          <p:cNvGrpSpPr>
            <a:grpSpLocks/>
          </p:cNvGrpSpPr>
          <p:nvPr/>
        </p:nvGrpSpPr>
        <p:grpSpPr bwMode="auto">
          <a:xfrm>
            <a:off x="5598220" y="1919089"/>
            <a:ext cx="2384425" cy="461962"/>
            <a:chOff x="6732240" y="1522694"/>
            <a:chExt cx="2384188" cy="461666"/>
          </a:xfrm>
        </p:grpSpPr>
        <p:sp>
          <p:nvSpPr>
            <p:cNvPr id="17" name="TextBox 16"/>
            <p:cNvSpPr txBox="1"/>
            <p:nvPr/>
          </p:nvSpPr>
          <p:spPr>
            <a:xfrm>
              <a:off x="6732240" y="1522695"/>
              <a:ext cx="2384188" cy="46136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A    B   C   D   \0</a:t>
              </a:r>
              <a:endParaRPr lang="th-TH" sz="2400" dirty="0"/>
            </a:p>
          </p:txBody>
        </p:sp>
        <p:cxnSp>
          <p:nvCxnSpPr>
            <p:cNvPr id="18" name="ตัวเชื่อมต่อตรง 17"/>
            <p:cNvCxnSpPr/>
            <p:nvPr/>
          </p:nvCxnSpPr>
          <p:spPr>
            <a:xfrm>
              <a:off x="7163997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ตรง 18"/>
            <p:cNvCxnSpPr/>
            <p:nvPr/>
          </p:nvCxnSpPr>
          <p:spPr>
            <a:xfrm>
              <a:off x="7668772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ตัวเชื่อมต่อตรง 19"/>
            <p:cNvCxnSpPr/>
            <p:nvPr/>
          </p:nvCxnSpPr>
          <p:spPr>
            <a:xfrm>
              <a:off x="8171959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17" name="TextBox 11"/>
          <p:cNvSpPr txBox="1">
            <a:spLocks noChangeArrowheads="1"/>
          </p:cNvSpPr>
          <p:nvPr/>
        </p:nvSpPr>
        <p:spPr bwMode="auto">
          <a:xfrm>
            <a:off x="5682357" y="1593651"/>
            <a:ext cx="230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[0]   [1]   [2]   [3]   [4]</a:t>
            </a:r>
            <a:endParaRPr lang="th-TH" altLang="th-TH" sz="1800">
              <a:cs typeface="Angsana New" pitchFamily="18" charset="-34"/>
            </a:endParaRPr>
          </a:p>
        </p:txBody>
      </p:sp>
      <p:sp>
        <p:nvSpPr>
          <p:cNvPr id="13318" name="TextBox 12"/>
          <p:cNvSpPr txBox="1">
            <a:spLocks noChangeArrowheads="1"/>
          </p:cNvSpPr>
          <p:nvPr/>
        </p:nvSpPr>
        <p:spPr bwMode="auto">
          <a:xfrm>
            <a:off x="4499992" y="1963539"/>
            <a:ext cx="1116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smtClean="0">
                <a:cs typeface="Angsana New" pitchFamily="18" charset="-34"/>
              </a:rPr>
              <a:t>name  </a:t>
            </a:r>
            <a:r>
              <a:rPr lang="en-US" altLang="th-TH" sz="2000" dirty="0">
                <a:cs typeface="Angsana New" pitchFamily="18" charset="-34"/>
              </a:rPr>
              <a:t>=</a:t>
            </a:r>
            <a:endParaRPr lang="th-TH" altLang="th-TH" sz="2000" dirty="0">
              <a:cs typeface="Angsana New" pitchFamily="18" charset="-34"/>
            </a:endParaRPr>
          </a:p>
        </p:txBody>
      </p:sp>
      <p:cxnSp>
        <p:nvCxnSpPr>
          <p:cNvPr id="23" name="ตัวเชื่อมต่อตรง 22"/>
          <p:cNvCxnSpPr/>
          <p:nvPr/>
        </p:nvCxnSpPr>
        <p:spPr>
          <a:xfrm>
            <a:off x="7469882" y="1919089"/>
            <a:ext cx="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0" name="Picture 2" descr="C:\Users\GGG\AppData\Local\Temp\SNAGHTML335b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941888"/>
            <a:ext cx="50768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1" name="กลุ่ม 10"/>
          <p:cNvGrpSpPr>
            <a:grpSpLocks/>
          </p:cNvGrpSpPr>
          <p:nvPr/>
        </p:nvGrpSpPr>
        <p:grpSpPr bwMode="auto">
          <a:xfrm>
            <a:off x="6501507" y="3543101"/>
            <a:ext cx="2384425" cy="461963"/>
            <a:chOff x="6732240" y="1522694"/>
            <a:chExt cx="2384188" cy="461666"/>
          </a:xfrm>
        </p:grpSpPr>
        <p:sp>
          <p:nvSpPr>
            <p:cNvPr id="46" name="TextBox 45"/>
            <p:cNvSpPr txBox="1"/>
            <p:nvPr/>
          </p:nvSpPr>
          <p:spPr>
            <a:xfrm>
              <a:off x="6732240" y="1522695"/>
              <a:ext cx="2384188" cy="46136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A    B   4   D   \0</a:t>
              </a:r>
              <a:endParaRPr lang="th-TH" sz="2400" dirty="0"/>
            </a:p>
          </p:txBody>
        </p:sp>
        <p:cxnSp>
          <p:nvCxnSpPr>
            <p:cNvPr id="47" name="ตัวเชื่อมต่อตรง 46"/>
            <p:cNvCxnSpPr/>
            <p:nvPr/>
          </p:nvCxnSpPr>
          <p:spPr>
            <a:xfrm>
              <a:off x="7163997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ตัวเชื่อมต่อตรง 47"/>
            <p:cNvCxnSpPr/>
            <p:nvPr/>
          </p:nvCxnSpPr>
          <p:spPr>
            <a:xfrm>
              <a:off x="7668772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ตัวเชื่อมต่อตรง 48"/>
            <p:cNvCxnSpPr/>
            <p:nvPr/>
          </p:nvCxnSpPr>
          <p:spPr>
            <a:xfrm>
              <a:off x="8171960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2" name="TextBox 11"/>
          <p:cNvSpPr txBox="1">
            <a:spLocks noChangeArrowheads="1"/>
          </p:cNvSpPr>
          <p:nvPr/>
        </p:nvSpPr>
        <p:spPr bwMode="auto">
          <a:xfrm>
            <a:off x="6585645" y="3217664"/>
            <a:ext cx="2300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[0]   [1]   [2]   [3]   [4]</a:t>
            </a:r>
            <a:endParaRPr lang="th-TH" altLang="th-TH" sz="1800">
              <a:cs typeface="Angsana New" pitchFamily="18" charset="-34"/>
            </a:endParaRPr>
          </a:p>
        </p:txBody>
      </p:sp>
      <p:sp>
        <p:nvSpPr>
          <p:cNvPr id="13323" name="TextBox 12"/>
          <p:cNvSpPr txBox="1">
            <a:spLocks noChangeArrowheads="1"/>
          </p:cNvSpPr>
          <p:nvPr/>
        </p:nvSpPr>
        <p:spPr bwMode="auto">
          <a:xfrm>
            <a:off x="5328197" y="3587551"/>
            <a:ext cx="1116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 smtClean="0">
                <a:cs typeface="Angsana New" pitchFamily="18" charset="-34"/>
              </a:rPr>
              <a:t>name  </a:t>
            </a:r>
            <a:r>
              <a:rPr lang="en-US" altLang="th-TH" sz="2000" dirty="0">
                <a:cs typeface="Angsana New" pitchFamily="18" charset="-34"/>
              </a:rPr>
              <a:t>=</a:t>
            </a:r>
            <a:endParaRPr lang="th-TH" altLang="th-TH" sz="2000" dirty="0">
              <a:cs typeface="Angsana New" pitchFamily="18" charset="-34"/>
            </a:endParaRPr>
          </a:p>
        </p:txBody>
      </p:sp>
      <p:cxnSp>
        <p:nvCxnSpPr>
          <p:cNvPr id="52" name="ตัวเชื่อมต่อตรง 51"/>
          <p:cNvCxnSpPr/>
          <p:nvPr/>
        </p:nvCxnSpPr>
        <p:spPr>
          <a:xfrm>
            <a:off x="8373170" y="3543101"/>
            <a:ext cx="0" cy="46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ลูกศรเชื่อมต่อแบบตรง 52"/>
          <p:cNvCxnSpPr/>
          <p:nvPr/>
        </p:nvCxnSpPr>
        <p:spPr>
          <a:xfrm>
            <a:off x="7666732" y="2866826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326" name="TextBox 15"/>
          <p:cNvSpPr txBox="1">
            <a:spLocks noChangeArrowheads="1"/>
          </p:cNvSpPr>
          <p:nvPr/>
        </p:nvSpPr>
        <p:spPr bwMode="auto">
          <a:xfrm>
            <a:off x="7198420" y="2508051"/>
            <a:ext cx="107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str[2] = c</a:t>
            </a:r>
            <a:endParaRPr lang="th-TH" altLang="th-TH" sz="1800">
              <a:cs typeface="Angsana New" pitchFamily="18" charset="-34"/>
            </a:endParaRPr>
          </a:p>
        </p:txBody>
      </p:sp>
      <p:sp>
        <p:nvSpPr>
          <p:cNvPr id="24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40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th-TH" dirty="0" smtClean="0"/>
              <a:t>#include&lt;</a:t>
            </a:r>
            <a:r>
              <a:rPr lang="en-US" altLang="th-TH" dirty="0" err="1" smtClean="0"/>
              <a:t>stdio.h</a:t>
            </a:r>
            <a:r>
              <a:rPr lang="en-US" altLang="th-TH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dirty="0" smtClean="0"/>
              <a:t>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dirty="0" smtClean="0"/>
              <a:t>{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dirty="0" smtClean="0"/>
              <a:t>	char  </a:t>
            </a:r>
            <a:r>
              <a:rPr lang="en-US" altLang="th-TH" dirty="0" err="1" smtClean="0"/>
              <a:t>str</a:t>
            </a:r>
            <a:r>
              <a:rPr lang="en-US" altLang="th-TH" dirty="0" smtClean="0"/>
              <a:t>[ ]="ABCD";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dirty="0" smtClean="0"/>
              <a:t> 	</a:t>
            </a:r>
            <a:r>
              <a:rPr lang="en-US" altLang="th-TH" dirty="0" err="1" smtClean="0"/>
              <a:t>int</a:t>
            </a:r>
            <a:r>
              <a:rPr lang="en-US" altLang="th-TH" dirty="0" smtClean="0"/>
              <a:t> </a:t>
            </a:r>
            <a:r>
              <a:rPr lang="en-US" altLang="th-TH" dirty="0" err="1" smtClean="0"/>
              <a:t>i</a:t>
            </a:r>
            <a:r>
              <a:rPr lang="en-US" altLang="th-TH" dirty="0" smtClean="0"/>
              <a:t>=0;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dirty="0" smtClean="0"/>
              <a:t> 	while (</a:t>
            </a:r>
            <a:r>
              <a:rPr lang="en-US" altLang="th-TH" dirty="0" err="1" smtClean="0"/>
              <a:t>str</a:t>
            </a:r>
            <a:r>
              <a:rPr lang="en-US" altLang="th-TH" dirty="0" smtClean="0"/>
              <a:t>[</a:t>
            </a:r>
            <a:r>
              <a:rPr lang="en-US" altLang="th-TH" dirty="0" err="1" smtClean="0"/>
              <a:t>i</a:t>
            </a:r>
            <a:r>
              <a:rPr lang="en-US" altLang="th-TH" dirty="0" smtClean="0"/>
              <a:t>] != '\0')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dirty="0" smtClean="0"/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dirty="0" smtClean="0"/>
              <a:t>		</a:t>
            </a:r>
            <a:r>
              <a:rPr lang="en-US" altLang="th-TH" dirty="0" err="1" smtClean="0"/>
              <a:t>printf</a:t>
            </a:r>
            <a:r>
              <a:rPr lang="en-US" altLang="th-TH" dirty="0" smtClean="0"/>
              <a:t>("%c",</a:t>
            </a:r>
            <a:r>
              <a:rPr lang="en-US" altLang="th-TH" dirty="0" err="1" smtClean="0"/>
              <a:t>str</a:t>
            </a:r>
            <a:r>
              <a:rPr lang="en-US" altLang="th-TH" dirty="0" smtClean="0"/>
              <a:t>[</a:t>
            </a:r>
            <a:r>
              <a:rPr lang="en-US" altLang="th-TH" dirty="0" err="1" smtClean="0"/>
              <a:t>i</a:t>
            </a:r>
            <a:r>
              <a:rPr lang="en-US" altLang="th-TH" dirty="0" smtClean="0"/>
              <a:t>]);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dirty="0" smtClean="0"/>
              <a:t>		++</a:t>
            </a:r>
            <a:r>
              <a:rPr lang="en-US" altLang="th-TH" dirty="0" err="1" smtClean="0"/>
              <a:t>i</a:t>
            </a:r>
            <a:r>
              <a:rPr lang="en-US" altLang="th-TH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dirty="0" smtClean="0"/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dirty="0" smtClean="0"/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dirty="0" smtClean="0"/>
              <a:t>www.cs.su.ac.th/~</a:t>
            </a:r>
            <a:r>
              <a:rPr lang="en-US" sz="1800" cap="all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tasanawa/cs517111/string.ppt</a:t>
            </a:r>
            <a:endParaRPr lang="th-TH" sz="1800" cap="all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259632" y="3913563"/>
            <a:ext cx="2665412" cy="50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cxnSp>
        <p:nvCxnSpPr>
          <p:cNvPr id="5" name="ลูกศรเชื่อมต่อแบบตรง 4"/>
          <p:cNvCxnSpPr/>
          <p:nvPr/>
        </p:nvCxnSpPr>
        <p:spPr>
          <a:xfrm>
            <a:off x="3734745" y="4165181"/>
            <a:ext cx="136892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344" name="TextBox 5"/>
          <p:cNvSpPr txBox="1">
            <a:spLocks noChangeArrowheads="1"/>
          </p:cNvSpPr>
          <p:nvPr/>
        </p:nvSpPr>
        <p:spPr bwMode="auto">
          <a:xfrm>
            <a:off x="5219700" y="3856038"/>
            <a:ext cx="2868613" cy="13858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28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สามารถเขียน </a:t>
            </a:r>
            <a:r>
              <a:rPr lang="en-US" altLang="th-TH" sz="28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while(</a:t>
            </a:r>
            <a:r>
              <a:rPr lang="en-US" altLang="th-TH" sz="2800" b="1" dirty="0" err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str</a:t>
            </a:r>
            <a:r>
              <a:rPr lang="en-US" altLang="th-TH" sz="28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[</a:t>
            </a:r>
            <a:r>
              <a:rPr lang="en-US" altLang="th-TH" sz="2800" b="1" dirty="0" err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altLang="th-TH" sz="28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])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th-TH" sz="2800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‘\0’</a:t>
            </a:r>
            <a:r>
              <a:rPr lang="th-TH" altLang="th-TH" sz="28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มีค่ารหัส</a:t>
            </a:r>
            <a:r>
              <a:rPr lang="th-TH" altLang="th-TH" sz="2800" b="1" dirty="0" err="1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แอ</a:t>
            </a:r>
            <a:r>
              <a:rPr lang="th-TH" altLang="th-TH" sz="28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ส</a:t>
            </a:r>
            <a:r>
              <a:rPr lang="th-TH" altLang="th-TH" sz="28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กี้คือ </a:t>
            </a:r>
            <a:r>
              <a:rPr lang="en-US" altLang="th-TH" sz="28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endParaRPr lang="th-TH" altLang="th-TH" sz="2800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4345" name="กลุ่ม 10"/>
          <p:cNvGrpSpPr>
            <a:grpSpLocks/>
          </p:cNvGrpSpPr>
          <p:nvPr/>
        </p:nvGrpSpPr>
        <p:grpSpPr bwMode="auto">
          <a:xfrm>
            <a:off x="6308725" y="2459038"/>
            <a:ext cx="2384425" cy="461962"/>
            <a:chOff x="6732240" y="1522694"/>
            <a:chExt cx="2384188" cy="461666"/>
          </a:xfrm>
        </p:grpSpPr>
        <p:sp>
          <p:nvSpPr>
            <p:cNvPr id="12" name="TextBox 11"/>
            <p:cNvSpPr txBox="1"/>
            <p:nvPr/>
          </p:nvSpPr>
          <p:spPr>
            <a:xfrm>
              <a:off x="6732240" y="1522695"/>
              <a:ext cx="2384188" cy="46136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A    B   C   D   \0</a:t>
              </a:r>
              <a:endParaRPr lang="th-TH" sz="2400" dirty="0"/>
            </a:p>
          </p:txBody>
        </p:sp>
        <p:cxnSp>
          <p:nvCxnSpPr>
            <p:cNvPr id="13" name="ตัวเชื่อมต่อตรง 12"/>
            <p:cNvCxnSpPr/>
            <p:nvPr/>
          </p:nvCxnSpPr>
          <p:spPr>
            <a:xfrm>
              <a:off x="7163997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ตัวเชื่อมต่อตรง 13"/>
            <p:cNvCxnSpPr/>
            <p:nvPr/>
          </p:nvCxnSpPr>
          <p:spPr>
            <a:xfrm>
              <a:off x="7668772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ตัวเชื่อมต่อตรง 14"/>
            <p:cNvCxnSpPr/>
            <p:nvPr/>
          </p:nvCxnSpPr>
          <p:spPr>
            <a:xfrm>
              <a:off x="8171960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6392863" y="2133600"/>
            <a:ext cx="2300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[0]   [1]   [2]   [3]   [4]</a:t>
            </a:r>
            <a:endParaRPr lang="th-TH" altLang="th-TH" sz="1800">
              <a:cs typeface="Angsana New" pitchFamily="18" charset="-34"/>
            </a:endParaRPr>
          </a:p>
        </p:txBody>
      </p:sp>
      <p:sp>
        <p:nvSpPr>
          <p:cNvPr id="14347" name="TextBox 12"/>
          <p:cNvSpPr txBox="1">
            <a:spLocks noChangeArrowheads="1"/>
          </p:cNvSpPr>
          <p:nvPr/>
        </p:nvSpPr>
        <p:spPr bwMode="auto">
          <a:xfrm>
            <a:off x="5570538" y="2503488"/>
            <a:ext cx="75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str  =</a:t>
            </a:r>
            <a:endParaRPr lang="th-TH" altLang="th-TH" sz="2000">
              <a:cs typeface="Angsana New" pitchFamily="18" charset="-34"/>
            </a:endParaRPr>
          </a:p>
        </p:txBody>
      </p:sp>
      <p:cxnSp>
        <p:nvCxnSpPr>
          <p:cNvPr id="18" name="ตัวเชื่อมต่อตรง 17"/>
          <p:cNvCxnSpPr/>
          <p:nvPr/>
        </p:nvCxnSpPr>
        <p:spPr>
          <a:xfrm>
            <a:off x="8180388" y="2459038"/>
            <a:ext cx="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/>
          <p:cNvCxnSpPr/>
          <p:nvPr/>
        </p:nvCxnSpPr>
        <p:spPr>
          <a:xfrm>
            <a:off x="6613525" y="1782763"/>
            <a:ext cx="0" cy="350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6496050" y="1412875"/>
            <a:ext cx="2648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>
                <a:solidFill>
                  <a:schemeClr val="tx2"/>
                </a:solidFill>
                <a:cs typeface="Angsana New" pitchFamily="18" charset="-34"/>
              </a:rPr>
              <a:t>i</a:t>
            </a:r>
            <a:endParaRPr lang="th-TH" altLang="th-TH" sz="2800">
              <a:solidFill>
                <a:schemeClr val="tx2"/>
              </a:solidFill>
              <a:cs typeface="Angsana New" pitchFamily="18" charset="-34"/>
            </a:endParaRPr>
          </a:p>
        </p:txBody>
      </p:sp>
      <p:sp>
        <p:nvSpPr>
          <p:cNvPr id="22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1474924" y="736463"/>
            <a:ext cx="7489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ด้วยการประกาศ</a:t>
            </a:r>
            <a:r>
              <a:rPr lang="th-TH" altLang="th-TH" sz="4400" b="1" dirty="0" err="1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แบบอะเรย์</a:t>
            </a:r>
            <a:r>
              <a:rPr lang="th-TH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char</a:t>
            </a:r>
            <a:endParaRPr lang="th-TH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7620000" cy="5112568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#include&lt;</a:t>
            </a:r>
            <a:r>
              <a:rPr lang="en-US" altLang="th-TH" sz="2400" dirty="0" err="1" smtClean="0"/>
              <a:t>stdio.h</a:t>
            </a:r>
            <a:r>
              <a:rPr lang="en-US" altLang="th-TH" sz="24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{ 	</a:t>
            </a:r>
          </a:p>
          <a:p>
            <a:r>
              <a:rPr lang="en-US" altLang="th-TH" sz="2400" dirty="0" smtClean="0"/>
              <a:t>	char  *</a:t>
            </a:r>
            <a:r>
              <a:rPr lang="en-US" altLang="th-TH" sz="2400" dirty="0" err="1" smtClean="0"/>
              <a:t>str</a:t>
            </a:r>
            <a:r>
              <a:rPr lang="en-US" altLang="th-TH" sz="2400" dirty="0"/>
              <a:t>="</a:t>
            </a:r>
            <a:r>
              <a:rPr lang="en-US" altLang="th-TH" sz="2400" dirty="0" err="1"/>
              <a:t>abcd</a:t>
            </a:r>
            <a:r>
              <a:rPr lang="en-US" altLang="th-TH" sz="2400" dirty="0" smtClean="0"/>
              <a:t>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  	while (*</a:t>
            </a:r>
            <a:r>
              <a:rPr lang="en-US" altLang="th-TH" sz="2400" dirty="0" err="1" smtClean="0"/>
              <a:t>str</a:t>
            </a:r>
            <a:r>
              <a:rPr lang="en-US" altLang="th-TH" sz="2400" dirty="0" smtClean="0"/>
              <a:t> != '\0')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		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("%c",*</a:t>
            </a:r>
            <a:r>
              <a:rPr lang="en-US" altLang="th-TH" sz="2400" dirty="0" err="1" smtClean="0"/>
              <a:t>str</a:t>
            </a:r>
            <a:r>
              <a:rPr lang="en-US" altLang="th-TH" sz="2400" dirty="0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		++ </a:t>
            </a:r>
            <a:r>
              <a:rPr lang="en-US" altLang="th-TH" sz="2400" dirty="0" err="1" smtClean="0"/>
              <a:t>str</a:t>
            </a:r>
            <a:r>
              <a:rPr lang="en-US" altLang="th-TH" sz="24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www.cs.su.ac.th/~tasanawa/cs517111/</a:t>
            </a:r>
            <a:r>
              <a:rPr lang="en-US" sz="1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5366" name="กลุ่ม 10"/>
          <p:cNvGrpSpPr>
            <a:grpSpLocks/>
          </p:cNvGrpSpPr>
          <p:nvPr/>
        </p:nvGrpSpPr>
        <p:grpSpPr bwMode="auto">
          <a:xfrm>
            <a:off x="5972175" y="3357563"/>
            <a:ext cx="2384425" cy="461962"/>
            <a:chOff x="6732240" y="1522694"/>
            <a:chExt cx="2383986" cy="461666"/>
          </a:xfrm>
        </p:grpSpPr>
        <p:sp>
          <p:nvSpPr>
            <p:cNvPr id="7" name="TextBox 6"/>
            <p:cNvSpPr txBox="1"/>
            <p:nvPr/>
          </p:nvSpPr>
          <p:spPr>
            <a:xfrm>
              <a:off x="6732240" y="1522695"/>
              <a:ext cx="2383986" cy="4616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a    b    c    d   \0</a:t>
              </a:r>
              <a:endParaRPr lang="th-TH" sz="2400" dirty="0"/>
            </a:p>
          </p:txBody>
        </p:sp>
        <p:cxnSp>
          <p:nvCxnSpPr>
            <p:cNvPr id="8" name="ตัวเชื่อมต่อตรง 7"/>
            <p:cNvCxnSpPr/>
            <p:nvPr/>
          </p:nvCxnSpPr>
          <p:spPr>
            <a:xfrm>
              <a:off x="7163961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ตัวเชื่อมต่อตรง 8"/>
            <p:cNvCxnSpPr/>
            <p:nvPr/>
          </p:nvCxnSpPr>
          <p:spPr>
            <a:xfrm>
              <a:off x="7668693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ตัวเชื่อมต่อตรง 11"/>
            <p:cNvCxnSpPr/>
            <p:nvPr/>
          </p:nvCxnSpPr>
          <p:spPr>
            <a:xfrm>
              <a:off x="8171838" y="1522694"/>
              <a:ext cx="0" cy="4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7" name="TextBox 12"/>
          <p:cNvSpPr txBox="1">
            <a:spLocks noChangeArrowheads="1"/>
          </p:cNvSpPr>
          <p:nvPr/>
        </p:nvSpPr>
        <p:spPr bwMode="auto">
          <a:xfrm>
            <a:off x="5233988" y="3402013"/>
            <a:ext cx="703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str  =</a:t>
            </a:r>
            <a:endParaRPr lang="th-TH" altLang="th-TH" sz="1800">
              <a:cs typeface="Angsana New" pitchFamily="18" charset="-34"/>
            </a:endParaRPr>
          </a:p>
        </p:txBody>
      </p:sp>
      <p:cxnSp>
        <p:nvCxnSpPr>
          <p:cNvPr id="15" name="ตัวเชื่อมต่อตรง 14"/>
          <p:cNvCxnSpPr/>
          <p:nvPr/>
        </p:nvCxnSpPr>
        <p:spPr>
          <a:xfrm>
            <a:off x="7843838" y="3357563"/>
            <a:ext cx="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TextBox 15"/>
          <p:cNvSpPr txBox="1">
            <a:spLocks noChangeArrowheads="1"/>
          </p:cNvSpPr>
          <p:nvPr/>
        </p:nvSpPr>
        <p:spPr bwMode="auto">
          <a:xfrm>
            <a:off x="5854700" y="4256088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*strPtr</a:t>
            </a:r>
            <a:endParaRPr lang="th-TH" altLang="th-TH" sz="1800">
              <a:cs typeface="Angsana New" pitchFamily="18" charset="-34"/>
            </a:endParaRPr>
          </a:p>
        </p:txBody>
      </p:sp>
      <p:cxnSp>
        <p:nvCxnSpPr>
          <p:cNvPr id="17" name="ลูกศรเชื่อมต่อแบบตรง 16"/>
          <p:cNvCxnSpPr>
            <a:stCxn id="15369" idx="0"/>
          </p:cNvCxnSpPr>
          <p:nvPr/>
        </p:nvCxnSpPr>
        <p:spPr>
          <a:xfrm flipH="1" flipV="1">
            <a:off x="6267450" y="3819525"/>
            <a:ext cx="0" cy="436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47664" y="764704"/>
            <a:ext cx="7481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การแสดงการพิมพ์ </a:t>
            </a:r>
            <a:r>
              <a:rPr lang="en-US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โดยใช้ตัวชี้(</a:t>
            </a:r>
            <a:r>
              <a:rPr lang="en-US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pointer</a:t>
            </a:r>
            <a:r>
              <a:rPr lang="th-TH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4400" dirty="0">
              <a:solidFill>
                <a:schemeClr val="tx2"/>
              </a:solidFill>
            </a:endParaRPr>
          </a:p>
        </p:txBody>
      </p:sp>
      <p:sp>
        <p:nvSpPr>
          <p:cNvPr id="16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56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ตัวแทนเนื้อหา 2"/>
          <p:cNvSpPr>
            <a:spLocks noGrp="1"/>
          </p:cNvSpPr>
          <p:nvPr>
            <p:ph idx="1"/>
          </p:nvPr>
        </p:nvSpPr>
        <p:spPr>
          <a:xfrm>
            <a:off x="467544" y="1268909"/>
            <a:ext cx="7488832" cy="5328443"/>
          </a:xfrm>
        </p:spPr>
        <p:txBody>
          <a:bodyPr>
            <a:normAutofit/>
          </a:bodyPr>
          <a:lstStyle/>
          <a:p>
            <a:pPr eaLnBrk="1" hangingPunct="1"/>
            <a:r>
              <a:rPr lang="th-TH" alt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โจทย์</a:t>
            </a:r>
            <a: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ให้นักเรียนเขียนโปรแกรมรับข้อความ </a:t>
            </a:r>
            <a:b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แล้วแสดงข้อความสลับตัวอักษร </a:t>
            </a:r>
          </a:p>
          <a:p>
            <a:pPr eaLnBrk="1" hangingPunct="1"/>
            <a:r>
              <a:rPr lang="th-TH" alt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pPr eaLnBrk="1" hangingPunct="1"/>
            <a:r>
              <a:rPr lang="th-TH" alt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รับข้อมูล   </a:t>
            </a:r>
            <a:r>
              <a:rPr lang="en-US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ABCDEFG</a:t>
            </a:r>
          </a:p>
          <a:p>
            <a:pPr eaLnBrk="1" hangingPunct="1"/>
            <a:r>
              <a:rPr lang="th-TH" alt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แสดงผล </a:t>
            </a:r>
            <a: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GFEDCBA</a:t>
            </a:r>
            <a:endParaRPr lang="th-TH" altLang="th-TH" sz="4400" b="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/>
            <a:endParaRPr lang="th-TH" altLang="th-TH" sz="24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6101" y="26401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>
                <a:solidFill>
                  <a:schemeClr val="tx2"/>
                </a:solidFill>
                <a:latin typeface="05_ZZ Death Note 1.0" panose="02000000000000000000" pitchFamily="2" charset="0"/>
                <a:cs typeface="05_ZZ Death Note 1.0" panose="02000000000000000000" pitchFamily="2" charset="0"/>
              </a:rPr>
              <a:t>ทดสอบความเข้าใจ</a:t>
            </a:r>
            <a:endParaRPr lang="th-TH" sz="4400" b="1" dirty="0">
              <a:solidFill>
                <a:schemeClr val="tx2"/>
              </a:solidFill>
              <a:latin typeface="05_ZZ Death Note 1.0" panose="02000000000000000000" pitchFamily="2" charset="0"/>
              <a:cs typeface="05_ZZ Death Note 1.0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2592486"/>
            <a:ext cx="3943708" cy="181588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สิ่งที่ต้องรู้มีอะไรบ้าง</a:t>
            </a:r>
          </a:p>
          <a:p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การรับข้อมูล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การเข้าถึงแต่ละตำแหน่งของตัวอักขระ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การพิมพ์ย้อนกลับ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311" y="260648"/>
            <a:ext cx="7132081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ถ้าจะทำโจทย์เกี่ยวกับสตริง.....</a:t>
            </a:r>
            <a:endParaRPr lang="th-TH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54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7620000" cy="4373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h-TH" sz="3600" b="1" dirty="0" err="1" smtClean="0">
                <a:solidFill>
                  <a:srgbClr val="0033CC"/>
                </a:solidFill>
                <a:latin typeface="Courier New" pitchFamily="49" charset="0"/>
              </a:rPr>
              <a:t>scanf</a:t>
            </a:r>
            <a:r>
              <a:rPr lang="en-US" altLang="th-TH" sz="2800" b="1" dirty="0" smtClean="0">
                <a:solidFill>
                  <a:srgbClr val="0033CC"/>
                </a:solidFill>
                <a:latin typeface="Courier New" pitchFamily="49" charset="0"/>
              </a:rPr>
              <a:t> </a:t>
            </a:r>
            <a:endParaRPr lang="th-TH" altLang="th-TH" sz="2800" b="1" dirty="0" smtClean="0">
              <a:solidFill>
                <a:srgbClr val="0033CC"/>
              </a:solidFill>
              <a:latin typeface="Courier New" pitchFamily="49" charset="0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755650" y="2205038"/>
            <a:ext cx="8153400" cy="990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b="1" dirty="0" err="1">
                <a:latin typeface="Courier New" pitchFamily="49" charset="0"/>
                <a:cs typeface="Angsana New" pitchFamily="18" charset="-34"/>
              </a:rPr>
              <a:t>scanf</a:t>
            </a:r>
            <a:r>
              <a:rPr lang="en-US" altLang="th-TH" sz="3200" dirty="0">
                <a:latin typeface="Courier New" pitchFamily="49" charset="0"/>
                <a:cs typeface="Angsana New" pitchFamily="18" charset="-34"/>
              </a:rPr>
              <a:t>( “</a:t>
            </a:r>
            <a:r>
              <a:rPr lang="en-US" altLang="th-TH" sz="3200" b="1" dirty="0">
                <a:solidFill>
                  <a:schemeClr val="bg1"/>
                </a:solidFill>
                <a:latin typeface="Courier New" pitchFamily="49" charset="0"/>
                <a:cs typeface="Angsana New" pitchFamily="18" charset="-34"/>
              </a:rPr>
              <a:t>%s</a:t>
            </a:r>
            <a:r>
              <a:rPr lang="en-US" altLang="th-TH" sz="3200" dirty="0">
                <a:latin typeface="Courier New" pitchFamily="49" charset="0"/>
                <a:cs typeface="Angsana New" pitchFamily="18" charset="-34"/>
              </a:rPr>
              <a:t>”, </a:t>
            </a:r>
            <a:r>
              <a:rPr lang="en-US" altLang="th-TH" sz="3200" b="1" dirty="0" err="1">
                <a:latin typeface="Courier New" pitchFamily="49" charset="0"/>
                <a:cs typeface="Angsana New" pitchFamily="18" charset="-34"/>
              </a:rPr>
              <a:t>msg</a:t>
            </a:r>
            <a:r>
              <a:rPr lang="en-US" altLang="th-TH" sz="3200" dirty="0">
                <a:latin typeface="Courier New" pitchFamily="49" charset="0"/>
                <a:cs typeface="Angsana New" pitchFamily="18" charset="-34"/>
              </a:rPr>
              <a:t> );</a:t>
            </a:r>
            <a:endParaRPr lang="th-TH" altLang="th-TH" sz="3200" dirty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71480" y="3716338"/>
            <a:ext cx="803296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4000" dirty="0" err="1">
                <a:latin typeface="Angsana New" pitchFamily="18" charset="-34"/>
                <a:cs typeface="Angsana New" pitchFamily="18" charset="-34"/>
              </a:rPr>
              <a:t>scanf</a:t>
            </a:r>
            <a:r>
              <a:rPr lang="en-US" altLang="th-TH" sz="40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altLang="th-TH" sz="4000" dirty="0">
                <a:latin typeface="Angsana New" pitchFamily="18" charset="-34"/>
                <a:cs typeface="Angsana New" pitchFamily="18" charset="-34"/>
              </a:rPr>
              <a:t>จะอ่านค่าของสตริงที่ </a:t>
            </a:r>
            <a:r>
              <a:rPr lang="en-US" altLang="th-TH" sz="4000" dirty="0">
                <a:latin typeface="Angsana New" pitchFamily="18" charset="-34"/>
                <a:cs typeface="Angsana New" pitchFamily="18" charset="-34"/>
              </a:rPr>
              <a:t>user </a:t>
            </a:r>
            <a:r>
              <a:rPr lang="th-TH" altLang="th-TH" sz="4000" dirty="0">
                <a:latin typeface="Angsana New" pitchFamily="18" charset="-34"/>
                <a:cs typeface="Angsana New" pitchFamily="18" charset="-34"/>
              </a:rPr>
              <a:t>ป้อนให้ไป</a:t>
            </a:r>
            <a:r>
              <a:rPr lang="th-TH" altLang="th-TH" sz="4000" dirty="0" smtClean="0">
                <a:latin typeface="Angsana New" pitchFamily="18" charset="-34"/>
                <a:cs typeface="Angsana New" pitchFamily="18" charset="-34"/>
              </a:rPr>
              <a:t>เรื่อยๆ จนกว่า </a:t>
            </a:r>
            <a:endParaRPr lang="th-TH" altLang="th-TH" sz="4000" dirty="0">
              <a:latin typeface="Angsana New" pitchFamily="18" charset="-34"/>
              <a:cs typeface="Angsana New" pitchFamily="18" charset="-34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dirty="0">
                <a:latin typeface="Angsana New" pitchFamily="18" charset="-34"/>
                <a:cs typeface="Angsana New" pitchFamily="18" charset="-34"/>
              </a:rPr>
              <a:t>จะได้รับค่า </a:t>
            </a:r>
            <a:r>
              <a:rPr lang="en-US" altLang="th-TH" sz="400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space</a:t>
            </a:r>
            <a:r>
              <a:rPr lang="en-US" altLang="th-TH" sz="4000" dirty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en-US" altLang="th-TH" sz="400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newline</a:t>
            </a:r>
            <a:r>
              <a:rPr lang="en-US" altLang="th-TH" sz="40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altLang="th-TH" sz="4000" dirty="0">
                <a:latin typeface="Angsana New" pitchFamily="18" charset="-34"/>
                <a:cs typeface="Angsana New" pitchFamily="18" charset="-34"/>
              </a:rPr>
              <a:t>หรือ </a:t>
            </a:r>
            <a:r>
              <a:rPr lang="en-US" altLang="th-TH" sz="40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end-of-file </a:t>
            </a:r>
            <a:r>
              <a:rPr lang="en-US" altLang="th-TH" sz="400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character</a:t>
            </a:r>
            <a:endParaRPr lang="th-TH" altLang="th-TH" sz="4000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6989" y="766656"/>
            <a:ext cx="4152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Input Functions</a:t>
            </a:r>
            <a:endParaRPr lang="th-TH" sz="4400" dirty="0">
              <a:solidFill>
                <a:schemeClr val="tx2"/>
              </a:solidFill>
            </a:endParaRPr>
          </a:p>
        </p:txBody>
      </p:sp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11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th-TH" sz="3600" b="1" smtClean="0">
                <a:solidFill>
                  <a:srgbClr val="0033CC"/>
                </a:solidFill>
                <a:latin typeface="Courier New" pitchFamily="49" charset="0"/>
              </a:rPr>
              <a:t>main()</a:t>
            </a:r>
          </a:p>
          <a:p>
            <a:pPr eaLnBrk="1" hangingPunct="1"/>
            <a:r>
              <a:rPr lang="en-US" altLang="th-TH" sz="3600" b="1" smtClean="0">
                <a:solidFill>
                  <a:srgbClr val="0033CC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endParaRPr lang="en-US" altLang="th-TH" sz="3600" b="1" smtClean="0">
              <a:solidFill>
                <a:srgbClr val="0033CC"/>
              </a:solidFill>
              <a:latin typeface="Courier New" pitchFamily="49" charset="0"/>
            </a:endParaRPr>
          </a:p>
          <a:p>
            <a:pPr eaLnBrk="1" hangingPunct="1"/>
            <a:endParaRPr lang="en-US" altLang="th-TH" sz="3600" b="1" smtClean="0">
              <a:solidFill>
                <a:srgbClr val="0033CC"/>
              </a:solidFill>
              <a:latin typeface="Courier New" pitchFamily="49" charset="0"/>
            </a:endParaRPr>
          </a:p>
          <a:p>
            <a:pPr eaLnBrk="1" hangingPunct="1"/>
            <a:endParaRPr lang="en-US" altLang="th-TH" sz="3600" b="1" smtClean="0">
              <a:solidFill>
                <a:srgbClr val="0033CC"/>
              </a:solidFill>
              <a:latin typeface="Courier New" pitchFamily="49" charset="0"/>
            </a:endParaRPr>
          </a:p>
          <a:p>
            <a:pPr eaLnBrk="1" hangingPunct="1"/>
            <a:endParaRPr lang="en-US" altLang="th-TH" sz="3600" b="1" smtClean="0">
              <a:solidFill>
                <a:srgbClr val="0033CC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th-TH" sz="3600" b="1" smtClean="0">
                <a:solidFill>
                  <a:srgbClr val="0033CC"/>
                </a:solidFill>
                <a:latin typeface="Courier New" pitchFamily="49" charset="0"/>
              </a:rPr>
              <a:t>}</a:t>
            </a:r>
            <a:endParaRPr lang="th-TH" altLang="th-TH" sz="3600" b="1" smtClean="0">
              <a:solidFill>
                <a:srgbClr val="0033CC"/>
              </a:solidFill>
              <a:latin typeface="Courier New" pitchFamily="49" charset="0"/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67544" y="2492896"/>
            <a:ext cx="734481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36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char  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msg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[5];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	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("Enter Message : ");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	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scanf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("%s", 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msg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	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("%s",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msg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);</a:t>
            </a:r>
            <a:endParaRPr lang="th-TH" altLang="th-TH" sz="2800" b="1" dirty="0">
              <a:solidFill>
                <a:srgbClr val="0033CC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41513" y="6321425"/>
            <a:ext cx="7022975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str4.c</a:t>
            </a:r>
            <a:endParaRPr lang="th-TH" sz="1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9" name="TextBox 1"/>
          <p:cNvSpPr txBox="1">
            <a:spLocks noChangeArrowheads="1"/>
          </p:cNvSpPr>
          <p:nvPr/>
        </p:nvSpPr>
        <p:spPr bwMode="auto">
          <a:xfrm>
            <a:off x="6228184" y="4067175"/>
            <a:ext cx="2448271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28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ชุดทดสอบ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computer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th-TH" sz="2800" b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Com  </a:t>
            </a:r>
            <a:r>
              <a:rPr lang="en-US" altLang="th-TH" sz="2800" b="1" dirty="0" err="1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puter</a:t>
            </a:r>
            <a:endParaRPr lang="en-US" altLang="th-TH" sz="2800" b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3901" y="766656"/>
            <a:ext cx="2922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ทดลองชุดทดสอบ</a:t>
            </a:r>
            <a:endParaRPr lang="th-TH" sz="4400" dirty="0">
              <a:solidFill>
                <a:schemeClr val="tx2"/>
              </a:solidFill>
            </a:endParaRPr>
          </a:p>
        </p:txBody>
      </p:sp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88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th-TH" sz="3600" b="1" smtClean="0">
                <a:solidFill>
                  <a:srgbClr val="0033CC"/>
                </a:solidFill>
                <a:latin typeface="Courier New" pitchFamily="49" charset="0"/>
              </a:rPr>
              <a:t>main()</a:t>
            </a:r>
          </a:p>
          <a:p>
            <a:pPr eaLnBrk="1" hangingPunct="1"/>
            <a:r>
              <a:rPr lang="en-US" altLang="th-TH" sz="3600" b="1" smtClean="0">
                <a:solidFill>
                  <a:srgbClr val="0033CC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endParaRPr lang="en-US" altLang="th-TH" sz="3600" b="1" smtClean="0">
              <a:solidFill>
                <a:srgbClr val="0033CC"/>
              </a:solidFill>
              <a:latin typeface="Courier New" pitchFamily="49" charset="0"/>
            </a:endParaRPr>
          </a:p>
          <a:p>
            <a:pPr eaLnBrk="1" hangingPunct="1"/>
            <a:endParaRPr lang="en-US" altLang="th-TH" sz="3600" b="1" smtClean="0">
              <a:solidFill>
                <a:srgbClr val="0033CC"/>
              </a:solidFill>
              <a:latin typeface="Courier New" pitchFamily="49" charset="0"/>
            </a:endParaRPr>
          </a:p>
          <a:p>
            <a:pPr eaLnBrk="1" hangingPunct="1"/>
            <a:endParaRPr lang="en-US" altLang="th-TH" sz="3600" b="1" smtClean="0">
              <a:solidFill>
                <a:srgbClr val="0033CC"/>
              </a:solidFill>
              <a:latin typeface="Courier New" pitchFamily="49" charset="0"/>
            </a:endParaRPr>
          </a:p>
          <a:p>
            <a:pPr eaLnBrk="1" hangingPunct="1"/>
            <a:endParaRPr lang="en-US" altLang="th-TH" sz="3600" b="1" smtClean="0">
              <a:solidFill>
                <a:srgbClr val="0033CC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th-TH" sz="3600" b="1" smtClean="0">
                <a:solidFill>
                  <a:srgbClr val="0033CC"/>
                </a:solidFill>
                <a:latin typeface="Courier New" pitchFamily="49" charset="0"/>
              </a:rPr>
              <a:t>}</a:t>
            </a:r>
            <a:endParaRPr lang="th-TH" altLang="th-TH" sz="3600" b="1" smtClean="0">
              <a:solidFill>
                <a:srgbClr val="0033CC"/>
              </a:solidFill>
              <a:latin typeface="Courier New" pitchFamily="49" charset="0"/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67544" y="2492896"/>
            <a:ext cx="734481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36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char  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msg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[5];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	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("Enter Message : ");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	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scanf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("%s", 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msg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	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("%s",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msg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);</a:t>
            </a:r>
            <a:endParaRPr lang="th-TH" altLang="th-TH" sz="2800" b="1" dirty="0">
              <a:solidFill>
                <a:srgbClr val="0033CC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41513" y="6321425"/>
            <a:ext cx="6878959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</a:t>
            </a:r>
            <a:r>
              <a:rPr lang="th-TH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ใช้คำสั่ง   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gets()           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str4.c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9" name="TextBox 1"/>
          <p:cNvSpPr txBox="1">
            <a:spLocks noChangeArrowheads="1"/>
          </p:cNvSpPr>
          <p:nvPr/>
        </p:nvSpPr>
        <p:spPr bwMode="auto">
          <a:xfrm>
            <a:off x="6228184" y="4067175"/>
            <a:ext cx="2448271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28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ชุดทดสอบ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computer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th-TH" sz="2800" b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Com  </a:t>
            </a:r>
            <a:r>
              <a:rPr lang="en-US" altLang="th-TH" sz="2800" b="1" dirty="0" err="1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puter</a:t>
            </a:r>
            <a:endParaRPr lang="en-US" altLang="th-TH" sz="2800" b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766656"/>
            <a:ext cx="8784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4400" b="1" dirty="0" smtClean="0">
                <a:solidFill>
                  <a:schemeClr val="tx2"/>
                </a:solidFill>
                <a:latin typeface="2548_D6" panose="02000000000000000000" pitchFamily="2" charset="0"/>
                <a:cs typeface="2548_D6" panose="02000000000000000000" pitchFamily="2" charset="0"/>
              </a:rPr>
              <a:t>ทำอย่างไรให้รับข้องมูลชุดทดสอบที่มีการเว้นวรรคได้</a:t>
            </a:r>
            <a:endParaRPr lang="th-TH" sz="4400" b="1" dirty="0">
              <a:solidFill>
                <a:schemeClr val="tx2"/>
              </a:solidFill>
              <a:latin typeface="2548_D6" panose="02000000000000000000" pitchFamily="2" charset="0"/>
              <a:cs typeface="2548_D6" panose="02000000000000000000" pitchFamily="2" charset="0"/>
            </a:endParaRPr>
          </a:p>
        </p:txBody>
      </p:sp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82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altLang="th-TH" sz="3600" b="1" dirty="0" smtClean="0">
                <a:solidFill>
                  <a:srgbClr val="0033CC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th-TH" altLang="th-TH" sz="3600" b="1" dirty="0" smtClean="0">
                <a:solidFill>
                  <a:srgbClr val="0033CC"/>
                </a:solidFill>
                <a:latin typeface="Courier New" pitchFamily="49" charset="0"/>
              </a:rPr>
              <a:t>กรณีค่าสตริงที่อ่านมามีขนาดตัวอักษรยาวกว่า</a:t>
            </a:r>
            <a:r>
              <a:rPr lang="th-TH" altLang="th-TH" sz="3600" b="1" i="1" dirty="0" smtClean="0">
                <a:solidFill>
                  <a:srgbClr val="800000"/>
                </a:solidFill>
                <a:latin typeface="Courier New" pitchFamily="49" charset="0"/>
              </a:rPr>
              <a:t>ขนาดของตัวแปร</a:t>
            </a:r>
            <a:r>
              <a:rPr lang="th-TH" altLang="th-TH" sz="1800" b="1" i="1" dirty="0" smtClean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altLang="th-TH" b="1" i="1" dirty="0" smtClean="0">
                <a:solidFill>
                  <a:srgbClr val="800000"/>
                </a:solidFill>
                <a:latin typeface="Courier New" pitchFamily="49" charset="0"/>
              </a:rPr>
              <a:t>array</a:t>
            </a:r>
            <a:r>
              <a:rPr lang="en-US" altLang="th-TH" b="1" dirty="0" smtClean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th-TH" altLang="th-TH" sz="3600" b="1" dirty="0" smtClean="0">
                <a:solidFill>
                  <a:srgbClr val="0033CC"/>
                </a:solidFill>
                <a:latin typeface="Courier New" pitchFamily="49" charset="0"/>
              </a:rPr>
              <a:t>ที่จะจัดเก็บ จะเกิดผลอย่างไร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236296" y="3027416"/>
            <a:ext cx="13684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6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th-TH" sz="96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27584" y="3140968"/>
            <a:ext cx="698477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char  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msg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[5];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(“Enter Message : “);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scanf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(“%s”, 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msg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printf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("%s",</a:t>
            </a:r>
            <a:r>
              <a:rPr lang="en-US" altLang="th-TH" sz="2800" b="1" dirty="0" err="1">
                <a:solidFill>
                  <a:srgbClr val="0033CC"/>
                </a:solidFill>
                <a:latin typeface="Courier New" pitchFamily="49" charset="0"/>
                <a:cs typeface="+mn-cs"/>
              </a:rPr>
              <a:t>msg</a:t>
            </a:r>
            <a:r>
              <a:rPr lang="en-US" altLang="th-TH" sz="2800" b="1" dirty="0">
                <a:solidFill>
                  <a:srgbClr val="0033CC"/>
                </a:solidFill>
                <a:latin typeface="Courier New" pitchFamily="49" charset="0"/>
                <a:cs typeface="+mn-cs"/>
              </a:rPr>
              <a:t>);</a:t>
            </a:r>
            <a:endParaRPr lang="th-TH" altLang="th-TH" sz="2800" b="1" dirty="0">
              <a:solidFill>
                <a:srgbClr val="0033CC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41513" y="6321425"/>
            <a:ext cx="6663208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จะอ่านจนกว่าจะเจอ 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  <a:endParaRPr lang="th-TH" sz="18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6989" y="766656"/>
            <a:ext cx="4152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Input Functions</a:t>
            </a:r>
            <a:endParaRPr lang="th-TH" sz="4400" dirty="0">
              <a:solidFill>
                <a:schemeClr val="tx2"/>
              </a:solidFill>
            </a:endParaRPr>
          </a:p>
        </p:txBody>
      </p:sp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60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06599" y="6111279"/>
            <a:ext cx="3322712" cy="746721"/>
          </a:xfrm>
        </p:spPr>
        <p:txBody>
          <a:bodyPr>
            <a:noAutofit/>
          </a:bodyPr>
          <a:lstStyle/>
          <a:p>
            <a:r>
              <a:rPr lang="th-TH" sz="48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....</a:t>
            </a:r>
            <a:r>
              <a:rPr lang="en-US" sz="48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String</a:t>
            </a:r>
            <a:r>
              <a:rPr lang="th-TH" sz="48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....</a:t>
            </a:r>
            <a:endParaRPr lang="th-TH" sz="48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เป็นตัว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แปร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ชุดของข้อมูล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char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กับข้อมูลหลาย ๆ ตัวอักขระหรือ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ข้อความที่เรียกว่า สตริง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String)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7" name="กลุ่ม 16"/>
          <p:cNvGrpSpPr/>
          <p:nvPr/>
        </p:nvGrpSpPr>
        <p:grpSpPr>
          <a:xfrm>
            <a:off x="5479706" y="2523362"/>
            <a:ext cx="2408108" cy="1861748"/>
            <a:chOff x="5508104" y="2613104"/>
            <a:chExt cx="2408108" cy="1861748"/>
          </a:xfrm>
        </p:grpSpPr>
        <p:sp>
          <p:nvSpPr>
            <p:cNvPr id="7" name="TextBox 6"/>
            <p:cNvSpPr txBox="1"/>
            <p:nvPr/>
          </p:nvSpPr>
          <p:spPr>
            <a:xfrm>
              <a:off x="5508104" y="3828521"/>
              <a:ext cx="1544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“Hello”</a:t>
              </a:r>
              <a:endParaRPr lang="th-TH" sz="3600" dirty="0"/>
            </a:p>
          </p:txBody>
        </p:sp>
        <p:grpSp>
          <p:nvGrpSpPr>
            <p:cNvPr id="10" name="กลุ่ม 9"/>
            <p:cNvGrpSpPr/>
            <p:nvPr/>
          </p:nvGrpSpPr>
          <p:grpSpPr>
            <a:xfrm>
              <a:off x="6188020" y="2613104"/>
              <a:ext cx="1728192" cy="1080120"/>
              <a:chOff x="6084168" y="3003505"/>
              <a:chExt cx="1728192" cy="1080120"/>
            </a:xfrm>
          </p:grpSpPr>
          <p:sp>
            <p:nvSpPr>
              <p:cNvPr id="9" name="คำบรรยายภาพแบบวงรี 8"/>
              <p:cNvSpPr/>
              <p:nvPr/>
            </p:nvSpPr>
            <p:spPr>
              <a:xfrm>
                <a:off x="6084168" y="3003505"/>
                <a:ext cx="1728192" cy="1080120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72200" y="3214717"/>
                <a:ext cx="14334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b="1" dirty="0" smtClean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ชุดตัวอักขระ</a:t>
                </a:r>
                <a:endParaRPr lang="th-TH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</p:grpSp>
      <p:grpSp>
        <p:nvGrpSpPr>
          <p:cNvPr id="16" name="กลุ่ม 15"/>
          <p:cNvGrpSpPr/>
          <p:nvPr/>
        </p:nvGrpSpPr>
        <p:grpSpPr>
          <a:xfrm>
            <a:off x="1237916" y="2381449"/>
            <a:ext cx="1728192" cy="2003661"/>
            <a:chOff x="1836204" y="2335894"/>
            <a:chExt cx="1728192" cy="2003661"/>
          </a:xfrm>
        </p:grpSpPr>
        <p:sp>
          <p:nvSpPr>
            <p:cNvPr id="11" name="TextBox 10"/>
            <p:cNvSpPr txBox="1"/>
            <p:nvPr/>
          </p:nvSpPr>
          <p:spPr>
            <a:xfrm>
              <a:off x="1979712" y="3693224"/>
              <a:ext cx="683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‘A’</a:t>
              </a:r>
              <a:endParaRPr lang="th-TH" sz="3600" dirty="0"/>
            </a:p>
          </p:txBody>
        </p:sp>
        <p:grpSp>
          <p:nvGrpSpPr>
            <p:cNvPr id="13" name="กลุ่ม 12"/>
            <p:cNvGrpSpPr/>
            <p:nvPr/>
          </p:nvGrpSpPr>
          <p:grpSpPr>
            <a:xfrm>
              <a:off x="1836204" y="2335894"/>
              <a:ext cx="1728192" cy="1080120"/>
              <a:chOff x="6084168" y="3003505"/>
              <a:chExt cx="1728192" cy="1080120"/>
            </a:xfrm>
          </p:grpSpPr>
          <p:sp>
            <p:nvSpPr>
              <p:cNvPr id="14" name="คำบรรยายภาพแบบวงรี 13"/>
              <p:cNvSpPr/>
              <p:nvPr/>
            </p:nvSpPr>
            <p:spPr>
              <a:xfrm>
                <a:off x="6084168" y="3003505"/>
                <a:ext cx="1728192" cy="1080120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72200" y="3214717"/>
                <a:ext cx="12956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b="1" dirty="0" smtClean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อักขระ</a:t>
                </a:r>
                <a:endParaRPr lang="th-TH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901998" y="4680016"/>
            <a:ext cx="2325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  key=‘A’;</a:t>
            </a:r>
            <a:endParaRPr lang="th-TH" dirty="0"/>
          </a:p>
        </p:txBody>
      </p:sp>
      <p:sp>
        <p:nvSpPr>
          <p:cNvPr id="19" name="TextBox 18"/>
          <p:cNvSpPr txBox="1"/>
          <p:nvPr/>
        </p:nvSpPr>
        <p:spPr>
          <a:xfrm>
            <a:off x="4932040" y="4680016"/>
            <a:ext cx="3853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  name[6]=“Hello”;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418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2185" y="1412777"/>
            <a:ext cx="8075613" cy="1224136"/>
          </a:xfrm>
        </p:spPr>
        <p:txBody>
          <a:bodyPr/>
          <a:lstStyle/>
          <a:p>
            <a:pPr eaLnBrk="1" hangingPunct="1"/>
            <a:r>
              <a:rPr lang="th-TH" altLang="th-TH" dirty="0" smtClean="0">
                <a:cs typeface="Angsana New" pitchFamily="18" charset="-34"/>
              </a:rPr>
              <a:t> </a:t>
            </a:r>
            <a:r>
              <a:rPr lang="th-TH" altLang="th-TH" sz="3600" b="1" dirty="0" smtClean="0">
                <a:latin typeface="Courier New" pitchFamily="49" charset="0"/>
              </a:rPr>
              <a:t>การป้องกันไม่ให้อ่านค่าตัวอักษรเกินกว่าขนาดของสตริงที่กำหนด ทำได้โดยการ</a:t>
            </a:r>
            <a:r>
              <a:rPr lang="th-TH" altLang="th-TH" sz="3600" b="1" dirty="0" smtClean="0">
                <a:solidFill>
                  <a:srgbClr val="CC0000"/>
                </a:solidFill>
                <a:latin typeface="Courier New" pitchFamily="49" charset="0"/>
              </a:rPr>
              <a:t>ระบุขนาดของตัวอักษรที่จะรับ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83567" y="2497456"/>
            <a:ext cx="7129463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main()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	char  </a:t>
            </a:r>
            <a:r>
              <a:rPr lang="en-US" sz="2400" b="1" dirty="0" err="1">
                <a:latin typeface="Courier New" pitchFamily="49" charset="0"/>
              </a:rPr>
              <a:t>msg</a:t>
            </a:r>
            <a:r>
              <a:rPr lang="en-US" sz="2400" b="1" dirty="0">
                <a:latin typeface="Courier New" pitchFamily="49" charset="0"/>
              </a:rPr>
              <a:t>[5];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("Enter Massage : ");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</a:rPr>
              <a:t>("%9s", </a:t>
            </a:r>
            <a:r>
              <a:rPr lang="en-US" sz="2400" b="1" dirty="0" err="1">
                <a:latin typeface="Courier New" pitchFamily="49" charset="0"/>
              </a:rPr>
              <a:t>msg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("%s",</a:t>
            </a:r>
            <a:r>
              <a:rPr lang="en-US" sz="2400" b="1" dirty="0" err="1">
                <a:latin typeface="Courier New" pitchFamily="49" charset="0"/>
              </a:rPr>
              <a:t>msg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th-TH" sz="2400" b="1" dirty="0">
              <a:latin typeface="Courier New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499992" y="6321425"/>
            <a:ext cx="4464497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tr2.c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6989" y="766656"/>
            <a:ext cx="4152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th-TH" sz="4400" b="1" i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Input Functions</a:t>
            </a:r>
            <a:endParaRPr lang="th-TH" sz="4400" i="1" dirty="0">
              <a:solidFill>
                <a:schemeClr val="tx2"/>
              </a:solidFill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7456"/>
            <a:ext cx="4101714" cy="1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1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1700017"/>
            <a:ext cx="7696200" cy="5000625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th-TH" sz="3200" b="1" dirty="0" smtClean="0">
                <a:latin typeface="Angsana New" pitchFamily="18" charset="-34"/>
                <a:cs typeface="Angsana New" pitchFamily="18" charset="-34"/>
              </a:rPr>
              <a:t>Edit set</a:t>
            </a:r>
            <a:r>
              <a:rPr lang="en-US" altLang="th-TH" sz="3200" dirty="0" smtClean="0">
                <a:latin typeface="Angsana New" pitchFamily="18" charset="-34"/>
                <a:cs typeface="Angsana New" pitchFamily="18" charset="-34"/>
              </a:rPr>
              <a:t> ( </a:t>
            </a:r>
            <a:r>
              <a:rPr lang="en-US" altLang="th-TH" sz="3200" b="1" dirty="0" smtClean="0">
                <a:latin typeface="Angsana New" pitchFamily="18" charset="-34"/>
                <a:cs typeface="Angsana New" pitchFamily="18" charset="-34"/>
              </a:rPr>
              <a:t>%[…]</a:t>
            </a:r>
            <a:r>
              <a:rPr lang="en-US" altLang="th-TH" sz="3200" dirty="0" smtClean="0">
                <a:latin typeface="Angsana New" pitchFamily="18" charset="-34"/>
                <a:cs typeface="Angsana New" pitchFamily="18" charset="-34"/>
              </a:rPr>
              <a:t> ) </a:t>
            </a:r>
            <a:r>
              <a:rPr lang="th-TH" altLang="th-TH" sz="3200" dirty="0" smtClean="0">
                <a:latin typeface="Angsana New" pitchFamily="18" charset="-34"/>
                <a:cs typeface="Angsana New" pitchFamily="18" charset="-34"/>
              </a:rPr>
              <a:t>คือ</a:t>
            </a:r>
            <a:r>
              <a:rPr lang="th-TH" altLang="th-TH" sz="32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altLang="th-TH" sz="3200" dirty="0" smtClean="0">
                <a:latin typeface="Angsana New" pitchFamily="18" charset="-34"/>
                <a:cs typeface="Angsana New" pitchFamily="18" charset="-34"/>
              </a:rPr>
              <a:t>กลุ่มเครื่องหมายที่ใช้ในการกำหนดรูปแบบการอ่าน </a:t>
            </a:r>
            <a:r>
              <a:rPr lang="en-US" altLang="th-TH" sz="3200" dirty="0" smtClean="0">
                <a:latin typeface="Angsana New" pitchFamily="18" charset="-34"/>
                <a:cs typeface="Angsana New" pitchFamily="18" charset="-34"/>
              </a:rPr>
              <a:t>string </a:t>
            </a:r>
            <a:r>
              <a:rPr lang="th-TH" altLang="th-TH" sz="3200" dirty="0" smtClean="0">
                <a:latin typeface="Angsana New" pitchFamily="18" charset="-34"/>
                <a:cs typeface="Angsana New" pitchFamily="18" charset="-34"/>
              </a:rPr>
              <a:t>โดย </a:t>
            </a:r>
            <a:r>
              <a:rPr lang="en-US" altLang="th-TH" sz="3200" dirty="0" err="1" smtClean="0">
                <a:latin typeface="Angsana New" pitchFamily="18" charset="-34"/>
                <a:cs typeface="Angsana New" pitchFamily="18" charset="-34"/>
              </a:rPr>
              <a:t>scanf</a:t>
            </a:r>
            <a:r>
              <a:rPr lang="en-US" altLang="th-TH" sz="3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altLang="th-TH" sz="3200" dirty="0" smtClean="0">
                <a:latin typeface="Angsana New" pitchFamily="18" charset="-34"/>
                <a:cs typeface="Angsana New" pitchFamily="18" charset="-34"/>
              </a:rPr>
              <a:t>จะเลือกอ่านตัวอักษรที่</a:t>
            </a:r>
            <a:r>
              <a:rPr lang="th-TH" altLang="th-TH" sz="3200" u="sng" dirty="0" smtClean="0">
                <a:latin typeface="Angsana New" pitchFamily="18" charset="-34"/>
                <a:cs typeface="Angsana New" pitchFamily="18" charset="-34"/>
              </a:rPr>
              <a:t>เหมือนกับ</a:t>
            </a:r>
            <a:r>
              <a:rPr lang="th-TH" altLang="th-TH" sz="3200" dirty="0" smtClean="0">
                <a:latin typeface="Angsana New" pitchFamily="18" charset="-34"/>
                <a:cs typeface="Angsana New" pitchFamily="18" charset="-34"/>
              </a:rPr>
              <a:t>ตัวอักษรที่อยู่ใน </a:t>
            </a:r>
            <a:r>
              <a:rPr lang="en-US" altLang="th-TH" sz="3200" dirty="0" smtClean="0">
                <a:latin typeface="Angsana New" pitchFamily="18" charset="-34"/>
                <a:cs typeface="Angsana New" pitchFamily="18" charset="-34"/>
              </a:rPr>
              <a:t>[…] </a:t>
            </a:r>
            <a:r>
              <a:rPr lang="th-TH" altLang="th-TH" sz="3200" dirty="0" smtClean="0">
                <a:latin typeface="Angsana New" pitchFamily="18" charset="-34"/>
                <a:cs typeface="Angsana New" pitchFamily="18" charset="-34"/>
              </a:rPr>
              <a:t>ของ </a:t>
            </a:r>
            <a:r>
              <a:rPr lang="en-US" altLang="th-TH" sz="3200" dirty="0" smtClean="0">
                <a:latin typeface="Angsana New" pitchFamily="18" charset="-34"/>
                <a:cs typeface="Angsana New" pitchFamily="18" charset="-34"/>
              </a:rPr>
              <a:t>edit set </a:t>
            </a:r>
            <a:r>
              <a:rPr lang="th-TH" altLang="th-TH" sz="3200" dirty="0" smtClean="0">
                <a:latin typeface="Angsana New" pitchFamily="18" charset="-34"/>
                <a:cs typeface="Angsana New" pitchFamily="18" charset="-34"/>
              </a:rPr>
              <a:t>เท่านั้น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th-TH" altLang="th-TH" sz="3200" dirty="0" smtClean="0">
              <a:latin typeface="Angsana New" pitchFamily="18" charset="-34"/>
              <a:cs typeface="Angsana New" pitchFamily="18" charset="-34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th-TH" altLang="th-TH" sz="3200" dirty="0" smtClean="0">
              <a:latin typeface="Angsana New" pitchFamily="18" charset="-34"/>
              <a:cs typeface="Angsana New" pitchFamily="18" charset="-34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th-TH" altLang="th-TH" sz="3200" dirty="0" smtClean="0">
              <a:latin typeface="Angsana New" pitchFamily="18" charset="-34"/>
              <a:cs typeface="Angsana New" pitchFamily="18" charset="-34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th-TH" altLang="th-TH" sz="3200" u="sng" dirty="0" smtClean="0">
              <a:latin typeface="Angsana New" pitchFamily="18" charset="-34"/>
              <a:cs typeface="Angsana New" pitchFamily="18" charset="-34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th-TH" altLang="th-TH" sz="3200" u="sng" dirty="0" smtClean="0">
              <a:latin typeface="Angsana New" pitchFamily="18" charset="-34"/>
              <a:cs typeface="Angsana New" pitchFamily="18" charset="-34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th-TH" altLang="th-TH" sz="3200" u="sng" dirty="0" err="1" smtClean="0">
                <a:latin typeface="Angsana New" pitchFamily="18" charset="-34"/>
                <a:cs typeface="Angsana New" pitchFamily="18" charset="-34"/>
              </a:rPr>
              <a:t>ตย</a:t>
            </a:r>
            <a:r>
              <a:rPr lang="th-TH" altLang="th-TH" sz="3200" u="sng" dirty="0" smtClean="0">
                <a:latin typeface="Angsana New" pitchFamily="18" charset="-34"/>
                <a:cs typeface="Angsana New" pitchFamily="18" charset="-34"/>
              </a:rPr>
              <a:t>.</a:t>
            </a:r>
            <a:r>
              <a:rPr lang="th-TH" altLang="th-TH" sz="3200" dirty="0" smtClean="0">
                <a:latin typeface="Angsana New" pitchFamily="18" charset="-34"/>
                <a:cs typeface="Angsana New" pitchFamily="18" charset="-34"/>
              </a:rPr>
              <a:t>  การอ่านค่าเงิน </a:t>
            </a:r>
            <a:r>
              <a:rPr lang="th-TH" altLang="th-TH" sz="3200" dirty="0" err="1" smtClean="0">
                <a:latin typeface="Angsana New" pitchFamily="18" charset="-34"/>
                <a:cs typeface="Angsana New" pitchFamily="18" charset="-34"/>
              </a:rPr>
              <a:t>สกุลดอลล่าร์</a:t>
            </a:r>
            <a:r>
              <a:rPr lang="th-TH" altLang="th-TH" sz="3200" dirty="0" smtClean="0">
                <a:latin typeface="Angsana New" pitchFamily="18" charset="-34"/>
                <a:cs typeface="Angsana New" pitchFamily="18" charset="-34"/>
              </a:rPr>
              <a:t> เท่านั้น</a:t>
            </a:r>
            <a:endParaRPr lang="en-US" altLang="th-TH" sz="32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32498" y="3573016"/>
            <a:ext cx="6192663" cy="2123658"/>
          </a:xfrm>
          <a:prstGeom prst="rect">
            <a:avLst/>
          </a:prstGeom>
          <a:noFill/>
          <a:ln w="28575">
            <a:solidFill>
              <a:schemeClr val="hlink"/>
            </a:solidFill>
            <a:prstDash val="lgDash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Courier New" pitchFamily="49" charset="0"/>
              </a:rPr>
              <a:t>char  </a:t>
            </a:r>
            <a:r>
              <a:rPr lang="en-US" sz="2400" b="1" dirty="0" err="1">
                <a:latin typeface="Courier New" pitchFamily="49" charset="0"/>
              </a:rPr>
              <a:t>msg</a:t>
            </a:r>
            <a:r>
              <a:rPr lang="en-US" sz="2400" b="1" dirty="0">
                <a:latin typeface="Courier New" pitchFamily="49" charset="0"/>
              </a:rPr>
              <a:t>[15];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(“Enter money : “);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>
                <a:latin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</a:rPr>
              <a:t>(“%9[1234567890,.$]s”,</a:t>
            </a:r>
            <a:r>
              <a:rPr lang="en-US" sz="2400" b="1" dirty="0" err="1">
                <a:latin typeface="Courier New" pitchFamily="49" charset="0"/>
              </a:rPr>
              <a:t>msg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("%s",</a:t>
            </a:r>
            <a:r>
              <a:rPr lang="en-US" sz="2400" b="1" dirty="0" err="1">
                <a:latin typeface="Courier New" pitchFamily="49" charset="0"/>
              </a:rPr>
              <a:t>msg</a:t>
            </a:r>
            <a:r>
              <a:rPr lang="en-US" sz="2400" b="1" dirty="0">
                <a:latin typeface="Courier New" pitchFamily="49" charset="0"/>
              </a:rPr>
              <a:t>);</a:t>
            </a:r>
            <a:endParaRPr lang="th-TH" sz="2400" b="1" dirty="0">
              <a:latin typeface="Courier New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41513" y="6321425"/>
            <a:ext cx="6878959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1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Enter  money  :  1.234$             str3.c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6989" y="766656"/>
            <a:ext cx="4152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Input Functions</a:t>
            </a:r>
            <a:endParaRPr lang="th-TH" sz="4400" dirty="0">
              <a:solidFill>
                <a:schemeClr val="tx2"/>
              </a:solidFill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01" y="2686912"/>
            <a:ext cx="51149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8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ตัวแทนเนื้อหา 2"/>
          <p:cNvSpPr>
            <a:spLocks noGrp="1"/>
          </p:cNvSpPr>
          <p:nvPr>
            <p:ph idx="1"/>
          </p:nvPr>
        </p:nvSpPr>
        <p:spPr>
          <a:xfrm>
            <a:off x="395536" y="260648"/>
            <a:ext cx="7488832" cy="5328443"/>
          </a:xfrm>
        </p:spPr>
        <p:txBody>
          <a:bodyPr>
            <a:normAutofit/>
          </a:bodyPr>
          <a:lstStyle/>
          <a:p>
            <a:pPr eaLnBrk="1" hangingPunct="1"/>
            <a: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ให้นักเรียนเขียนโปรแกรมรับข้อความ </a:t>
            </a:r>
            <a:b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แล้วแสดงข้อความสลับตัวอักษร </a:t>
            </a:r>
          </a:p>
          <a:p>
            <a:pPr eaLnBrk="1" hangingPunct="1"/>
            <a:r>
              <a:rPr lang="th-TH" altLang="th-TH" sz="3600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pPr eaLnBrk="1" hangingPunct="1"/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รับข้อมูล   </a:t>
            </a:r>
            <a:r>
              <a:rPr lang="en-US" alt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ABCDEFG</a:t>
            </a:r>
          </a:p>
          <a:p>
            <a:pPr eaLnBrk="1" hangingPunct="1"/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แสดงผล </a:t>
            </a:r>
            <a:r>
              <a:rPr lang="th-TH" alt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alt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GFEDCBA</a:t>
            </a:r>
            <a:endParaRPr lang="th-TH" altLang="th-TH" sz="3600" b="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/>
            <a:endParaRPr lang="th-TH" altLang="th-TH" sz="24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6101" y="26401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>
                <a:solidFill>
                  <a:schemeClr val="tx2"/>
                </a:solidFill>
                <a:latin typeface="05_ZZ Death Note 1.0" panose="02000000000000000000" pitchFamily="2" charset="0"/>
                <a:cs typeface="05_ZZ Death Note 1.0" panose="02000000000000000000" pitchFamily="2" charset="0"/>
              </a:rPr>
              <a:t>ทดสอบความเข้าใจ</a:t>
            </a:r>
            <a:endParaRPr lang="th-TH" sz="4400" b="1" dirty="0">
              <a:solidFill>
                <a:schemeClr val="tx2"/>
              </a:solidFill>
              <a:latin typeface="05_ZZ Death Note 1.0" panose="02000000000000000000" pitchFamily="2" charset="0"/>
              <a:cs typeface="05_ZZ Death Note 1.0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700808"/>
            <a:ext cx="4105611" cy="181588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สิ่งที่ต้องรู้มีอะไรบ้าง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คำสั่งรับข้อมูล</a:t>
            </a:r>
          </a:p>
          <a:p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การเข้าถึงแต่ละตำแหน่งของตัวอักขระ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การพิมพ์ย้อนกลับ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779912" y="3861048"/>
            <a:ext cx="3888432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main(){</a:t>
            </a:r>
          </a:p>
          <a:p>
            <a:r>
              <a:rPr lang="en-US" dirty="0"/>
              <a:t> 	char </a:t>
            </a:r>
            <a:r>
              <a:rPr lang="en-US" dirty="0" err="1"/>
              <a:t>msg</a:t>
            </a:r>
            <a:r>
              <a:rPr lang="en-US" dirty="0"/>
              <a:t>[10];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=0,j=0;</a:t>
            </a:r>
          </a:p>
          <a:p>
            <a:r>
              <a:rPr lang="en-US" dirty="0"/>
              <a:t> 	char </a:t>
            </a:r>
            <a:r>
              <a:rPr lang="en-US" dirty="0" err="1"/>
              <a:t>str</a:t>
            </a:r>
            <a:r>
              <a:rPr lang="en-US" dirty="0"/>
              <a:t>[10];</a:t>
            </a:r>
          </a:p>
          <a:p>
            <a:r>
              <a:rPr lang="en-US" dirty="0"/>
              <a:t> 	</a:t>
            </a:r>
            <a:r>
              <a:rPr lang="en-US" dirty="0" err="1"/>
              <a:t>scanf</a:t>
            </a:r>
            <a:r>
              <a:rPr lang="en-US" dirty="0"/>
              <a:t>("%s",</a:t>
            </a:r>
            <a:r>
              <a:rPr lang="en-US" dirty="0" err="1"/>
              <a:t>msg</a:t>
            </a:r>
            <a:r>
              <a:rPr lang="en-US" dirty="0"/>
              <a:t>);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734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199" y="116632"/>
            <a:ext cx="158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แนวคิด</a:t>
            </a:r>
            <a:endParaRPr lang="th-TH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5536" y="1033572"/>
            <a:ext cx="827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นับจำนวนของตัวอักษรเพื่อต้องการกำหนดตำแหน่งของตัวอักษรแต่ละตัว</a:t>
            </a:r>
            <a:endParaRPr lang="th-TH" sz="32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899592" y="1772816"/>
            <a:ext cx="5256584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th-TH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th-TH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th-TH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=0;</a:t>
            </a:r>
          </a:p>
          <a:p>
            <a:r>
              <a:rPr lang="en-US" altLang="th-TH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th-TH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while </a:t>
            </a:r>
            <a:r>
              <a:rPr lang="en-US" altLang="th-TH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th-TH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msg</a:t>
            </a:r>
            <a:r>
              <a:rPr lang="en-US" altLang="th-TH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altLang="th-TH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th-TH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 != '\0') </a:t>
            </a:r>
          </a:p>
          <a:p>
            <a:r>
              <a:rPr lang="en-US" altLang="th-TH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++</a:t>
            </a:r>
            <a:r>
              <a:rPr lang="en-US" altLang="th-TH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th-TH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; 	</a:t>
            </a:r>
          </a:p>
        </p:txBody>
      </p:sp>
      <p:grpSp>
        <p:nvGrpSpPr>
          <p:cNvPr id="48" name="กลุ่ม 47"/>
          <p:cNvGrpSpPr/>
          <p:nvPr/>
        </p:nvGrpSpPr>
        <p:grpSpPr>
          <a:xfrm>
            <a:off x="1115616" y="4797152"/>
            <a:ext cx="4728748" cy="1152128"/>
            <a:chOff x="1115616" y="1052736"/>
            <a:chExt cx="4728748" cy="1152128"/>
          </a:xfrm>
        </p:grpSpPr>
        <p:sp>
          <p:nvSpPr>
            <p:cNvPr id="58" name="TextBox 57"/>
            <p:cNvSpPr txBox="1"/>
            <p:nvPr/>
          </p:nvSpPr>
          <p:spPr>
            <a:xfrm>
              <a:off x="2267744" y="1484784"/>
              <a:ext cx="42351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th-TH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87151" y="1484784"/>
              <a:ext cx="465865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/>
                <a:t>B</a:t>
              </a:r>
              <a:endParaRPr lang="th-TH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63068" y="1484784"/>
              <a:ext cx="444352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th-TH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11971" y="1484784"/>
              <a:ext cx="444352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57180" y="1484784"/>
              <a:ext cx="42351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80694" y="1484784"/>
              <a:ext cx="404278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/>
                <a:t>F</a:t>
              </a:r>
              <a:endParaRPr lang="th-TH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74712" y="1484784"/>
              <a:ext cx="463588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 smtClean="0"/>
                <a:t>G</a:t>
              </a:r>
              <a:endParaRPr lang="th-TH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67744" y="1052736"/>
              <a:ext cx="35766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0  1    2   3  4  5  6   7</a:t>
              </a:r>
              <a:endParaRPr lang="th-TH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15616" y="1681644"/>
              <a:ext cx="1074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msg</a:t>
              </a:r>
              <a:r>
                <a:rPr lang="en-US" dirty="0" smtClean="0"/>
                <a:t>=</a:t>
              </a:r>
              <a:endParaRPr lang="th-TH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45831" y="1484784"/>
              <a:ext cx="484428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 smtClean="0"/>
                <a:t>\0</a:t>
              </a:r>
              <a:endParaRPr lang="th-TH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915816" y="3861048"/>
            <a:ext cx="5069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นับจบ</a:t>
            </a: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 loop</a:t>
            </a:r>
            <a:r>
              <a:rPr lang="th-TH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 แรก</a:t>
            </a: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 </a:t>
            </a:r>
            <a:r>
              <a:rPr 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</a:t>
            </a: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i</a:t>
            </a: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 </a:t>
            </a:r>
            <a:r>
              <a:rPr lang="th-TH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มีค่าเท่ากับ</a:t>
            </a:r>
            <a:r>
              <a:rPr lang="en-US" sz="36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7</a:t>
            </a:r>
            <a:endParaRPr lang="th-TH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9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ตัวแทนเนื้อหา 2"/>
          <p:cNvSpPr>
            <a:spLocks noGrp="1"/>
          </p:cNvSpPr>
          <p:nvPr>
            <p:ph idx="1"/>
          </p:nvPr>
        </p:nvSpPr>
        <p:spPr>
          <a:xfrm>
            <a:off x="899592" y="1052736"/>
            <a:ext cx="7488832" cy="5328443"/>
          </a:xfrm>
        </p:spPr>
        <p:txBody>
          <a:bodyPr>
            <a:normAutofit/>
          </a:bodyPr>
          <a:lstStyle/>
          <a:p>
            <a:pPr eaLnBrk="1" hangingPunct="1"/>
            <a: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ให้นักเรียนเขียนโปรแกรมรับข้อความ แล้วแสดงข้อความสลับตัวอักษร </a:t>
            </a:r>
          </a:p>
          <a:p>
            <a:pPr eaLnBrk="1" hangingPunct="1"/>
            <a:r>
              <a:rPr lang="th-TH" altLang="th-TH" sz="4400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pPr eaLnBrk="1" hangingPunct="1"/>
            <a:r>
              <a:rPr lang="th-TH" alt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รับข้อมูล   </a:t>
            </a:r>
            <a:r>
              <a:rPr lang="en-US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ABCDEFG</a:t>
            </a:r>
          </a:p>
          <a:p>
            <a:pPr eaLnBrk="1" hangingPunct="1"/>
            <a:r>
              <a:rPr lang="th-TH" alt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แสดงผล </a:t>
            </a:r>
            <a: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GFEDCBA</a:t>
            </a:r>
            <a:endParaRPr lang="th-TH" altLang="th-TH" sz="4400" b="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/>
            <a:endParaRPr lang="th-TH" altLang="th-TH" sz="24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6101" y="26401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>
                <a:solidFill>
                  <a:schemeClr val="tx2"/>
                </a:solidFill>
                <a:latin typeface="05_ZZ Death Note 1.0" panose="02000000000000000000" pitchFamily="2" charset="0"/>
                <a:cs typeface="05_ZZ Death Note 1.0" panose="02000000000000000000" pitchFamily="2" charset="0"/>
              </a:rPr>
              <a:t>ทดสอบความเข้าใจ</a:t>
            </a:r>
            <a:endParaRPr lang="th-TH" sz="4400" b="1" dirty="0">
              <a:solidFill>
                <a:schemeClr val="tx2"/>
              </a:solidFill>
              <a:latin typeface="05_ZZ Death Note 1.0" panose="02000000000000000000" pitchFamily="2" charset="0"/>
              <a:cs typeface="05_ZZ Death Note 1.0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2420888"/>
            <a:ext cx="3943708" cy="181588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สิ่งที่ต้องรู้มีอะไรบ้าง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คำสั่งรับข้อมูล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การเข้าถึงแต่ละตำแหน่งของตัวอักขระ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การพิมพ์ย้อนกลับ</a:t>
            </a:r>
          </a:p>
        </p:txBody>
      </p:sp>
    </p:spTree>
    <p:extLst>
      <p:ext uri="{BB962C8B-B14F-4D97-AF65-F5344CB8AC3E}">
        <p14:creationId xmlns:p14="http://schemas.microsoft.com/office/powerpoint/2010/main" val="41201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06" y="201414"/>
            <a:ext cx="158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แนวคิด</a:t>
            </a:r>
            <a:endParaRPr lang="th-TH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7" name="กลุ่ม 16"/>
          <p:cNvGrpSpPr/>
          <p:nvPr/>
        </p:nvGrpSpPr>
        <p:grpSpPr>
          <a:xfrm>
            <a:off x="827584" y="1439198"/>
            <a:ext cx="4728748" cy="1152128"/>
            <a:chOff x="1115616" y="1052736"/>
            <a:chExt cx="4728748" cy="1152128"/>
          </a:xfrm>
        </p:grpSpPr>
        <p:sp>
          <p:nvSpPr>
            <p:cNvPr id="5" name="TextBox 4"/>
            <p:cNvSpPr txBox="1"/>
            <p:nvPr/>
          </p:nvSpPr>
          <p:spPr>
            <a:xfrm>
              <a:off x="2267744" y="1484784"/>
              <a:ext cx="42351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th-TH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87151" y="1484784"/>
              <a:ext cx="465865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/>
                <a:t>B</a:t>
              </a:r>
              <a:endParaRPr lang="th-TH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63068" y="1484784"/>
              <a:ext cx="444352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th-TH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11971" y="1484784"/>
              <a:ext cx="444352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7180" y="1484784"/>
              <a:ext cx="42351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80694" y="1484784"/>
              <a:ext cx="404278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/>
                <a:t>F</a:t>
              </a:r>
              <a:endParaRPr lang="th-TH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74712" y="1484784"/>
              <a:ext cx="463588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 smtClean="0"/>
                <a:t>G</a:t>
              </a:r>
              <a:endParaRPr lang="th-TH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67744" y="1052736"/>
              <a:ext cx="35766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0  1    2   3  4  5  6   7</a:t>
              </a:r>
              <a:endParaRPr lang="th-TH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5616" y="1681644"/>
              <a:ext cx="1074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msg</a:t>
              </a:r>
              <a:r>
                <a:rPr lang="en-US" dirty="0" smtClean="0"/>
                <a:t>=</a:t>
              </a:r>
              <a:endParaRPr lang="th-TH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45831" y="1484784"/>
              <a:ext cx="484428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 smtClean="0"/>
                <a:t>\0</a:t>
              </a:r>
              <a:endParaRPr lang="th-TH" dirty="0"/>
            </a:p>
          </p:txBody>
        </p:sp>
      </p:grpSp>
      <p:grpSp>
        <p:nvGrpSpPr>
          <p:cNvPr id="18" name="กลุ่ม 17"/>
          <p:cNvGrpSpPr/>
          <p:nvPr/>
        </p:nvGrpSpPr>
        <p:grpSpPr>
          <a:xfrm>
            <a:off x="1187624" y="3671446"/>
            <a:ext cx="4368708" cy="1152128"/>
            <a:chOff x="1475656" y="1052736"/>
            <a:chExt cx="4368708" cy="1152128"/>
          </a:xfrm>
        </p:grpSpPr>
        <p:sp>
          <p:nvSpPr>
            <p:cNvPr id="19" name="TextBox 18"/>
            <p:cNvSpPr txBox="1"/>
            <p:nvPr/>
          </p:nvSpPr>
          <p:spPr>
            <a:xfrm>
              <a:off x="2311988" y="1484784"/>
              <a:ext cx="463588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endParaRPr lang="th-TH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5639" y="1484784"/>
              <a:ext cx="404278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 smtClean="0"/>
                <a:t>F</a:t>
              </a:r>
              <a:endParaRPr lang="th-TH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92564" y="1484784"/>
              <a:ext cx="42351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th-TH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11971" y="1484784"/>
              <a:ext cx="444352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 smtClean="0"/>
                <a:t>D</a:t>
              </a:r>
              <a:endParaRPr lang="th-TH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57180" y="1484784"/>
              <a:ext cx="444352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/>
                <a:t>C</a:t>
              </a:r>
              <a:endParaRPr lang="th-TH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95442" y="1484784"/>
              <a:ext cx="42351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18956" y="1484784"/>
              <a:ext cx="423514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7744" y="1052736"/>
              <a:ext cx="35766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0  1    2   3  4  5  6   7</a:t>
              </a:r>
              <a:endParaRPr lang="th-TH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5656" y="1681644"/>
              <a:ext cx="7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str</a:t>
              </a:r>
              <a:r>
                <a:rPr lang="en-US" dirty="0" smtClean="0"/>
                <a:t>=</a:t>
              </a:r>
              <a:endParaRPr lang="th-TH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45831" y="1484784"/>
              <a:ext cx="484428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th-TH"/>
              </a:defPPr>
            </a:lstStyle>
            <a:p>
              <a:r>
                <a:rPr lang="en-US" dirty="0" smtClean="0"/>
                <a:t>\0</a:t>
              </a:r>
              <a:endParaRPr lang="th-TH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75656" y="1439198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</a:t>
            </a:r>
            <a:endParaRPr lang="th-TH" dirty="0"/>
          </a:p>
        </p:txBody>
      </p:sp>
      <p:sp>
        <p:nvSpPr>
          <p:cNvPr id="30" name="TextBox 29"/>
          <p:cNvSpPr txBox="1"/>
          <p:nvPr/>
        </p:nvSpPr>
        <p:spPr>
          <a:xfrm>
            <a:off x="1449760" y="3671446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 =</a:t>
            </a:r>
            <a:endParaRPr lang="th-TH" dirty="0"/>
          </a:p>
        </p:txBody>
      </p:sp>
      <p:sp>
        <p:nvSpPr>
          <p:cNvPr id="33" name="TextBox 32"/>
          <p:cNvSpPr txBox="1"/>
          <p:nvPr/>
        </p:nvSpPr>
        <p:spPr>
          <a:xfrm>
            <a:off x="5093600" y="705470"/>
            <a:ext cx="2574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  <a:sym typeface="Wingdings"/>
              </a:rPr>
              <a:t></a:t>
            </a:r>
            <a:r>
              <a:rPr lang="en-US" sz="3600" dirty="0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sym typeface="Wingdings"/>
              </a:rPr>
              <a:t>i</a:t>
            </a:r>
            <a:r>
              <a:rPr lang="en-US" sz="3600" dirty="0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th-TH" sz="3600" dirty="0" smtClean="0">
                <a:solidFill>
                  <a:srgbClr val="0070C0"/>
                </a:solidFill>
                <a:sym typeface="Wingdings"/>
              </a:rPr>
              <a:t>มีค่าเท่ากับ</a:t>
            </a:r>
            <a:r>
              <a:rPr lang="en-US" sz="3600" dirty="0" err="1" smtClean="0">
                <a:solidFill>
                  <a:srgbClr val="0070C0"/>
                </a:solidFill>
                <a:sym typeface="Wingdings"/>
              </a:rPr>
              <a:t>7</a:t>
            </a:r>
            <a:endParaRPr lang="th-TH" sz="3600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03054" y="3081734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  <a:sym typeface="Wingdings"/>
              </a:rPr>
              <a:t></a:t>
            </a:r>
            <a:endParaRPr lang="th-TH" dirty="0">
              <a:solidFill>
                <a:srgbClr val="0070C0"/>
              </a:solidFill>
            </a:endParaRPr>
          </a:p>
        </p:txBody>
      </p:sp>
      <p:grpSp>
        <p:nvGrpSpPr>
          <p:cNvPr id="49" name="กลุ่ม 48"/>
          <p:cNvGrpSpPr/>
          <p:nvPr/>
        </p:nvGrpSpPr>
        <p:grpSpPr>
          <a:xfrm>
            <a:off x="2191469" y="2303294"/>
            <a:ext cx="2651212" cy="864096"/>
            <a:chOff x="2479501" y="1916832"/>
            <a:chExt cx="2651212" cy="864096"/>
          </a:xfrm>
        </p:grpSpPr>
        <p:cxnSp>
          <p:nvCxnSpPr>
            <p:cNvPr id="36" name="ตัวเชื่อมต่อตรง 35"/>
            <p:cNvCxnSpPr/>
            <p:nvPr/>
          </p:nvCxnSpPr>
          <p:spPr>
            <a:xfrm>
              <a:off x="5130713" y="2220414"/>
              <a:ext cx="0" cy="56051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ตัวเชื่อมต่อตรง 37"/>
            <p:cNvCxnSpPr/>
            <p:nvPr/>
          </p:nvCxnSpPr>
          <p:spPr>
            <a:xfrm flipH="1">
              <a:off x="2479502" y="2205283"/>
              <a:ext cx="2651211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ตัวเชื่อมต่อตรง 39"/>
            <p:cNvCxnSpPr/>
            <p:nvPr/>
          </p:nvCxnSpPr>
          <p:spPr>
            <a:xfrm>
              <a:off x="2479501" y="1916832"/>
              <a:ext cx="0" cy="28803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1" name="สี่เหลี่ยมผืนผ้า 40"/>
          <p:cNvSpPr/>
          <p:nvPr/>
        </p:nvSpPr>
        <p:spPr>
          <a:xfrm>
            <a:off x="5789220" y="3284457"/>
            <a:ext cx="2942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h-TH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th-TH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[i-j-1]=</a:t>
            </a:r>
            <a:r>
              <a:rPr lang="en-US" altLang="th-TH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msg</a:t>
            </a:r>
            <a:r>
              <a:rPr lang="en-US" altLang="th-TH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[j];</a:t>
            </a:r>
          </a:p>
        </p:txBody>
      </p:sp>
      <p:cxnSp>
        <p:nvCxnSpPr>
          <p:cNvPr id="43" name="ลูกศรเชื่อมต่อแบบตรง 42"/>
          <p:cNvCxnSpPr/>
          <p:nvPr/>
        </p:nvCxnSpPr>
        <p:spPr>
          <a:xfrm>
            <a:off x="6516216" y="1642448"/>
            <a:ext cx="0" cy="166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ลูกศรเชื่อมต่อแบบตรง 44"/>
          <p:cNvCxnSpPr/>
          <p:nvPr/>
        </p:nvCxnSpPr>
        <p:spPr>
          <a:xfrm flipV="1">
            <a:off x="6660232" y="3933056"/>
            <a:ext cx="0" cy="693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22639" y="4705980"/>
            <a:ext cx="67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=0</a:t>
            </a:r>
            <a:endParaRPr lang="th-TH" dirty="0"/>
          </a:p>
        </p:txBody>
      </p:sp>
      <p:grpSp>
        <p:nvGrpSpPr>
          <p:cNvPr id="50" name="กลุ่ม 49"/>
          <p:cNvGrpSpPr/>
          <p:nvPr/>
        </p:nvGrpSpPr>
        <p:grpSpPr>
          <a:xfrm>
            <a:off x="2577383" y="2447310"/>
            <a:ext cx="1841784" cy="1065372"/>
            <a:chOff x="2479501" y="1916832"/>
            <a:chExt cx="2651212" cy="1065372"/>
          </a:xfrm>
        </p:grpSpPr>
        <p:cxnSp>
          <p:nvCxnSpPr>
            <p:cNvPr id="51" name="ตัวเชื่อมต่อตรง 50"/>
            <p:cNvCxnSpPr/>
            <p:nvPr/>
          </p:nvCxnSpPr>
          <p:spPr>
            <a:xfrm flipH="1">
              <a:off x="5095639" y="2205666"/>
              <a:ext cx="35074" cy="77653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ตัวเชื่อมต่อตรง 51"/>
            <p:cNvCxnSpPr/>
            <p:nvPr/>
          </p:nvCxnSpPr>
          <p:spPr>
            <a:xfrm flipH="1">
              <a:off x="2479502" y="2205283"/>
              <a:ext cx="2651211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ตัวเชื่อมต่อตรง 52"/>
            <p:cNvCxnSpPr/>
            <p:nvPr/>
          </p:nvCxnSpPr>
          <p:spPr>
            <a:xfrm>
              <a:off x="2479501" y="1916832"/>
              <a:ext cx="0" cy="28803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4" name="กลุ่ม 53"/>
          <p:cNvGrpSpPr/>
          <p:nvPr/>
        </p:nvGrpSpPr>
        <p:grpSpPr>
          <a:xfrm>
            <a:off x="3037988" y="2447310"/>
            <a:ext cx="953336" cy="1065372"/>
            <a:chOff x="2479501" y="1700808"/>
            <a:chExt cx="2651212" cy="1065372"/>
          </a:xfrm>
        </p:grpSpPr>
        <p:cxnSp>
          <p:nvCxnSpPr>
            <p:cNvPr id="55" name="ตัวเชื่อมต่อตรง 54"/>
            <p:cNvCxnSpPr/>
            <p:nvPr/>
          </p:nvCxnSpPr>
          <p:spPr>
            <a:xfrm>
              <a:off x="5130713" y="2205666"/>
              <a:ext cx="0" cy="56051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ตัวเชื่อมต่อตรง 55"/>
            <p:cNvCxnSpPr/>
            <p:nvPr/>
          </p:nvCxnSpPr>
          <p:spPr>
            <a:xfrm flipH="1">
              <a:off x="2479502" y="2205283"/>
              <a:ext cx="2651211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ตัวเชื่อมต่อตรง 56"/>
            <p:cNvCxnSpPr/>
            <p:nvPr/>
          </p:nvCxnSpPr>
          <p:spPr>
            <a:xfrm>
              <a:off x="2479501" y="1700808"/>
              <a:ext cx="0" cy="50405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948141" y="31673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056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6101" y="26401"/>
            <a:ext cx="3214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4400" b="1" dirty="0" smtClean="0">
                <a:solidFill>
                  <a:schemeClr val="tx2"/>
                </a:solidFill>
                <a:latin typeface="05_ZZ Death Note 1.0" panose="02000000000000000000" pitchFamily="2" charset="0"/>
                <a:cs typeface="05_ZZ Death Note 1.0" panose="02000000000000000000" pitchFamily="2" charset="0"/>
              </a:rPr>
              <a:t>เฉลย</a:t>
            </a:r>
            <a:endParaRPr lang="th-TH" sz="4400" b="1" dirty="0">
              <a:solidFill>
                <a:schemeClr val="tx2"/>
              </a:solidFill>
              <a:latin typeface="05_ZZ Death Note 1.0" panose="02000000000000000000" pitchFamily="2" charset="0"/>
              <a:cs typeface="05_ZZ Death Note 1.0" panose="02000000000000000000" pitchFamily="2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75147" y="332656"/>
            <a:ext cx="667848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main(){</a:t>
            </a:r>
          </a:p>
          <a:p>
            <a:r>
              <a:rPr lang="en-US" dirty="0"/>
              <a:t> 	char </a:t>
            </a:r>
            <a:r>
              <a:rPr lang="en-US" dirty="0" err="1"/>
              <a:t>msg</a:t>
            </a:r>
            <a:r>
              <a:rPr lang="en-US" dirty="0"/>
              <a:t>[10];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</a:t>
            </a:r>
            <a:r>
              <a:rPr lang="en-US" dirty="0" smtClean="0"/>
              <a:t>, j=0</a:t>
            </a:r>
            <a:r>
              <a:rPr lang="en-US" dirty="0"/>
              <a:t>;</a:t>
            </a:r>
          </a:p>
          <a:p>
            <a:r>
              <a:rPr lang="en-US" dirty="0"/>
              <a:t> 	char </a:t>
            </a:r>
            <a:r>
              <a:rPr lang="en-US" dirty="0" err="1"/>
              <a:t>str</a:t>
            </a:r>
            <a:r>
              <a:rPr lang="en-US" dirty="0"/>
              <a:t>[10];</a:t>
            </a:r>
          </a:p>
          <a:p>
            <a:r>
              <a:rPr lang="en-US" dirty="0"/>
              <a:t> 	</a:t>
            </a:r>
            <a:r>
              <a:rPr lang="en-US" dirty="0" err="1"/>
              <a:t>scanf</a:t>
            </a:r>
            <a:r>
              <a:rPr lang="en-US" dirty="0"/>
              <a:t>("%s</a:t>
            </a:r>
            <a:r>
              <a:rPr lang="en-US" dirty="0" smtClean="0"/>
              <a:t>", </a:t>
            </a:r>
            <a:r>
              <a:rPr lang="en-US" dirty="0" err="1" smtClean="0"/>
              <a:t>msg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while 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msg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] != '\0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')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++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</a:rPr>
              <a:t>	while (j&lt;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) </a:t>
            </a:r>
            <a:r>
              <a:rPr lang="en-US" dirty="0" smtClean="0">
                <a:solidFill>
                  <a:schemeClr val="tx2"/>
                </a:solidFill>
              </a:rPr>
              <a:t>{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		</a:t>
            </a:r>
            <a:r>
              <a:rPr lang="en-US" dirty="0" err="1">
                <a:solidFill>
                  <a:schemeClr val="tx2"/>
                </a:solidFill>
              </a:rPr>
              <a:t>str</a:t>
            </a:r>
            <a:r>
              <a:rPr lang="en-US" dirty="0">
                <a:solidFill>
                  <a:schemeClr val="tx2"/>
                </a:solidFill>
              </a:rPr>
              <a:t>[i-j-1]=</a:t>
            </a:r>
            <a:r>
              <a:rPr lang="en-US" dirty="0" err="1">
                <a:solidFill>
                  <a:schemeClr val="tx2"/>
                </a:solidFill>
              </a:rPr>
              <a:t>msg</a:t>
            </a:r>
            <a:r>
              <a:rPr lang="en-US" dirty="0">
                <a:solidFill>
                  <a:schemeClr val="tx2"/>
                </a:solidFill>
              </a:rPr>
              <a:t>[j];</a:t>
            </a:r>
          </a:p>
          <a:p>
            <a:r>
              <a:rPr lang="en-US" dirty="0">
                <a:solidFill>
                  <a:schemeClr val="tx2"/>
                </a:solidFill>
              </a:rPr>
              <a:t>		++j;</a:t>
            </a:r>
          </a:p>
          <a:p>
            <a:r>
              <a:rPr lang="en-US" dirty="0">
                <a:solidFill>
                  <a:schemeClr val="tx2"/>
                </a:solidFill>
              </a:rPr>
              <a:t>	}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printf</a:t>
            </a:r>
            <a:r>
              <a:rPr lang="en-US" dirty="0">
                <a:solidFill>
                  <a:schemeClr val="tx2"/>
                </a:solidFill>
              </a:rPr>
              <a:t>("\</a:t>
            </a:r>
            <a:r>
              <a:rPr lang="en-US" dirty="0" err="1">
                <a:solidFill>
                  <a:schemeClr val="tx2"/>
                </a:solidFill>
              </a:rPr>
              <a:t>n%s</a:t>
            </a:r>
            <a:r>
              <a:rPr lang="en-US" dirty="0">
                <a:solidFill>
                  <a:schemeClr val="tx2"/>
                </a:solidFill>
              </a:rPr>
              <a:t>",</a:t>
            </a:r>
            <a:r>
              <a:rPr lang="en-US" dirty="0" err="1">
                <a:solidFill>
                  <a:schemeClr val="tx2"/>
                </a:solidFill>
              </a:rPr>
              <a:t>str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en-US" dirty="0"/>
              <a:t>}</a:t>
            </a:r>
            <a:endParaRPr lang="th-TH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83568" y="3816804"/>
            <a:ext cx="4176464" cy="223224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35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ตัวแทนเนื้อหา 2"/>
          <p:cNvSpPr>
            <a:spLocks noGrp="1"/>
          </p:cNvSpPr>
          <p:nvPr>
            <p:ph idx="1"/>
          </p:nvPr>
        </p:nvSpPr>
        <p:spPr>
          <a:xfrm>
            <a:off x="395536" y="980877"/>
            <a:ext cx="7488832" cy="5328443"/>
          </a:xfrm>
        </p:spPr>
        <p:txBody>
          <a:bodyPr>
            <a:normAutofit/>
          </a:bodyPr>
          <a:lstStyle/>
          <a:p>
            <a:pPr eaLnBrk="1" hangingPunct="1"/>
            <a: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ให้นักเรียนเขียนโปรแกรมรับข้อความ </a:t>
            </a:r>
            <a:b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แล้วเลือนข้อความไป </a:t>
            </a:r>
            <a:r>
              <a:rPr lang="en-US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altLang="th-TH" sz="44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ตำแหน่งดังนี้</a:t>
            </a:r>
            <a:endParaRPr lang="th-TH" altLang="th-TH" sz="4400" b="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/>
            <a:r>
              <a:rPr lang="th-TH" altLang="th-TH" sz="3600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pPr eaLnBrk="1" hangingPunct="1"/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รับข้อมูล   </a:t>
            </a:r>
            <a:r>
              <a:rPr lang="en-US" alt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ABCDEFG</a:t>
            </a:r>
          </a:p>
          <a:p>
            <a:pPr eaLnBrk="1" hangingPunct="1"/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แสดงผล </a:t>
            </a:r>
            <a:r>
              <a:rPr lang="th-TH" alt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altLang="th-TH" sz="3600" b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BCDEFGH</a:t>
            </a:r>
            <a:endParaRPr lang="th-TH" altLang="th-TH" sz="3600" b="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/>
            <a:endParaRPr lang="th-TH" altLang="th-TH" sz="24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6101" y="26401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>
                <a:solidFill>
                  <a:schemeClr val="tx2"/>
                </a:solidFill>
                <a:latin typeface="05_ZZ Death Note 1.0" panose="02000000000000000000" pitchFamily="2" charset="0"/>
                <a:cs typeface="05_ZZ Death Note 1.0" panose="02000000000000000000" pitchFamily="2" charset="0"/>
              </a:rPr>
              <a:t>ทดสอบความเข้าใจ</a:t>
            </a:r>
            <a:endParaRPr lang="th-TH" sz="4400" b="1" dirty="0">
              <a:solidFill>
                <a:schemeClr val="tx2"/>
              </a:solidFill>
              <a:latin typeface="05_ZZ Death Note 1.0" panose="02000000000000000000" pitchFamily="2" charset="0"/>
              <a:cs typeface="05_ZZ Death Note 1.0" panose="02000000000000000000" pitchFamily="2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27984" y="3068960"/>
            <a:ext cx="3888432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main(){</a:t>
            </a:r>
          </a:p>
          <a:p>
            <a:r>
              <a:rPr lang="en-US" dirty="0"/>
              <a:t> 	char </a:t>
            </a:r>
            <a:r>
              <a:rPr lang="en-US" dirty="0" err="1"/>
              <a:t>msg</a:t>
            </a:r>
            <a:r>
              <a:rPr lang="en-US" dirty="0"/>
              <a:t>[10];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=0,j=0;</a:t>
            </a:r>
          </a:p>
          <a:p>
            <a:r>
              <a:rPr lang="en-US" dirty="0"/>
              <a:t> 	char </a:t>
            </a:r>
            <a:r>
              <a:rPr lang="en-US" dirty="0" err="1"/>
              <a:t>str</a:t>
            </a:r>
            <a:r>
              <a:rPr lang="en-US" dirty="0"/>
              <a:t>[10];</a:t>
            </a:r>
          </a:p>
          <a:p>
            <a:r>
              <a:rPr lang="en-US" dirty="0"/>
              <a:t> 	</a:t>
            </a:r>
            <a:r>
              <a:rPr lang="en-US" dirty="0" err="1"/>
              <a:t>scanf</a:t>
            </a:r>
            <a:r>
              <a:rPr lang="en-US" dirty="0"/>
              <a:t>("%s",</a:t>
            </a:r>
            <a:r>
              <a:rPr lang="en-US" dirty="0" err="1"/>
              <a:t>msg</a:t>
            </a:r>
            <a:r>
              <a:rPr lang="en-US" dirty="0" smtClean="0"/>
              <a:t>);</a:t>
            </a:r>
          </a:p>
          <a:p>
            <a:r>
              <a:rPr lang="en-US" dirty="0"/>
              <a:t>}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401"/>
            <a:ext cx="486062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th-TH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โจทย์ ... </a:t>
            </a:r>
            <a:r>
              <a:rPr lang="th-TH" sz="4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นักเรียนเฉลย</a:t>
            </a:r>
            <a:endParaRPr lang="th-TH" sz="72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81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7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20" y="766656"/>
            <a:ext cx="8332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40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ฟังก์ชันเกี่ยวกับการรับและแสดงผลตัว</a:t>
            </a:r>
            <a:r>
              <a:rPr lang="th-TH" sz="40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อักขระ</a:t>
            </a:r>
            <a:endParaRPr lang="th-TH" sz="4000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4463"/>
            <a:ext cx="8964488" cy="378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63888" y="5733256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  </a:t>
            </a:r>
            <a:r>
              <a:rPr lang="en-US" dirty="0" smtClean="0"/>
              <a:t>- </a:t>
            </a:r>
            <a:r>
              <a:rPr lang="th-TH" dirty="0" smtClean="0"/>
              <a:t>ฯลฯ </a:t>
            </a:r>
            <a:r>
              <a:rPr lang="en-US" dirty="0" smtClean="0"/>
              <a:t>-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594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23975"/>
            <a:ext cx="8893175" cy="16732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th-TH" sz="3600" b="1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altLang="th-TH" sz="3600" b="1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  <a:r>
              <a:rPr lang="en-US" altLang="th-TH" sz="3600" b="1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altLang="th-TH" sz="3600" b="1" smtClean="0">
                <a:latin typeface="TH SarabunPSK" pitchFamily="34" charset="-34"/>
                <a:cs typeface="TH SarabunPSK" pitchFamily="34" charset="-34"/>
              </a:rPr>
              <a:t>ในภาษา </a:t>
            </a:r>
            <a:r>
              <a:rPr lang="en-US" altLang="th-TH" sz="3600" b="1" smtClean="0">
                <a:latin typeface="TH SarabunPSK" pitchFamily="34" charset="-34"/>
                <a:cs typeface="TH SarabunPSK" pitchFamily="34" charset="-34"/>
              </a:rPr>
              <a:t>C  </a:t>
            </a:r>
            <a:r>
              <a:rPr lang="th-TH" altLang="th-TH" sz="3600" b="1" smtClean="0"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altLang="th-TH" sz="3600" b="1" smtClean="0">
                <a:latin typeface="TH SarabunPSK" pitchFamily="34" charset="-34"/>
                <a:cs typeface="TH SarabunPSK" pitchFamily="34" charset="-34"/>
              </a:rPr>
              <a:t>Array </a:t>
            </a:r>
            <a:r>
              <a:rPr lang="th-TH" altLang="th-TH" sz="3600" b="1" smtClean="0"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altLang="th-TH" sz="3600" b="1" smtClean="0">
                <a:latin typeface="TH SarabunPSK" pitchFamily="34" charset="-34"/>
                <a:cs typeface="TH SarabunPSK" pitchFamily="34" charset="-34"/>
              </a:rPr>
              <a:t>Character </a:t>
            </a:r>
            <a:r>
              <a:rPr lang="th-TH" altLang="th-TH" sz="3600" b="1" smtClean="0">
                <a:latin typeface="TH SarabunPSK" pitchFamily="34" charset="-34"/>
                <a:cs typeface="TH SarabunPSK" pitchFamily="34" charset="-34"/>
              </a:rPr>
              <a:t>ที่นำมาสร้างเป็นข้อความ โดย</a:t>
            </a:r>
            <a:r>
              <a:rPr lang="en-US" altLang="th-TH" sz="3600" b="1" smtClean="0">
                <a:latin typeface="TH SarabunPSK" pitchFamily="34" charset="-34"/>
                <a:cs typeface="TH SarabunPSK" pitchFamily="34" charset="-34"/>
              </a:rPr>
              <a:t>Array </a:t>
            </a:r>
            <a:r>
              <a:rPr lang="th-TH" altLang="th-TH" sz="3600" b="1" smtClean="0"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altLang="th-TH" sz="3600" b="1" smtClean="0">
                <a:latin typeface="TH SarabunPSK" pitchFamily="34" charset="-34"/>
                <a:cs typeface="TH SarabunPSK" pitchFamily="34" charset="-34"/>
              </a:rPr>
              <a:t>Character </a:t>
            </a:r>
            <a:r>
              <a:rPr lang="th-TH" altLang="th-TH" sz="3600" b="1" smtClean="0">
                <a:latin typeface="TH SarabunPSK" pitchFamily="34" charset="-34"/>
                <a:cs typeface="TH SarabunPSK" pitchFamily="34" charset="-34"/>
              </a:rPr>
              <a:t>จะมี </a:t>
            </a:r>
            <a:r>
              <a:rPr lang="en-US" altLang="th-TH" sz="3600" b="1" smtClean="0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rPr>
              <a:t>null Character</a:t>
            </a:r>
            <a:r>
              <a:rPr lang="en-US" altLang="th-TH" sz="3600" b="1" smtClean="0"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altLang="th-TH" sz="3600" b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\0</a:t>
            </a:r>
            <a:r>
              <a:rPr lang="en-US" altLang="th-TH" sz="3600" b="1" smtClean="0"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th-TH" altLang="th-TH" sz="3600" b="1" smtClean="0">
                <a:latin typeface="TH SarabunPSK" pitchFamily="34" charset="-34"/>
                <a:cs typeface="TH SarabunPSK" pitchFamily="34" charset="-34"/>
              </a:rPr>
              <a:t>เป็นตัวปิดท้ายข้อความ</a:t>
            </a:r>
          </a:p>
        </p:txBody>
      </p:sp>
      <p:graphicFrame>
        <p:nvGraphicFramePr>
          <p:cNvPr id="7276" name="Group 10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5714235"/>
              </p:ext>
            </p:extLst>
          </p:nvPr>
        </p:nvGraphicFramePr>
        <p:xfrm>
          <a:off x="0" y="4292600"/>
          <a:ext cx="9144000" cy="735013"/>
        </p:xfrm>
        <a:graphic>
          <a:graphicData uri="http://schemas.openxmlformats.org/drawingml/2006/table">
            <a:tbl>
              <a:tblPr/>
              <a:tblGrid>
                <a:gridCol w="447675"/>
                <a:gridCol w="447675"/>
                <a:gridCol w="452438"/>
                <a:gridCol w="449262"/>
                <a:gridCol w="447675"/>
                <a:gridCol w="458788"/>
                <a:gridCol w="449262"/>
                <a:gridCol w="452438"/>
                <a:gridCol w="447675"/>
                <a:gridCol w="455612"/>
                <a:gridCol w="450850"/>
                <a:gridCol w="447675"/>
                <a:gridCol w="471488"/>
                <a:gridCol w="565150"/>
                <a:gridCol w="517525"/>
                <a:gridCol w="563562"/>
                <a:gridCol w="360363"/>
                <a:gridCol w="287337"/>
                <a:gridCol w="360363"/>
                <a:gridCol w="61118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[0] </a:t>
                      </a:r>
                      <a:endParaRPr kumimoji="0" lang="th-TH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[1]</a:t>
                      </a:r>
                      <a:endParaRPr kumimoji="0" lang="th-TH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[4]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[9]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[14]</a:t>
                      </a:r>
                      <a:endParaRPr kumimoji="0" lang="th-TH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[15]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[19]</a:t>
                      </a:r>
                      <a:endParaRPr kumimoji="0" lang="th-TH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I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n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i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t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i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a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l 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M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e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s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s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a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g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e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\0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?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?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?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?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60" name="Rectangle 4"/>
          <p:cNvSpPr>
            <a:spLocks noChangeArrowheads="1"/>
          </p:cNvSpPr>
          <p:nvPr/>
        </p:nvSpPr>
        <p:spPr bwMode="auto">
          <a:xfrm>
            <a:off x="468313" y="3357563"/>
            <a:ext cx="8351837" cy="7191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h-TH" altLang="th-TH" sz="1800">
              <a:cs typeface="Angsana New" pitchFamily="18" charset="-34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9750" y="3357563"/>
            <a:ext cx="8604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 </a:t>
            </a:r>
            <a:r>
              <a:rPr lang="en-US" sz="4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str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[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]=“</a:t>
            </a:r>
            <a:r>
              <a:rPr 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Initial Message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”;</a:t>
            </a:r>
            <a:endParaRPr lang="th-TH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62" name="Rectangle 109"/>
          <p:cNvSpPr>
            <a:spLocks noChangeArrowheads="1"/>
          </p:cNvSpPr>
          <p:nvPr/>
        </p:nvSpPr>
        <p:spPr bwMode="auto">
          <a:xfrm>
            <a:off x="1295400" y="5184775"/>
            <a:ext cx="78486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buClr>
                <a:schemeClr val="hlink"/>
              </a:buClr>
              <a:buSzTx/>
              <a:buFont typeface="Wingdings" pitchFamily="2" charset="2"/>
              <a:buChar char="v"/>
            </a:pPr>
            <a:r>
              <a:rPr lang="en-US" altLang="th-TH" sz="3200" b="1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altLang="th-TH" sz="3200" b="1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ข้อมูลที่อยู่หลัง </a:t>
            </a:r>
            <a:r>
              <a:rPr lang="en-US" altLang="th-TH" sz="32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null character</a:t>
            </a:r>
            <a:r>
              <a:rPr lang="en-US" altLang="th-TH" sz="3200" b="1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altLang="th-TH" sz="32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\0</a:t>
            </a:r>
            <a:r>
              <a:rPr lang="en-US" altLang="th-TH" sz="3200" b="1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th-TH" altLang="th-TH" sz="3200" b="1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จะถูกมองข้าม</a:t>
            </a:r>
          </a:p>
          <a:p>
            <a:pPr eaLnBrk="1" hangingPunct="1">
              <a:buClr>
                <a:schemeClr val="hlink"/>
              </a:buClr>
              <a:buSzTx/>
              <a:buFont typeface="Wingdings" pitchFamily="2" charset="2"/>
              <a:buChar char="v"/>
            </a:pPr>
            <a:r>
              <a:rPr lang="th-TH" altLang="th-TH" sz="3200" b="1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ความยาวของข้อความคือ </a:t>
            </a:r>
            <a:r>
              <a:rPr lang="en-US" altLang="th-TH" sz="3200" b="1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15 </a:t>
            </a:r>
            <a:r>
              <a:rPr lang="th-TH" altLang="th-TH" sz="3200" b="1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ตัวอักษร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dirty="0" smtClean="0"/>
              <a:t>www.cs.su.ac.th/~</a:t>
            </a:r>
            <a:r>
              <a:rPr lang="en-US" sz="1800" cap="all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tasanawa/cs517111/string.ppt</a:t>
            </a:r>
            <a:endParaRPr lang="th-TH" sz="1800" cap="all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3635896" y="762771"/>
            <a:ext cx="5352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Basic of String in C Language</a:t>
            </a:r>
            <a:endParaRPr lang="th-TH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5"/>
          <p:cNvSpPr>
            <a:spLocks noGrp="1"/>
          </p:cNvSpPr>
          <p:nvPr>
            <p:ph idx="1"/>
          </p:nvPr>
        </p:nvSpPr>
        <p:spPr>
          <a:xfrm>
            <a:off x="467544" y="1314226"/>
            <a:ext cx="7620000" cy="4373563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#include&lt;</a:t>
            </a:r>
            <a:r>
              <a:rPr lang="en-US" altLang="th-TH" sz="2400" dirty="0" err="1" smtClean="0"/>
              <a:t>stdio.h</a:t>
            </a:r>
            <a:r>
              <a:rPr lang="en-US" altLang="th-TH" sz="24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th-TH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void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     char name[20] = “”;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     char question[20] = “What is your name?”;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     </a:t>
            </a:r>
            <a:r>
              <a:rPr lang="en-US" altLang="th-TH" sz="2400" dirty="0" smtClean="0">
                <a:solidFill>
                  <a:srgbClr val="FF0000"/>
                </a:solidFill>
              </a:rPr>
              <a:t>puts(question);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     </a:t>
            </a:r>
            <a:r>
              <a:rPr lang="en-US" altLang="th-TH" sz="2400" dirty="0" smtClean="0">
                <a:solidFill>
                  <a:srgbClr val="FF0000"/>
                </a:solidFill>
              </a:rPr>
              <a:t>gets(name);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	  </a:t>
            </a:r>
            <a:r>
              <a:rPr lang="en-US" altLang="th-TH" sz="2400" dirty="0" err="1" smtClean="0"/>
              <a:t>printf</a:t>
            </a:r>
            <a:r>
              <a:rPr lang="en-US" altLang="th-TH" sz="2400" dirty="0" smtClean="0"/>
              <a:t>(“You are %s\n”, name);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2400" dirty="0" smtClean="0"/>
              <a:t>}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15070"/>
            <a:ext cx="4379913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8104" y="650184"/>
            <a:ext cx="358303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th-TH" b="1" dirty="0" smtClean="0">
                <a:solidFill>
                  <a:srgbClr val="0000FF"/>
                </a:solidFill>
                <a:cs typeface="TH SarabunPSK" panose="020B0500040200020003" pitchFamily="34" charset="-34"/>
              </a:rPr>
              <a:t>char</a:t>
            </a:r>
            <a:r>
              <a:rPr lang="en-US" altLang="th-TH" b="1" dirty="0" smtClean="0">
                <a:solidFill>
                  <a:srgbClr val="FFFF00"/>
                </a:solidFill>
                <a:cs typeface="TH SarabunPSK" panose="020B0500040200020003" pitchFamily="34" charset="-34"/>
              </a:rPr>
              <a:t> *</a:t>
            </a:r>
            <a:r>
              <a:rPr lang="en-US" altLang="th-TH" b="1" i="1" dirty="0" smtClean="0">
                <a:cs typeface="TH SarabunPSK" panose="020B0500040200020003" pitchFamily="34" charset="-34"/>
              </a:rPr>
              <a:t>gets</a:t>
            </a:r>
            <a:r>
              <a:rPr lang="en-US" altLang="th-TH" b="1" dirty="0" smtClean="0">
                <a:solidFill>
                  <a:srgbClr val="FFFF00"/>
                </a:solidFill>
                <a:cs typeface="TH SarabunPSK" panose="020B0500040200020003" pitchFamily="34" charset="-34"/>
              </a:rPr>
              <a:t> (</a:t>
            </a:r>
            <a:r>
              <a:rPr lang="en-US" altLang="th-TH" b="1" dirty="0" smtClean="0">
                <a:solidFill>
                  <a:srgbClr val="0000FF"/>
                </a:solidFill>
                <a:cs typeface="TH SarabunPSK" panose="020B0500040200020003" pitchFamily="34" charset="-34"/>
              </a:rPr>
              <a:t>char</a:t>
            </a:r>
            <a:r>
              <a:rPr lang="en-US" altLang="th-TH" b="1" dirty="0" smtClean="0">
                <a:solidFill>
                  <a:srgbClr val="FFFF00"/>
                </a:solidFill>
                <a:cs typeface="TH SarabunPSK" panose="020B0500040200020003" pitchFamily="34" charset="-34"/>
              </a:rPr>
              <a:t> *s);</a:t>
            </a:r>
            <a:endParaRPr lang="th-TH" dirty="0"/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7664" y="620688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40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3" name="TextBox 2"/>
          <p:cNvSpPr txBox="1">
            <a:spLocks noChangeArrowheads="1"/>
          </p:cNvSpPr>
          <p:nvPr/>
        </p:nvSpPr>
        <p:spPr bwMode="auto">
          <a:xfrm>
            <a:off x="611188" y="1341438"/>
            <a:ext cx="65532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#include &lt;</a:t>
            </a:r>
            <a:r>
              <a:rPr lang="en-US" altLang="th-TH" sz="2800" dirty="0" err="1">
                <a:cs typeface="Angsana New" pitchFamily="18" charset="-34"/>
              </a:rPr>
              <a:t>stdio.h</a:t>
            </a:r>
            <a:r>
              <a:rPr lang="en-US" altLang="th-TH" sz="28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#include &lt;</a:t>
            </a:r>
            <a:r>
              <a:rPr lang="en-US" altLang="th-TH" sz="2800" dirty="0" err="1">
                <a:cs typeface="Angsana New" pitchFamily="18" charset="-34"/>
              </a:rPr>
              <a:t>string.h</a:t>
            </a:r>
            <a:r>
              <a:rPr lang="en-US" altLang="th-TH" sz="28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    char message[40];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    char *</a:t>
            </a:r>
            <a:r>
              <a:rPr lang="en-US" altLang="th-TH" sz="2800" dirty="0" err="1">
                <a:solidFill>
                  <a:srgbClr val="FF0000"/>
                </a:solidFill>
                <a:cs typeface="Angsana New" pitchFamily="18" charset="-34"/>
              </a:rPr>
              <a:t>msg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=message;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    </a:t>
            </a:r>
            <a:r>
              <a:rPr lang="en-US" altLang="th-TH" sz="2800" dirty="0" err="1">
                <a:cs typeface="Angsana New" pitchFamily="18" charset="-34"/>
              </a:rPr>
              <a:t>printf</a:t>
            </a:r>
            <a:r>
              <a:rPr lang="en-US" altLang="th-TH" sz="2800" dirty="0">
                <a:cs typeface="Angsana New" pitchFamily="18" charset="-34"/>
              </a:rPr>
              <a:t>("Enter message : 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    gets(</a:t>
            </a:r>
            <a:r>
              <a:rPr lang="en-US" altLang="th-TH" sz="2800" dirty="0" err="1">
                <a:cs typeface="Angsana New" pitchFamily="18" charset="-34"/>
              </a:rPr>
              <a:t>msg</a:t>
            </a:r>
            <a:r>
              <a:rPr lang="en-US" altLang="th-TH" sz="2800" dirty="0"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    </a:t>
            </a:r>
            <a:r>
              <a:rPr lang="en-US" altLang="th-TH" sz="2800" dirty="0" err="1">
                <a:cs typeface="Angsana New" pitchFamily="18" charset="-34"/>
              </a:rPr>
              <a:t>printf</a:t>
            </a:r>
            <a:r>
              <a:rPr lang="en-US" altLang="th-TH" sz="2800" dirty="0">
                <a:cs typeface="Angsana New" pitchFamily="18" charset="-34"/>
              </a:rPr>
              <a:t>("%s",</a:t>
            </a:r>
            <a:r>
              <a:rPr lang="en-US" altLang="th-TH" sz="2800" dirty="0" err="1">
                <a:cs typeface="Angsana New" pitchFamily="18" charset="-34"/>
              </a:rPr>
              <a:t>msg</a:t>
            </a:r>
            <a:r>
              <a:rPr lang="en-US" altLang="th-TH" sz="2800" dirty="0"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}</a:t>
            </a:r>
            <a:endParaRPr lang="th-TH" altLang="th-TH" sz="2800" dirty="0">
              <a:cs typeface="Angsana New" pitchFamily="18" charset="-34"/>
            </a:endParaRPr>
          </a:p>
        </p:txBody>
      </p:sp>
      <p:sp>
        <p:nvSpPr>
          <p:cNvPr id="4" name="คำบรรยายภาพแบบสี่เหลี่ยม 3"/>
          <p:cNvSpPr/>
          <p:nvPr/>
        </p:nvSpPr>
        <p:spPr>
          <a:xfrm>
            <a:off x="4067175" y="1628775"/>
            <a:ext cx="5076825" cy="1295400"/>
          </a:xfrm>
          <a:prstGeom prst="wedgeRectCallout">
            <a:avLst>
              <a:gd name="adj1" fmla="val -47521"/>
              <a:gd name="adj2" fmla="val 802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การรับค่า</a:t>
            </a:r>
            <a:r>
              <a:rPr lang="en-US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string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แบบใช้ </a:t>
            </a:r>
            <a:r>
              <a:rPr lang="en-US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pointer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จำเป็นต้องมีการจองพื้นที่ในหน่วยความจำ </a:t>
            </a:r>
            <a:endParaRPr lang="th-TH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4759" y="650184"/>
            <a:ext cx="3805850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th-TH" sz="3200" dirty="0" smtClean="0">
                <a:solidFill>
                  <a:srgbClr val="0000FF"/>
                </a:solidFill>
              </a:rPr>
              <a:t>char</a:t>
            </a:r>
            <a:r>
              <a:rPr lang="en-US" altLang="th-TH" sz="3200" dirty="0" smtClean="0">
                <a:solidFill>
                  <a:srgbClr val="FFFF00"/>
                </a:solidFill>
              </a:rPr>
              <a:t> *</a:t>
            </a:r>
            <a:r>
              <a:rPr lang="en-US" altLang="th-TH" sz="3200" i="1" dirty="0" smtClean="0"/>
              <a:t>gets</a:t>
            </a:r>
            <a:r>
              <a:rPr lang="en-US" altLang="th-TH" sz="3200" dirty="0" smtClean="0">
                <a:solidFill>
                  <a:srgbClr val="FFFF00"/>
                </a:solidFill>
              </a:rPr>
              <a:t> (</a:t>
            </a:r>
            <a:r>
              <a:rPr lang="en-US" altLang="th-TH" sz="3200" dirty="0" smtClean="0">
                <a:solidFill>
                  <a:srgbClr val="0000FF"/>
                </a:solidFill>
              </a:rPr>
              <a:t>char</a:t>
            </a:r>
            <a:r>
              <a:rPr lang="en-US" altLang="th-TH" sz="3200" dirty="0" smtClean="0">
                <a:solidFill>
                  <a:srgbClr val="FFFF00"/>
                </a:solidFill>
              </a:rPr>
              <a:t> *s);</a:t>
            </a:r>
            <a:endParaRPr lang="th-TH" sz="3200" dirty="0"/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7664" y="620688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02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7" name="TextBox 2"/>
          <p:cNvSpPr txBox="1">
            <a:spLocks noChangeArrowheads="1"/>
          </p:cNvSpPr>
          <p:nvPr/>
        </p:nvSpPr>
        <p:spPr bwMode="auto">
          <a:xfrm>
            <a:off x="611188" y="1341438"/>
            <a:ext cx="6553200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#include &lt;</a:t>
            </a:r>
            <a:r>
              <a:rPr lang="en-US" altLang="th-TH" sz="2800" dirty="0" err="1">
                <a:cs typeface="Angsana New" pitchFamily="18" charset="-34"/>
              </a:rPr>
              <a:t>stdio.h</a:t>
            </a:r>
            <a:r>
              <a:rPr lang="en-US" altLang="th-TH" sz="28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#include &lt;</a:t>
            </a:r>
            <a:r>
              <a:rPr lang="en-US" altLang="th-TH" sz="2800" dirty="0" err="1">
                <a:cs typeface="Angsana New" pitchFamily="18" charset="-34"/>
              </a:rPr>
              <a:t>string.h</a:t>
            </a:r>
            <a:r>
              <a:rPr lang="en-US" altLang="th-TH" sz="28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#include &lt;</a:t>
            </a:r>
            <a:r>
              <a:rPr lang="en-US" altLang="th-TH" sz="2800" dirty="0" err="1">
                <a:solidFill>
                  <a:srgbClr val="FF0000"/>
                </a:solidFill>
                <a:cs typeface="Angsana New" pitchFamily="18" charset="-34"/>
              </a:rPr>
              <a:t>malloc.h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    char *</a:t>
            </a:r>
            <a:r>
              <a:rPr lang="en-US" altLang="th-TH" sz="2800" dirty="0" err="1">
                <a:solidFill>
                  <a:srgbClr val="FF0000"/>
                </a:solidFill>
                <a:cs typeface="Angsana New" pitchFamily="18" charset="-34"/>
              </a:rPr>
              <a:t>msg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    </a:t>
            </a:r>
            <a:r>
              <a:rPr lang="en-US" altLang="th-TH" sz="2800" dirty="0" err="1">
                <a:solidFill>
                  <a:srgbClr val="FF0000"/>
                </a:solidFill>
                <a:cs typeface="Angsana New" pitchFamily="18" charset="-34"/>
              </a:rPr>
              <a:t>msg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 =(char*) </a:t>
            </a:r>
            <a:r>
              <a:rPr lang="en-US" altLang="th-TH" sz="2800" dirty="0" err="1">
                <a:solidFill>
                  <a:srgbClr val="FF0000"/>
                </a:solidFill>
                <a:cs typeface="Angsana New" pitchFamily="18" charset="-34"/>
              </a:rPr>
              <a:t>malloc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(30*</a:t>
            </a:r>
            <a:r>
              <a:rPr lang="en-US" altLang="th-TH" sz="2800" dirty="0" err="1">
                <a:solidFill>
                  <a:srgbClr val="FF0000"/>
                </a:solidFill>
                <a:cs typeface="Angsana New" pitchFamily="18" charset="-34"/>
              </a:rPr>
              <a:t>sizeof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(char));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    </a:t>
            </a:r>
            <a:r>
              <a:rPr lang="en-US" altLang="th-TH" sz="2800" dirty="0" err="1">
                <a:cs typeface="Angsana New" pitchFamily="18" charset="-34"/>
              </a:rPr>
              <a:t>printf</a:t>
            </a:r>
            <a:r>
              <a:rPr lang="en-US" altLang="th-TH" sz="2800" dirty="0">
                <a:cs typeface="Angsana New" pitchFamily="18" charset="-34"/>
              </a:rPr>
              <a:t>("Enter message : 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    gets(</a:t>
            </a:r>
            <a:r>
              <a:rPr lang="en-US" altLang="th-TH" sz="2800" dirty="0" err="1">
                <a:cs typeface="Angsana New" pitchFamily="18" charset="-34"/>
              </a:rPr>
              <a:t>msg</a:t>
            </a:r>
            <a:r>
              <a:rPr lang="en-US" altLang="th-TH" sz="2800" dirty="0"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    </a:t>
            </a:r>
            <a:r>
              <a:rPr lang="en-US" altLang="th-TH" sz="2800" dirty="0" err="1">
                <a:cs typeface="Angsana New" pitchFamily="18" charset="-34"/>
              </a:rPr>
              <a:t>printf</a:t>
            </a:r>
            <a:r>
              <a:rPr lang="en-US" altLang="th-TH" sz="2800" dirty="0">
                <a:cs typeface="Angsana New" pitchFamily="18" charset="-34"/>
              </a:rPr>
              <a:t>("%s",</a:t>
            </a:r>
            <a:r>
              <a:rPr lang="en-US" altLang="th-TH" sz="2800" dirty="0" err="1">
                <a:cs typeface="Angsana New" pitchFamily="18" charset="-34"/>
              </a:rPr>
              <a:t>msg</a:t>
            </a:r>
            <a:r>
              <a:rPr lang="en-US" altLang="th-TH" sz="2800" dirty="0"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}</a:t>
            </a:r>
            <a:endParaRPr lang="th-TH" altLang="th-TH" sz="2800" dirty="0">
              <a:cs typeface="Angsana New" pitchFamily="18" charset="-34"/>
            </a:endParaRPr>
          </a:p>
        </p:txBody>
      </p:sp>
      <p:sp>
        <p:nvSpPr>
          <p:cNvPr id="4" name="คำบรรยายภาพแบบสี่เหลี่ยม 3"/>
          <p:cNvSpPr/>
          <p:nvPr/>
        </p:nvSpPr>
        <p:spPr>
          <a:xfrm>
            <a:off x="4067175" y="1628775"/>
            <a:ext cx="5076825" cy="1295400"/>
          </a:xfrm>
          <a:prstGeom prst="wedgeRectCallout">
            <a:avLst>
              <a:gd name="adj1" fmla="val -44832"/>
              <a:gd name="adj2" fmla="val 992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การรับค่า</a:t>
            </a:r>
            <a:r>
              <a:rPr lang="en-US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string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แบบใช้ </a:t>
            </a:r>
            <a:r>
              <a:rPr lang="en-US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pointer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จำเป็นต้องมีการจองพื้นที่ในหน่วยความจำ </a:t>
            </a:r>
            <a:endParaRPr lang="th-TH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650184"/>
            <a:ext cx="3805850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th-TH" sz="3200" dirty="0" smtClean="0">
                <a:solidFill>
                  <a:srgbClr val="0000FF"/>
                </a:solidFill>
              </a:rPr>
              <a:t>char</a:t>
            </a:r>
            <a:r>
              <a:rPr lang="en-US" altLang="th-TH" sz="3200" dirty="0" smtClean="0">
                <a:solidFill>
                  <a:srgbClr val="FFFF00"/>
                </a:solidFill>
              </a:rPr>
              <a:t> *</a:t>
            </a:r>
            <a:r>
              <a:rPr lang="en-US" altLang="th-TH" sz="3200" i="1" dirty="0" smtClean="0"/>
              <a:t>gets</a:t>
            </a:r>
            <a:r>
              <a:rPr lang="en-US" altLang="th-TH" sz="3200" dirty="0" smtClean="0">
                <a:solidFill>
                  <a:srgbClr val="FFFF00"/>
                </a:solidFill>
              </a:rPr>
              <a:t> (</a:t>
            </a:r>
            <a:r>
              <a:rPr lang="en-US" altLang="th-TH" sz="3200" dirty="0" smtClean="0">
                <a:solidFill>
                  <a:srgbClr val="0000FF"/>
                </a:solidFill>
              </a:rPr>
              <a:t>char</a:t>
            </a:r>
            <a:r>
              <a:rPr lang="en-US" altLang="th-TH" sz="3200" dirty="0" smtClean="0">
                <a:solidFill>
                  <a:srgbClr val="FFFF00"/>
                </a:solidFill>
              </a:rPr>
              <a:t> *s);</a:t>
            </a:r>
            <a:endParaRPr lang="th-TH" sz="3200" dirty="0"/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7664" y="620688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07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1" name="TextBox 2"/>
          <p:cNvSpPr txBox="1">
            <a:spLocks noChangeArrowheads="1"/>
          </p:cNvSpPr>
          <p:nvPr/>
        </p:nvSpPr>
        <p:spPr bwMode="auto">
          <a:xfrm>
            <a:off x="1116013" y="2133600"/>
            <a:ext cx="61023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dirty="0">
                <a:cs typeface="Angsana New" pitchFamily="18" charset="-34"/>
              </a:rPr>
              <a:t>#include &lt;</a:t>
            </a:r>
            <a:r>
              <a:rPr lang="en-US" altLang="th-TH" sz="3200" dirty="0" err="1">
                <a:cs typeface="Angsana New" pitchFamily="18" charset="-34"/>
              </a:rPr>
              <a:t>stdio.h</a:t>
            </a:r>
            <a:r>
              <a:rPr lang="en-US" altLang="th-TH" sz="32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dirty="0">
                <a:cs typeface="Angsana New" pitchFamily="18" charset="-34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dirty="0">
                <a:cs typeface="Angsana New" pitchFamily="18" charset="-34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dirty="0">
                <a:cs typeface="Angsana New" pitchFamily="18" charset="-34"/>
              </a:rPr>
              <a:t>	char </a:t>
            </a:r>
            <a:r>
              <a:rPr lang="en-US" altLang="th-TH" sz="3200" dirty="0" smtClean="0">
                <a:cs typeface="Angsana New" pitchFamily="18" charset="-34"/>
              </a:rPr>
              <a:t>pp[20</a:t>
            </a:r>
            <a:r>
              <a:rPr lang="en-US" altLang="th-TH" sz="3200" dirty="0">
                <a:cs typeface="Angsana New" pitchFamily="18" charset="-34"/>
              </a:rPr>
              <a:t>]="Technology";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dirty="0">
                <a:cs typeface="Angsana New" pitchFamily="18" charset="-34"/>
              </a:rPr>
              <a:t>	</a:t>
            </a:r>
            <a:r>
              <a:rPr lang="en-US" altLang="th-TH" sz="3200" dirty="0" smtClean="0">
                <a:cs typeface="Angsana New" pitchFamily="18" charset="-34"/>
              </a:rPr>
              <a:t>puts(pp</a:t>
            </a:r>
            <a:r>
              <a:rPr lang="en-US" altLang="th-TH" sz="3200" dirty="0"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dirty="0">
                <a:cs typeface="Angsana New" pitchFamily="18" charset="-34"/>
              </a:rPr>
              <a:t>}</a:t>
            </a:r>
            <a:endParaRPr lang="th-TH" altLang="th-TH" sz="3200" dirty="0">
              <a:cs typeface="Angsana New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650184"/>
            <a:ext cx="4147289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th-TH" sz="3200" dirty="0" err="1" smtClean="0">
                <a:solidFill>
                  <a:srgbClr val="0000FF"/>
                </a:solidFill>
              </a:rPr>
              <a:t>int</a:t>
            </a:r>
            <a:r>
              <a:rPr lang="en-US" altLang="th-TH" sz="3200" dirty="0" smtClean="0">
                <a:solidFill>
                  <a:srgbClr val="FFFF00"/>
                </a:solidFill>
              </a:rPr>
              <a:t> </a:t>
            </a:r>
            <a:r>
              <a:rPr lang="en-US" altLang="th-TH" sz="3200" i="1" dirty="0" smtClean="0"/>
              <a:t>puts</a:t>
            </a:r>
            <a:r>
              <a:rPr lang="en-US" altLang="th-TH" sz="3200" dirty="0" smtClean="0">
                <a:solidFill>
                  <a:srgbClr val="FFFF00"/>
                </a:solidFill>
              </a:rPr>
              <a:t>(</a:t>
            </a:r>
            <a:r>
              <a:rPr lang="en-US" altLang="th-TH" sz="3200" dirty="0" err="1" smtClean="0">
                <a:solidFill>
                  <a:srgbClr val="0000FF"/>
                </a:solidFill>
              </a:rPr>
              <a:t>const</a:t>
            </a:r>
            <a:r>
              <a:rPr lang="en-US" altLang="th-TH" sz="3200" dirty="0" smtClean="0">
                <a:solidFill>
                  <a:srgbClr val="0000FF"/>
                </a:solidFill>
              </a:rPr>
              <a:t> char</a:t>
            </a:r>
            <a:r>
              <a:rPr lang="en-US" altLang="th-TH" sz="3200" dirty="0" smtClean="0">
                <a:solidFill>
                  <a:srgbClr val="FFFF00"/>
                </a:solidFill>
              </a:rPr>
              <a:t> *s)</a:t>
            </a:r>
            <a:endParaRPr lang="th-TH" sz="3200" dirty="0"/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7664" y="620688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คำบรรยายภาพแบบสี่เหลี่ยม 9"/>
          <p:cNvSpPr/>
          <p:nvPr/>
        </p:nvSpPr>
        <p:spPr>
          <a:xfrm>
            <a:off x="3672408" y="4772744"/>
            <a:ext cx="5076825" cy="814537"/>
          </a:xfrm>
          <a:prstGeom prst="wedgeRectCallout">
            <a:avLst>
              <a:gd name="adj1" fmla="val -41636"/>
              <a:gd name="adj2" fmla="val -836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การแสดงค่า</a:t>
            </a:r>
            <a:r>
              <a:rPr lang="en-US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ด้วยคำสั่ง </a:t>
            </a:r>
            <a:r>
              <a:rPr lang="en-US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puts</a:t>
            </a:r>
            <a:endParaRPr lang="th-TH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1371600"/>
          </a:xfrm>
        </p:spPr>
        <p:txBody>
          <a:bodyPr/>
          <a:lstStyle/>
          <a:p>
            <a:pPr>
              <a:defRPr/>
            </a:pP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จงเขียนโปรแกรม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รับข้อมูลและแสดงผลข้อมูลต่อไปนี้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72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752600"/>
            <a:ext cx="8219256" cy="4373563"/>
          </a:xfrm>
        </p:spPr>
        <p:txBody>
          <a:bodyPr>
            <a:normAutofit/>
          </a:bodyPr>
          <a:lstStyle/>
          <a:p>
            <a:r>
              <a:rPr lang="th-TH" altLang="th-TH" sz="3600" b="1" dirty="0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  <a:t>รับรหัส</a:t>
            </a:r>
            <a:r>
              <a:rPr lang="en-US" altLang="th-TH" sz="3600" b="1" dirty="0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  <a:t> (Id) </a:t>
            </a:r>
            <a:r>
              <a:rPr lang="th-TH" altLang="th-TH" sz="3600" b="1" dirty="0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  <a:t>เป็นชนิดตัวเลข</a:t>
            </a:r>
            <a:r>
              <a:rPr lang="en-US" altLang="th-TH" sz="3600" b="1" dirty="0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altLang="th-TH" sz="3600" b="1" dirty="0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  <a:t>รับชื่อ </a:t>
            </a:r>
            <a:r>
              <a:rPr lang="en-US" altLang="th-TH" sz="3600" b="1" dirty="0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  <a:t>(Name) </a:t>
            </a:r>
            <a:r>
              <a:rPr lang="th-TH" altLang="th-TH" sz="3600" b="1" dirty="0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  <a:t>เป็นชนิดข้อความ</a:t>
            </a:r>
            <a:r>
              <a:rPr lang="en-US" altLang="th-TH" sz="3600" b="1" dirty="0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br>
              <a:rPr lang="en-US" altLang="th-TH" sz="3600" b="1" dirty="0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3600" b="1" dirty="0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  <a:t>รับคะแนน</a:t>
            </a:r>
            <a:r>
              <a:rPr lang="en-US" altLang="th-TH" sz="3600" b="1" dirty="0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  <a:t> (Score)	</a:t>
            </a:r>
            <a:r>
              <a:rPr lang="th-TH" altLang="th-TH" sz="3600" b="1" dirty="0" smtClean="0">
                <a:solidFill>
                  <a:srgbClr val="9900CC"/>
                </a:solidFill>
                <a:latin typeface="TH SarabunPSK" pitchFamily="34" charset="-34"/>
                <a:cs typeface="TH SarabunPSK" pitchFamily="34" charset="-34"/>
              </a:rPr>
              <a:t>แสดงผลดังนี้</a:t>
            </a:r>
          </a:p>
          <a:p>
            <a:r>
              <a:rPr lang="en-US" altLang="th-TH" sz="3600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Enter Id :</a:t>
            </a:r>
            <a:r>
              <a:rPr lang="en-US" altLang="th-TH" sz="3600" u="sng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 4</a:t>
            </a:r>
          </a:p>
          <a:p>
            <a:r>
              <a:rPr lang="en-US" altLang="th-TH" sz="3600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Enter Name : </a:t>
            </a:r>
            <a:r>
              <a:rPr lang="en-US" altLang="th-TH" sz="3600" u="sng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John </a:t>
            </a:r>
            <a:r>
              <a:rPr lang="en-US" altLang="th-TH" sz="3600" u="sng" dirty="0" err="1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Banna</a:t>
            </a:r>
            <a:endParaRPr lang="en-US" altLang="th-TH" sz="3600" u="sng" dirty="0" smtClean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en-US" altLang="th-TH" sz="3600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Enter Score : </a:t>
            </a:r>
            <a:r>
              <a:rPr lang="en-US" altLang="th-TH" sz="3600" u="sng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45</a:t>
            </a:r>
          </a:p>
          <a:p>
            <a:r>
              <a:rPr lang="en-US" altLang="th-TH" sz="3600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Id=4  Name=John </a:t>
            </a:r>
            <a:r>
              <a:rPr lang="en-US" altLang="th-TH" sz="3600" b="1" dirty="0" err="1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Banna</a:t>
            </a:r>
            <a:r>
              <a:rPr lang="en-US" altLang="th-TH" sz="3600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 Score =45</a:t>
            </a:r>
          </a:p>
          <a:p>
            <a:endParaRPr lang="en-US" altLang="th-TH" sz="3600" dirty="0" smtClean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altLang="th-TH" sz="3600" dirty="0" smtClean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7664" y="620688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98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743" y="1484784"/>
            <a:ext cx="8694737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#include &lt;</a:t>
            </a:r>
            <a:r>
              <a:rPr lang="en-US" sz="2400" dirty="0" err="1">
                <a:cs typeface="TH SarabunPSK" panose="020B0500040200020003" pitchFamily="34" charset="-34"/>
              </a:rPr>
              <a:t>stdio.h</a:t>
            </a:r>
            <a:r>
              <a:rPr lang="en-US" sz="2400" dirty="0">
                <a:cs typeface="TH SarabunPSK" panose="020B0500040200020003" pitchFamily="34" charset="-34"/>
              </a:rPr>
              <a:t>&gt;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main()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{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int</a:t>
            </a:r>
            <a:r>
              <a:rPr lang="en-US" sz="2400" dirty="0"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cs typeface="TH SarabunPSK" panose="020B0500040200020003" pitchFamily="34" charset="-34"/>
              </a:rPr>
              <a:t>Id,Score</a:t>
            </a:r>
            <a:r>
              <a:rPr lang="en-US" sz="2400" dirty="0">
                <a:cs typeface="TH SarabunPSK" panose="020B0500040200020003" pitchFamily="34" charset="-34"/>
              </a:rPr>
              <a:t>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char Name[10];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printf</a:t>
            </a:r>
            <a:r>
              <a:rPr lang="en-US" sz="2400" dirty="0">
                <a:cs typeface="TH SarabunPSK" panose="020B0500040200020003" pitchFamily="34" charset="-34"/>
              </a:rPr>
              <a:t>("Enter :");	</a:t>
            </a:r>
            <a:r>
              <a:rPr lang="en-US" sz="2400" dirty="0" smtClean="0">
                <a:cs typeface="TH SarabunPSK" panose="020B0500040200020003" pitchFamily="34" charset="-34"/>
              </a:rPr>
              <a:t>	</a:t>
            </a:r>
            <a:r>
              <a:rPr lang="en-US" sz="2400" dirty="0" err="1" smtClean="0">
                <a:cs typeface="TH SarabunPSK" panose="020B0500040200020003" pitchFamily="34" charset="-34"/>
              </a:rPr>
              <a:t>scanf</a:t>
            </a:r>
            <a:r>
              <a:rPr lang="en-US" sz="2400" dirty="0">
                <a:cs typeface="TH SarabunPSK" panose="020B0500040200020003" pitchFamily="34" charset="-34"/>
              </a:rPr>
              <a:t>("%</a:t>
            </a:r>
            <a:r>
              <a:rPr lang="en-US" sz="2400" dirty="0" err="1">
                <a:cs typeface="TH SarabunPSK" panose="020B0500040200020003" pitchFamily="34" charset="-34"/>
              </a:rPr>
              <a:t>d",&amp;Id</a:t>
            </a:r>
            <a:r>
              <a:rPr lang="en-US" sz="2400" dirty="0">
                <a:cs typeface="TH SarabunPSK" panose="020B0500040200020003" pitchFamily="34" charset="-34"/>
              </a:rPr>
              <a:t>);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printf</a:t>
            </a:r>
            <a:r>
              <a:rPr lang="en-US" sz="2400" dirty="0">
                <a:cs typeface="TH SarabunPSK" panose="020B0500040200020003" pitchFamily="34" charset="-34"/>
              </a:rPr>
              <a:t>("Enter </a:t>
            </a:r>
            <a:r>
              <a:rPr lang="en-US" sz="2400" dirty="0" smtClean="0">
                <a:cs typeface="TH SarabunPSK" panose="020B0500040200020003" pitchFamily="34" charset="-34"/>
              </a:rPr>
              <a:t>:");		gets(Name</a:t>
            </a:r>
            <a:r>
              <a:rPr lang="en-US" sz="2400" dirty="0">
                <a:cs typeface="TH SarabunPSK" panose="020B0500040200020003" pitchFamily="34" charset="-34"/>
              </a:rPr>
              <a:t>);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printf</a:t>
            </a:r>
            <a:r>
              <a:rPr lang="en-US" sz="2400" dirty="0">
                <a:cs typeface="TH SarabunPSK" panose="020B0500040200020003" pitchFamily="34" charset="-34"/>
              </a:rPr>
              <a:t>("Enter </a:t>
            </a:r>
            <a:r>
              <a:rPr lang="en-US" sz="2400" dirty="0" smtClean="0">
                <a:cs typeface="TH SarabunPSK" panose="020B0500040200020003" pitchFamily="34" charset="-34"/>
              </a:rPr>
              <a:t>:");		</a:t>
            </a:r>
            <a:r>
              <a:rPr lang="en-US" sz="2400" dirty="0" err="1" smtClean="0">
                <a:cs typeface="TH SarabunPSK" panose="020B0500040200020003" pitchFamily="34" charset="-34"/>
              </a:rPr>
              <a:t>scanf</a:t>
            </a:r>
            <a:r>
              <a:rPr lang="en-US" sz="2400" dirty="0">
                <a:cs typeface="TH SarabunPSK" panose="020B0500040200020003" pitchFamily="34" charset="-34"/>
              </a:rPr>
              <a:t>("%</a:t>
            </a:r>
            <a:r>
              <a:rPr lang="en-US" sz="2400" dirty="0" err="1">
                <a:cs typeface="TH SarabunPSK" panose="020B0500040200020003" pitchFamily="34" charset="-34"/>
              </a:rPr>
              <a:t>d",&amp;Score</a:t>
            </a:r>
            <a:r>
              <a:rPr lang="en-US" sz="2400" dirty="0">
                <a:cs typeface="TH SarabunPSK" panose="020B0500040200020003" pitchFamily="34" charset="-34"/>
              </a:rPr>
              <a:t>);	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printf</a:t>
            </a:r>
            <a:r>
              <a:rPr lang="en-US" sz="2400" dirty="0">
                <a:cs typeface="TH SarabunPSK" panose="020B0500040200020003" pitchFamily="34" charset="-34"/>
              </a:rPr>
              <a:t>("Id=%d  Name=%s  	Score=%d",</a:t>
            </a:r>
            <a:r>
              <a:rPr lang="en-US" sz="2400" dirty="0" err="1">
                <a:cs typeface="TH SarabunPSK" panose="020B0500040200020003" pitchFamily="34" charset="-34"/>
              </a:rPr>
              <a:t>Id,Name,Score</a:t>
            </a:r>
            <a:r>
              <a:rPr lang="en-US" sz="2400" dirty="0">
                <a:cs typeface="TH SarabunPSK" panose="020B0500040200020003" pitchFamily="34" charset="-34"/>
              </a:rPr>
              <a:t>);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}</a:t>
            </a:r>
            <a:endParaRPr lang="th-TH" sz="2400" dirty="0">
              <a:cs typeface="TH SarabunPSK" panose="020B0500040200020003" pitchFamily="34" charset="-34"/>
            </a:endParaRPr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547664" y="620688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86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388" y="620713"/>
            <a:ext cx="8694737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#include &lt;</a:t>
            </a:r>
            <a:r>
              <a:rPr lang="en-US" sz="2400" dirty="0" err="1">
                <a:cs typeface="TH SarabunPSK" panose="020B0500040200020003" pitchFamily="34" charset="-34"/>
              </a:rPr>
              <a:t>stdio.h</a:t>
            </a:r>
            <a:r>
              <a:rPr lang="en-US" sz="2400" dirty="0">
                <a:cs typeface="TH SarabunPSK" panose="020B0500040200020003" pitchFamily="34" charset="-34"/>
              </a:rPr>
              <a:t>&gt;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main()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{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int</a:t>
            </a:r>
            <a:r>
              <a:rPr lang="en-US" sz="2400" dirty="0"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cs typeface="TH SarabunPSK" panose="020B0500040200020003" pitchFamily="34" charset="-34"/>
              </a:rPr>
              <a:t>Id,Score</a:t>
            </a:r>
            <a:r>
              <a:rPr lang="en-US" sz="2400" dirty="0">
                <a:cs typeface="TH SarabunPSK" panose="020B0500040200020003" pitchFamily="34" charset="-34"/>
              </a:rPr>
              <a:t>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char Name[10];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printf</a:t>
            </a:r>
            <a:r>
              <a:rPr lang="en-US" sz="2400" dirty="0">
                <a:cs typeface="TH SarabunPSK" panose="020B0500040200020003" pitchFamily="34" charset="-34"/>
              </a:rPr>
              <a:t>("Enter :");	</a:t>
            </a:r>
            <a:r>
              <a:rPr lang="en-US" sz="2400" dirty="0" smtClean="0">
                <a:cs typeface="TH SarabunPSK" panose="020B0500040200020003" pitchFamily="34" charset="-34"/>
              </a:rPr>
              <a:t>	</a:t>
            </a:r>
            <a:r>
              <a:rPr lang="en-US" sz="2400" dirty="0" err="1" smtClean="0">
                <a:cs typeface="TH SarabunPSK" panose="020B0500040200020003" pitchFamily="34" charset="-34"/>
              </a:rPr>
              <a:t>scanf</a:t>
            </a:r>
            <a:r>
              <a:rPr lang="en-US" sz="2400" dirty="0">
                <a:cs typeface="TH SarabunPSK" panose="020B0500040200020003" pitchFamily="34" charset="-34"/>
              </a:rPr>
              <a:t>("%</a:t>
            </a:r>
            <a:r>
              <a:rPr lang="en-US" sz="2400" dirty="0" err="1">
                <a:cs typeface="TH SarabunPSK" panose="020B0500040200020003" pitchFamily="34" charset="-34"/>
              </a:rPr>
              <a:t>d",&amp;Id</a:t>
            </a:r>
            <a:r>
              <a:rPr lang="en-US" sz="2400" dirty="0">
                <a:cs typeface="TH SarabunPSK" panose="020B0500040200020003" pitchFamily="34" charset="-34"/>
              </a:rPr>
              <a:t>);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printf</a:t>
            </a:r>
            <a:r>
              <a:rPr lang="en-US" sz="2400" dirty="0">
                <a:cs typeface="TH SarabunPSK" panose="020B0500040200020003" pitchFamily="34" charset="-34"/>
              </a:rPr>
              <a:t>("Enter :");	</a:t>
            </a:r>
            <a:r>
              <a:rPr lang="en-US" sz="2400" dirty="0" smtClean="0">
                <a:cs typeface="TH SarabunPSK" panose="020B0500040200020003" pitchFamily="34" charset="-34"/>
              </a:rPr>
              <a:t>	gets(Name</a:t>
            </a:r>
            <a:r>
              <a:rPr lang="en-US" sz="2400" dirty="0">
                <a:cs typeface="TH SarabunPSK" panose="020B0500040200020003" pitchFamily="34" charset="-34"/>
              </a:rPr>
              <a:t>);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printf</a:t>
            </a:r>
            <a:r>
              <a:rPr lang="en-US" sz="2400" dirty="0">
                <a:cs typeface="TH SarabunPSK" panose="020B0500040200020003" pitchFamily="34" charset="-34"/>
              </a:rPr>
              <a:t>("Enter :");	</a:t>
            </a:r>
            <a:r>
              <a:rPr lang="en-US" sz="2400" dirty="0" smtClean="0">
                <a:cs typeface="TH SarabunPSK" panose="020B0500040200020003" pitchFamily="34" charset="-34"/>
              </a:rPr>
              <a:t>	</a:t>
            </a:r>
            <a:r>
              <a:rPr lang="en-US" sz="2400" dirty="0" err="1" smtClean="0">
                <a:cs typeface="TH SarabunPSK" panose="020B0500040200020003" pitchFamily="34" charset="-34"/>
              </a:rPr>
              <a:t>scanf</a:t>
            </a:r>
            <a:r>
              <a:rPr lang="en-US" sz="2400" dirty="0">
                <a:cs typeface="TH SarabunPSK" panose="020B0500040200020003" pitchFamily="34" charset="-34"/>
              </a:rPr>
              <a:t>("%</a:t>
            </a:r>
            <a:r>
              <a:rPr lang="en-US" sz="2400" dirty="0" err="1">
                <a:cs typeface="TH SarabunPSK" panose="020B0500040200020003" pitchFamily="34" charset="-34"/>
              </a:rPr>
              <a:t>d",&amp;Score</a:t>
            </a:r>
            <a:r>
              <a:rPr lang="en-US" sz="2400" dirty="0">
                <a:cs typeface="TH SarabunPSK" panose="020B0500040200020003" pitchFamily="34" charset="-34"/>
              </a:rPr>
              <a:t>);	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printf</a:t>
            </a:r>
            <a:r>
              <a:rPr lang="en-US" sz="2400" dirty="0">
                <a:cs typeface="TH SarabunPSK" panose="020B0500040200020003" pitchFamily="34" charset="-34"/>
              </a:rPr>
              <a:t>("Id=%d  Name=%s  	Score=%d",</a:t>
            </a:r>
            <a:r>
              <a:rPr lang="en-US" sz="2400" dirty="0" err="1">
                <a:cs typeface="TH SarabunPSK" panose="020B0500040200020003" pitchFamily="34" charset="-34"/>
              </a:rPr>
              <a:t>Id,Name,Score</a:t>
            </a:r>
            <a:r>
              <a:rPr lang="en-US" sz="2400" dirty="0">
                <a:cs typeface="TH SarabunPSK" panose="020B0500040200020003" pitchFamily="34" charset="-34"/>
              </a:rPr>
              <a:t>);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}</a:t>
            </a:r>
            <a:endParaRPr lang="th-TH" sz="2400" dirty="0">
              <a:cs typeface="TH SarabunPSK" panose="020B0500040200020003" pitchFamily="34" charset="-34"/>
            </a:endParaRPr>
          </a:p>
        </p:txBody>
      </p:sp>
      <p:pic>
        <p:nvPicPr>
          <p:cNvPr id="32771" name="Picture 4" descr="C:\Users\GGG\AppData\Local\Temp\SNAGHTML910f6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4406900"/>
            <a:ext cx="8208962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547664" y="620688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วงรี 1"/>
          <p:cNvSpPr/>
          <p:nvPr/>
        </p:nvSpPr>
        <p:spPr>
          <a:xfrm>
            <a:off x="467544" y="4406900"/>
            <a:ext cx="3456384" cy="13263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ลูกศรเชื่อมต่อแบบตรง 6"/>
          <p:cNvCxnSpPr/>
          <p:nvPr/>
        </p:nvCxnSpPr>
        <p:spPr>
          <a:xfrm flipH="1">
            <a:off x="3059832" y="1587004"/>
            <a:ext cx="1656184" cy="2850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1072711"/>
            <a:ext cx="4145687" cy="95410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เกิดปัญหาในการรับข้อมูลเนื่องจาก </a:t>
            </a:r>
          </a:p>
          <a:p>
            <a:r>
              <a:rPr lang="th-TH" dirty="0" smtClean="0"/>
              <a:t>ความสับสนในการรับข้อมูลของแป้นพิมพ์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614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41379"/>
          </a:xfrm>
        </p:spPr>
        <p:txBody>
          <a:bodyPr/>
          <a:lstStyle/>
          <a:p>
            <a:r>
              <a:rPr lang="th-TH" altLang="th-TH" sz="4400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การรับข้อมูล </a:t>
            </a:r>
            <a:r>
              <a:rPr lang="en-US" altLang="th-TH" sz="4400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String </a:t>
            </a:r>
            <a:r>
              <a:rPr lang="th-TH" altLang="th-TH" sz="4400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ใน </a:t>
            </a:r>
            <a:r>
              <a:rPr lang="en-US" altLang="th-TH" sz="4400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altLang="th-TH" sz="4400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มักจะพบปัญหา กรณีที่ข้อมูลที่รับเข้ามีการผสมทั้งข้อมูลชนิดตัวเลข และข้อความ  </a:t>
            </a:r>
          </a:p>
          <a:p>
            <a:pPr algn="ctr"/>
            <a:r>
              <a:rPr lang="th-TH" altLang="th-TH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การป้องกันปัญหาดังกล่าวควรมีการสั่งล้างบัฟเฟอร์ของแป้นพิมพ์ก่อนการสั่งรับข้อมูล </a:t>
            </a:r>
            <a:r>
              <a:rPr lang="en-US" altLang="th-TH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  <a:endParaRPr lang="th-TH" altLang="th-TH" sz="4000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539751" y="3716338"/>
            <a:ext cx="7920682" cy="158432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 sz="2000"/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547664" y="620688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36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6"/>
          <p:cNvSpPr txBox="1">
            <a:spLocks noChangeArrowheads="1"/>
          </p:cNvSpPr>
          <p:nvPr/>
        </p:nvSpPr>
        <p:spPr bwMode="auto">
          <a:xfrm>
            <a:off x="1536700" y="2852738"/>
            <a:ext cx="6337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>
                <a:cs typeface="Angsana New" pitchFamily="18" charset="-34"/>
              </a:rPr>
              <a:t>rewind(stdin);   </a:t>
            </a:r>
            <a:r>
              <a:rPr lang="th-TH" altLang="th-TH" sz="2800">
                <a:cs typeface="Angsana New" pitchFamily="18" charset="-34"/>
              </a:rPr>
              <a:t>หรือ   </a:t>
            </a:r>
            <a:r>
              <a:rPr lang="en-US" altLang="th-TH" sz="2800">
                <a:cs typeface="Angsana New" pitchFamily="18" charset="-34"/>
              </a:rPr>
              <a:t>flush(stdin);</a:t>
            </a:r>
            <a:endParaRPr lang="th-TH" altLang="th-TH" sz="2800">
              <a:cs typeface="Angsana New" pitchFamily="18" charset="-34"/>
            </a:endParaRPr>
          </a:p>
        </p:txBody>
      </p:sp>
      <p:sp>
        <p:nvSpPr>
          <p:cNvPr id="34820" name="TextBox 7"/>
          <p:cNvSpPr txBox="1">
            <a:spLocks noChangeArrowheads="1"/>
          </p:cNvSpPr>
          <p:nvPr/>
        </p:nvSpPr>
        <p:spPr bwMode="auto">
          <a:xfrm>
            <a:off x="1763713" y="3998913"/>
            <a:ext cx="584993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32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การใช้งาน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3200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         </a:t>
            </a:r>
            <a:r>
              <a:rPr lang="th-TH" altLang="th-TH" sz="3200" b="1" i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จะใช้ก่อนคำสั่ง </a:t>
            </a:r>
            <a:r>
              <a:rPr lang="en-US" altLang="th-TH" sz="3200" b="1" i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gets() </a:t>
            </a:r>
            <a:r>
              <a:rPr lang="th-TH" altLang="th-TH" sz="3200" b="1" i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หรือคำสั่ง </a:t>
            </a:r>
            <a:r>
              <a:rPr lang="en-US" altLang="th-TH" sz="3200" b="1" i="1" dirty="0" err="1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scanf</a:t>
            </a:r>
            <a:r>
              <a:rPr lang="en-US" altLang="th-TH" sz="3200" b="1" i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()</a:t>
            </a:r>
            <a:endParaRPr lang="th-TH" altLang="th-TH" sz="3200" b="1" i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7813" y="3789363"/>
            <a:ext cx="6337300" cy="1511300"/>
          </a:xfrm>
          <a:prstGeom prst="rect">
            <a:avLst/>
          </a:prstGeom>
          <a:noFill/>
          <a:ln>
            <a:solidFill>
              <a:srgbClr val="C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>
              <a:solidFill>
                <a:srgbClr val="0000FF"/>
              </a:solidFill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547664" y="620688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3275856" y="711412"/>
            <a:ext cx="568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th-TH" sz="3600" b="1" dirty="0" smtClean="0">
                <a:solidFill>
                  <a:schemeClr val="tx2"/>
                </a:solidFill>
                <a:latin typeface="Browallia New" panose="020B0604020202020204" pitchFamily="34" charset="-34"/>
                <a:cs typeface="FreesiaUPC" panose="020B0604020202020204" pitchFamily="34" charset="-34"/>
              </a:rPr>
              <a:t>การสั่งล้างบัฟเฟอร์ของแป้นพิมพ์</a:t>
            </a:r>
            <a:endParaRPr lang="th-TH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388" y="138608"/>
            <a:ext cx="8694737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#include &lt;</a:t>
            </a:r>
            <a:r>
              <a:rPr lang="en-US" sz="2400" dirty="0" err="1">
                <a:cs typeface="TH SarabunPSK" panose="020B0500040200020003" pitchFamily="34" charset="-34"/>
              </a:rPr>
              <a:t>stdio.h</a:t>
            </a:r>
            <a:r>
              <a:rPr lang="en-US" sz="2400" dirty="0">
                <a:cs typeface="TH SarabunPSK" panose="020B0500040200020003" pitchFamily="34" charset="-34"/>
              </a:rPr>
              <a:t>&gt;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main()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{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int</a:t>
            </a:r>
            <a:r>
              <a:rPr lang="en-US" sz="2400" dirty="0"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cs typeface="TH SarabunPSK" panose="020B0500040200020003" pitchFamily="34" charset="-34"/>
              </a:rPr>
              <a:t>Id,Score</a:t>
            </a:r>
            <a:r>
              <a:rPr lang="en-US" sz="2400" dirty="0">
                <a:cs typeface="TH SarabunPSK" panose="020B0500040200020003" pitchFamily="34" charset="-34"/>
              </a:rPr>
              <a:t>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char Name[10];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printf</a:t>
            </a:r>
            <a:r>
              <a:rPr lang="en-US" sz="2400" dirty="0">
                <a:cs typeface="TH SarabunPSK" panose="020B0500040200020003" pitchFamily="34" charset="-34"/>
              </a:rPr>
              <a:t>("Enter :");	</a:t>
            </a:r>
            <a:r>
              <a:rPr lang="en-US" sz="2400" dirty="0" err="1">
                <a:cs typeface="TH SarabunPSK" panose="020B0500040200020003" pitchFamily="34" charset="-34"/>
              </a:rPr>
              <a:t>scanf</a:t>
            </a:r>
            <a:r>
              <a:rPr lang="en-US" sz="2400" dirty="0">
                <a:cs typeface="TH SarabunPSK" panose="020B0500040200020003" pitchFamily="34" charset="-34"/>
              </a:rPr>
              <a:t>("%</a:t>
            </a:r>
            <a:r>
              <a:rPr lang="en-US" sz="2400" dirty="0" err="1">
                <a:cs typeface="TH SarabunPSK" panose="020B0500040200020003" pitchFamily="34" charset="-34"/>
              </a:rPr>
              <a:t>d",&amp;Id</a:t>
            </a:r>
            <a:r>
              <a:rPr lang="en-US" sz="2400" dirty="0">
                <a:cs typeface="TH SarabunPSK" panose="020B0500040200020003" pitchFamily="34" charset="-34"/>
              </a:rPr>
              <a:t>);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cs typeface="TH SarabunPSK" panose="020B0500040200020003" pitchFamily="34" charset="-34"/>
              </a:rPr>
              <a:t>	rewind(</a:t>
            </a:r>
            <a:r>
              <a:rPr lang="en-US" sz="2400" dirty="0" err="1">
                <a:solidFill>
                  <a:srgbClr val="FF0000"/>
                </a:solidFill>
                <a:cs typeface="TH SarabunPSK" panose="020B0500040200020003" pitchFamily="34" charset="-34"/>
              </a:rPr>
              <a:t>stdin</a:t>
            </a:r>
            <a:r>
              <a:rPr lang="en-US" sz="2400" dirty="0">
                <a:solidFill>
                  <a:srgbClr val="FF0000"/>
                </a:solidFill>
                <a:cs typeface="TH SarabunPSK" panose="020B0500040200020003" pitchFamily="34" charset="-34"/>
              </a:rPr>
              <a:t>);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printf</a:t>
            </a:r>
            <a:r>
              <a:rPr lang="en-US" sz="2400" dirty="0">
                <a:cs typeface="TH SarabunPSK" panose="020B0500040200020003" pitchFamily="34" charset="-34"/>
              </a:rPr>
              <a:t>("Enter :");	gets(Name);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printf</a:t>
            </a:r>
            <a:r>
              <a:rPr lang="en-US" sz="2400" dirty="0">
                <a:cs typeface="TH SarabunPSK" panose="020B0500040200020003" pitchFamily="34" charset="-34"/>
              </a:rPr>
              <a:t>("Enter :");	</a:t>
            </a:r>
            <a:r>
              <a:rPr lang="en-US" sz="2400" dirty="0" err="1">
                <a:cs typeface="TH SarabunPSK" panose="020B0500040200020003" pitchFamily="34" charset="-34"/>
              </a:rPr>
              <a:t>scanf</a:t>
            </a:r>
            <a:r>
              <a:rPr lang="en-US" sz="2400" dirty="0">
                <a:cs typeface="TH SarabunPSK" panose="020B0500040200020003" pitchFamily="34" charset="-34"/>
              </a:rPr>
              <a:t>("%</a:t>
            </a:r>
            <a:r>
              <a:rPr lang="en-US" sz="2400" dirty="0" err="1">
                <a:cs typeface="TH SarabunPSK" panose="020B0500040200020003" pitchFamily="34" charset="-34"/>
              </a:rPr>
              <a:t>d",&amp;Score</a:t>
            </a:r>
            <a:r>
              <a:rPr lang="en-US" sz="2400" dirty="0">
                <a:cs typeface="TH SarabunPSK" panose="020B0500040200020003" pitchFamily="34" charset="-34"/>
              </a:rPr>
              <a:t>);	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cs typeface="TH SarabunPSK" panose="020B0500040200020003" pitchFamily="34" charset="-34"/>
              </a:rPr>
              <a:t>printf</a:t>
            </a:r>
            <a:r>
              <a:rPr lang="en-US" sz="2400" dirty="0">
                <a:cs typeface="TH SarabunPSK" panose="020B0500040200020003" pitchFamily="34" charset="-34"/>
              </a:rPr>
              <a:t>("Id=%d  Name=%s  	Score=%d",</a:t>
            </a:r>
            <a:r>
              <a:rPr lang="en-US" sz="2400" dirty="0" err="1">
                <a:cs typeface="TH SarabunPSK" panose="020B0500040200020003" pitchFamily="34" charset="-34"/>
              </a:rPr>
              <a:t>Id,Name,Score</a:t>
            </a:r>
            <a:r>
              <a:rPr lang="en-US" sz="2400" dirty="0">
                <a:cs typeface="TH SarabunPSK" panose="020B0500040200020003" pitchFamily="34" charset="-34"/>
              </a:rPr>
              <a:t>);</a:t>
            </a:r>
          </a:p>
          <a:p>
            <a:pPr>
              <a:defRPr/>
            </a:pPr>
            <a:r>
              <a:rPr lang="en-US" sz="2400" dirty="0">
                <a:cs typeface="TH SarabunPSK" panose="020B0500040200020003" pitchFamily="34" charset="-34"/>
              </a:rPr>
              <a:t>}</a:t>
            </a:r>
            <a:endParaRPr lang="th-TH" sz="2400" dirty="0">
              <a:cs typeface="TH SarabunPSK" panose="020B0500040200020003" pitchFamily="34" charset="-34"/>
            </a:endParaRPr>
          </a:p>
        </p:txBody>
      </p:sp>
      <p:sp>
        <p:nvSpPr>
          <p:cNvPr id="35843" name="TextBox 1"/>
          <p:cNvSpPr txBox="1">
            <a:spLocks noChangeArrowheads="1"/>
          </p:cNvSpPr>
          <p:nvPr/>
        </p:nvSpPr>
        <p:spPr bwMode="auto">
          <a:xfrm>
            <a:off x="649288" y="5203825"/>
            <a:ext cx="2193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>
                <a:cs typeface="Angsana New" pitchFamily="18" charset="-34"/>
              </a:rPr>
              <a:t>4   \n          …  </a:t>
            </a:r>
            <a:endParaRPr lang="th-TH" altLang="th-TH">
              <a:cs typeface="Angsana New" pitchFamily="18" charset="-34"/>
            </a:endParaRPr>
          </a:p>
        </p:txBody>
      </p:sp>
      <p:cxnSp>
        <p:nvCxnSpPr>
          <p:cNvPr id="4" name="ตัวเชื่อมต่อตรง 3"/>
          <p:cNvCxnSpPr/>
          <p:nvPr/>
        </p:nvCxnSpPr>
        <p:spPr>
          <a:xfrm>
            <a:off x="0" y="45811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สี่เหลี่ยมผืนผ้า 4"/>
          <p:cNvSpPr/>
          <p:nvPr/>
        </p:nvSpPr>
        <p:spPr>
          <a:xfrm>
            <a:off x="611188" y="5132388"/>
            <a:ext cx="2736850" cy="576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1044575" y="5132388"/>
            <a:ext cx="0" cy="57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>
            <a:off x="1508125" y="5116513"/>
            <a:ext cx="0" cy="57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ตัวเชื่อมต่อตรง 10"/>
          <p:cNvCxnSpPr/>
          <p:nvPr/>
        </p:nvCxnSpPr>
        <p:spPr>
          <a:xfrm>
            <a:off x="2101850" y="5116513"/>
            <a:ext cx="0" cy="57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ตัวเชื่อมต่อตรง 11"/>
          <p:cNvCxnSpPr/>
          <p:nvPr/>
        </p:nvCxnSpPr>
        <p:spPr>
          <a:xfrm>
            <a:off x="2700338" y="5141913"/>
            <a:ext cx="0" cy="57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0" name="TextBox 12"/>
          <p:cNvSpPr txBox="1">
            <a:spLocks noChangeArrowheads="1"/>
          </p:cNvSpPr>
          <p:nvPr/>
        </p:nvSpPr>
        <p:spPr bwMode="auto">
          <a:xfrm>
            <a:off x="649288" y="4581525"/>
            <a:ext cx="2698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>
                <a:cs typeface="Angsana New" pitchFamily="18" charset="-34"/>
              </a:rPr>
              <a:t>0    1          …      n  </a:t>
            </a:r>
            <a:endParaRPr lang="th-TH" altLang="th-TH">
              <a:cs typeface="Angsana New" pitchFamily="18" charset="-34"/>
            </a:endParaRPr>
          </a:p>
        </p:txBody>
      </p:sp>
      <p:cxnSp>
        <p:nvCxnSpPr>
          <p:cNvPr id="14" name="ตัวเชื่อมต่อตรง 13"/>
          <p:cNvCxnSpPr/>
          <p:nvPr/>
        </p:nvCxnSpPr>
        <p:spPr>
          <a:xfrm flipH="1">
            <a:off x="1331913" y="5995988"/>
            <a:ext cx="4143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/>
          <p:nvPr/>
        </p:nvCxnSpPr>
        <p:spPr>
          <a:xfrm flipV="1">
            <a:off x="1331913" y="5718175"/>
            <a:ext cx="0" cy="277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853" name="TextBox 17"/>
          <p:cNvSpPr txBox="1">
            <a:spLocks noChangeArrowheads="1"/>
          </p:cNvSpPr>
          <p:nvPr/>
        </p:nvSpPr>
        <p:spPr bwMode="auto">
          <a:xfrm>
            <a:off x="1746250" y="5765800"/>
            <a:ext cx="2681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2000" b="1">
                <a:latin typeface="TH SarabunPSK" pitchFamily="34" charset="-34"/>
                <a:cs typeface="TH SarabunPSK" pitchFamily="34" charset="-34"/>
              </a:rPr>
              <a:t>ตัวชี้ไบต์ปัจจุบัน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2000" b="1">
                <a:latin typeface="TH SarabunPSK" pitchFamily="34" charset="-34"/>
                <a:cs typeface="TH SarabunPSK" pitchFamily="34" charset="-34"/>
              </a:rPr>
              <a:t>หลังจากป้อนค่า </a:t>
            </a:r>
            <a:r>
              <a:rPr lang="en-US" altLang="th-TH" sz="2000" b="1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altLang="th-TH" sz="2000" b="1">
                <a:latin typeface="TH SarabunPSK" pitchFamily="34" charset="-34"/>
                <a:cs typeface="TH SarabunPSK" pitchFamily="34" charset="-34"/>
              </a:rPr>
              <a:t>แล้วกด </a:t>
            </a:r>
            <a:r>
              <a:rPr lang="en-US" altLang="th-TH" sz="2000" b="1">
                <a:latin typeface="TH SarabunPSK" pitchFamily="34" charset="-34"/>
                <a:cs typeface="TH SarabunPSK" pitchFamily="34" charset="-34"/>
              </a:rPr>
              <a:t>Enter</a:t>
            </a:r>
            <a:endParaRPr lang="th-TH" altLang="th-TH" sz="2000" b="1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854" name="TextBox 18"/>
          <p:cNvSpPr txBox="1">
            <a:spLocks noChangeArrowheads="1"/>
          </p:cNvSpPr>
          <p:nvPr/>
        </p:nvSpPr>
        <p:spPr bwMode="auto">
          <a:xfrm>
            <a:off x="5113338" y="5251450"/>
            <a:ext cx="2192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>
                <a:cs typeface="Angsana New" pitchFamily="18" charset="-34"/>
              </a:rPr>
              <a:t>                  …  </a:t>
            </a:r>
            <a:endParaRPr lang="th-TH" altLang="th-TH">
              <a:cs typeface="Angsana New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5076825" y="5178425"/>
            <a:ext cx="2735263" cy="57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cxnSp>
        <p:nvCxnSpPr>
          <p:cNvPr id="21" name="ตัวเชื่อมต่อตรง 20"/>
          <p:cNvCxnSpPr/>
          <p:nvPr/>
        </p:nvCxnSpPr>
        <p:spPr>
          <a:xfrm>
            <a:off x="5510213" y="5178425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/>
          <p:cNvCxnSpPr/>
          <p:nvPr/>
        </p:nvCxnSpPr>
        <p:spPr>
          <a:xfrm>
            <a:off x="5973763" y="5162550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ตัวเชื่อมต่อตรง 22"/>
          <p:cNvCxnSpPr/>
          <p:nvPr/>
        </p:nvCxnSpPr>
        <p:spPr>
          <a:xfrm>
            <a:off x="6565900" y="5162550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ตัวเชื่อมต่อตรง 23"/>
          <p:cNvCxnSpPr/>
          <p:nvPr/>
        </p:nvCxnSpPr>
        <p:spPr>
          <a:xfrm>
            <a:off x="7164388" y="5187950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0" name="TextBox 24"/>
          <p:cNvSpPr txBox="1">
            <a:spLocks noChangeArrowheads="1"/>
          </p:cNvSpPr>
          <p:nvPr/>
        </p:nvSpPr>
        <p:spPr bwMode="auto">
          <a:xfrm>
            <a:off x="5113338" y="4627563"/>
            <a:ext cx="269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>
                <a:cs typeface="Angsana New" pitchFamily="18" charset="-34"/>
              </a:rPr>
              <a:t>0    1          …      n  </a:t>
            </a:r>
            <a:endParaRPr lang="th-TH" altLang="th-TH">
              <a:cs typeface="Angsana New" pitchFamily="18" charset="-34"/>
            </a:endParaRPr>
          </a:p>
        </p:txBody>
      </p:sp>
      <p:cxnSp>
        <p:nvCxnSpPr>
          <p:cNvPr id="26" name="ตัวเชื่อมต่อตรง 25"/>
          <p:cNvCxnSpPr/>
          <p:nvPr/>
        </p:nvCxnSpPr>
        <p:spPr>
          <a:xfrm flipH="1">
            <a:off x="5292725" y="6043613"/>
            <a:ext cx="4143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/>
          <p:nvPr/>
        </p:nvCxnSpPr>
        <p:spPr>
          <a:xfrm flipV="1">
            <a:off x="5292725" y="5764213"/>
            <a:ext cx="0" cy="27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863" name="TextBox 27"/>
          <p:cNvSpPr txBox="1">
            <a:spLocks noChangeArrowheads="1"/>
          </p:cNvSpPr>
          <p:nvPr/>
        </p:nvSpPr>
        <p:spPr bwMode="auto">
          <a:xfrm>
            <a:off x="5715000" y="5765800"/>
            <a:ext cx="2528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2000" b="1">
                <a:latin typeface="TH SarabunPSK" pitchFamily="34" charset="-34"/>
                <a:cs typeface="TH SarabunPSK" pitchFamily="34" charset="-34"/>
              </a:rPr>
              <a:t>ตัวชี้ไบต์ปัจจุบัน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2000" b="1">
                <a:latin typeface="TH SarabunPSK" pitchFamily="34" charset="-34"/>
                <a:cs typeface="TH SarabunPSK" pitchFamily="34" charset="-34"/>
              </a:rPr>
              <a:t>หลังจาก </a:t>
            </a:r>
            <a:r>
              <a:rPr lang="en-US" altLang="th-TH" sz="2000" b="1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rewind(stdin);</a:t>
            </a:r>
            <a:endParaRPr lang="th-TH" altLang="th-TH" sz="2000" b="1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05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4400" dirty="0" smtClean="0"/>
              <a:t>ทดลอง</a:t>
            </a:r>
            <a:endParaRPr lang="th-TH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7200800" cy="44012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char month [</a:t>
            </a:r>
            <a:r>
              <a:rPr lang="en-US" dirty="0" smtClean="0"/>
              <a:t>10] </a:t>
            </a:r>
            <a:r>
              <a:rPr lang="en-US" dirty="0"/>
              <a:t>= "January";</a:t>
            </a:r>
          </a:p>
          <a:p>
            <a:r>
              <a:rPr lang="en-US" dirty="0"/>
              <a:t>	char  *</a:t>
            </a:r>
            <a:r>
              <a:rPr lang="en-US" dirty="0" err="1"/>
              <a:t>monthPtr</a:t>
            </a:r>
            <a:r>
              <a:rPr lang="en-US" dirty="0"/>
              <a:t> = "January";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("%s\n",</a:t>
            </a:r>
            <a:r>
              <a:rPr lang="en-US" dirty="0" err="1"/>
              <a:t>monthPtr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("%s", month);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2796094" y="5940083"/>
            <a:ext cx="347402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2400" dirty="0" smtClean="0">
                <a:cs typeface="+mj-cs"/>
              </a:rPr>
              <a:t>จะเกิดอะไรขึ้นถ้า</a:t>
            </a:r>
            <a:r>
              <a:rPr lang="en-US" sz="2400" dirty="0" smtClean="0">
                <a:cs typeface="+mj-cs"/>
              </a:rPr>
              <a:t> color[7]</a:t>
            </a:r>
            <a:r>
              <a:rPr lang="th-TH" sz="2400" dirty="0" smtClean="0">
                <a:cs typeface="+mj-cs"/>
              </a:rPr>
              <a:t> </a:t>
            </a:r>
            <a:endParaRPr lang="th-TH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08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AutoShape 4"/>
          <p:cNvSpPr>
            <a:spLocks noChangeArrowheads="1"/>
          </p:cNvSpPr>
          <p:nvPr/>
        </p:nvSpPr>
        <p:spPr bwMode="auto">
          <a:xfrm>
            <a:off x="989013" y="1484313"/>
            <a:ext cx="7200900" cy="863600"/>
          </a:xfrm>
          <a:prstGeom prst="roundRect">
            <a:avLst>
              <a:gd name="adj" fmla="val 16667"/>
            </a:avLst>
          </a:prstGeom>
          <a:solidFill>
            <a:srgbClr val="FEE4D2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b="1">
                <a:latin typeface="Courier New" pitchFamily="49" charset="0"/>
                <a:cs typeface="Courier New" pitchFamily="49" charset="0"/>
              </a:rPr>
              <a:t>#include  &lt;string.h&gt;</a:t>
            </a:r>
            <a:endParaRPr lang="th-TH" altLang="th-TH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dirty="0" smtClean="0"/>
              <a:t>www.cs.su.ac.th/~tasanawa/cs517111/</a:t>
            </a:r>
            <a:r>
              <a:rPr lang="en-US" sz="1800" b="1" dirty="0" smtClean="0"/>
              <a:t>string</a:t>
            </a:r>
            <a:r>
              <a:rPr lang="en-US" sz="1800" dirty="0" smtClean="0"/>
              <a:t>.</a:t>
            </a:r>
            <a:r>
              <a:rPr lang="en-US" sz="1800" b="1" dirty="0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8" name="TextBox 1"/>
          <p:cNvSpPr txBox="1">
            <a:spLocks noChangeArrowheads="1"/>
          </p:cNvSpPr>
          <p:nvPr/>
        </p:nvSpPr>
        <p:spPr bwMode="auto">
          <a:xfrm>
            <a:off x="261938" y="2708275"/>
            <a:ext cx="86566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>
                <a:cs typeface="Angsana New" pitchFamily="18" charset="-34"/>
              </a:rPr>
              <a:t>ศึกษาเพิ่มเติมได้จากเว็บไซต์</a:t>
            </a:r>
            <a:r>
              <a:rPr lang="en-US" altLang="th-TH">
                <a:cs typeface="Angsana New" pitchFamily="18" charset="-34"/>
              </a:rPr>
              <a:t>…….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>
                <a:cs typeface="Angsana New" pitchFamily="18" charset="-34"/>
              </a:rPr>
              <a:t>https://www.tutorialspoint.com/c_standard_library/string_h.htm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th-TH">
              <a:cs typeface="Angsana New" pitchFamily="18" charset="-34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>
                <a:cs typeface="Angsana New" pitchFamily="18" charset="-34"/>
              </a:rPr>
              <a:t>หรือ ใช้คีย์เวิร์ด </a:t>
            </a:r>
            <a:r>
              <a:rPr lang="en-US" altLang="th-TH">
                <a:cs typeface="Angsana New" pitchFamily="18" charset="-34"/>
              </a:rPr>
              <a:t>string c</a:t>
            </a:r>
            <a:r>
              <a:rPr lang="th-TH" altLang="th-TH">
                <a:cs typeface="Angsana New" pitchFamily="18" charset="-34"/>
              </a:rPr>
              <a:t> เลือก </a:t>
            </a:r>
            <a:r>
              <a:rPr lang="en-US" altLang="th-TH">
                <a:solidFill>
                  <a:srgbClr val="FF0000"/>
                </a:solidFill>
                <a:cs typeface="Angsana New" pitchFamily="18" charset="-34"/>
              </a:rPr>
              <a:t>C Library &lt;string.h&gt;</a:t>
            </a:r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22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971550" y="1341438"/>
            <a:ext cx="7200900" cy="863600"/>
          </a:xfrm>
          <a:prstGeom prst="roundRect">
            <a:avLst>
              <a:gd name="adj" fmla="val 16667"/>
            </a:avLst>
          </a:prstGeom>
          <a:solidFill>
            <a:srgbClr val="FEE4D2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b="1">
                <a:latin typeface="Courier New" pitchFamily="49" charset="0"/>
                <a:cs typeface="Courier New" pitchFamily="49" charset="0"/>
              </a:rPr>
              <a:t>#include  &lt;string.h&gt;</a:t>
            </a:r>
            <a:endParaRPr lang="th-TH" altLang="th-TH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dirty="0" smtClean="0"/>
              <a:t>www.cs.su.ac.th/~tasanawa/cs517111/</a:t>
            </a:r>
            <a:r>
              <a:rPr lang="en-US" sz="1800" b="1" dirty="0" smtClean="0"/>
              <a:t>string</a:t>
            </a:r>
            <a:r>
              <a:rPr lang="en-US" sz="1800" dirty="0" smtClean="0"/>
              <a:t>.</a:t>
            </a:r>
            <a:r>
              <a:rPr lang="en-US" sz="1800" b="1" dirty="0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261938" y="2420938"/>
            <a:ext cx="86312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การหาความยาว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strlen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การคัดลอก	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strcpy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strncpy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 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strcat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การเปรียบเทียบ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strcmp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strncmp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การค้นหาใน 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strchr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strrchr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  <a:p>
            <a:pPr eaLnBrk="1" hangingPunct="1">
              <a:defRPr/>
            </a:pP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strpbrk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strstr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strtok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eaLnBrk="1" hangingPunct="1">
              <a:defRPr/>
            </a:pPr>
            <a:endParaRPr lang="en-US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" name="ตัวเชื่อมต่อตรง 2"/>
          <p:cNvCxnSpPr/>
          <p:nvPr/>
        </p:nvCxnSpPr>
        <p:spPr>
          <a:xfrm>
            <a:off x="261938" y="3068960"/>
            <a:ext cx="84137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736463"/>
            <a:ext cx="8332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40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</a:t>
            </a:r>
            <a:r>
              <a:rPr lang="th-TH" sz="40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เกี่ยวกับตัวอักขระ</a:t>
            </a:r>
            <a:endParaRPr lang="th-TH" sz="4000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86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2565400"/>
            <a:ext cx="7696200" cy="3471863"/>
          </a:xfrm>
          <a:ln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th-TH" sz="4000" b="1" dirty="0" err="1" smtClean="0">
                <a:latin typeface="Courier New" pitchFamily="49" charset="0"/>
              </a:rPr>
              <a:t>strlen</a:t>
            </a:r>
            <a:r>
              <a:rPr lang="en-US" altLang="th-TH" sz="2000" dirty="0" smtClean="0"/>
              <a:t> </a:t>
            </a:r>
            <a:r>
              <a:rPr lang="th-TH" altLang="th-TH" sz="3600" dirty="0" smtClean="0">
                <a:latin typeface="TH SarabunPSK" pitchFamily="34" charset="-34"/>
                <a:cs typeface="TH SarabunPSK" pitchFamily="34" charset="-34"/>
              </a:rPr>
              <a:t>คืนค่า </a:t>
            </a:r>
            <a:r>
              <a:rPr lang="th-TH" altLang="th-TH" sz="3600" b="1" dirty="0" smtClean="0">
                <a:latin typeface="TH SarabunPSK" pitchFamily="34" charset="-34"/>
                <a:cs typeface="TH SarabunPSK" pitchFamily="34" charset="-34"/>
              </a:rPr>
              <a:t>ขนาดความยาวของสตริง</a:t>
            </a:r>
            <a:r>
              <a:rPr lang="th-TH" altLang="th-TH" sz="3600" dirty="0" smtClean="0">
                <a:latin typeface="TH SarabunPSK" pitchFamily="34" charset="-34"/>
                <a:cs typeface="TH SarabunPSK" pitchFamily="34" charset="-34"/>
              </a:rPr>
              <a:t> หรือ จำนวนตัวอักษรในสตริง </a:t>
            </a:r>
            <a:r>
              <a:rPr lang="th-TH" altLang="th-TH" sz="3600" b="1" u="sng" dirty="0" smtClean="0">
                <a:latin typeface="TH SarabunPSK" pitchFamily="34" charset="-34"/>
                <a:cs typeface="TH SarabunPSK" pitchFamily="34" charset="-34"/>
              </a:rPr>
              <a:t>ไม่</a:t>
            </a:r>
            <a:r>
              <a:rPr lang="th-TH" altLang="th-TH" sz="3600" dirty="0" smtClean="0">
                <a:latin typeface="TH SarabunPSK" pitchFamily="34" charset="-34"/>
                <a:cs typeface="TH SarabunPSK" pitchFamily="34" charset="-34"/>
              </a:rPr>
              <a:t>นับรวม </a:t>
            </a:r>
            <a:r>
              <a:rPr lang="en-US" altLang="th-TH" sz="3600" b="1" dirty="0" smtClean="0">
                <a:latin typeface="Courier New" pitchFamily="49" charset="0"/>
              </a:rPr>
              <a:t>null character</a:t>
            </a:r>
            <a:endParaRPr lang="th-TH" altLang="th-TH" sz="3600" b="1" dirty="0" smtClean="0">
              <a:latin typeface="Courier New" pitchFamily="49" charset="0"/>
            </a:endParaRPr>
          </a:p>
          <a:p>
            <a:pPr eaLnBrk="1" hangingPunct="1"/>
            <a:r>
              <a:rPr lang="th-TH" altLang="th-TH" sz="3600" dirty="0" smtClean="0">
                <a:latin typeface="TH SarabunPSK" pitchFamily="34" charset="-34"/>
                <a:cs typeface="TH SarabunPSK" pitchFamily="34" charset="-34"/>
              </a:rPr>
              <a:t>ถ้าสตริงไม่มีตัวอักษรเลย จะคืนค่าศูนย์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84213" y="1773238"/>
            <a:ext cx="830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3200" b="1">
                <a:solidFill>
                  <a:srgbClr val="3333FF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altLang="th-TH" sz="3200" b="1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altLang="th-TH" sz="3200" b="1">
                <a:solidFill>
                  <a:srgbClr val="CC0000"/>
                </a:solidFill>
                <a:latin typeface="Courier New" pitchFamily="49" charset="0"/>
                <a:cs typeface="Angsana New" pitchFamily="18" charset="-34"/>
              </a:rPr>
              <a:t>strlen</a:t>
            </a:r>
            <a:r>
              <a:rPr lang="en-US" altLang="th-TH" sz="3200" b="1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altLang="th-TH" sz="1000" b="1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altLang="th-TH" sz="3200" b="1">
                <a:solidFill>
                  <a:srgbClr val="0000FF"/>
                </a:solidFill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altLang="th-TH" sz="3200" b="1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altLang="th-TH" sz="3200" b="1">
                <a:solidFill>
                  <a:srgbClr val="0000FF"/>
                </a:solidFill>
                <a:latin typeface="Courier New" pitchFamily="49" charset="0"/>
                <a:cs typeface="Angsana New" pitchFamily="18" charset="-34"/>
              </a:rPr>
              <a:t>char</a:t>
            </a:r>
            <a:r>
              <a:rPr lang="en-US" altLang="th-TH" sz="3200" b="1">
                <a:solidFill>
                  <a:srgbClr val="800000"/>
                </a:solidFill>
                <a:latin typeface="Courier New" pitchFamily="49" charset="0"/>
                <a:cs typeface="Angsana New" pitchFamily="18" charset="-34"/>
              </a:rPr>
              <a:t> string[]</a:t>
            </a:r>
            <a:r>
              <a:rPr lang="en-US" altLang="th-TH" sz="1000" b="1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altLang="th-TH" sz="3200" b="1">
                <a:latin typeface="Courier New" pitchFamily="49" charset="0"/>
                <a:cs typeface="Angsana New" pitchFamily="18" charset="-34"/>
              </a:rPr>
              <a:t>);</a:t>
            </a:r>
            <a:endParaRPr lang="th-TH" altLang="th-TH" sz="32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736463"/>
            <a:ext cx="501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th-TH" sz="4000" dirty="0" smtClean="0"/>
              <a:t>String </a:t>
            </a:r>
            <a:r>
              <a:rPr lang="en-US" altLang="th-TH" sz="4000" dirty="0" smtClean="0">
                <a:solidFill>
                  <a:srgbClr val="CC0000"/>
                </a:solidFill>
              </a:rPr>
              <a:t>Length</a:t>
            </a:r>
            <a:endParaRPr lang="th-TH" sz="4000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40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784976" cy="659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5"/>
          <p:cNvSpPr>
            <a:spLocks noGrp="1"/>
          </p:cNvSpPr>
          <p:nvPr>
            <p:ph idx="1"/>
          </p:nvPr>
        </p:nvSpPr>
        <p:spPr>
          <a:xfrm>
            <a:off x="251520" y="1484784"/>
            <a:ext cx="7620000" cy="4680520"/>
          </a:xfrm>
        </p:spPr>
        <p:txBody>
          <a:bodyPr>
            <a:no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string.h</a:t>
            </a:r>
            <a:r>
              <a:rPr lang="en-US" sz="2400" dirty="0"/>
              <a:t>&gt;</a:t>
            </a:r>
          </a:p>
          <a:p>
            <a:r>
              <a:rPr lang="en-US" sz="2400" dirty="0"/>
              <a:t>main()  {</a:t>
            </a:r>
          </a:p>
          <a:p>
            <a:r>
              <a:rPr lang="en-US" sz="2400" dirty="0"/>
              <a:t>	char name [256];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s;</a:t>
            </a:r>
          </a:p>
          <a:p>
            <a:r>
              <a:rPr lang="en-US" sz="2400" dirty="0"/>
              <a:t>	gets(name);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tx2"/>
                </a:solidFill>
              </a:rPr>
              <a:t>s=</a:t>
            </a:r>
            <a:r>
              <a:rPr lang="en-US" sz="2400" dirty="0" err="1">
                <a:solidFill>
                  <a:schemeClr val="tx2"/>
                </a:solidFill>
              </a:rPr>
              <a:t>strlen</a:t>
            </a:r>
            <a:r>
              <a:rPr lang="en-US" sz="2400" dirty="0">
                <a:solidFill>
                  <a:schemeClr val="tx2"/>
                </a:solidFill>
              </a:rPr>
              <a:t>(name);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("%s = %d", name, s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736463"/>
            <a:ext cx="501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th-TH" sz="4000" dirty="0" smtClean="0"/>
              <a:t>String </a:t>
            </a:r>
            <a:r>
              <a:rPr lang="en-US" altLang="th-TH" sz="4000" dirty="0" smtClean="0">
                <a:solidFill>
                  <a:srgbClr val="CC0000"/>
                </a:solidFill>
              </a:rPr>
              <a:t>Length</a:t>
            </a:r>
            <a:endParaRPr lang="th-TH" sz="4000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6438163" y="2410407"/>
            <a:ext cx="2207928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chemeClr val="tx2"/>
                </a:solidFill>
              </a:rPr>
              <a:t>ผลลัพธ์ที่ได้</a:t>
            </a:r>
          </a:p>
          <a:p>
            <a:r>
              <a:rPr lang="en-US" sz="2400" b="1" u="sng" dirty="0" smtClean="0">
                <a:solidFill>
                  <a:schemeClr val="tx2"/>
                </a:solidFill>
              </a:rPr>
              <a:t>computer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computer=8</a:t>
            </a:r>
          </a:p>
        </p:txBody>
      </p:sp>
    </p:spTree>
    <p:extLst>
      <p:ext uri="{BB962C8B-B14F-4D97-AF65-F5344CB8AC3E}">
        <p14:creationId xmlns:p14="http://schemas.microsoft.com/office/powerpoint/2010/main" val="38494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6632"/>
            <a:ext cx="8781983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045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838141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199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>
          <a:xfrm>
            <a:off x="468312" y="1196752"/>
            <a:ext cx="7560071" cy="504115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th-TH" sz="2400" b="0" dirty="0" smtClean="0">
                <a:cs typeface="Angsana New" pitchFamily="18" charset="-34"/>
              </a:rPr>
              <a:t>#</a:t>
            </a:r>
            <a:r>
              <a:rPr lang="en-US" altLang="th-TH" sz="2400" b="0" dirty="0">
                <a:cs typeface="Angsana New" pitchFamily="18" charset="-34"/>
              </a:rPr>
              <a:t>include &lt;</a:t>
            </a:r>
            <a:r>
              <a:rPr lang="en-US" altLang="th-TH" sz="2400" b="0" dirty="0" err="1">
                <a:cs typeface="Angsana New" pitchFamily="18" charset="-34"/>
              </a:rPr>
              <a:t>stdio.h</a:t>
            </a:r>
            <a:r>
              <a:rPr lang="en-US" altLang="th-TH" sz="2400" b="0" dirty="0">
                <a:cs typeface="Angsana New" pitchFamily="18" charset="-34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th-TH" sz="2400" b="0" dirty="0">
                <a:cs typeface="Angsana New" pitchFamily="18" charset="-34"/>
              </a:rPr>
              <a:t>#include &lt;</a:t>
            </a:r>
            <a:r>
              <a:rPr lang="en-US" altLang="th-TH" sz="2400" b="0" dirty="0" err="1">
                <a:cs typeface="Angsana New" pitchFamily="18" charset="-34"/>
              </a:rPr>
              <a:t>string.h</a:t>
            </a:r>
            <a:r>
              <a:rPr lang="en-US" altLang="th-TH" sz="2400" b="0" dirty="0">
                <a:cs typeface="Angsana New" pitchFamily="18" charset="-34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th-TH" sz="2400" b="0" dirty="0">
                <a:cs typeface="Angsana New" pitchFamily="18" charset="-34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th-TH" sz="2400" b="0" dirty="0">
                <a:cs typeface="Angsana New" pitchFamily="18" charset="-34"/>
              </a:rPr>
              <a:t>{</a:t>
            </a:r>
          </a:p>
          <a:p>
            <a:pPr>
              <a:defRPr/>
            </a:pPr>
            <a:r>
              <a:rPr lang="en-US" altLang="th-TH" sz="2400" b="0" dirty="0">
                <a:cs typeface="Angsana New" pitchFamily="18" charset="-34"/>
              </a:rPr>
              <a:t>	</a:t>
            </a:r>
            <a:r>
              <a:rPr lang="th-TH" altLang="th-TH" sz="2400" b="0" dirty="0" err="1" smtClean="0">
                <a:cs typeface="TH SarabunPSK" panose="020B0500040200020003" pitchFamily="34" charset="-34"/>
              </a:rPr>
              <a:t>char</a:t>
            </a:r>
            <a:r>
              <a:rPr lang="th-TH" altLang="th-TH" sz="2400" b="0" dirty="0" smtClean="0">
                <a:cs typeface="TH SarabunPSK" panose="020B0500040200020003" pitchFamily="34" charset="-34"/>
              </a:rPr>
              <a:t>  </a:t>
            </a:r>
            <a:r>
              <a:rPr lang="th-TH" altLang="th-TH" sz="2400" b="0" dirty="0" err="1">
                <a:cs typeface="TH SarabunPSK" panose="020B0500040200020003" pitchFamily="34" charset="-34"/>
              </a:rPr>
              <a:t>str</a:t>
            </a:r>
            <a:r>
              <a:rPr lang="en-US" altLang="th-TH" sz="2400" b="0" dirty="0">
                <a:cs typeface="TH SarabunPSK" panose="020B0500040200020003" pitchFamily="34" charset="-34"/>
              </a:rPr>
              <a:t>1[ ]= </a:t>
            </a:r>
            <a:r>
              <a:rPr lang="th-TH" altLang="th-TH" sz="2400" b="0" dirty="0">
                <a:cs typeface="TH SarabunPSK" panose="020B0500040200020003" pitchFamily="34" charset="-34"/>
              </a:rPr>
              <a:t>”</a:t>
            </a:r>
            <a:r>
              <a:rPr lang="en-US" altLang="th-TH" sz="2400" b="0" dirty="0">
                <a:cs typeface="TH SarabunPSK" panose="020B0500040200020003" pitchFamily="34" charset="-34"/>
              </a:rPr>
              <a:t>computer</a:t>
            </a:r>
            <a:r>
              <a:rPr lang="th-TH" altLang="th-TH" sz="2400" b="0" dirty="0">
                <a:cs typeface="TH SarabunPSK" panose="020B0500040200020003" pitchFamily="34" charset="-34"/>
              </a:rPr>
              <a:t>”;</a:t>
            </a:r>
          </a:p>
          <a:p>
            <a:pPr>
              <a:defRPr/>
            </a:pPr>
            <a:r>
              <a:rPr lang="th-TH" altLang="th-TH" sz="2400" b="0" dirty="0">
                <a:cs typeface="TH SarabunPSK" panose="020B0500040200020003" pitchFamily="34" charset="-34"/>
              </a:rPr>
              <a:t>	 </a:t>
            </a:r>
            <a:r>
              <a:rPr lang="th-TH" altLang="th-TH" sz="2400" b="0" dirty="0" err="1">
                <a:cs typeface="TH SarabunPSK" panose="020B0500040200020003" pitchFamily="34" charset="-34"/>
              </a:rPr>
              <a:t>char</a:t>
            </a:r>
            <a:r>
              <a:rPr lang="th-TH" altLang="th-TH" sz="2400" b="0" dirty="0">
                <a:cs typeface="TH SarabunPSK" panose="020B0500040200020003" pitchFamily="34" charset="-34"/>
              </a:rPr>
              <a:t>  </a:t>
            </a:r>
            <a:r>
              <a:rPr lang="th-TH" altLang="th-TH" sz="2400" b="0" dirty="0" err="1">
                <a:cs typeface="TH SarabunPSK" panose="020B0500040200020003" pitchFamily="34" charset="-34"/>
              </a:rPr>
              <a:t>str</a:t>
            </a:r>
            <a:r>
              <a:rPr lang="en-US" altLang="th-TH" sz="2400" b="0" dirty="0">
                <a:cs typeface="TH SarabunPSK" panose="020B0500040200020003" pitchFamily="34" charset="-34"/>
              </a:rPr>
              <a:t>2[12]; </a:t>
            </a:r>
            <a:endParaRPr lang="th-TH" altLang="th-TH" sz="2400" b="0" dirty="0">
              <a:cs typeface="TH SarabunPSK" panose="020B0500040200020003" pitchFamily="34" charset="-34"/>
              <a:sym typeface="Wingdings" pitchFamily="2" charset="2"/>
            </a:endParaRPr>
          </a:p>
          <a:p>
            <a:pPr>
              <a:defRPr/>
            </a:pPr>
            <a:r>
              <a:rPr lang="th-TH" altLang="th-TH" sz="2400" b="0" dirty="0">
                <a:solidFill>
                  <a:schemeClr val="tx2"/>
                </a:solidFill>
                <a:cs typeface="TH SarabunPSK" panose="020B0500040200020003" pitchFamily="34" charset="-34"/>
              </a:rPr>
              <a:t>	 </a:t>
            </a:r>
            <a:r>
              <a:rPr lang="th-TH" altLang="th-TH" sz="2400" b="0" dirty="0" err="1">
                <a:solidFill>
                  <a:schemeClr val="tx2"/>
                </a:solidFill>
                <a:cs typeface="TH SarabunPSK" panose="020B0500040200020003" pitchFamily="34" charset="-34"/>
              </a:rPr>
              <a:t>str</a:t>
            </a:r>
            <a:r>
              <a:rPr lang="en-US" altLang="th-TH" sz="2400" b="0" dirty="0">
                <a:solidFill>
                  <a:schemeClr val="tx2"/>
                </a:solidFill>
                <a:cs typeface="TH SarabunPSK" panose="020B0500040200020003" pitchFamily="34" charset="-34"/>
              </a:rPr>
              <a:t>2 = str1;</a:t>
            </a:r>
          </a:p>
          <a:p>
            <a:pPr>
              <a:defRPr/>
            </a:pPr>
            <a:r>
              <a:rPr lang="th-TH" altLang="th-TH" sz="2400" b="0" dirty="0">
                <a:solidFill>
                  <a:schemeClr val="tx2"/>
                </a:solidFill>
                <a:cs typeface="TH SarabunPSK" panose="020B0500040200020003" pitchFamily="34" charset="-34"/>
              </a:rPr>
              <a:t>    	</a:t>
            </a:r>
            <a:r>
              <a:rPr lang="th-TH" altLang="th-TH" sz="2400" b="0" dirty="0" err="1">
                <a:solidFill>
                  <a:schemeClr val="tx2"/>
                </a:solidFill>
                <a:cs typeface="TH SarabunPSK" panose="020B0500040200020003" pitchFamily="34" charset="-34"/>
              </a:rPr>
              <a:t>str</a:t>
            </a:r>
            <a:r>
              <a:rPr lang="en-US" altLang="th-TH" sz="2400" b="0" dirty="0">
                <a:solidFill>
                  <a:schemeClr val="tx2"/>
                </a:solidFill>
                <a:cs typeface="TH SarabunPSK" panose="020B0500040200020003" pitchFamily="34" charset="-34"/>
              </a:rPr>
              <a:t>2 = </a:t>
            </a:r>
            <a:r>
              <a:rPr lang="th-TH" altLang="th-TH" sz="2400" b="0" dirty="0">
                <a:solidFill>
                  <a:schemeClr val="tx2"/>
                </a:solidFill>
                <a:cs typeface="TH SarabunPSK" panose="020B0500040200020003" pitchFamily="34" charset="-34"/>
              </a:rPr>
              <a:t>“</a:t>
            </a:r>
            <a:r>
              <a:rPr lang="en-US" altLang="th-TH" sz="2400" b="0" dirty="0">
                <a:solidFill>
                  <a:schemeClr val="tx2"/>
                </a:solidFill>
                <a:cs typeface="TH SarabunPSK" panose="020B0500040200020003" pitchFamily="34" charset="-34"/>
              </a:rPr>
              <a:t>computer</a:t>
            </a:r>
            <a:r>
              <a:rPr lang="th-TH" altLang="th-TH" sz="2400" b="0" dirty="0">
                <a:solidFill>
                  <a:schemeClr val="tx2"/>
                </a:solidFill>
                <a:cs typeface="TH SarabunPSK" panose="020B0500040200020003" pitchFamily="34" charset="-34"/>
              </a:rPr>
              <a:t>”;</a:t>
            </a:r>
          </a:p>
          <a:p>
            <a:pPr>
              <a:spcBef>
                <a:spcPct val="0"/>
              </a:spcBef>
            </a:pPr>
            <a:r>
              <a:rPr lang="en-US" altLang="th-TH" sz="2400" b="0" dirty="0">
                <a:cs typeface="Angsana New" pitchFamily="18" charset="-34"/>
              </a:rPr>
              <a:t>	</a:t>
            </a:r>
            <a:r>
              <a:rPr lang="en-US" altLang="th-TH" sz="2400" b="0" dirty="0" err="1">
                <a:cs typeface="Angsana New" pitchFamily="18" charset="-34"/>
              </a:rPr>
              <a:t>printf</a:t>
            </a:r>
            <a:r>
              <a:rPr lang="en-US" altLang="th-TH" sz="2400" b="0" dirty="0">
                <a:cs typeface="Angsana New" pitchFamily="18" charset="-34"/>
              </a:rPr>
              <a:t>("%s\n</a:t>
            </a:r>
            <a:r>
              <a:rPr lang="en-US" altLang="th-TH" sz="2400" b="0" dirty="0" smtClean="0">
                <a:cs typeface="Angsana New" pitchFamily="18" charset="-34"/>
              </a:rPr>
              <a:t>",str1</a:t>
            </a:r>
            <a:r>
              <a:rPr lang="en-US" altLang="th-TH" sz="2400" b="0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th-TH" sz="2400" b="0" dirty="0">
                <a:cs typeface="Angsana New" pitchFamily="18" charset="-34"/>
              </a:rPr>
              <a:t>	</a:t>
            </a:r>
            <a:r>
              <a:rPr lang="en-US" altLang="th-TH" sz="2400" b="0" dirty="0" smtClean="0">
                <a:cs typeface="Angsana New" pitchFamily="18" charset="-34"/>
              </a:rPr>
              <a:t>puts(str2</a:t>
            </a:r>
            <a:r>
              <a:rPr lang="en-US" altLang="th-TH" sz="2400" b="0" dirty="0">
                <a:cs typeface="Angsana New" pitchFamily="18" charset="-34"/>
              </a:rPr>
              <a:t>);	</a:t>
            </a:r>
          </a:p>
          <a:p>
            <a:pPr>
              <a:spcBef>
                <a:spcPct val="0"/>
              </a:spcBef>
            </a:pPr>
            <a:r>
              <a:rPr lang="en-US" altLang="th-TH" sz="2400" b="0" dirty="0">
                <a:cs typeface="Angsana New" pitchFamily="18" charset="-34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736463"/>
            <a:ext cx="501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ทดสอบโปรแกรม</a:t>
            </a:r>
            <a:endParaRPr lang="th-TH" sz="44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79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th-TH" smtClean="0"/>
              <a:t> </a:t>
            </a:r>
            <a:r>
              <a:rPr lang="en-US" altLang="th-TH" smtClean="0">
                <a:solidFill>
                  <a:srgbClr val="0000FF"/>
                </a:solidFill>
              </a:rPr>
              <a:t>char</a:t>
            </a:r>
            <a:r>
              <a:rPr lang="en-US" altLang="th-TH" smtClean="0"/>
              <a:t>  str1[10]=“Computer”;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mtClean="0"/>
              <a:t> </a:t>
            </a:r>
            <a:r>
              <a:rPr lang="en-US" altLang="th-TH" smtClean="0">
                <a:solidFill>
                  <a:srgbClr val="0000FF"/>
                </a:solidFill>
              </a:rPr>
              <a:t>char</a:t>
            </a:r>
            <a:r>
              <a:rPr lang="en-US" altLang="th-TH" smtClean="0"/>
              <a:t>  str2[30];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mtClean="0"/>
              <a:t> str2=str1;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mtClean="0"/>
              <a:t> str2=“Computer”;</a:t>
            </a:r>
            <a:endParaRPr lang="th-TH" altLang="th-TH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23850" y="3827463"/>
            <a:ext cx="8382000" cy="255428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th-TH" sz="1400">
                <a:latin typeface="Courier New" pitchFamily="49" charset="0"/>
                <a:cs typeface="Angsana New" pitchFamily="18" charset="-34"/>
                <a:sym typeface="Wingdings" pitchFamily="2" charset="2"/>
              </a:rPr>
              <a:t> </a:t>
            </a:r>
            <a:r>
              <a:rPr lang="th-TH" altLang="th-TH" sz="4000" u="sng">
                <a:latin typeface="Courier New" pitchFamily="49" charset="0"/>
                <a:cs typeface="Angsana New" pitchFamily="18" charset="-34"/>
              </a:rPr>
              <a:t>ไม่</a:t>
            </a:r>
            <a:r>
              <a:rPr lang="th-TH" altLang="th-TH" sz="4000">
                <a:latin typeface="Courier New" pitchFamily="49" charset="0"/>
                <a:cs typeface="Angsana New" pitchFamily="18" charset="-34"/>
              </a:rPr>
              <a:t>สามารถกำหนดค่าของตัวแปร</a:t>
            </a:r>
            <a:r>
              <a:rPr lang="th-TH" altLang="th-TH" sz="360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altLang="th-TH">
                <a:latin typeface="Comic Sans MS" pitchFamily="66" charset="0"/>
                <a:cs typeface="Angsana New" pitchFamily="18" charset="-34"/>
              </a:rPr>
              <a:t>String… </a:t>
            </a:r>
            <a:r>
              <a:rPr lang="th-TH" altLang="th-TH">
                <a:latin typeface="Comic Sans MS" pitchFamily="66" charset="0"/>
                <a:cs typeface="Angsana New" pitchFamily="18" charset="-34"/>
              </a:rPr>
              <a:t/>
            </a:r>
            <a:br>
              <a:rPr lang="th-TH" altLang="th-TH">
                <a:latin typeface="Comic Sans MS" pitchFamily="66" charset="0"/>
                <a:cs typeface="Angsana New" pitchFamily="18" charset="-34"/>
              </a:rPr>
            </a:br>
            <a:r>
              <a:rPr lang="th-TH" altLang="th-TH">
                <a:latin typeface="Comic Sans MS" pitchFamily="66" charset="0"/>
                <a:cs typeface="Angsana New" pitchFamily="18" charset="-34"/>
              </a:rPr>
              <a:t>...</a:t>
            </a:r>
            <a:r>
              <a:rPr lang="th-TH" altLang="th-TH" sz="4000">
                <a:latin typeface="Courier New" pitchFamily="49" charset="0"/>
                <a:cs typeface="Angsana New" pitchFamily="18" charset="-34"/>
              </a:rPr>
              <a:t>ส่งแก่ตัวแปรตัวอื่นได้</a:t>
            </a:r>
            <a:r>
              <a:rPr lang="th-TH" altLang="th-TH" sz="4000">
                <a:latin typeface="Comic Sans MS" pitchFamily="66" charset="0"/>
                <a:cs typeface="Angsana New" pitchFamily="18" charset="-34"/>
              </a:rPr>
              <a:t> ...</a:t>
            </a:r>
            <a:r>
              <a:rPr lang="en-US" altLang="th-TH" sz="4000">
                <a:latin typeface="Courier New" pitchFamily="49" charset="0"/>
                <a:cs typeface="Angsana New" pitchFamily="18" charset="-34"/>
              </a:rPr>
              <a:t/>
            </a:r>
            <a:br>
              <a:rPr lang="en-US" altLang="th-TH" sz="4000">
                <a:latin typeface="Courier New" pitchFamily="49" charset="0"/>
                <a:cs typeface="Angsana New" pitchFamily="18" charset="-34"/>
              </a:rPr>
            </a:br>
            <a:r>
              <a:rPr lang="th-TH" altLang="th-TH" sz="400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หากต้องการใช้งานในลักษณะนี้จริงจะต้องใช้ฟังก์ชันมาช่วยในการคัดลอก</a:t>
            </a:r>
          </a:p>
        </p:txBody>
      </p:sp>
      <p:pic>
        <p:nvPicPr>
          <p:cNvPr id="16389" name="Picture 5" descr="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052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492500" y="2559050"/>
            <a:ext cx="2336800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3481388" y="2487613"/>
            <a:ext cx="2016125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323850" y="2582862"/>
            <a:ext cx="3024188" cy="846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3923928" y="736463"/>
            <a:ext cx="501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th-TH" sz="4000" dirty="0" smtClean="0">
                <a:latin typeface="Comic Sans MS" pitchFamily="66" charset="0"/>
              </a:rPr>
              <a:t>String  </a:t>
            </a:r>
            <a:r>
              <a:rPr lang="en-US" altLang="th-TH" sz="4000" dirty="0" smtClean="0">
                <a:solidFill>
                  <a:srgbClr val="CC0000"/>
                </a:solidFill>
                <a:latin typeface="Comic Sans MS" pitchFamily="66" charset="0"/>
              </a:rPr>
              <a:t>Copy</a:t>
            </a:r>
            <a:endParaRPr lang="th-TH" sz="4000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230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1270" grpId="0" animBg="1"/>
      <p:bldP spid="1127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971550" y="1341438"/>
            <a:ext cx="7200900" cy="863600"/>
          </a:xfrm>
          <a:prstGeom prst="roundRect">
            <a:avLst>
              <a:gd name="adj" fmla="val 16667"/>
            </a:avLst>
          </a:prstGeom>
          <a:solidFill>
            <a:srgbClr val="FEE4D2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b="1">
                <a:latin typeface="Courier New" pitchFamily="49" charset="0"/>
                <a:cs typeface="Courier New" pitchFamily="49" charset="0"/>
              </a:rPr>
              <a:t>#include  &lt;string.h&gt;</a:t>
            </a:r>
            <a:endParaRPr lang="th-TH" altLang="th-TH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dirty="0" smtClean="0"/>
              <a:t>www.cs.su.ac.th/~tasanawa/cs517111/</a:t>
            </a:r>
            <a:r>
              <a:rPr lang="en-US" sz="1800" b="1" dirty="0" smtClean="0"/>
              <a:t>string</a:t>
            </a:r>
            <a:r>
              <a:rPr lang="en-US" sz="1800" dirty="0" smtClean="0"/>
              <a:t>.</a:t>
            </a:r>
            <a:r>
              <a:rPr lang="en-US" sz="1800" b="1" dirty="0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261938" y="2420938"/>
            <a:ext cx="86312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การหาความยาว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strlen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การคัดลอก	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strcpy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strncpy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 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strcat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การเปรียบเทียบ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strcmp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strncmp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การค้นหาใน 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strchr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strrchr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  <a:p>
            <a:pPr eaLnBrk="1" hangingPunct="1">
              <a:defRPr/>
            </a:pP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strpbrk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strstr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strtok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eaLnBrk="1" hangingPunct="1">
              <a:defRPr/>
            </a:pPr>
            <a:endParaRPr lang="en-US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" name="ตัวเชื่อมต่อตรง 2"/>
          <p:cNvCxnSpPr/>
          <p:nvPr/>
        </p:nvCxnSpPr>
        <p:spPr>
          <a:xfrm>
            <a:off x="261938" y="3717032"/>
            <a:ext cx="84137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736463"/>
            <a:ext cx="8332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40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</a:t>
            </a:r>
            <a:r>
              <a:rPr lang="th-TH" sz="40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เกี่ยวกับตัวอักขระ</a:t>
            </a:r>
            <a:endParaRPr lang="th-TH" sz="4000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31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06599" y="6111279"/>
            <a:ext cx="3322712" cy="746721"/>
          </a:xfrm>
        </p:spPr>
        <p:txBody>
          <a:bodyPr>
            <a:noAutofit/>
          </a:bodyPr>
          <a:lstStyle/>
          <a:p>
            <a:r>
              <a:rPr lang="th-TH" sz="48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....</a:t>
            </a:r>
            <a:r>
              <a:rPr lang="en-US" sz="48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String</a:t>
            </a:r>
            <a:r>
              <a:rPr lang="th-TH" sz="48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....</a:t>
            </a:r>
            <a:endParaRPr lang="th-TH" sz="48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4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งานตัวแปรสตริง จะต้องการ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เตรียมพื้นที่ในการเก็บข้อความเผื่อไว้หนึ่ง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เสมอ เช่น หากต้องการประกาศตัว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แปรเพื่อเก็บ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ข้อความว่า “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Mickey Mouse”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จะต้องจอง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พื้นที่เท่ากับ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ตัวอักขระที่มีและบวกไปด้วย 1 เสมอ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61396" y="3645024"/>
            <a:ext cx="543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  name[13]=“</a:t>
            </a:r>
            <a:r>
              <a:rPr lang="en-US" dirty="0"/>
              <a:t>Mickey Mouse</a:t>
            </a:r>
            <a:r>
              <a:rPr lang="en-US" dirty="0" smtClean="0"/>
              <a:t>”;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9" y="4774818"/>
            <a:ext cx="8676456" cy="98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509120"/>
            <a:ext cx="8333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0     1    2     3    4    5     6    7     8   9    10   11  12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01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3140968"/>
            <a:ext cx="7696200" cy="2159000"/>
          </a:xfrm>
          <a:ln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th-TH" altLang="th-TH" sz="4000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การ </a:t>
            </a:r>
            <a:r>
              <a:rPr lang="en-US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Copy </a:t>
            </a:r>
            <a:r>
              <a:rPr lang="th-TH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จะเป็นการ </a:t>
            </a:r>
            <a:r>
              <a:rPr lang="en-US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copy </a:t>
            </a:r>
            <a:r>
              <a:rPr lang="th-TH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ตัวอักษรในสตริงตั้งแต่ตัวแรกไปเรื่อยๆ จนกว่าจะพบ </a:t>
            </a:r>
            <a:r>
              <a:rPr lang="en-US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‘/0’</a:t>
            </a:r>
            <a:r>
              <a:rPr lang="th-TH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จึงหยุด ทำการ </a:t>
            </a:r>
            <a:r>
              <a:rPr lang="en-US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copy</a:t>
            </a:r>
            <a:endParaRPr lang="th-TH" altLang="th-TH" sz="4000" b="1" dirty="0" smtClean="0">
              <a:solidFill>
                <a:srgbClr val="0000FF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1" hangingPunct="1"/>
            <a:endParaRPr lang="th-TH" altLang="th-TH" sz="2800" b="1" dirty="0" smtClean="0">
              <a:solidFill>
                <a:srgbClr val="00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959223"/>
            <a:ext cx="9144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th-TH" sz="2400" dirty="0">
                <a:solidFill>
                  <a:schemeClr val="tx2"/>
                </a:solidFill>
                <a:latin typeface="+mj-lt"/>
              </a:rPr>
              <a:t>*strcpy( </a:t>
            </a:r>
            <a:r>
              <a:rPr lang="en-US" sz="2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*</a:t>
            </a:r>
            <a:r>
              <a:rPr lang="th-TH" sz="2400" i="1" dirty="0" err="1">
                <a:solidFill>
                  <a:schemeClr val="tx2"/>
                </a:solidFill>
                <a:latin typeface="+mj-lt"/>
              </a:rPr>
              <a:t>Destination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+mj-lt"/>
              </a:rPr>
              <a:t>const</a:t>
            </a:r>
            <a:r>
              <a:rPr lang="en-US" sz="2400" dirty="0">
                <a:solidFill>
                  <a:srgbClr val="0000FF"/>
                </a:solidFill>
                <a:latin typeface="+mj-lt"/>
              </a:rPr>
              <a:t> char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th-TH" sz="2400" dirty="0">
                <a:solidFill>
                  <a:schemeClr val="tx2"/>
                </a:solidFill>
                <a:latin typeface="+mj-lt"/>
              </a:rPr>
              <a:t>*</a:t>
            </a:r>
            <a:r>
              <a:rPr lang="th-TH" sz="2400" i="1" dirty="0">
                <a:solidFill>
                  <a:schemeClr val="tx2"/>
                </a:solidFill>
                <a:latin typeface="+mj-lt"/>
              </a:rPr>
              <a:t>Source)</a:t>
            </a:r>
            <a:r>
              <a:rPr lang="en-US" sz="2400" i="1" dirty="0">
                <a:solidFill>
                  <a:schemeClr val="tx2"/>
                </a:solidFill>
                <a:latin typeface="+mj-lt"/>
              </a:rPr>
              <a:t>;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</a:t>
            </a:r>
            <a:endParaRPr lang="th-TH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736463"/>
            <a:ext cx="501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th-TH" sz="4000" dirty="0" smtClean="0">
                <a:latin typeface="Comic Sans MS" pitchFamily="66" charset="0"/>
              </a:rPr>
              <a:t>String  </a:t>
            </a:r>
            <a:r>
              <a:rPr lang="en-US" altLang="th-TH" sz="4000" dirty="0" smtClean="0">
                <a:solidFill>
                  <a:srgbClr val="CC0000"/>
                </a:solidFill>
                <a:latin typeface="Comic Sans MS" pitchFamily="66" charset="0"/>
              </a:rPr>
              <a:t>Copy</a:t>
            </a:r>
            <a:endParaRPr lang="th-TH" sz="4000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75813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1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7713" cy="718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4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468313" y="1658938"/>
            <a:ext cx="52927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#include &lt;</a:t>
            </a:r>
            <a:r>
              <a:rPr lang="en-US" altLang="th-TH" sz="2800" dirty="0" err="1">
                <a:cs typeface="Angsana New" pitchFamily="18" charset="-34"/>
              </a:rPr>
              <a:t>stdio.h</a:t>
            </a:r>
            <a:r>
              <a:rPr lang="en-US" altLang="th-TH" sz="28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#include &lt;</a:t>
            </a:r>
            <a:r>
              <a:rPr lang="en-US" altLang="th-TH" sz="2800" dirty="0" err="1">
                <a:cs typeface="Angsana New" pitchFamily="18" charset="-34"/>
              </a:rPr>
              <a:t>string.h</a:t>
            </a:r>
            <a:r>
              <a:rPr lang="en-US" altLang="th-TH" sz="28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char </a:t>
            </a:r>
            <a:r>
              <a:rPr lang="en-US" altLang="th-TH" sz="2800" dirty="0" err="1">
                <a:cs typeface="Angsana New" pitchFamily="18" charset="-34"/>
              </a:rPr>
              <a:t>str</a:t>
            </a:r>
            <a:r>
              <a:rPr lang="en-US" altLang="th-TH" sz="2800" dirty="0">
                <a:cs typeface="Angsana New" pitchFamily="18" charset="-34"/>
              </a:rPr>
              <a:t>[15]="Technology";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char msg1[ ]="Short";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char msg2[ ]="Other";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</a:t>
            </a:r>
            <a:r>
              <a:rPr lang="en-US" altLang="th-TH" sz="2800" dirty="0" err="1">
                <a:solidFill>
                  <a:srgbClr val="FF0000"/>
                </a:solidFill>
                <a:cs typeface="Angsana New" pitchFamily="18" charset="-34"/>
              </a:rPr>
              <a:t>strcpy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(msg1,str);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</a:t>
            </a:r>
            <a:r>
              <a:rPr lang="en-US" altLang="th-TH" sz="2800" dirty="0" err="1">
                <a:cs typeface="Angsana New" pitchFamily="18" charset="-34"/>
              </a:rPr>
              <a:t>printf</a:t>
            </a:r>
            <a:r>
              <a:rPr lang="en-US" altLang="th-TH" sz="2800" dirty="0">
                <a:cs typeface="Angsana New" pitchFamily="18" charset="-34"/>
              </a:rPr>
              <a:t>("%s\n",msg1);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puts(msg2);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736463"/>
            <a:ext cx="501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th-TH" sz="4000" dirty="0" smtClean="0">
                <a:latin typeface="Comic Sans MS" pitchFamily="66" charset="0"/>
              </a:rPr>
              <a:t>String  </a:t>
            </a:r>
            <a:r>
              <a:rPr lang="en-US" altLang="th-TH" sz="4000" dirty="0" smtClean="0">
                <a:solidFill>
                  <a:srgbClr val="CC0000"/>
                </a:solidFill>
                <a:latin typeface="Comic Sans MS" pitchFamily="66" charset="0"/>
              </a:rPr>
              <a:t>Copy</a:t>
            </a:r>
            <a:endParaRPr lang="th-TH" sz="4000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6732240" y="5718109"/>
            <a:ext cx="2005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Technology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Other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82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4005064"/>
            <a:ext cx="7696200" cy="2159000"/>
          </a:xfrm>
          <a:ln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th-TH" altLang="th-TH" sz="28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การ </a:t>
            </a:r>
            <a:r>
              <a:rPr lang="en-US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Copy </a:t>
            </a:r>
            <a:r>
              <a:rPr lang="th-TH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จะเป็นการ </a:t>
            </a:r>
            <a:r>
              <a:rPr lang="en-US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copy </a:t>
            </a:r>
            <a:r>
              <a:rPr lang="th-TH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ตัวอักษรในสตริง</a:t>
            </a:r>
            <a:br>
              <a:rPr lang="th-TH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4000" b="1" u="sng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ตั้งแต่ตัวแรกไปครบจำนวนที่ต้องการ</a:t>
            </a:r>
            <a:r>
              <a:rPr lang="th-TH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จึงหยุด ทำการ </a:t>
            </a:r>
            <a:r>
              <a:rPr lang="en-US" altLang="th-TH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copy</a:t>
            </a:r>
            <a:endParaRPr lang="th-TH" altLang="th-TH" sz="4000" b="1" dirty="0" smtClean="0">
              <a:solidFill>
                <a:srgbClr val="0000FF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1" hangingPunct="1"/>
            <a:endParaRPr lang="th-TH" altLang="th-TH" sz="2800" b="1" dirty="0" smtClean="0">
              <a:solidFill>
                <a:srgbClr val="00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19672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dirty="0" smtClean="0"/>
              <a:t>www.cs.su.ac.th/~tasanawa/cs517111/</a:t>
            </a:r>
            <a:r>
              <a:rPr lang="en-US" sz="1800" b="1" dirty="0" smtClean="0"/>
              <a:t>string</a:t>
            </a:r>
            <a:r>
              <a:rPr lang="en-US" sz="1800" dirty="0" smtClean="0"/>
              <a:t>.</a:t>
            </a:r>
            <a:r>
              <a:rPr lang="en-US" sz="1800" b="1" dirty="0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0" y="2852936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buClr>
                <a:schemeClr val="hlink"/>
              </a:buClr>
              <a:buSzTx/>
              <a:buFontTx/>
              <a:buNone/>
            </a:pPr>
            <a:r>
              <a:rPr lang="en-US" altLang="th-TH" sz="2000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sz="2000" dirty="0" err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strncpy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( </a:t>
            </a:r>
            <a:r>
              <a:rPr lang="en-US" altLang="th-TH" sz="2000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sz="2000" i="1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Destination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, </a:t>
            </a:r>
            <a:r>
              <a:rPr lang="en-US" altLang="th-TH" sz="2000" dirty="0" err="1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const</a:t>
            </a:r>
            <a:r>
              <a:rPr lang="en-US" altLang="th-TH" sz="2000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 char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sz="2000" i="1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Source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, </a:t>
            </a:r>
            <a:r>
              <a:rPr lang="en-US" altLang="th-TH" sz="2000" dirty="0" err="1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size_t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en-US" altLang="th-TH" sz="2000" i="1" dirty="0" err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num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)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;</a:t>
            </a:r>
            <a:r>
              <a:rPr lang="th-TH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736463"/>
            <a:ext cx="501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th-TH" sz="4000" dirty="0" smtClean="0">
                <a:latin typeface="Comic Sans MS" pitchFamily="66" charset="0"/>
              </a:rPr>
              <a:t>String  </a:t>
            </a:r>
            <a:r>
              <a:rPr lang="en-US" altLang="th-TH" sz="4000" dirty="0" smtClean="0">
                <a:solidFill>
                  <a:srgbClr val="CC0000"/>
                </a:solidFill>
                <a:latin typeface="Comic Sans MS" pitchFamily="66" charset="0"/>
              </a:rPr>
              <a:t>Copy</a:t>
            </a:r>
            <a:endParaRPr lang="th-TH" sz="4000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468313" y="1658938"/>
            <a:ext cx="52927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#include &lt;</a:t>
            </a:r>
            <a:r>
              <a:rPr lang="en-US" altLang="th-TH" sz="2800" dirty="0" err="1">
                <a:cs typeface="Angsana New" pitchFamily="18" charset="-34"/>
              </a:rPr>
              <a:t>stdio.h</a:t>
            </a:r>
            <a:r>
              <a:rPr lang="en-US" altLang="th-TH" sz="28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#include &lt;</a:t>
            </a:r>
            <a:r>
              <a:rPr lang="en-US" altLang="th-TH" sz="2800" dirty="0" err="1">
                <a:cs typeface="Angsana New" pitchFamily="18" charset="-34"/>
              </a:rPr>
              <a:t>string.h</a:t>
            </a:r>
            <a:r>
              <a:rPr lang="en-US" altLang="th-TH" sz="28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char </a:t>
            </a:r>
            <a:r>
              <a:rPr lang="en-US" altLang="th-TH" sz="2800" dirty="0" err="1">
                <a:cs typeface="Angsana New" pitchFamily="18" charset="-34"/>
              </a:rPr>
              <a:t>str</a:t>
            </a:r>
            <a:r>
              <a:rPr lang="en-US" altLang="th-TH" sz="2800" dirty="0">
                <a:cs typeface="Angsana New" pitchFamily="18" charset="-34"/>
              </a:rPr>
              <a:t>[15]="Technology";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char msg1[ ]="Short";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char msg2[ ]="Other";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</a:t>
            </a:r>
            <a:r>
              <a:rPr lang="en-US" altLang="th-TH" sz="2800" dirty="0" err="1">
                <a:solidFill>
                  <a:srgbClr val="FF0000"/>
                </a:solidFill>
                <a:cs typeface="Angsana New" pitchFamily="18" charset="-34"/>
              </a:rPr>
              <a:t>strncpy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(msg1,str,2);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</a:t>
            </a:r>
            <a:r>
              <a:rPr lang="en-US" altLang="th-TH" sz="2800" dirty="0" err="1">
                <a:cs typeface="Angsana New" pitchFamily="18" charset="-34"/>
              </a:rPr>
              <a:t>printf</a:t>
            </a:r>
            <a:r>
              <a:rPr lang="en-US" altLang="th-TH" sz="2800" dirty="0">
                <a:cs typeface="Angsana New" pitchFamily="18" charset="-34"/>
              </a:rPr>
              <a:t>("%s\n",msg1);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puts(msg2);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736463"/>
            <a:ext cx="501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th-TH" sz="4000" dirty="0" smtClean="0">
                <a:latin typeface="Comic Sans MS" pitchFamily="66" charset="0"/>
              </a:rPr>
              <a:t>String  </a:t>
            </a:r>
            <a:r>
              <a:rPr lang="en-US" altLang="th-TH" sz="4000" dirty="0" smtClean="0">
                <a:solidFill>
                  <a:srgbClr val="CC0000"/>
                </a:solidFill>
                <a:latin typeface="Comic Sans MS" pitchFamily="66" charset="0"/>
              </a:rPr>
              <a:t>Copy</a:t>
            </a:r>
            <a:endParaRPr lang="th-TH" sz="4000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7020272" y="5758885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Teort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Other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200" y="2132856"/>
            <a:ext cx="284347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T e</a:t>
            </a:r>
            <a:r>
              <a:rPr lang="en-US" sz="4400" dirty="0" smtClean="0"/>
              <a:t> c h n o</a:t>
            </a:r>
            <a:endParaRPr lang="th-TH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433778" y="3501008"/>
            <a:ext cx="216277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th-TH" sz="4400" dirty="0" smtClean="0">
                <a:cs typeface="Angsana New" pitchFamily="18" charset="-34"/>
              </a:rPr>
              <a:t>S h o r t</a:t>
            </a:r>
            <a:endParaRPr lang="th-TH" sz="4400" dirty="0"/>
          </a:p>
        </p:txBody>
      </p:sp>
      <p:cxnSp>
        <p:nvCxnSpPr>
          <p:cNvPr id="9" name="ตัวเชื่อมต่อตรง 8"/>
          <p:cNvCxnSpPr/>
          <p:nvPr/>
        </p:nvCxnSpPr>
        <p:spPr>
          <a:xfrm>
            <a:off x="6964744" y="3501008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ตัวเชื่อมต่อตรง 11"/>
          <p:cNvCxnSpPr/>
          <p:nvPr/>
        </p:nvCxnSpPr>
        <p:spPr>
          <a:xfrm>
            <a:off x="7456172" y="3501008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ตัวเชื่อมต่อตรง 12"/>
          <p:cNvCxnSpPr/>
          <p:nvPr/>
        </p:nvCxnSpPr>
        <p:spPr>
          <a:xfrm>
            <a:off x="7884368" y="3501008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ตัวเชื่อมต่อตรง 13"/>
          <p:cNvCxnSpPr/>
          <p:nvPr/>
        </p:nvCxnSpPr>
        <p:spPr>
          <a:xfrm>
            <a:off x="8244408" y="3501008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/>
          <p:nvPr/>
        </p:nvCxnSpPr>
        <p:spPr>
          <a:xfrm flipH="1">
            <a:off x="6732240" y="2902297"/>
            <a:ext cx="1" cy="5987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/>
          <p:nvPr/>
        </p:nvCxnSpPr>
        <p:spPr>
          <a:xfrm>
            <a:off x="7041998" y="2902297"/>
            <a:ext cx="111185" cy="5987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ตัวเชื่อมต่อตรง 17"/>
          <p:cNvCxnSpPr/>
          <p:nvPr/>
        </p:nvCxnSpPr>
        <p:spPr>
          <a:xfrm>
            <a:off x="6876256" y="2132856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/>
          <p:cNvCxnSpPr/>
          <p:nvPr/>
        </p:nvCxnSpPr>
        <p:spPr>
          <a:xfrm>
            <a:off x="7308304" y="2132856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ตัวเชื่อมต่อตรง 22"/>
          <p:cNvCxnSpPr/>
          <p:nvPr/>
        </p:nvCxnSpPr>
        <p:spPr>
          <a:xfrm>
            <a:off x="7772291" y="2132856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ตัวเชื่อมต่อตรง 23"/>
          <p:cNvCxnSpPr/>
          <p:nvPr/>
        </p:nvCxnSpPr>
        <p:spPr>
          <a:xfrm>
            <a:off x="8214802" y="2132856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ตัวเชื่อมต่อตรง 24"/>
          <p:cNvCxnSpPr/>
          <p:nvPr/>
        </p:nvCxnSpPr>
        <p:spPr>
          <a:xfrm>
            <a:off x="8748464" y="2132856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4786" y="4897111"/>
            <a:ext cx="212051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th-TH" sz="4400" dirty="0">
                <a:solidFill>
                  <a:schemeClr val="tx2"/>
                </a:solidFill>
                <a:cs typeface="Angsana New" pitchFamily="18" charset="-34"/>
              </a:rPr>
              <a:t>T</a:t>
            </a:r>
            <a:r>
              <a:rPr lang="en-US" altLang="th-TH" sz="4400" dirty="0" smtClean="0">
                <a:solidFill>
                  <a:schemeClr val="tx2"/>
                </a:solidFill>
                <a:cs typeface="Angsana New" pitchFamily="18" charset="-34"/>
              </a:rPr>
              <a:t> e </a:t>
            </a:r>
            <a:r>
              <a:rPr lang="en-US" altLang="th-TH" sz="4400" dirty="0" smtClean="0">
                <a:cs typeface="Angsana New" pitchFamily="18" charset="-34"/>
              </a:rPr>
              <a:t>o r t</a:t>
            </a:r>
            <a:endParaRPr lang="th-TH" sz="4400" dirty="0"/>
          </a:p>
        </p:txBody>
      </p:sp>
      <p:cxnSp>
        <p:nvCxnSpPr>
          <p:cNvPr id="27" name="ตัวเชื่อมต่อตรง 26"/>
          <p:cNvCxnSpPr/>
          <p:nvPr/>
        </p:nvCxnSpPr>
        <p:spPr>
          <a:xfrm>
            <a:off x="6876256" y="4897109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ตัวเชื่อมต่อตรง 27"/>
          <p:cNvCxnSpPr/>
          <p:nvPr/>
        </p:nvCxnSpPr>
        <p:spPr>
          <a:xfrm>
            <a:off x="7331289" y="4897111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ตัวเชื่อมต่อตรง 28"/>
          <p:cNvCxnSpPr/>
          <p:nvPr/>
        </p:nvCxnSpPr>
        <p:spPr>
          <a:xfrm>
            <a:off x="7772291" y="4897111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ตรง 29"/>
          <p:cNvCxnSpPr/>
          <p:nvPr/>
        </p:nvCxnSpPr>
        <p:spPr>
          <a:xfrm>
            <a:off x="8118862" y="4897111"/>
            <a:ext cx="0" cy="76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ลูกศรเชื่อมต่อแบบตรง 30"/>
          <p:cNvCxnSpPr/>
          <p:nvPr/>
        </p:nvCxnSpPr>
        <p:spPr>
          <a:xfrm flipH="1">
            <a:off x="6732239" y="4270449"/>
            <a:ext cx="1" cy="5987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/>
          <p:cNvCxnSpPr/>
          <p:nvPr/>
        </p:nvCxnSpPr>
        <p:spPr>
          <a:xfrm>
            <a:off x="7171547" y="4270448"/>
            <a:ext cx="0" cy="5987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4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971550" y="1341438"/>
            <a:ext cx="7200900" cy="863600"/>
          </a:xfrm>
          <a:prstGeom prst="roundRect">
            <a:avLst>
              <a:gd name="adj" fmla="val 16667"/>
            </a:avLst>
          </a:prstGeom>
          <a:solidFill>
            <a:srgbClr val="FEE4D2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b="1">
                <a:latin typeface="Courier New" pitchFamily="49" charset="0"/>
                <a:cs typeface="Courier New" pitchFamily="49" charset="0"/>
              </a:rPr>
              <a:t>#include  &lt;string.h&gt;</a:t>
            </a:r>
            <a:endParaRPr lang="th-TH" altLang="th-TH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dirty="0" smtClean="0"/>
              <a:t>www.cs.su.ac.th/~tasanawa/cs517111/</a:t>
            </a:r>
            <a:r>
              <a:rPr lang="en-US" sz="1800" b="1" dirty="0" smtClean="0"/>
              <a:t>string</a:t>
            </a:r>
            <a:r>
              <a:rPr lang="en-US" sz="1800" dirty="0" smtClean="0"/>
              <a:t>.</a:t>
            </a:r>
            <a:r>
              <a:rPr lang="en-US" sz="1800" b="1" dirty="0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261938" y="2420938"/>
            <a:ext cx="86312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การหาความยาว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strlen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การคัดลอก	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strcpy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strncpy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 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strcat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การเปรียบเทียบ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strcmp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strncmp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การค้นหาใน 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strchr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strrchr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  <a:p>
            <a:pPr eaLnBrk="1" hangingPunct="1">
              <a:defRPr/>
            </a:pP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strpbrk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strstr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strtok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eaLnBrk="1" hangingPunct="1">
              <a:defRPr/>
            </a:pPr>
            <a:endParaRPr lang="en-US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" name="ตัวเชื่อมต่อตรง 2"/>
          <p:cNvCxnSpPr/>
          <p:nvPr/>
        </p:nvCxnSpPr>
        <p:spPr>
          <a:xfrm>
            <a:off x="261938" y="4293096"/>
            <a:ext cx="84137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736463"/>
            <a:ext cx="8332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40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</a:t>
            </a:r>
            <a:r>
              <a:rPr lang="th-TH" sz="40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เกี่ยวกับตัวอักขระ</a:t>
            </a:r>
            <a:endParaRPr lang="th-TH" sz="4000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84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742039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8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9" name="TextBox 1"/>
          <p:cNvSpPr txBox="1">
            <a:spLocks noChangeArrowheads="1"/>
          </p:cNvSpPr>
          <p:nvPr/>
        </p:nvSpPr>
        <p:spPr bwMode="auto">
          <a:xfrm>
            <a:off x="-48419" y="1700808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buClr>
                <a:schemeClr val="hlink"/>
              </a:buClr>
              <a:buSzTx/>
              <a:buFontTx/>
              <a:buNone/>
            </a:pPr>
            <a:r>
              <a:rPr lang="en-US" altLang="th-TH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dirty="0" err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strcat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( </a:t>
            </a:r>
            <a:r>
              <a:rPr lang="en-US" altLang="th-TH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i="1" dirty="0" err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dest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, </a:t>
            </a:r>
            <a:r>
              <a:rPr lang="en-US" altLang="th-TH" dirty="0" err="1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const</a:t>
            </a:r>
            <a:r>
              <a:rPr lang="en-US" altLang="th-TH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 char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i="1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Source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)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;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</a:p>
        </p:txBody>
      </p:sp>
      <p:sp>
        <p:nvSpPr>
          <p:cNvPr id="52231" name="สี่เหลี่ยมผืนผ้า 3"/>
          <p:cNvSpPr>
            <a:spLocks noChangeArrowheads="1"/>
          </p:cNvSpPr>
          <p:nvPr/>
        </p:nvSpPr>
        <p:spPr bwMode="auto">
          <a:xfrm>
            <a:off x="419100" y="2492896"/>
            <a:ext cx="820896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 smtClean="0">
                <a:cs typeface="Angsana New" pitchFamily="18" charset="-34"/>
              </a:rPr>
              <a:t>#</a:t>
            </a:r>
            <a:r>
              <a:rPr lang="en-US" altLang="th-TH" dirty="0">
                <a:cs typeface="Angsana New" pitchFamily="18" charset="-34"/>
              </a:rPr>
              <a:t>include &lt;</a:t>
            </a:r>
            <a:r>
              <a:rPr lang="en-US" altLang="th-TH" dirty="0" err="1">
                <a:cs typeface="Angsana New" pitchFamily="18" charset="-34"/>
              </a:rPr>
              <a:t>stdio.h</a:t>
            </a:r>
            <a:r>
              <a:rPr lang="en-US" altLang="th-TH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#include &lt;</a:t>
            </a:r>
            <a:r>
              <a:rPr lang="en-US" altLang="th-TH" dirty="0" err="1">
                <a:cs typeface="Angsana New" pitchFamily="18" charset="-34"/>
              </a:rPr>
              <a:t>string.h</a:t>
            </a:r>
            <a:r>
              <a:rPr lang="en-US" altLang="th-TH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main()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char str1 [20], str2[20];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char str3 [50</a:t>
            </a:r>
            <a:r>
              <a:rPr lang="en-US" altLang="th-TH" dirty="0" smtClean="0">
                <a:cs typeface="Angsana New" pitchFamily="18" charset="-34"/>
              </a:rPr>
              <a:t>]= "";</a:t>
            </a:r>
            <a:endParaRPr lang="en-US" altLang="th-TH" dirty="0">
              <a:cs typeface="Angsana New" pitchFamily="18" charset="-34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gets(str1);  	</a:t>
            </a:r>
            <a:endParaRPr lang="en-US" altLang="th-TH" dirty="0" smtClean="0">
              <a:cs typeface="Angsana New" pitchFamily="18" charset="-34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</a:t>
            </a:r>
            <a:r>
              <a:rPr lang="en-US" altLang="th-TH" dirty="0" smtClean="0">
                <a:cs typeface="Angsana New" pitchFamily="18" charset="-34"/>
              </a:rPr>
              <a:t>gets(str2</a:t>
            </a:r>
            <a:r>
              <a:rPr lang="en-US" altLang="th-TH" dirty="0"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</a:t>
            </a:r>
            <a:r>
              <a:rPr lang="en-US" altLang="th-TH" dirty="0" err="1">
                <a:cs typeface="Angsana New" pitchFamily="18" charset="-34"/>
              </a:rPr>
              <a:t>strcat</a:t>
            </a:r>
            <a:r>
              <a:rPr lang="en-US" altLang="th-TH" dirty="0">
                <a:cs typeface="Angsana New" pitchFamily="18" charset="-34"/>
              </a:rPr>
              <a:t>(str3</a:t>
            </a:r>
            <a:r>
              <a:rPr lang="en-US" altLang="th-TH" dirty="0" smtClean="0">
                <a:cs typeface="Angsana New" pitchFamily="18" charset="-34"/>
              </a:rPr>
              <a:t>, str1</a:t>
            </a:r>
            <a:r>
              <a:rPr lang="en-US" altLang="th-TH" dirty="0">
                <a:cs typeface="Angsana New" pitchFamily="18" charset="-34"/>
              </a:rPr>
              <a:t>); 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</a:t>
            </a:r>
            <a:r>
              <a:rPr lang="en-US" altLang="th-TH" dirty="0" err="1" smtClean="0">
                <a:cs typeface="Angsana New" pitchFamily="18" charset="-34"/>
              </a:rPr>
              <a:t>strcat</a:t>
            </a:r>
            <a:r>
              <a:rPr lang="en-US" altLang="th-TH" dirty="0" smtClean="0">
                <a:cs typeface="Angsana New" pitchFamily="18" charset="-34"/>
              </a:rPr>
              <a:t>(str3, str2</a:t>
            </a:r>
            <a:r>
              <a:rPr lang="en-US" altLang="th-TH" dirty="0"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</a:t>
            </a:r>
            <a:r>
              <a:rPr lang="en-US" altLang="th-TH" dirty="0" err="1">
                <a:cs typeface="Angsana New" pitchFamily="18" charset="-34"/>
              </a:rPr>
              <a:t>printf</a:t>
            </a:r>
            <a:r>
              <a:rPr lang="en-US" altLang="th-TH" dirty="0">
                <a:cs typeface="Angsana New" pitchFamily="18" charset="-34"/>
              </a:rPr>
              <a:t>("%s</a:t>
            </a:r>
            <a:r>
              <a:rPr lang="en-US" altLang="th-TH" dirty="0" smtClean="0">
                <a:cs typeface="Angsana New" pitchFamily="18" charset="-34"/>
              </a:rPr>
              <a:t>", str3</a:t>
            </a:r>
            <a:r>
              <a:rPr lang="en-US" altLang="th-TH" dirty="0"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}</a:t>
            </a:r>
            <a:endParaRPr lang="th-TH" altLang="th-TH" dirty="0">
              <a:cs typeface="Angsana New" pitchFamily="18" charset="-34"/>
            </a:endParaRPr>
          </a:p>
        </p:txBody>
      </p: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6554001" y="692696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th-TH" sz="40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 </a:t>
            </a:r>
            <a:r>
              <a:rPr lang="en-US" altLang="th-TH" sz="40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endParaRPr lang="th-TH" sz="40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12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971550" y="1341438"/>
            <a:ext cx="7200900" cy="863600"/>
          </a:xfrm>
          <a:prstGeom prst="roundRect">
            <a:avLst>
              <a:gd name="adj" fmla="val 16667"/>
            </a:avLst>
          </a:prstGeom>
          <a:solidFill>
            <a:srgbClr val="FEE4D2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b="1">
                <a:latin typeface="Courier New" pitchFamily="49" charset="0"/>
                <a:cs typeface="Courier New" pitchFamily="49" charset="0"/>
              </a:rPr>
              <a:t>#include  &lt;string.h&gt;</a:t>
            </a:r>
            <a:endParaRPr lang="th-TH" altLang="th-TH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dirty="0" smtClean="0"/>
              <a:t>www.cs.su.ac.th/~tasanawa/cs517111/</a:t>
            </a:r>
            <a:r>
              <a:rPr lang="en-US" sz="1800" b="1" dirty="0" smtClean="0"/>
              <a:t>string</a:t>
            </a:r>
            <a:r>
              <a:rPr lang="en-US" sz="1800" dirty="0" smtClean="0"/>
              <a:t>.</a:t>
            </a:r>
            <a:r>
              <a:rPr lang="en-US" sz="1800" b="1" dirty="0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261938" y="2420938"/>
            <a:ext cx="86312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การหาความยาว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strlen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การคัดลอก	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strcpy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strncpy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 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strcat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การเปรียบเทียบ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strcmp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strncmp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การค้นหาใน 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strchr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strrchr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  <a:p>
            <a:pPr eaLnBrk="1" hangingPunct="1">
              <a:defRPr/>
            </a:pP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		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strpbrk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strstr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en-US" altLang="th-TH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strtok</a:t>
            </a:r>
            <a:r>
              <a:rPr lang="en-US" altLang="th-TH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eaLnBrk="1" hangingPunct="1">
              <a:defRPr/>
            </a:pPr>
            <a:endParaRPr lang="en-US" altLang="th-TH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" name="ตัวเชื่อมต่อตรง 2"/>
          <p:cNvCxnSpPr/>
          <p:nvPr/>
        </p:nvCxnSpPr>
        <p:spPr>
          <a:xfrm>
            <a:off x="261938" y="4941168"/>
            <a:ext cx="84137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736463"/>
            <a:ext cx="8332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40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</a:t>
            </a:r>
            <a:r>
              <a:rPr lang="th-TH" sz="4000" b="1" dirty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เกี่ยวกับตัวอักขระ</a:t>
            </a:r>
            <a:endParaRPr lang="th-TH" sz="4000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26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การประกาศตัวแปรและการกำหนดค่าให้กับ  </a:t>
            </a:r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altLang="th-TH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Character</a:t>
            </a:r>
            <a:r>
              <a:rPr lang="th-TH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116013" y="2997200"/>
            <a:ext cx="84582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buClr>
                <a:schemeClr val="hlink"/>
              </a:buClr>
              <a:buSzTx/>
              <a:buFont typeface="Wingdings" pitchFamily="2" charset="2"/>
              <a:buNone/>
            </a:pPr>
            <a:r>
              <a:rPr lang="en-US" altLang="th-TH" b="1" u="sng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eaLnBrk="1" hangingPunct="1">
              <a:buClr>
                <a:schemeClr val="hlink"/>
              </a:buClr>
              <a:buSzTx/>
              <a:buFont typeface="Wingdings" pitchFamily="2" charset="2"/>
              <a:buNone/>
            </a:pPr>
            <a:r>
              <a:rPr lang="en-US" altLang="th-TH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th-TH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color[] = “blue”;</a:t>
            </a:r>
          </a:p>
          <a:p>
            <a:pPr eaLnBrk="1" hangingPunct="1">
              <a:buClr>
                <a:schemeClr val="hlink"/>
              </a:buClr>
              <a:buSzTx/>
              <a:buFont typeface="Wingdings" pitchFamily="2" charset="2"/>
              <a:buNone/>
            </a:pPr>
            <a:r>
              <a:rPr lang="en-US" altLang="th-TH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th-TH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color[] = {‘b’, ‘l’, ‘u’, ‘e’,‘\0’};</a:t>
            </a:r>
            <a:endParaRPr lang="th-TH" altLang="th-TH" b="1" dirty="0">
              <a:solidFill>
                <a:srgbClr val="800000"/>
              </a:solidFill>
              <a:latin typeface="Courier New" pitchFamily="49" charset="0"/>
              <a:cs typeface="Angsana New" pitchFamily="18" charset="-34"/>
            </a:endParaRPr>
          </a:p>
          <a:p>
            <a:pPr eaLnBrk="1" hangingPunct="1">
              <a:buClr>
                <a:schemeClr val="hlink"/>
              </a:buClr>
              <a:buSzTx/>
              <a:buFont typeface="Wingdings" pitchFamily="2" charset="2"/>
              <a:buNone/>
            </a:pPr>
            <a:endParaRPr lang="th-TH" altLang="th-TH" b="1" dirty="0">
              <a:solidFill>
                <a:schemeClr val="tx2"/>
              </a:solidFill>
              <a:latin typeface="Courier New" pitchFamily="49" charset="0"/>
              <a:cs typeface="Angsana New" pitchFamily="18" charset="-34"/>
            </a:endParaRPr>
          </a:p>
          <a:p>
            <a:pPr eaLnBrk="1" hangingPunct="1">
              <a:buClr>
                <a:schemeClr val="hlink"/>
              </a:buClr>
              <a:buSzTx/>
              <a:buFont typeface="Wingdings" pitchFamily="2" charset="2"/>
              <a:buNone/>
            </a:pPr>
            <a:r>
              <a:rPr lang="en-US" altLang="th-TH" b="1" u="sng" dirty="0">
                <a:solidFill>
                  <a:schemeClr val="tx2"/>
                </a:solidFill>
                <a:latin typeface="Courier New" pitchFamily="49" charset="0"/>
                <a:cs typeface="Angsana New" pitchFamily="18" charset="-34"/>
              </a:rPr>
              <a:t>Array of char</a:t>
            </a:r>
            <a:endParaRPr lang="th-TH" altLang="th-TH" b="1" u="sng" dirty="0">
              <a:solidFill>
                <a:schemeClr val="tx2"/>
              </a:solidFill>
              <a:latin typeface="Courier New" pitchFamily="49" charset="0"/>
              <a:cs typeface="Angsana New" pitchFamily="18" charset="-34"/>
            </a:endParaRPr>
          </a:p>
          <a:p>
            <a:pPr eaLnBrk="1" hangingPunct="1">
              <a:buClr>
                <a:schemeClr val="hlink"/>
              </a:buClr>
              <a:buSzTx/>
              <a:buFont typeface="Wingdings" pitchFamily="2" charset="2"/>
              <a:buNone/>
            </a:pPr>
            <a:r>
              <a:rPr lang="en-US" altLang="th-TH" b="1" dirty="0">
                <a:solidFill>
                  <a:srgbClr val="0000FF"/>
                </a:solidFill>
                <a:latin typeface="Courier New" pitchFamily="49" charset="0"/>
                <a:cs typeface="Angsana New" pitchFamily="18" charset="-34"/>
              </a:rPr>
              <a:t>char</a:t>
            </a:r>
            <a:r>
              <a:rPr lang="en-US" altLang="th-TH" b="1" dirty="0">
                <a:solidFill>
                  <a:schemeClr val="tx2"/>
                </a:solidFill>
                <a:latin typeface="Courier New" pitchFamily="49" charset="0"/>
                <a:cs typeface="Angsana New" pitchFamily="18" charset="-34"/>
              </a:rPr>
              <a:t> color[] = </a:t>
            </a:r>
            <a:r>
              <a:rPr lang="en-US" altLang="th-TH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{‘b’, ‘l’, ‘u’, ‘e’};</a:t>
            </a:r>
            <a:endParaRPr lang="th-TH" altLang="th-TH" b="1" dirty="0">
              <a:solidFill>
                <a:schemeClr val="tx2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dirty="0" smtClean="0"/>
              <a:t>www.cs.su.ac.th/~</a:t>
            </a:r>
            <a:r>
              <a:rPr lang="en-US" sz="1800" cap="all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tasanawa/cs517111/string.ppt</a:t>
            </a:r>
            <a:endParaRPr lang="th-TH" sz="1800" cap="all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/>
          <p:cNvSpPr txBox="1"/>
          <p:nvPr/>
        </p:nvSpPr>
        <p:spPr>
          <a:xfrm>
            <a:off x="3635896" y="762771"/>
            <a:ext cx="5352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Basic of String in C Language</a:t>
            </a:r>
            <a:endParaRPr lang="th-TH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7" name="TextBox 1"/>
          <p:cNvSpPr txBox="1">
            <a:spLocks noChangeArrowheads="1"/>
          </p:cNvSpPr>
          <p:nvPr/>
        </p:nvSpPr>
        <p:spPr bwMode="auto">
          <a:xfrm>
            <a:off x="17463" y="1742901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buClr>
                <a:schemeClr val="hlink"/>
              </a:buClr>
              <a:buSzTx/>
              <a:buFontTx/>
              <a:buNone/>
            </a:pPr>
            <a:r>
              <a:rPr lang="en-US" altLang="th-TH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dirty="0" err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strcomp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(</a:t>
            </a:r>
            <a:r>
              <a:rPr lang="en-US" altLang="th-TH" dirty="0" err="1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const</a:t>
            </a:r>
            <a:r>
              <a:rPr lang="en-US" altLang="th-TH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 char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i="1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string1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, </a:t>
            </a:r>
            <a:r>
              <a:rPr lang="en-US" altLang="th-TH" dirty="0" err="1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const</a:t>
            </a:r>
            <a:r>
              <a:rPr lang="en-US" altLang="th-TH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 char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i="1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string2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)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;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</a:p>
        </p:txBody>
      </p:sp>
      <p:sp>
        <p:nvSpPr>
          <p:cNvPr id="54278" name="TextBox 1"/>
          <p:cNvSpPr txBox="1">
            <a:spLocks noChangeArrowheads="1"/>
          </p:cNvSpPr>
          <p:nvPr/>
        </p:nvSpPr>
        <p:spPr bwMode="auto">
          <a:xfrm>
            <a:off x="-19050" y="4581525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buClr>
                <a:schemeClr val="hlink"/>
              </a:buClr>
              <a:buSzTx/>
              <a:buFontTx/>
              <a:buNone/>
            </a:pPr>
            <a:r>
              <a:rPr lang="en-US" altLang="th-TH" sz="2000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sz="2000" dirty="0" err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strncomp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(</a:t>
            </a:r>
            <a:r>
              <a:rPr lang="en-US" altLang="th-TH" sz="2000" dirty="0" err="1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const</a:t>
            </a:r>
            <a:r>
              <a:rPr lang="en-US" altLang="th-TH" sz="2000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 char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sz="2000" i="1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string1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, </a:t>
            </a:r>
            <a:r>
              <a:rPr lang="en-US" altLang="th-TH" sz="2000" dirty="0" err="1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const</a:t>
            </a:r>
            <a:r>
              <a:rPr lang="en-US" altLang="th-TH" sz="2000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 char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sz="2000" i="1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string2, count</a:t>
            </a:r>
            <a:r>
              <a:rPr lang="th-TH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)</a:t>
            </a:r>
            <a:r>
              <a:rPr lang="en-US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;</a:t>
            </a:r>
            <a:r>
              <a:rPr lang="th-TH" altLang="th-TH" sz="2000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438" y="2260600"/>
            <a:ext cx="7694612" cy="20621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1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เปรียบเทียบกับ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2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คืนค่ากลับออกมาเป็นจำนวนเต็ม</a:t>
            </a:r>
          </a:p>
          <a:p>
            <a:pPr>
              <a:defRPr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น้อยกว่า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&lt;0 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หมายถึง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1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น้อยกว่า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2 </a:t>
            </a:r>
          </a:p>
          <a:p>
            <a:pPr>
              <a:defRPr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0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1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2 </a:t>
            </a:r>
          </a:p>
          <a:p>
            <a:pPr>
              <a:defRPr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มากกว่า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&gt;0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1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มากกว่า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2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438" y="5426075"/>
            <a:ext cx="7694612" cy="5238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>
            <a:spAutoFit/>
          </a:bodyPr>
          <a:lstStyle>
            <a:defPPr>
              <a:defRPr lang="th-TH"/>
            </a:defPPr>
            <a:lvl1pPr>
              <a:defRPr sz="2800"/>
            </a:lvl1pPr>
          </a:lstStyle>
          <a:p>
            <a:pPr>
              <a:defRPr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Count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หมายถึงจำนวนอักขระที่ต้องการให้เปรียบเทียบ</a:t>
            </a:r>
            <a:endParaRPr lang="en-US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5624985" y="692696"/>
            <a:ext cx="3411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การเปรียบเทียบ </a:t>
            </a:r>
            <a:r>
              <a:rPr lang="en-US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  <a:endParaRPr lang="th-TH" sz="40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68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4"/>
          <p:cNvSpPr txBox="1">
            <a:spLocks noChangeArrowheads="1"/>
          </p:cNvSpPr>
          <p:nvPr/>
        </p:nvSpPr>
        <p:spPr bwMode="auto">
          <a:xfrm>
            <a:off x="0" y="2041089"/>
            <a:ext cx="174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 smtClean="0">
                <a:cs typeface="Angsana New" pitchFamily="18" charset="-34"/>
              </a:rPr>
              <a:t>s1=“ABC”</a:t>
            </a:r>
            <a:endParaRPr lang="th-TH" altLang="th-TH" sz="2800" dirty="0">
              <a:cs typeface="Angsana New" pitchFamily="18" charset="-34"/>
            </a:endParaRP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3132138" y="2041089"/>
            <a:ext cx="149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A   B   C</a:t>
            </a:r>
            <a:endParaRPr lang="th-TH" altLang="th-TH" sz="2800" dirty="0">
              <a:cs typeface="Angsana New" pitchFamily="18" charset="-34"/>
            </a:endParaRPr>
          </a:p>
        </p:txBody>
      </p:sp>
      <p:cxnSp>
        <p:nvCxnSpPr>
          <p:cNvPr id="8" name="ลูกศรเชื่อมต่อแบบตรง 7"/>
          <p:cNvCxnSpPr>
            <a:stCxn id="55298" idx="3"/>
          </p:cNvCxnSpPr>
          <p:nvPr/>
        </p:nvCxnSpPr>
        <p:spPr>
          <a:xfrm>
            <a:off x="1749425" y="2303027"/>
            <a:ext cx="1166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1" name="TextBox 9"/>
          <p:cNvSpPr txBox="1">
            <a:spLocks noChangeArrowheads="1"/>
          </p:cNvSpPr>
          <p:nvPr/>
        </p:nvSpPr>
        <p:spPr bwMode="auto">
          <a:xfrm>
            <a:off x="0" y="3534926"/>
            <a:ext cx="14906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 smtClean="0">
                <a:cs typeface="Angsana New" pitchFamily="18" charset="-34"/>
              </a:rPr>
              <a:t>s2=“AB”</a:t>
            </a:r>
            <a:endParaRPr lang="th-TH" altLang="th-TH" sz="2800" dirty="0">
              <a:cs typeface="Angsana New" pitchFamily="18" charset="-34"/>
            </a:endParaRPr>
          </a:p>
        </p:txBody>
      </p:sp>
      <p:sp>
        <p:nvSpPr>
          <p:cNvPr id="55302" name="TextBox 10"/>
          <p:cNvSpPr txBox="1">
            <a:spLocks noChangeArrowheads="1"/>
          </p:cNvSpPr>
          <p:nvPr/>
        </p:nvSpPr>
        <p:spPr bwMode="auto">
          <a:xfrm>
            <a:off x="3132138" y="3534926"/>
            <a:ext cx="1538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>
                <a:cs typeface="Angsana New" pitchFamily="18" charset="-34"/>
              </a:rPr>
              <a:t>A   B   \0</a:t>
            </a:r>
            <a:endParaRPr lang="th-TH" altLang="th-TH" sz="2800">
              <a:cs typeface="Angsana New" pitchFamily="18" charset="-34"/>
            </a:endParaRPr>
          </a:p>
        </p:txBody>
      </p:sp>
      <p:cxnSp>
        <p:nvCxnSpPr>
          <p:cNvPr id="12" name="ลูกศรเชื่อมต่อแบบตรง 11"/>
          <p:cNvCxnSpPr>
            <a:stCxn id="55301" idx="3"/>
          </p:cNvCxnSpPr>
          <p:nvPr/>
        </p:nvCxnSpPr>
        <p:spPr>
          <a:xfrm>
            <a:off x="1490663" y="3796070"/>
            <a:ext cx="1425575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/>
          <p:nvPr/>
        </p:nvCxnSpPr>
        <p:spPr>
          <a:xfrm>
            <a:off x="3348038" y="2564964"/>
            <a:ext cx="0" cy="84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>
            <a:off x="3881438" y="2564964"/>
            <a:ext cx="0" cy="84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/>
          <p:nvPr/>
        </p:nvCxnSpPr>
        <p:spPr>
          <a:xfrm>
            <a:off x="4356100" y="2564964"/>
            <a:ext cx="0" cy="84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/>
          <p:nvPr/>
        </p:nvCxnSpPr>
        <p:spPr>
          <a:xfrm>
            <a:off x="4932363" y="2833251"/>
            <a:ext cx="7127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8" name="TextBox 17"/>
          <p:cNvSpPr txBox="1">
            <a:spLocks noChangeArrowheads="1"/>
          </p:cNvSpPr>
          <p:nvPr/>
        </p:nvSpPr>
        <p:spPr bwMode="auto">
          <a:xfrm>
            <a:off x="5795963" y="2572901"/>
            <a:ext cx="2736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>
                <a:cs typeface="Angsana New" pitchFamily="18" charset="-34"/>
              </a:rPr>
              <a:t>ABC </a:t>
            </a:r>
            <a:r>
              <a:rPr lang="th-TH" altLang="th-TH" sz="2800">
                <a:cs typeface="Angsana New" pitchFamily="18" charset="-34"/>
              </a:rPr>
              <a:t>มากกว่า </a:t>
            </a:r>
            <a:r>
              <a:rPr lang="en-US" altLang="th-TH" sz="2800">
                <a:cs typeface="Angsana New" pitchFamily="18" charset="-34"/>
              </a:rPr>
              <a:t>AB</a:t>
            </a:r>
            <a:endParaRPr lang="th-TH" altLang="th-TH" sz="2800">
              <a:cs typeface="Angsana New" pitchFamily="18" charset="-34"/>
            </a:endParaRPr>
          </a:p>
        </p:txBody>
      </p:sp>
      <p:sp>
        <p:nvSpPr>
          <p:cNvPr id="55309" name="TextBox 19"/>
          <p:cNvSpPr txBox="1">
            <a:spLocks noChangeArrowheads="1"/>
          </p:cNvSpPr>
          <p:nvPr/>
        </p:nvSpPr>
        <p:spPr bwMode="auto">
          <a:xfrm>
            <a:off x="4613920" y="1484784"/>
            <a:ext cx="3846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2800" dirty="0">
                <a:solidFill>
                  <a:srgbClr val="FF0000"/>
                </a:solidFill>
                <a:cs typeface="Angsana New" pitchFamily="18" charset="-34"/>
              </a:rPr>
              <a:t>รหัส</a:t>
            </a:r>
            <a:r>
              <a:rPr lang="th-TH" altLang="th-TH" sz="2800" dirty="0" err="1">
                <a:solidFill>
                  <a:srgbClr val="FF0000"/>
                </a:solidFill>
                <a:cs typeface="Angsana New" pitchFamily="18" charset="-34"/>
              </a:rPr>
              <a:t>แอส</a:t>
            </a:r>
            <a:r>
              <a:rPr lang="th-TH" altLang="th-TH" sz="2800" dirty="0">
                <a:solidFill>
                  <a:srgbClr val="FF0000"/>
                </a:solidFill>
                <a:cs typeface="Angsana New" pitchFamily="18" charset="-34"/>
              </a:rPr>
              <a:t>กี้ของ 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‘C’ </a:t>
            </a:r>
            <a:r>
              <a:rPr lang="th-TH" altLang="th-TH" sz="2800" dirty="0">
                <a:solidFill>
                  <a:srgbClr val="FF0000"/>
                </a:solidFill>
                <a:cs typeface="Angsana New" pitchFamily="18" charset="-34"/>
              </a:rPr>
              <a:t>มีค่ามากกว่า 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‘\0’</a:t>
            </a:r>
            <a:endParaRPr lang="th-TH" altLang="th-TH" sz="2800" dirty="0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55310" name="TextBox 20"/>
          <p:cNvSpPr txBox="1">
            <a:spLocks noChangeArrowheads="1"/>
          </p:cNvSpPr>
          <p:nvPr/>
        </p:nvSpPr>
        <p:spPr bwMode="auto">
          <a:xfrm>
            <a:off x="3132138" y="4274701"/>
            <a:ext cx="1510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=    =   </a:t>
            </a:r>
            <a:r>
              <a:rPr lang="en-US" altLang="th-TH" sz="2800" dirty="0" smtClean="0">
                <a:solidFill>
                  <a:srgbClr val="FF0000"/>
                </a:solidFill>
                <a:cs typeface="Angsana New" pitchFamily="18" charset="-34"/>
              </a:rPr>
              <a:t>&gt;</a:t>
            </a:r>
            <a:endParaRPr lang="th-TH" altLang="th-TH" sz="2800" dirty="0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332831" y="4804410"/>
            <a:ext cx="3651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th-TH" dirty="0" smtClean="0">
                <a:solidFill>
                  <a:schemeClr val="tx2"/>
                </a:solidFill>
                <a:cs typeface="Angsana New" pitchFamily="18" charset="-34"/>
              </a:rPr>
              <a:t>result =</a:t>
            </a:r>
            <a:r>
              <a:rPr lang="en-US" altLang="th-TH" dirty="0" err="1" smtClean="0">
                <a:solidFill>
                  <a:schemeClr val="tx2"/>
                </a:solidFill>
                <a:cs typeface="Angsana New" pitchFamily="18" charset="-34"/>
              </a:rPr>
              <a:t>strcmp</a:t>
            </a:r>
            <a:r>
              <a:rPr lang="en-US" altLang="th-TH" dirty="0" smtClean="0">
                <a:solidFill>
                  <a:schemeClr val="tx2"/>
                </a:solidFill>
                <a:cs typeface="Angsana New" pitchFamily="18" charset="-34"/>
              </a:rPr>
              <a:t>(s1,s2);</a:t>
            </a:r>
            <a:endParaRPr lang="en-US" altLang="th-TH" dirty="0">
              <a:solidFill>
                <a:schemeClr val="tx2"/>
              </a:solidFill>
              <a:cs typeface="Angsana New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2332831" y="5498068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th-TH" dirty="0" smtClean="0">
                <a:solidFill>
                  <a:schemeClr val="tx2"/>
                </a:solidFill>
                <a:cs typeface="Angsana New" pitchFamily="18" charset="-34"/>
              </a:rPr>
              <a:t>result </a:t>
            </a:r>
            <a:r>
              <a:rPr lang="th-TH" altLang="th-TH" dirty="0" smtClean="0">
                <a:solidFill>
                  <a:schemeClr val="tx2"/>
                </a:solidFill>
                <a:cs typeface="Angsana New" pitchFamily="18" charset="-34"/>
              </a:rPr>
              <a:t>มีค่าเท่ากับ </a:t>
            </a:r>
            <a:r>
              <a:rPr lang="en-US" altLang="th-TH" dirty="0" smtClean="0">
                <a:solidFill>
                  <a:schemeClr val="tx2"/>
                </a:solidFill>
                <a:cs typeface="Angsana New" pitchFamily="18" charset="-34"/>
              </a:rPr>
              <a:t>1</a:t>
            </a:r>
            <a:endParaRPr lang="en-US" altLang="th-TH" dirty="0">
              <a:solidFill>
                <a:schemeClr val="tx2"/>
              </a:solidFill>
              <a:cs typeface="Angsana New" pitchFamily="18" charset="-34"/>
            </a:endParaRPr>
          </a:p>
        </p:txBody>
      </p:sp>
      <p:sp>
        <p:nvSpPr>
          <p:cNvPr id="20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TextBox 21"/>
          <p:cNvSpPr txBox="1"/>
          <p:nvPr/>
        </p:nvSpPr>
        <p:spPr>
          <a:xfrm>
            <a:off x="5624985" y="692696"/>
            <a:ext cx="3411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การเปรียบเทียบ </a:t>
            </a:r>
            <a:r>
              <a:rPr lang="en-US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  <a:endParaRPr lang="th-TH" sz="40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010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4"/>
          <p:cNvSpPr txBox="1">
            <a:spLocks noChangeArrowheads="1"/>
          </p:cNvSpPr>
          <p:nvPr/>
        </p:nvSpPr>
        <p:spPr bwMode="auto">
          <a:xfrm>
            <a:off x="0" y="2185105"/>
            <a:ext cx="174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 smtClean="0">
                <a:cs typeface="Angsana New" pitchFamily="18" charset="-34"/>
              </a:rPr>
              <a:t>s1=“ABC”</a:t>
            </a:r>
            <a:endParaRPr lang="th-TH" altLang="th-TH" sz="2800" dirty="0">
              <a:cs typeface="Angsana New" pitchFamily="18" charset="-34"/>
            </a:endParaRP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3132138" y="2185105"/>
            <a:ext cx="149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>
                <a:cs typeface="Angsana New" pitchFamily="18" charset="-34"/>
              </a:rPr>
              <a:t>A   B   C</a:t>
            </a:r>
            <a:endParaRPr lang="th-TH" altLang="th-TH" sz="2800">
              <a:cs typeface="Angsana New" pitchFamily="18" charset="-34"/>
            </a:endParaRPr>
          </a:p>
        </p:txBody>
      </p:sp>
      <p:cxnSp>
        <p:nvCxnSpPr>
          <p:cNvPr id="8" name="ลูกศรเชื่อมต่อแบบตรง 7"/>
          <p:cNvCxnSpPr>
            <a:stCxn id="55298" idx="3"/>
          </p:cNvCxnSpPr>
          <p:nvPr/>
        </p:nvCxnSpPr>
        <p:spPr>
          <a:xfrm>
            <a:off x="1749425" y="2447043"/>
            <a:ext cx="1166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1" name="TextBox 9"/>
          <p:cNvSpPr txBox="1">
            <a:spLocks noChangeArrowheads="1"/>
          </p:cNvSpPr>
          <p:nvPr/>
        </p:nvSpPr>
        <p:spPr bwMode="auto">
          <a:xfrm>
            <a:off x="0" y="3678942"/>
            <a:ext cx="1749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 smtClean="0">
                <a:cs typeface="Angsana New" pitchFamily="18" charset="-34"/>
              </a:rPr>
              <a:t>s2=“ABC”</a:t>
            </a:r>
            <a:endParaRPr lang="th-TH" altLang="th-TH" sz="2800" dirty="0">
              <a:cs typeface="Angsana New" pitchFamily="18" charset="-34"/>
            </a:endParaRPr>
          </a:p>
        </p:txBody>
      </p:sp>
      <p:sp>
        <p:nvSpPr>
          <p:cNvPr id="55302" name="TextBox 10"/>
          <p:cNvSpPr txBox="1">
            <a:spLocks noChangeArrowheads="1"/>
          </p:cNvSpPr>
          <p:nvPr/>
        </p:nvSpPr>
        <p:spPr bwMode="auto">
          <a:xfrm>
            <a:off x="3132138" y="3678942"/>
            <a:ext cx="1538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A   B   </a:t>
            </a:r>
            <a:r>
              <a:rPr lang="en-US" altLang="th-TH" sz="2800" dirty="0" smtClean="0">
                <a:cs typeface="Angsana New" pitchFamily="18" charset="-34"/>
              </a:rPr>
              <a:t>C</a:t>
            </a:r>
            <a:endParaRPr lang="th-TH" altLang="th-TH" sz="2800" dirty="0">
              <a:cs typeface="Angsana New" pitchFamily="18" charset="-34"/>
            </a:endParaRPr>
          </a:p>
        </p:txBody>
      </p:sp>
      <p:cxnSp>
        <p:nvCxnSpPr>
          <p:cNvPr id="12" name="ลูกศรเชื่อมต่อแบบตรง 11"/>
          <p:cNvCxnSpPr>
            <a:stCxn id="55301" idx="3"/>
          </p:cNvCxnSpPr>
          <p:nvPr/>
        </p:nvCxnSpPr>
        <p:spPr>
          <a:xfrm>
            <a:off x="1749425" y="3940552"/>
            <a:ext cx="1166813" cy="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/>
          <p:nvPr/>
        </p:nvCxnSpPr>
        <p:spPr>
          <a:xfrm>
            <a:off x="3348038" y="2708980"/>
            <a:ext cx="0" cy="84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>
            <a:off x="3881438" y="2708980"/>
            <a:ext cx="0" cy="84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/>
          <p:nvPr/>
        </p:nvCxnSpPr>
        <p:spPr>
          <a:xfrm>
            <a:off x="4356100" y="2708980"/>
            <a:ext cx="0" cy="84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/>
          <p:nvPr/>
        </p:nvCxnSpPr>
        <p:spPr>
          <a:xfrm>
            <a:off x="4932363" y="2977267"/>
            <a:ext cx="7127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8" name="TextBox 17"/>
          <p:cNvSpPr txBox="1">
            <a:spLocks noChangeArrowheads="1"/>
          </p:cNvSpPr>
          <p:nvPr/>
        </p:nvSpPr>
        <p:spPr bwMode="auto">
          <a:xfrm>
            <a:off x="5795963" y="2716917"/>
            <a:ext cx="2736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ABC </a:t>
            </a:r>
            <a:r>
              <a:rPr lang="th-TH" altLang="th-TH" sz="2800" dirty="0">
                <a:cs typeface="Angsana New" pitchFamily="18" charset="-34"/>
              </a:rPr>
              <a:t>มากกว่า </a:t>
            </a:r>
            <a:r>
              <a:rPr lang="en-US" altLang="th-TH" sz="2800" dirty="0" smtClean="0">
                <a:cs typeface="Angsana New" pitchFamily="18" charset="-34"/>
              </a:rPr>
              <a:t>ABC</a:t>
            </a:r>
            <a:endParaRPr lang="th-TH" altLang="th-TH" sz="2800" dirty="0">
              <a:cs typeface="Angsana New" pitchFamily="18" charset="-34"/>
            </a:endParaRPr>
          </a:p>
        </p:txBody>
      </p:sp>
      <p:sp>
        <p:nvSpPr>
          <p:cNvPr id="55309" name="TextBox 19"/>
          <p:cNvSpPr txBox="1">
            <a:spLocks noChangeArrowheads="1"/>
          </p:cNvSpPr>
          <p:nvPr/>
        </p:nvSpPr>
        <p:spPr bwMode="auto">
          <a:xfrm>
            <a:off x="4500563" y="1466552"/>
            <a:ext cx="3846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2800" dirty="0">
                <a:solidFill>
                  <a:srgbClr val="FF0000"/>
                </a:solidFill>
                <a:cs typeface="Angsana New" pitchFamily="18" charset="-34"/>
              </a:rPr>
              <a:t>รหัส</a:t>
            </a:r>
            <a:r>
              <a:rPr lang="th-TH" altLang="th-TH" sz="2800" dirty="0" err="1">
                <a:solidFill>
                  <a:srgbClr val="FF0000"/>
                </a:solidFill>
                <a:cs typeface="Angsana New" pitchFamily="18" charset="-34"/>
              </a:rPr>
              <a:t>แอส</a:t>
            </a:r>
            <a:r>
              <a:rPr lang="th-TH" altLang="th-TH" sz="2800" dirty="0">
                <a:solidFill>
                  <a:srgbClr val="FF0000"/>
                </a:solidFill>
                <a:cs typeface="Angsana New" pitchFamily="18" charset="-34"/>
              </a:rPr>
              <a:t>กี้ของ 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‘C’ </a:t>
            </a:r>
            <a:r>
              <a:rPr lang="th-TH" altLang="th-TH" sz="2800" dirty="0">
                <a:solidFill>
                  <a:srgbClr val="FF0000"/>
                </a:solidFill>
                <a:cs typeface="Angsana New" pitchFamily="18" charset="-34"/>
              </a:rPr>
              <a:t>มีค่ามากกว่า 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‘\0’</a:t>
            </a:r>
            <a:endParaRPr lang="th-TH" altLang="th-TH" sz="2800" dirty="0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55310" name="TextBox 20"/>
          <p:cNvSpPr txBox="1">
            <a:spLocks noChangeArrowheads="1"/>
          </p:cNvSpPr>
          <p:nvPr/>
        </p:nvSpPr>
        <p:spPr bwMode="auto">
          <a:xfrm>
            <a:off x="3132138" y="4418717"/>
            <a:ext cx="1510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=    =   </a:t>
            </a:r>
            <a:r>
              <a:rPr lang="en-US" altLang="th-TH" sz="2800" dirty="0" smtClean="0">
                <a:solidFill>
                  <a:srgbClr val="FF0000"/>
                </a:solidFill>
                <a:cs typeface="Angsana New" pitchFamily="18" charset="-34"/>
              </a:rPr>
              <a:t>=</a:t>
            </a:r>
            <a:endParaRPr lang="th-TH" altLang="th-TH" sz="2800" dirty="0">
              <a:solidFill>
                <a:srgbClr val="FF0000"/>
              </a:solidFill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332831" y="4948426"/>
            <a:ext cx="3651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th-TH" dirty="0" smtClean="0">
                <a:solidFill>
                  <a:schemeClr val="tx2"/>
                </a:solidFill>
                <a:cs typeface="Angsana New" pitchFamily="18" charset="-34"/>
              </a:rPr>
              <a:t>result =</a:t>
            </a:r>
            <a:r>
              <a:rPr lang="en-US" altLang="th-TH" dirty="0" err="1" smtClean="0">
                <a:solidFill>
                  <a:schemeClr val="tx2"/>
                </a:solidFill>
                <a:cs typeface="Angsana New" pitchFamily="18" charset="-34"/>
              </a:rPr>
              <a:t>strcmp</a:t>
            </a:r>
            <a:r>
              <a:rPr lang="en-US" altLang="th-TH" dirty="0" smtClean="0">
                <a:solidFill>
                  <a:schemeClr val="tx2"/>
                </a:solidFill>
                <a:cs typeface="Angsana New" pitchFamily="18" charset="-34"/>
              </a:rPr>
              <a:t>(s1,s2);</a:t>
            </a:r>
            <a:endParaRPr lang="en-US" altLang="th-TH" dirty="0">
              <a:solidFill>
                <a:schemeClr val="tx2"/>
              </a:solidFill>
              <a:cs typeface="Angsana New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2332831" y="5642084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th-TH" dirty="0" smtClean="0">
                <a:solidFill>
                  <a:schemeClr val="tx2"/>
                </a:solidFill>
                <a:cs typeface="Angsana New" pitchFamily="18" charset="-34"/>
              </a:rPr>
              <a:t>result </a:t>
            </a:r>
            <a:r>
              <a:rPr lang="th-TH" altLang="th-TH" dirty="0" smtClean="0">
                <a:solidFill>
                  <a:schemeClr val="tx2"/>
                </a:solidFill>
                <a:cs typeface="Angsana New" pitchFamily="18" charset="-34"/>
              </a:rPr>
              <a:t>มีค่าเท่ากับ </a:t>
            </a:r>
            <a:r>
              <a:rPr lang="en-US" altLang="th-TH" dirty="0" smtClean="0">
                <a:solidFill>
                  <a:schemeClr val="tx2"/>
                </a:solidFill>
                <a:cs typeface="Angsana New" pitchFamily="18" charset="-34"/>
              </a:rPr>
              <a:t>0</a:t>
            </a:r>
            <a:endParaRPr lang="en-US" altLang="th-TH" dirty="0">
              <a:solidFill>
                <a:schemeClr val="tx2"/>
              </a:solidFill>
              <a:cs typeface="Angsana New" pitchFamily="18" charset="-34"/>
            </a:endParaRPr>
          </a:p>
        </p:txBody>
      </p:sp>
      <p:sp>
        <p:nvSpPr>
          <p:cNvPr id="18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/>
          <p:cNvSpPr txBox="1"/>
          <p:nvPr/>
        </p:nvSpPr>
        <p:spPr>
          <a:xfrm>
            <a:off x="5624985" y="692696"/>
            <a:ext cx="3411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การเปรียบเทียบ </a:t>
            </a:r>
            <a:r>
              <a:rPr lang="en-US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  <a:endParaRPr lang="th-TH" sz="40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4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5" name="สี่เหลี่ยมผืนผ้า 3"/>
          <p:cNvSpPr>
            <a:spLocks noChangeArrowheads="1"/>
          </p:cNvSpPr>
          <p:nvPr/>
        </p:nvSpPr>
        <p:spPr bwMode="auto">
          <a:xfrm>
            <a:off x="250825" y="1487488"/>
            <a:ext cx="820896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#include &lt;</a:t>
            </a:r>
            <a:r>
              <a:rPr lang="en-US" altLang="th-TH" dirty="0" err="1">
                <a:cs typeface="Angsana New" pitchFamily="18" charset="-34"/>
              </a:rPr>
              <a:t>stdio.h</a:t>
            </a:r>
            <a:r>
              <a:rPr lang="en-US" altLang="th-TH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#include &lt;</a:t>
            </a:r>
            <a:r>
              <a:rPr lang="en-US" altLang="th-TH" dirty="0" err="1">
                <a:cs typeface="Angsana New" pitchFamily="18" charset="-34"/>
              </a:rPr>
              <a:t>string.h</a:t>
            </a:r>
            <a:r>
              <a:rPr lang="en-US" altLang="th-TH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char s1[40]="ABCDE";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char s2[40]="ABC";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</a:t>
            </a:r>
            <a:r>
              <a:rPr lang="en-US" altLang="th-TH" dirty="0" err="1">
                <a:cs typeface="Angsana New" pitchFamily="18" charset="-34"/>
              </a:rPr>
              <a:t>int</a:t>
            </a:r>
            <a:r>
              <a:rPr lang="en-US" altLang="th-TH" dirty="0">
                <a:cs typeface="Angsana New" pitchFamily="18" charset="-34"/>
              </a:rPr>
              <a:t> result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solidFill>
                  <a:srgbClr val="FF0000"/>
                </a:solidFill>
                <a:cs typeface="Angsana New" pitchFamily="18" charset="-34"/>
              </a:rPr>
              <a:t>	result =</a:t>
            </a:r>
            <a:r>
              <a:rPr lang="en-US" altLang="th-TH" dirty="0" err="1">
                <a:solidFill>
                  <a:srgbClr val="FF0000"/>
                </a:solidFill>
                <a:cs typeface="Angsana New" pitchFamily="18" charset="-34"/>
              </a:rPr>
              <a:t>strcmp</a:t>
            </a:r>
            <a:r>
              <a:rPr lang="en-US" altLang="th-TH" dirty="0">
                <a:solidFill>
                  <a:srgbClr val="FF0000"/>
                </a:solidFill>
                <a:cs typeface="Angsana New" pitchFamily="18" charset="-34"/>
              </a:rPr>
              <a:t>(s1,s2);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if (result==0)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	</a:t>
            </a:r>
            <a:r>
              <a:rPr lang="en-US" altLang="th-TH" dirty="0" err="1">
                <a:cs typeface="Angsana New" pitchFamily="18" charset="-34"/>
              </a:rPr>
              <a:t>printf</a:t>
            </a:r>
            <a:r>
              <a:rPr lang="en-US" altLang="th-TH" dirty="0">
                <a:cs typeface="Angsana New" pitchFamily="18" charset="-34"/>
              </a:rPr>
              <a:t>("%s is equal %s. \n",s1,s2);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		</a:t>
            </a:r>
            <a:r>
              <a:rPr lang="en-US" altLang="th-TH" dirty="0" err="1">
                <a:cs typeface="Angsana New" pitchFamily="18" charset="-34"/>
              </a:rPr>
              <a:t>printf</a:t>
            </a:r>
            <a:r>
              <a:rPr lang="en-US" altLang="th-TH" dirty="0">
                <a:cs typeface="Angsana New" pitchFamily="18" charset="-34"/>
              </a:rPr>
              <a:t>("%s is not equal %s. \n",s1,s2);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>
                <a:cs typeface="Angsana New" pitchFamily="18" charset="-34"/>
              </a:rPr>
              <a:t>}</a:t>
            </a: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5624985" y="692696"/>
            <a:ext cx="3411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การเปรียบเทียบ </a:t>
            </a:r>
            <a:r>
              <a:rPr lang="en-US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  <a:endParaRPr lang="th-TH" sz="40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648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String Library Functions</a:t>
            </a:r>
            <a:endParaRPr lang="th-TH" sz="32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57347" name="AutoShape 4"/>
          <p:cNvSpPr>
            <a:spLocks noChangeArrowheads="1"/>
          </p:cNvSpPr>
          <p:nvPr/>
        </p:nvSpPr>
        <p:spPr bwMode="auto">
          <a:xfrm>
            <a:off x="971550" y="1557288"/>
            <a:ext cx="7200900" cy="863600"/>
          </a:xfrm>
          <a:prstGeom prst="roundRect">
            <a:avLst>
              <a:gd name="adj" fmla="val 16667"/>
            </a:avLst>
          </a:prstGeom>
          <a:solidFill>
            <a:srgbClr val="FEE4D2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b="1">
                <a:latin typeface="Courier New" pitchFamily="49" charset="0"/>
                <a:cs typeface="Courier New" pitchFamily="49" charset="0"/>
              </a:rPr>
              <a:t>#include  &lt;string.h&gt;</a:t>
            </a:r>
            <a:endParaRPr lang="th-TH" altLang="th-TH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dirty="0" smtClean="0"/>
              <a:t>www.cs.su.ac.th/~tasanawa/cs517111/</a:t>
            </a:r>
            <a:r>
              <a:rPr lang="en-US" sz="1800" b="1" dirty="0" smtClean="0"/>
              <a:t>string</a:t>
            </a:r>
            <a:r>
              <a:rPr lang="en-US" sz="1800" dirty="0" smtClean="0"/>
              <a:t>.</a:t>
            </a:r>
            <a:r>
              <a:rPr lang="en-US" sz="1800" b="1" dirty="0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5" name="ตัวเชื่อมต่อตรง 4"/>
          <p:cNvCxnSpPr/>
          <p:nvPr/>
        </p:nvCxnSpPr>
        <p:spPr>
          <a:xfrm>
            <a:off x="0" y="1484784"/>
            <a:ext cx="918051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261938" y="2420938"/>
            <a:ext cx="86312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การหาความยาว		</a:t>
            </a:r>
            <a:r>
              <a:rPr lang="en-US" altLang="th-TH" sz="40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strlen</a:t>
            </a:r>
            <a:r>
              <a:rPr lang="en-US" altLang="th-TH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การคัดลอก			</a:t>
            </a:r>
            <a:r>
              <a:rPr lang="en-US" altLang="th-TH" sz="4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strcpy</a:t>
            </a:r>
            <a:r>
              <a:rPr lang="en-US" altLang="th-TH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strncpy</a:t>
            </a:r>
            <a:r>
              <a:rPr lang="en-US" altLang="th-TH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การเชื่อม </a:t>
            </a:r>
            <a:r>
              <a:rPr lang="en-US" altLang="th-TH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		</a:t>
            </a:r>
            <a:r>
              <a:rPr lang="en-US" altLang="th-TH" sz="4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strcat</a:t>
            </a:r>
            <a:r>
              <a:rPr lang="en-US" altLang="th-TH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</a:p>
          <a:p>
            <a:pPr eaLnBrk="1" hangingPunct="1">
              <a:defRPr/>
            </a:pPr>
            <a:r>
              <a:rPr lang="th-TH" altLang="th-TH" sz="4000" b="1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การเปรียบเทียบ		</a:t>
            </a:r>
            <a:r>
              <a:rPr lang="en-US" altLang="th-TH" sz="4000" b="1" dirty="0" err="1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strcmp</a:t>
            </a:r>
            <a:r>
              <a:rPr lang="en-US" altLang="th-TH" sz="4000" b="1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strncmp</a:t>
            </a:r>
            <a:r>
              <a:rPr lang="en-US" altLang="th-TH" sz="4000" b="1" dirty="0" smtClean="0">
                <a:solidFill>
                  <a:schemeClr val="accent6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altLang="th-TH" sz="4000" b="1" dirty="0" smtClean="0">
              <a:solidFill>
                <a:schemeClr val="accent6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th-TH" alt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การค้นหาใน </a:t>
            </a:r>
            <a:r>
              <a:rPr lang="en-US" alt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		</a:t>
            </a:r>
            <a:r>
              <a:rPr lang="en-US" altLang="th-TH" sz="40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strchr</a:t>
            </a:r>
            <a:r>
              <a:rPr lang="en-US" alt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en-US" altLang="th-TH" sz="40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strrchr</a:t>
            </a:r>
            <a:r>
              <a:rPr lang="en-US" alt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  <a:p>
            <a:pPr eaLnBrk="1" hangingPunct="1">
              <a:defRPr/>
            </a:pPr>
            <a:r>
              <a:rPr lang="en-US" alt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			</a:t>
            </a:r>
            <a:r>
              <a:rPr lang="en-US" altLang="th-TH" sz="40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strpbrk</a:t>
            </a:r>
            <a:r>
              <a:rPr lang="en-US" alt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  </a:t>
            </a:r>
            <a:r>
              <a:rPr lang="en-US" altLang="th-TH" sz="40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strstr</a:t>
            </a:r>
            <a:r>
              <a:rPr lang="en-US" alt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en-US" altLang="th-TH" sz="40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strtok</a:t>
            </a:r>
            <a:r>
              <a:rPr lang="en-US" alt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pPr eaLnBrk="1" hangingPunct="1">
              <a:defRPr/>
            </a:pPr>
            <a:endParaRPr lang="en-US" altLang="th-TH" sz="4000" b="1" dirty="0" smtClean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" name="ตัวเชื่อมต่อตรง 2"/>
          <p:cNvCxnSpPr/>
          <p:nvPr/>
        </p:nvCxnSpPr>
        <p:spPr>
          <a:xfrm>
            <a:off x="406400" y="6165850"/>
            <a:ext cx="81978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65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AutoShape 4"/>
          <p:cNvSpPr>
            <a:spLocks noChangeArrowheads="1"/>
          </p:cNvSpPr>
          <p:nvPr/>
        </p:nvSpPr>
        <p:spPr bwMode="auto">
          <a:xfrm>
            <a:off x="971550" y="1341438"/>
            <a:ext cx="7200900" cy="863600"/>
          </a:xfrm>
          <a:prstGeom prst="roundRect">
            <a:avLst>
              <a:gd name="adj" fmla="val 16667"/>
            </a:avLst>
          </a:prstGeom>
          <a:solidFill>
            <a:srgbClr val="FEE4D2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 b="1">
                <a:latin typeface="Courier New" pitchFamily="49" charset="0"/>
                <a:cs typeface="Courier New" pitchFamily="49" charset="0"/>
              </a:rPr>
              <a:t>#include  &lt;string.h&gt;</a:t>
            </a:r>
            <a:endParaRPr lang="th-TH" altLang="th-TH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dirty="0" smtClean="0"/>
              <a:t>www.cs.su.ac.th/~tasanawa/cs517111/</a:t>
            </a:r>
            <a:r>
              <a:rPr lang="en-US" sz="1800" b="1" dirty="0" smtClean="0"/>
              <a:t>string</a:t>
            </a:r>
            <a:r>
              <a:rPr lang="en-US" sz="1800" dirty="0" smtClean="0"/>
              <a:t>.</a:t>
            </a:r>
            <a:r>
              <a:rPr lang="en-US" sz="1800" b="1" dirty="0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4" name="TextBox 1"/>
          <p:cNvSpPr txBox="1">
            <a:spLocks noChangeArrowheads="1"/>
          </p:cNvSpPr>
          <p:nvPr/>
        </p:nvSpPr>
        <p:spPr bwMode="auto">
          <a:xfrm>
            <a:off x="261938" y="2420938"/>
            <a:ext cx="8631237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h-TH" altLang="th-TH" sz="40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การค้นหาใน </a:t>
            </a:r>
            <a:r>
              <a:rPr lang="en-US" altLang="th-TH" sz="40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</a:p>
          <a:p>
            <a:pPr eaLnBrk="1" hangingPunct="1">
              <a:defRPr/>
            </a:pPr>
            <a:r>
              <a:rPr lang="th-TH" altLang="th-TH" sz="3600" dirty="0">
                <a:latin typeface="TH SarabunPSK" pitchFamily="34" charset="-34"/>
                <a:cs typeface="TH SarabunPSK" pitchFamily="34" charset="-34"/>
              </a:rPr>
              <a:t>	ฟังก์ชันในการค้นหา มีหลายฟังก์ชั่นได้แก่ </a:t>
            </a:r>
            <a:r>
              <a:rPr lang="en-US" altLang="th-TH" sz="3600" b="1" dirty="0" err="1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strchr</a:t>
            </a:r>
            <a:r>
              <a:rPr lang="en-US" altLang="th-TH" sz="3600" b="1" dirty="0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altLang="th-TH" sz="3600" b="1" dirty="0" err="1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strrchr</a:t>
            </a:r>
            <a:endParaRPr lang="en-US" altLang="th-TH" sz="3600" b="1" dirty="0">
              <a:solidFill>
                <a:schemeClr val="accent6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defRPr/>
            </a:pPr>
            <a:r>
              <a:rPr lang="en-US" altLang="th-TH" sz="3600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		</a:t>
            </a:r>
            <a:r>
              <a:rPr lang="en-US" altLang="th-TH" sz="3600" b="1" dirty="0" err="1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strpbrk</a:t>
            </a:r>
            <a:r>
              <a:rPr lang="en-US" altLang="th-TH" sz="3600" b="1" dirty="0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altLang="th-TH" sz="3600" b="1" dirty="0" err="1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strstr</a:t>
            </a:r>
            <a:r>
              <a:rPr lang="en-US" altLang="th-TH" sz="3600" b="1" dirty="0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altLang="th-TH" sz="3600" b="1" dirty="0" err="1" smtClean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strtok</a:t>
            </a:r>
            <a:endParaRPr lang="en-US" altLang="th-TH" sz="3600" b="1" dirty="0">
              <a:solidFill>
                <a:schemeClr val="accent6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355976" y="692696"/>
            <a:ext cx="468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String Library Functions</a:t>
            </a:r>
            <a:endParaRPr lang="th-TH" sz="32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001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7" name="TextBox 1"/>
          <p:cNvSpPr txBox="1">
            <a:spLocks noChangeArrowheads="1"/>
          </p:cNvSpPr>
          <p:nvPr/>
        </p:nvSpPr>
        <p:spPr bwMode="auto">
          <a:xfrm>
            <a:off x="17463" y="1484784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buClr>
                <a:schemeClr val="hlink"/>
              </a:buClr>
              <a:buSzTx/>
              <a:buFontTx/>
              <a:buNone/>
            </a:pPr>
            <a:r>
              <a:rPr lang="en-US" altLang="th-TH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dirty="0" err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strchr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(</a:t>
            </a:r>
            <a:r>
              <a:rPr lang="en-US" altLang="th-TH" dirty="0" err="1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const</a:t>
            </a:r>
            <a:r>
              <a:rPr lang="en-US" altLang="th-TH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 char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i="1" dirty="0" err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, </a:t>
            </a:r>
            <a:r>
              <a:rPr lang="en-US" altLang="th-TH" dirty="0" err="1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int</a:t>
            </a:r>
            <a:r>
              <a:rPr lang="en-US" altLang="th-TH" dirty="0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en-US" altLang="th-TH" i="1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c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)</a:t>
            </a:r>
            <a:r>
              <a:rPr lang="en-US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;</a:t>
            </a:r>
            <a:r>
              <a:rPr lang="th-TH" altLang="th-TH" dirty="0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438" y="2260600"/>
            <a:ext cx="7694612" cy="107791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ฟังก์ชันจะ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ค้นหาค่าอักขระ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ถ้าพบจะคืนเลขที่อยู่ของอักขระที่พบใน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ครั้งแรก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ถ้าไม่พบจะคืนค่า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NULL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‘\0’ </a:t>
            </a:r>
          </a:p>
        </p:txBody>
      </p:sp>
      <p:sp>
        <p:nvSpPr>
          <p:cNvPr id="59399" name="TextBox 1"/>
          <p:cNvSpPr txBox="1">
            <a:spLocks noChangeArrowheads="1"/>
          </p:cNvSpPr>
          <p:nvPr/>
        </p:nvSpPr>
        <p:spPr bwMode="auto">
          <a:xfrm>
            <a:off x="706438" y="3500438"/>
            <a:ext cx="76946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#include &lt;</a:t>
            </a:r>
            <a:r>
              <a:rPr lang="en-US" altLang="th-TH" sz="2000" dirty="0" err="1">
                <a:cs typeface="Angsana New" pitchFamily="18" charset="-34"/>
              </a:rPr>
              <a:t>stdio.h</a:t>
            </a:r>
            <a:r>
              <a:rPr lang="en-US" altLang="th-TH" sz="20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#include &lt;</a:t>
            </a:r>
            <a:r>
              <a:rPr lang="en-US" altLang="th-TH" sz="2000" dirty="0" err="1">
                <a:cs typeface="Angsana New" pitchFamily="18" charset="-34"/>
              </a:rPr>
              <a:t>string.h</a:t>
            </a:r>
            <a:r>
              <a:rPr lang="en-US" altLang="th-TH" sz="20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	char </a:t>
            </a:r>
            <a:r>
              <a:rPr lang="en-US" altLang="th-TH" sz="2000" dirty="0" err="1">
                <a:cs typeface="Angsana New" pitchFamily="18" charset="-34"/>
              </a:rPr>
              <a:t>str</a:t>
            </a:r>
            <a:r>
              <a:rPr lang="en-US" altLang="th-TH" sz="2000" dirty="0">
                <a:cs typeface="Angsana New" pitchFamily="18" charset="-34"/>
              </a:rPr>
              <a:t>[40]="My favorite fruit is Mango";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	</a:t>
            </a:r>
            <a:r>
              <a:rPr lang="en-US" altLang="th-TH" sz="2000" dirty="0" err="1">
                <a:cs typeface="Angsana New" pitchFamily="18" charset="-34"/>
              </a:rPr>
              <a:t>int</a:t>
            </a:r>
            <a:r>
              <a:rPr lang="en-US" altLang="th-TH" sz="2000" dirty="0">
                <a:cs typeface="Angsana New" pitchFamily="18" charset="-34"/>
              </a:rPr>
              <a:t> a = 'y';   char </a:t>
            </a:r>
            <a:r>
              <a:rPr lang="en-US" altLang="th-TH" sz="2000" dirty="0" err="1">
                <a:cs typeface="Angsana New" pitchFamily="18" charset="-34"/>
              </a:rPr>
              <a:t>ptr</a:t>
            </a:r>
            <a:r>
              <a:rPr lang="en-US" altLang="th-TH" sz="2000" dirty="0">
                <a:cs typeface="Angsana New" pitchFamily="18" charset="-34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	</a:t>
            </a:r>
            <a:r>
              <a:rPr lang="en-US" altLang="th-TH" sz="2000" dirty="0" err="1">
                <a:solidFill>
                  <a:srgbClr val="FF0000"/>
                </a:solidFill>
                <a:cs typeface="Angsana New" pitchFamily="18" charset="-34"/>
              </a:rPr>
              <a:t>ptr</a:t>
            </a: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 =</a:t>
            </a:r>
            <a:r>
              <a:rPr lang="en-US" altLang="th-TH" sz="2000" dirty="0" err="1">
                <a:solidFill>
                  <a:srgbClr val="FF0000"/>
                </a:solidFill>
                <a:cs typeface="Angsana New" pitchFamily="18" charset="-34"/>
              </a:rPr>
              <a:t>strchr</a:t>
            </a: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(</a:t>
            </a:r>
            <a:r>
              <a:rPr lang="en-US" altLang="th-TH" sz="2000" dirty="0" err="1">
                <a:solidFill>
                  <a:srgbClr val="FF0000"/>
                </a:solidFill>
                <a:cs typeface="Angsana New" pitchFamily="18" charset="-34"/>
              </a:rPr>
              <a:t>str,a</a:t>
            </a: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	if (</a:t>
            </a:r>
            <a:r>
              <a:rPr lang="en-US" altLang="th-TH" sz="2000" dirty="0" err="1">
                <a:cs typeface="Angsana New" pitchFamily="18" charset="-34"/>
              </a:rPr>
              <a:t>ptr</a:t>
            </a:r>
            <a:r>
              <a:rPr lang="en-US" altLang="th-TH" sz="2000" dirty="0">
                <a:cs typeface="Angsana New" pitchFamily="18" charset="-34"/>
              </a:rPr>
              <a:t>!=NULL)   </a:t>
            </a:r>
            <a:r>
              <a:rPr lang="en-US" altLang="th-TH" sz="2000" dirty="0" err="1">
                <a:cs typeface="Angsana New" pitchFamily="18" charset="-34"/>
              </a:rPr>
              <a:t>printf</a:t>
            </a:r>
            <a:r>
              <a:rPr lang="en-US" altLang="th-TH" sz="2000" dirty="0">
                <a:cs typeface="Angsana New" pitchFamily="18" charset="-34"/>
              </a:rPr>
              <a:t>("Found");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	else    </a:t>
            </a:r>
            <a:r>
              <a:rPr lang="en-US" altLang="th-TH" sz="2000" dirty="0" err="1">
                <a:cs typeface="Angsana New" pitchFamily="18" charset="-34"/>
              </a:rPr>
              <a:t>printf</a:t>
            </a:r>
            <a:r>
              <a:rPr lang="en-US" altLang="th-TH" sz="2000" dirty="0">
                <a:cs typeface="Angsana New" pitchFamily="18" charset="-34"/>
              </a:rPr>
              <a:t>("Not Found");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}</a:t>
            </a:r>
            <a:endParaRPr lang="th-TH" altLang="th-TH" sz="2000" dirty="0">
              <a:cs typeface="Angsana New" pitchFamily="18" charset="-34"/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6485798" y="692696"/>
            <a:ext cx="255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การค้นหา </a:t>
            </a:r>
            <a:r>
              <a:rPr lang="en-US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  <a:endParaRPr lang="th-TH" sz="40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74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21" name="TextBox 1"/>
          <p:cNvSpPr txBox="1">
            <a:spLocks noChangeArrowheads="1"/>
          </p:cNvSpPr>
          <p:nvPr/>
        </p:nvSpPr>
        <p:spPr bwMode="auto">
          <a:xfrm>
            <a:off x="17463" y="141287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buClr>
                <a:schemeClr val="hlink"/>
              </a:buClr>
              <a:buSzTx/>
              <a:buFontTx/>
              <a:buNone/>
            </a:pPr>
            <a:r>
              <a:rPr lang="en-US" altLang="th-TH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strchr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(</a:t>
            </a:r>
            <a:r>
              <a:rPr lang="en-US" altLang="th-TH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const char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i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, </a:t>
            </a:r>
            <a:r>
              <a:rPr lang="en-US" altLang="th-TH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int </a:t>
            </a:r>
            <a:r>
              <a:rPr lang="en-US" altLang="th-TH" i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c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)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;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438" y="2260600"/>
            <a:ext cx="7694612" cy="107791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ฟังก์ชันจะ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ค้นหาค่าอักขระ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ถ้าพบจะคืนเลขที่อยู่ของอักขระที่พบใน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ครั้งสุดท้าย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ถ้าไม่พบจะคืนค่า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NULL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‘\0’ </a:t>
            </a:r>
          </a:p>
        </p:txBody>
      </p:sp>
      <p:sp>
        <p:nvSpPr>
          <p:cNvPr id="60423" name="TextBox 1"/>
          <p:cNvSpPr txBox="1">
            <a:spLocks noChangeArrowheads="1"/>
          </p:cNvSpPr>
          <p:nvPr/>
        </p:nvSpPr>
        <p:spPr bwMode="auto">
          <a:xfrm>
            <a:off x="706438" y="3500438"/>
            <a:ext cx="76946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#include &lt;</a:t>
            </a:r>
            <a:r>
              <a:rPr lang="en-US" altLang="th-TH" sz="2000" dirty="0" err="1">
                <a:cs typeface="Angsana New" pitchFamily="18" charset="-34"/>
              </a:rPr>
              <a:t>stdio.h</a:t>
            </a:r>
            <a:r>
              <a:rPr lang="en-US" altLang="th-TH" sz="20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#include &lt;</a:t>
            </a:r>
            <a:r>
              <a:rPr lang="en-US" altLang="th-TH" sz="2000" dirty="0" err="1">
                <a:cs typeface="Angsana New" pitchFamily="18" charset="-34"/>
              </a:rPr>
              <a:t>string.h</a:t>
            </a:r>
            <a:r>
              <a:rPr lang="en-US" altLang="th-TH" sz="20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	char *</a:t>
            </a:r>
            <a:r>
              <a:rPr lang="en-US" altLang="th-TH" sz="2000" dirty="0" err="1">
                <a:cs typeface="Angsana New" pitchFamily="18" charset="-34"/>
              </a:rPr>
              <a:t>str</a:t>
            </a:r>
            <a:r>
              <a:rPr lang="en-US" altLang="th-TH" sz="2000" dirty="0">
                <a:cs typeface="Angsana New" pitchFamily="18" charset="-34"/>
              </a:rPr>
              <a:t>="My dog is the brown dog.";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	char a ='d',*</a:t>
            </a:r>
            <a:r>
              <a:rPr lang="en-US" altLang="th-TH" sz="2000" dirty="0" err="1">
                <a:cs typeface="Angsana New" pitchFamily="18" charset="-34"/>
              </a:rPr>
              <a:t>ptr</a:t>
            </a:r>
            <a:r>
              <a:rPr lang="en-US" altLang="th-TH" sz="2000" dirty="0">
                <a:cs typeface="Angsana New" pitchFamily="18" charset="-34"/>
              </a:rPr>
              <a:t> =0; </a:t>
            </a:r>
            <a:r>
              <a:rPr lang="en-US" altLang="th-TH" sz="2000" dirty="0" err="1">
                <a:cs typeface="Angsana New" pitchFamily="18" charset="-34"/>
              </a:rPr>
              <a:t>int</a:t>
            </a:r>
            <a:r>
              <a:rPr lang="en-US" altLang="th-TH" sz="2000" dirty="0">
                <a:cs typeface="Angsana New" pitchFamily="18" charset="-34"/>
              </a:rPr>
              <a:t> r=0;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	</a:t>
            </a:r>
            <a:r>
              <a:rPr lang="en-US" altLang="th-TH" sz="2000" dirty="0" err="1">
                <a:solidFill>
                  <a:srgbClr val="FF0000"/>
                </a:solidFill>
                <a:cs typeface="Angsana New" pitchFamily="18" charset="-34"/>
              </a:rPr>
              <a:t>ptr</a:t>
            </a: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 =</a:t>
            </a:r>
            <a:r>
              <a:rPr lang="en-US" altLang="th-TH" sz="2000" dirty="0" err="1">
                <a:solidFill>
                  <a:srgbClr val="FF0000"/>
                </a:solidFill>
                <a:cs typeface="Angsana New" pitchFamily="18" charset="-34"/>
              </a:rPr>
              <a:t>strrchr</a:t>
            </a: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(</a:t>
            </a:r>
            <a:r>
              <a:rPr lang="en-US" altLang="th-TH" sz="2000" dirty="0" err="1">
                <a:solidFill>
                  <a:srgbClr val="FF0000"/>
                </a:solidFill>
                <a:cs typeface="Angsana New" pitchFamily="18" charset="-34"/>
              </a:rPr>
              <a:t>str,a</a:t>
            </a: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	r=ptr-str+1;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	</a:t>
            </a:r>
            <a:r>
              <a:rPr lang="en-US" altLang="th-TH" sz="2000" dirty="0" err="1">
                <a:cs typeface="Angsana New" pitchFamily="18" charset="-34"/>
              </a:rPr>
              <a:t>printf</a:t>
            </a:r>
            <a:r>
              <a:rPr lang="en-US" altLang="th-TH" sz="2000" dirty="0">
                <a:cs typeface="Angsana New" pitchFamily="18" charset="-34"/>
              </a:rPr>
              <a:t>("%</a:t>
            </a:r>
            <a:r>
              <a:rPr lang="en-US" altLang="th-TH" sz="2000" dirty="0" err="1">
                <a:cs typeface="Angsana New" pitchFamily="18" charset="-34"/>
              </a:rPr>
              <a:t>d",r</a:t>
            </a:r>
            <a:r>
              <a:rPr lang="en-US" altLang="th-TH" sz="2000" dirty="0">
                <a:cs typeface="Angsana New" pitchFamily="18" charset="-34"/>
              </a:rPr>
              <a:t>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}</a:t>
            </a:r>
          </a:p>
        </p:txBody>
      </p:sp>
      <p:pic>
        <p:nvPicPr>
          <p:cNvPr id="60424" name="Picture 2" descr="C:\Users\GGG\AppData\Local\Temp\SNAGHTML49f0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5637213"/>
            <a:ext cx="51530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6485798" y="692696"/>
            <a:ext cx="255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การค้นหา </a:t>
            </a:r>
            <a:r>
              <a:rPr lang="en-US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  <a:endParaRPr lang="th-TH" sz="40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4189" y="3527862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0 1 </a:t>
            </a:r>
            <a:r>
              <a:rPr lang="en-US" sz="1800" dirty="0" smtClean="0"/>
              <a:t>2 </a:t>
            </a:r>
            <a:r>
              <a:rPr lang="en-US" sz="1800" dirty="0" smtClean="0">
                <a:solidFill>
                  <a:schemeClr val="tx2"/>
                </a:solidFill>
              </a:rPr>
              <a:t>345</a:t>
            </a:r>
            <a:r>
              <a:rPr lang="en-US" sz="1800" dirty="0" smtClean="0"/>
              <a:t> 6 </a:t>
            </a:r>
            <a:r>
              <a:rPr lang="en-US" sz="1800" dirty="0" smtClean="0">
                <a:solidFill>
                  <a:schemeClr val="tx2"/>
                </a:solidFill>
              </a:rPr>
              <a:t>78</a:t>
            </a:r>
            <a:r>
              <a:rPr lang="en-US" sz="1800" dirty="0" smtClean="0"/>
              <a:t>9</a:t>
            </a:r>
            <a:r>
              <a:rPr lang="en-US" sz="1800" dirty="0" smtClean="0">
                <a:solidFill>
                  <a:schemeClr val="tx2"/>
                </a:solidFill>
              </a:rPr>
              <a:t>012</a:t>
            </a:r>
            <a:r>
              <a:rPr lang="en-US" sz="1800" dirty="0" smtClean="0"/>
              <a:t>3</a:t>
            </a:r>
            <a:r>
              <a:rPr lang="en-US" sz="1800" dirty="0" smtClean="0">
                <a:solidFill>
                  <a:schemeClr val="tx2"/>
                </a:solidFill>
              </a:rPr>
              <a:t>45678</a:t>
            </a:r>
            <a:r>
              <a:rPr lang="en-US" sz="1800" dirty="0" smtClean="0"/>
              <a:t> 9</a:t>
            </a:r>
            <a:r>
              <a:rPr lang="en-US" sz="1800" dirty="0" smtClean="0">
                <a:solidFill>
                  <a:schemeClr val="tx2"/>
                </a:solidFill>
              </a:rPr>
              <a:t>0123</a:t>
            </a:r>
            <a:r>
              <a:rPr lang="en-US" sz="1800" dirty="0" smtClean="0"/>
              <a:t>456</a:t>
            </a:r>
          </a:p>
          <a:p>
            <a:r>
              <a:rPr lang="en-US" altLang="th-TH" sz="1800" dirty="0" smtClean="0">
                <a:solidFill>
                  <a:schemeClr val="tx2"/>
                </a:solidFill>
                <a:cs typeface="Angsana New" pitchFamily="18" charset="-34"/>
              </a:rPr>
              <a:t>My</a:t>
            </a:r>
            <a:r>
              <a:rPr lang="en-US" altLang="th-TH" sz="1800" dirty="0" smtClean="0">
                <a:cs typeface="Angsana New" pitchFamily="18" charset="-34"/>
              </a:rPr>
              <a:t>    </a:t>
            </a:r>
            <a:r>
              <a:rPr lang="en-US" altLang="th-TH" sz="1800" dirty="0" smtClean="0">
                <a:solidFill>
                  <a:schemeClr val="accent3"/>
                </a:solidFill>
                <a:cs typeface="Angsana New" pitchFamily="18" charset="-34"/>
              </a:rPr>
              <a:t>d</a:t>
            </a:r>
            <a:r>
              <a:rPr lang="en-US" altLang="th-TH" sz="1800" dirty="0" smtClean="0">
                <a:solidFill>
                  <a:schemeClr val="tx2"/>
                </a:solidFill>
                <a:cs typeface="Angsana New" pitchFamily="18" charset="-34"/>
              </a:rPr>
              <a:t>og</a:t>
            </a:r>
            <a:r>
              <a:rPr lang="en-US" altLang="th-TH" sz="1800" dirty="0" smtClean="0">
                <a:cs typeface="Angsana New" pitchFamily="18" charset="-34"/>
              </a:rPr>
              <a:t>     </a:t>
            </a:r>
            <a:r>
              <a:rPr lang="en-US" altLang="th-TH" sz="1800" dirty="0" smtClean="0">
                <a:solidFill>
                  <a:schemeClr val="tx2"/>
                </a:solidFill>
                <a:cs typeface="Angsana New" pitchFamily="18" charset="-34"/>
              </a:rPr>
              <a:t>is   t he  brown   </a:t>
            </a:r>
            <a:r>
              <a:rPr lang="en-US" altLang="th-TH" sz="1800" dirty="0" smtClean="0">
                <a:solidFill>
                  <a:schemeClr val="accent3"/>
                </a:solidFill>
                <a:cs typeface="Angsana New" pitchFamily="18" charset="-34"/>
              </a:rPr>
              <a:t>d</a:t>
            </a:r>
            <a:r>
              <a:rPr lang="en-US" altLang="th-TH" sz="1800" dirty="0" smtClean="0">
                <a:solidFill>
                  <a:schemeClr val="tx2"/>
                </a:solidFill>
                <a:cs typeface="Angsana New" pitchFamily="18" charset="-34"/>
              </a:rPr>
              <a:t>og</a:t>
            </a:r>
            <a:r>
              <a:rPr lang="en-US" altLang="th-TH" sz="1800" dirty="0" smtClean="0">
                <a:cs typeface="Angsana New" pitchFamily="18" charset="-34"/>
              </a:rPr>
              <a:t>.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5588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5" name="TextBox 1"/>
          <p:cNvSpPr txBox="1">
            <a:spLocks noChangeArrowheads="1"/>
          </p:cNvSpPr>
          <p:nvPr/>
        </p:nvSpPr>
        <p:spPr bwMode="auto">
          <a:xfrm>
            <a:off x="17463" y="1660397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buClr>
                <a:schemeClr val="hlink"/>
              </a:buClr>
              <a:buSzTx/>
              <a:buFontTx/>
              <a:buNone/>
            </a:pPr>
            <a:r>
              <a:rPr lang="en-US" altLang="th-TH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strstr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(</a:t>
            </a:r>
            <a:r>
              <a:rPr lang="en-US" altLang="th-TH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const char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i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, </a:t>
            </a:r>
            <a:r>
              <a:rPr lang="en-US" altLang="th-TH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const char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i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CharSet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)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;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438" y="2260600"/>
            <a:ext cx="7694612" cy="107791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ฟังก์ชันจะ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ค้นหาคำ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ถ้าพบจะคืนเลขที่อยู่ของอักขระตัวแรกของคำที่พบ  ถ้าไม่พบจะคืนค่า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NULL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‘\0’ </a:t>
            </a:r>
          </a:p>
        </p:txBody>
      </p:sp>
      <p:sp>
        <p:nvSpPr>
          <p:cNvPr id="61447" name="TextBox 1"/>
          <p:cNvSpPr txBox="1">
            <a:spLocks noChangeArrowheads="1"/>
          </p:cNvSpPr>
          <p:nvPr/>
        </p:nvSpPr>
        <p:spPr bwMode="auto">
          <a:xfrm>
            <a:off x="706438" y="3500438"/>
            <a:ext cx="7694612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#include &lt;</a:t>
            </a:r>
            <a:r>
              <a:rPr lang="en-US" altLang="th-TH" sz="2000" dirty="0" err="1">
                <a:cs typeface="Angsana New" pitchFamily="18" charset="-34"/>
              </a:rPr>
              <a:t>stdio.h</a:t>
            </a:r>
            <a:r>
              <a:rPr lang="en-US" altLang="th-TH" sz="20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#include &lt;</a:t>
            </a:r>
            <a:r>
              <a:rPr lang="en-US" altLang="th-TH" sz="2000" dirty="0" err="1">
                <a:cs typeface="Angsana New" pitchFamily="18" charset="-34"/>
              </a:rPr>
              <a:t>string.h</a:t>
            </a:r>
            <a:r>
              <a:rPr lang="en-US" altLang="th-TH" sz="2000" dirty="0">
                <a:cs typeface="Angsana New" pitchFamily="18" charset="-34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	char *</a:t>
            </a:r>
            <a:r>
              <a:rPr lang="en-US" altLang="th-TH" sz="2000" dirty="0" err="1">
                <a:cs typeface="Angsana New" pitchFamily="18" charset="-34"/>
              </a:rPr>
              <a:t>ptr</a:t>
            </a:r>
            <a:r>
              <a:rPr lang="en-US" altLang="th-TH" sz="2000" dirty="0">
                <a:cs typeface="Angsana New" pitchFamily="18" charset="-34"/>
              </a:rPr>
              <a:t> 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	</a:t>
            </a:r>
            <a:r>
              <a:rPr lang="en-US" altLang="th-TH" sz="2000" dirty="0" err="1">
                <a:solidFill>
                  <a:srgbClr val="FF0000"/>
                </a:solidFill>
                <a:cs typeface="Angsana New" pitchFamily="18" charset="-34"/>
              </a:rPr>
              <a:t>ptr</a:t>
            </a: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 =</a:t>
            </a:r>
            <a:r>
              <a:rPr lang="en-US" altLang="th-TH" sz="2000" dirty="0" err="1">
                <a:solidFill>
                  <a:srgbClr val="FF0000"/>
                </a:solidFill>
                <a:cs typeface="Angsana New" pitchFamily="18" charset="-34"/>
              </a:rPr>
              <a:t>strstr</a:t>
            </a: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("</a:t>
            </a:r>
            <a:r>
              <a:rPr lang="en-US" altLang="th-TH" sz="2000" dirty="0" err="1">
                <a:solidFill>
                  <a:srgbClr val="FF0000"/>
                </a:solidFill>
                <a:cs typeface="Angsana New" pitchFamily="18" charset="-34"/>
              </a:rPr>
              <a:t>Boonmee</a:t>
            </a: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 is </a:t>
            </a:r>
            <a:r>
              <a:rPr lang="en-US" altLang="th-TH" sz="2000" dirty="0">
                <a:solidFill>
                  <a:schemeClr val="accent3"/>
                </a:solidFill>
                <a:cs typeface="Angsana New" pitchFamily="18" charset="-34"/>
              </a:rPr>
              <a:t>m</a:t>
            </a: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y </a:t>
            </a:r>
            <a:r>
              <a:rPr lang="en-US" altLang="th-TH" sz="2000" dirty="0" err="1">
                <a:solidFill>
                  <a:srgbClr val="FF0000"/>
                </a:solidFill>
                <a:cs typeface="Angsana New" pitchFamily="18" charset="-34"/>
              </a:rPr>
              <a:t>friend.","</a:t>
            </a:r>
            <a:r>
              <a:rPr lang="en-US" altLang="th-TH" sz="2000" dirty="0" err="1">
                <a:solidFill>
                  <a:schemeClr val="accent3"/>
                </a:solidFill>
                <a:cs typeface="Angsana New" pitchFamily="18" charset="-34"/>
              </a:rPr>
              <a:t>my</a:t>
            </a:r>
            <a:r>
              <a:rPr lang="en-US" altLang="th-TH" sz="2000" dirty="0">
                <a:solidFill>
                  <a:srgbClr val="FF0000"/>
                </a:solidFill>
                <a:cs typeface="Angsana New" pitchFamily="18" charset="-34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	</a:t>
            </a:r>
            <a:r>
              <a:rPr lang="en-US" altLang="th-TH" sz="2000" dirty="0" err="1">
                <a:cs typeface="Angsana New" pitchFamily="18" charset="-34"/>
              </a:rPr>
              <a:t>printf</a:t>
            </a:r>
            <a:r>
              <a:rPr lang="en-US" altLang="th-TH" sz="2000" dirty="0">
                <a:cs typeface="Angsana New" pitchFamily="18" charset="-34"/>
              </a:rPr>
              <a:t>("%s\n",</a:t>
            </a:r>
            <a:r>
              <a:rPr lang="en-US" altLang="th-TH" sz="2000" dirty="0" err="1">
                <a:cs typeface="Angsana New" pitchFamily="18" charset="-34"/>
              </a:rPr>
              <a:t>ptr</a:t>
            </a:r>
            <a:r>
              <a:rPr lang="en-US" altLang="th-TH" sz="2000" dirty="0">
                <a:cs typeface="Angsana New" pitchFamily="18" charset="-34"/>
              </a:rPr>
              <a:t>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 dirty="0">
                <a:cs typeface="Angsana New" pitchFamily="18" charset="-34"/>
              </a:rPr>
              <a:t>}</a:t>
            </a:r>
          </a:p>
        </p:txBody>
      </p:sp>
      <p:pic>
        <p:nvPicPr>
          <p:cNvPr id="61448" name="Picture 2" descr="C:\Users\GGG\AppData\Local\Temp\SNAGHTML5398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5724525"/>
            <a:ext cx="4924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6485798" y="692696"/>
            <a:ext cx="255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การค้นหา </a:t>
            </a:r>
            <a:r>
              <a:rPr lang="en-US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  <a:endParaRPr lang="th-TH" sz="40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" name="ลูกศรเชื่อมต่อแบบตรง 3"/>
          <p:cNvCxnSpPr/>
          <p:nvPr/>
        </p:nvCxnSpPr>
        <p:spPr>
          <a:xfrm>
            <a:off x="4427984" y="450912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69" name="TextBox 1"/>
          <p:cNvSpPr txBox="1">
            <a:spLocks noChangeArrowheads="1"/>
          </p:cNvSpPr>
          <p:nvPr/>
        </p:nvSpPr>
        <p:spPr bwMode="auto">
          <a:xfrm>
            <a:off x="17463" y="1670893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buClr>
                <a:schemeClr val="hlink"/>
              </a:buClr>
              <a:buSzTx/>
              <a:buFontTx/>
              <a:buNone/>
            </a:pPr>
            <a:r>
              <a:rPr lang="en-US" altLang="th-TH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strtok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(</a:t>
            </a:r>
            <a:r>
              <a:rPr lang="en-US" altLang="th-TH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i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string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, </a:t>
            </a:r>
            <a:r>
              <a:rPr lang="en-US" altLang="th-TH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const char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i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delimiter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)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;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438" y="2260600"/>
            <a:ext cx="7694612" cy="107791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ฟังก์ชันจะ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ค้นหาข้อความต่อไปตามตัวคั่น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ในตัวแปร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str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ถ้าพบจะคืนเลขที่อยู่ของอักขระตัวต่อไป   ถ้าไม่พบจะคืนค่า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NULL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‘\0’ </a:t>
            </a: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6485798" y="692696"/>
            <a:ext cx="255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การค้นหา </a:t>
            </a:r>
            <a:r>
              <a:rPr lang="en-US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  <a:endParaRPr lang="th-TH" sz="40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12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72590"/>
            <a:ext cx="7620000" cy="4620706"/>
          </a:xfrm>
        </p:spPr>
        <p:txBody>
          <a:bodyPr>
            <a:noAutofit/>
          </a:bodyPr>
          <a:lstStyle/>
          <a:p>
            <a:pPr eaLnBrk="1" hangingPunct="1"/>
            <a:r>
              <a:rPr lang="th-TH" altLang="th-TH" sz="3200" dirty="0" smtClean="0">
                <a:latin typeface="TH SarabunPSK" pitchFamily="34" charset="-34"/>
                <a:cs typeface="TH SarabunPSK" pitchFamily="34" charset="-34"/>
              </a:rPr>
              <a:t>กำหนดความยาวตัวอักษรใน </a:t>
            </a:r>
            <a:r>
              <a:rPr lang="en-US" altLang="th-TH" sz="3200" dirty="0" smtClean="0">
                <a:latin typeface="TH SarabunPSK" pitchFamily="34" charset="-34"/>
                <a:cs typeface="TH SarabunPSK" pitchFamily="34" charset="-34"/>
              </a:rPr>
              <a:t>String</a:t>
            </a:r>
            <a:endParaRPr lang="th-TH" altLang="th-TH" sz="3200" dirty="0" smtClean="0">
              <a:latin typeface="TH SarabunPSK" pitchFamily="34" charset="-34"/>
              <a:cs typeface="TH SarabunPSK" pitchFamily="34" charset="-34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th-TH" sz="3200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char</a:t>
            </a:r>
            <a:r>
              <a:rPr lang="en-US" altLang="th-TH" sz="32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altLang="th-TH" sz="32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altLang="th-TH" sz="3200" dirty="0" err="1" smtClean="0">
                <a:latin typeface="TH SarabunPSK" pitchFamily="34" charset="-34"/>
                <a:cs typeface="TH SarabunPSK" pitchFamily="34" charset="-34"/>
              </a:rPr>
              <a:t>msg</a:t>
            </a:r>
            <a:r>
              <a:rPr lang="en-US" altLang="th-TH" sz="3200" dirty="0" smtClean="0">
                <a:latin typeface="TH SarabunPSK" pitchFamily="34" charset="-34"/>
                <a:cs typeface="TH SarabunPSK" pitchFamily="34" charset="-34"/>
              </a:rPr>
              <a:t>[10] = “</a:t>
            </a:r>
            <a:r>
              <a:rPr lang="en-US" altLang="th-TH" sz="3200" dirty="0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Computer</a:t>
            </a:r>
            <a:r>
              <a:rPr lang="en-US" altLang="th-TH" sz="3200" dirty="0" smtClean="0">
                <a:latin typeface="TH SarabunPSK" pitchFamily="34" charset="-34"/>
                <a:cs typeface="TH SarabunPSK" pitchFamily="34" charset="-34"/>
              </a:rPr>
              <a:t>”;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th-TH" sz="3200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char</a:t>
            </a:r>
            <a:r>
              <a:rPr lang="en-US" altLang="th-TH" sz="3200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altLang="th-TH" sz="3200" dirty="0" err="1" smtClean="0">
                <a:latin typeface="TH SarabunPSK" pitchFamily="34" charset="-34"/>
                <a:cs typeface="TH SarabunPSK" pitchFamily="34" charset="-34"/>
              </a:rPr>
              <a:t>msg</a:t>
            </a:r>
            <a:r>
              <a:rPr lang="en-US" altLang="th-TH" sz="3200" dirty="0" smtClean="0">
                <a:latin typeface="TH SarabunPSK" pitchFamily="34" charset="-34"/>
                <a:cs typeface="TH SarabunPSK" pitchFamily="34" charset="-34"/>
              </a:rPr>
              <a:t>[10] = {‘</a:t>
            </a:r>
            <a:r>
              <a:rPr lang="en-US" altLang="th-TH" sz="320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altLang="th-TH" sz="320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o</a:t>
            </a:r>
            <a:r>
              <a:rPr lang="en-US" altLang="th-TH" sz="320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m</a:t>
            </a:r>
            <a:r>
              <a:rPr lang="en-US" altLang="th-TH" sz="320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p</a:t>
            </a:r>
            <a:r>
              <a:rPr lang="en-US" altLang="th-TH" sz="320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u</a:t>
            </a:r>
            <a:r>
              <a:rPr lang="en-US" altLang="th-TH" sz="320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t</a:t>
            </a:r>
            <a:r>
              <a:rPr lang="en-US" altLang="th-TH" sz="320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e</a:t>
            </a:r>
            <a:r>
              <a:rPr lang="en-US" altLang="th-TH" sz="320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r</a:t>
            </a:r>
            <a:r>
              <a:rPr lang="en-US" altLang="th-TH" sz="3200" dirty="0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\0</a:t>
            </a:r>
            <a:r>
              <a:rPr lang="en-US" altLang="th-TH" sz="3200" dirty="0" smtClean="0">
                <a:latin typeface="TH SarabunPSK" pitchFamily="34" charset="-34"/>
                <a:cs typeface="TH SarabunPSK" pitchFamily="34" charset="-34"/>
              </a:rPr>
              <a:t>’};</a:t>
            </a:r>
            <a:endParaRPr lang="th-TH" altLang="th-TH" sz="320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/>
            <a:r>
              <a:rPr lang="th-TH" altLang="th-TH" sz="3200" dirty="0" smtClean="0">
                <a:latin typeface="TH SarabunPSK" pitchFamily="34" charset="-34"/>
                <a:cs typeface="TH SarabunPSK" pitchFamily="34" charset="-34"/>
              </a:rPr>
              <a:t>ไม่กำหนดความยาวของตัวอักษรใน </a:t>
            </a:r>
            <a:r>
              <a:rPr lang="en-US" altLang="th-TH" sz="3200" dirty="0" smtClean="0">
                <a:latin typeface="TH SarabunPSK" pitchFamily="34" charset="-34"/>
                <a:cs typeface="TH SarabunPSK" pitchFamily="34" charset="-34"/>
              </a:rPr>
              <a:t>String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th-TH" sz="3200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char</a:t>
            </a:r>
            <a:r>
              <a:rPr lang="en-US" altLang="th-TH" sz="3200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altLang="th-TH" sz="3200" dirty="0" err="1" smtClean="0">
                <a:latin typeface="TH SarabunPSK" pitchFamily="34" charset="-34"/>
                <a:cs typeface="TH SarabunPSK" pitchFamily="34" charset="-34"/>
              </a:rPr>
              <a:t>msg</a:t>
            </a:r>
            <a:r>
              <a:rPr lang="en-US" altLang="th-TH" sz="3200" dirty="0" smtClean="0">
                <a:latin typeface="TH SarabunPSK" pitchFamily="34" charset="-34"/>
                <a:cs typeface="TH SarabunPSK" pitchFamily="34" charset="-34"/>
              </a:rPr>
              <a:t>[ ] = “</a:t>
            </a:r>
            <a:r>
              <a:rPr lang="en-US" altLang="th-TH" sz="3200" dirty="0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Computer</a:t>
            </a:r>
            <a:r>
              <a:rPr lang="en-US" altLang="th-TH" sz="3200" dirty="0" smtClean="0">
                <a:latin typeface="TH SarabunPSK" pitchFamily="34" charset="-34"/>
                <a:cs typeface="TH SarabunPSK" pitchFamily="34" charset="-34"/>
              </a:rPr>
              <a:t>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3200" b="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altLang="th-TH" sz="3200" b="0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altLang="th-TH" sz="3200" b="0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char</a:t>
            </a:r>
            <a:r>
              <a:rPr lang="en-US" altLang="th-TH" sz="3200" b="0" dirty="0" smtClean="0">
                <a:latin typeface="TH SarabunPSK" pitchFamily="34" charset="-34"/>
                <a:cs typeface="TH SarabunPSK" pitchFamily="34" charset="-34"/>
              </a:rPr>
              <a:t> *</a:t>
            </a:r>
            <a:r>
              <a:rPr lang="en-US" altLang="th-TH" sz="3200" b="0" dirty="0" err="1" smtClean="0">
                <a:latin typeface="TH SarabunPSK" pitchFamily="34" charset="-34"/>
                <a:cs typeface="TH SarabunPSK" pitchFamily="34" charset="-34"/>
              </a:rPr>
              <a:t>msg</a:t>
            </a:r>
            <a:r>
              <a:rPr lang="en-US" altLang="th-TH" sz="3200" b="0" dirty="0" smtClean="0">
                <a:latin typeface="TH SarabunPSK" pitchFamily="34" charset="-34"/>
                <a:cs typeface="TH SarabunPSK" pitchFamily="34" charset="-34"/>
              </a:rPr>
              <a:t>  = “</a:t>
            </a:r>
            <a:r>
              <a:rPr lang="en-US" altLang="th-TH" sz="3200" b="0" dirty="0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Computer</a:t>
            </a:r>
            <a:r>
              <a:rPr lang="en-US" altLang="th-TH" sz="3200" b="0" dirty="0" smtClean="0">
                <a:latin typeface="TH SarabunPSK" pitchFamily="34" charset="-34"/>
                <a:cs typeface="TH SarabunPSK" pitchFamily="34" charset="-34"/>
              </a:rPr>
              <a:t>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th-TH" sz="3200" b="0" dirty="0" smtClean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en-US" altLang="th-TH" sz="3200" b="0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char</a:t>
            </a:r>
            <a:r>
              <a:rPr lang="en-US" altLang="th-TH" sz="3200" b="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altLang="th-TH" sz="3200" b="0" dirty="0" err="1" smtClean="0">
                <a:latin typeface="TH SarabunPSK" pitchFamily="34" charset="-34"/>
                <a:cs typeface="TH SarabunPSK" pitchFamily="34" charset="-34"/>
              </a:rPr>
              <a:t>msg</a:t>
            </a:r>
            <a:r>
              <a:rPr lang="en-US" altLang="th-TH" sz="3200" b="0" dirty="0" smtClean="0">
                <a:latin typeface="TH SarabunPSK" pitchFamily="34" charset="-34"/>
                <a:cs typeface="TH SarabunPSK" pitchFamily="34" charset="-34"/>
              </a:rPr>
              <a:t>[ ]  = {‘</a:t>
            </a:r>
            <a:r>
              <a:rPr lang="en-US" altLang="th-TH" sz="3200" b="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altLang="th-TH" sz="3200" b="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b="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o</a:t>
            </a:r>
            <a:r>
              <a:rPr lang="en-US" altLang="th-TH" sz="3200" b="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b="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m</a:t>
            </a:r>
            <a:r>
              <a:rPr lang="en-US" altLang="th-TH" sz="3200" b="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b="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p</a:t>
            </a:r>
            <a:r>
              <a:rPr lang="en-US" altLang="th-TH" sz="3200" b="0" dirty="0" err="1" smtClean="0">
                <a:latin typeface="TH SarabunPSK" pitchFamily="34" charset="-34"/>
                <a:cs typeface="TH SarabunPSK" pitchFamily="34" charset="-34"/>
              </a:rPr>
              <a:t>’.’</a:t>
            </a:r>
            <a:r>
              <a:rPr lang="en-US" altLang="th-TH" sz="3200" b="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u</a:t>
            </a:r>
            <a:r>
              <a:rPr lang="en-US" altLang="th-TH" sz="3200" b="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b="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t</a:t>
            </a:r>
            <a:r>
              <a:rPr lang="en-US" altLang="th-TH" sz="3200" b="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b="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e</a:t>
            </a:r>
            <a:r>
              <a:rPr lang="en-US" altLang="th-TH" sz="3200" b="0" dirty="0" err="1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b="0" dirty="0" err="1" smtClean="0">
                <a:solidFill>
                  <a:srgbClr val="CC0000"/>
                </a:solidFill>
                <a:latin typeface="TH SarabunPSK" pitchFamily="34" charset="-34"/>
                <a:cs typeface="TH SarabunPSK" pitchFamily="34" charset="-34"/>
              </a:rPr>
              <a:t>r</a:t>
            </a:r>
            <a:r>
              <a:rPr lang="en-US" altLang="th-TH" sz="3200" b="0" dirty="0" smtClean="0">
                <a:latin typeface="TH SarabunPSK" pitchFamily="34" charset="-34"/>
                <a:cs typeface="TH SarabunPSK" pitchFamily="34" charset="-34"/>
              </a:rPr>
              <a:t>’,’</a:t>
            </a:r>
            <a:r>
              <a:rPr lang="en-US" altLang="th-TH" sz="3200" b="0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\0</a:t>
            </a:r>
            <a:r>
              <a:rPr lang="en-US" altLang="th-TH" sz="3200" b="0" dirty="0" smtClean="0">
                <a:latin typeface="TH SarabunPSK" pitchFamily="34" charset="-34"/>
                <a:cs typeface="TH SarabunPSK" pitchFamily="34" charset="-34"/>
              </a:rPr>
              <a:t>’};</a:t>
            </a:r>
            <a:endParaRPr lang="th-TH" altLang="th-TH" sz="3200" b="0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pPr lvl="1" eaLnBrk="1" hangingPunct="1">
              <a:buFont typeface="Wingdings" pitchFamily="2" charset="2"/>
              <a:buNone/>
            </a:pPr>
            <a:endParaRPr lang="th-TH" altLang="th-TH" sz="28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www.cs.su.ac.th/~</a:t>
            </a:r>
            <a:r>
              <a:rPr lang="en-US" sz="1800" cap="all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tasanawa/cs517111/string.ppt</a:t>
            </a:r>
            <a:endParaRPr lang="th-TH" sz="1800" cap="all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/>
          <p:cNvSpPr txBox="1"/>
          <p:nvPr/>
        </p:nvSpPr>
        <p:spPr>
          <a:xfrm>
            <a:off x="3635896" y="764704"/>
            <a:ext cx="5336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th-TH" sz="40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กำหนดค่าเริ่มต้นให้กับตัวแปร </a:t>
            </a:r>
            <a:r>
              <a:rPr lang="en-US" altLang="th-TH" sz="40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endParaRPr lang="th-TH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ที่มา</a:t>
            </a:r>
            <a:r>
              <a:rPr lang="en-US" sz="18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1800" smtClean="0"/>
              <a:t>www.cs.su.ac.th/~tasanawa/cs517111/</a:t>
            </a:r>
            <a:r>
              <a:rPr lang="en-US" sz="1800" b="1" smtClean="0"/>
              <a:t>string</a:t>
            </a:r>
            <a:r>
              <a:rPr lang="en-US" sz="1800" smtClean="0"/>
              <a:t>.</a:t>
            </a:r>
            <a:r>
              <a:rPr lang="en-US" sz="1800" b="1" smtClean="0"/>
              <a:t>ppt</a:t>
            </a:r>
            <a:endParaRPr lang="th-TH" sz="18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3" name="TextBox 1"/>
          <p:cNvSpPr txBox="1">
            <a:spLocks noChangeArrowheads="1"/>
          </p:cNvSpPr>
          <p:nvPr/>
        </p:nvSpPr>
        <p:spPr bwMode="auto">
          <a:xfrm>
            <a:off x="17463" y="1526877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buClr>
                <a:schemeClr val="hlink"/>
              </a:buClr>
              <a:buSzTx/>
              <a:buFontTx/>
              <a:buNone/>
            </a:pPr>
            <a:r>
              <a:rPr lang="en-US" altLang="th-TH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strtok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(</a:t>
            </a:r>
            <a:r>
              <a:rPr lang="en-US" altLang="th-TH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char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i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string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, </a:t>
            </a:r>
            <a:r>
              <a:rPr lang="en-US" altLang="th-TH">
                <a:solidFill>
                  <a:srgbClr val="0000FF"/>
                </a:solidFill>
                <a:latin typeface="Verdana" pitchFamily="34" charset="0"/>
                <a:cs typeface="Angsana New" pitchFamily="18" charset="-34"/>
              </a:rPr>
              <a:t>const char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* </a:t>
            </a:r>
            <a:r>
              <a:rPr lang="en-US" altLang="th-TH" i="1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delimiter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)</a:t>
            </a:r>
            <a:r>
              <a:rPr lang="en-US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;</a:t>
            </a:r>
            <a:r>
              <a:rPr lang="th-TH" altLang="th-TH">
                <a:solidFill>
                  <a:schemeClr val="tx2"/>
                </a:solidFill>
                <a:latin typeface="Verdana" pitchFamily="34" charset="0"/>
                <a:cs typeface="Angsana New" pitchFamily="18" charset="-34"/>
              </a:rPr>
              <a:t> </a:t>
            </a:r>
          </a:p>
        </p:txBody>
      </p:sp>
      <p:sp>
        <p:nvSpPr>
          <p:cNvPr id="63494" name="TextBox 1"/>
          <p:cNvSpPr txBox="1">
            <a:spLocks noChangeArrowheads="1"/>
          </p:cNvSpPr>
          <p:nvPr/>
        </p:nvSpPr>
        <p:spPr bwMode="auto">
          <a:xfrm>
            <a:off x="706438" y="1916113"/>
            <a:ext cx="7694612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	char buf[40] ="10,somsri,1500.45";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	char *token;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solidFill>
                  <a:srgbClr val="FF0000"/>
                </a:solidFill>
                <a:cs typeface="Angsana New" pitchFamily="18" charset="-34"/>
              </a:rPr>
              <a:t>	token=strtok(buf,",/t/n");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	while(token!=NULL)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		printf("%s\n",token);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		token=strtok(NULL,",/t/n");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000">
                <a:cs typeface="Angsana New" pitchFamily="18" charset="-34"/>
              </a:rPr>
              <a:t>}</a:t>
            </a:r>
          </a:p>
        </p:txBody>
      </p:sp>
      <p:pic>
        <p:nvPicPr>
          <p:cNvPr id="63495" name="Picture 2" descr="C:\Users\GGG\AppData\Local\Temp\SNAGHTML5e74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5459413"/>
            <a:ext cx="51530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6485798" y="692696"/>
            <a:ext cx="255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การค้นหา </a:t>
            </a:r>
            <a:r>
              <a:rPr lang="en-US" altLang="th-TH" sz="4000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  <a:endParaRPr lang="th-TH" sz="4000" b="1" dirty="0">
              <a:solidFill>
                <a:schemeClr val="tx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79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9094788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4"/>
          <a:stretch>
            <a:fillRect/>
          </a:stretch>
        </p:blipFill>
        <p:spPr bwMode="auto">
          <a:xfrm>
            <a:off x="4763" y="3621088"/>
            <a:ext cx="9037637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4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สี่เหลี่ยมผืนผ้า 3"/>
          <p:cNvSpPr>
            <a:spLocks noChangeArrowheads="1"/>
          </p:cNvSpPr>
          <p:nvPr/>
        </p:nvSpPr>
        <p:spPr bwMode="auto">
          <a:xfrm>
            <a:off x="266700" y="908050"/>
            <a:ext cx="8569325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4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ฟังก์ชันที่ใช้กำหนดการทำงานให้ตัวแปร </a:t>
            </a:r>
            <a:r>
              <a:rPr lang="en-US" altLang="th-TH" sz="44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char </a:t>
            </a:r>
            <a:r>
              <a:rPr lang="th-TH" altLang="th-TH" sz="44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ได้แก่</a:t>
            </a:r>
            <a:r>
              <a:rPr lang="th-TH" altLang="th-TH" sz="2800"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altLang="th-TH" sz="2800"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altLang="th-TH" sz="2800"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คำสั่ง: </a:t>
            </a:r>
            <a:r>
              <a:rPr lang="en-US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isalpha(ch);</a:t>
            </a:r>
            <a:r>
              <a:rPr lang="en-US" altLang="th-TH" sz="280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altLang="th-TH" sz="2800"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การใช้งาน: คืนค่าเป็น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TRUE (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จริง) ถ้า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มีค่าในช่วง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A-Z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a-z</a:t>
            </a:r>
            <a:b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ตัวอย่าง: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 = isalpha(ch); //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คืนค่า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TRUE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ch=‘M’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และ คืนค่า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FALSE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ch=‘5’ </a:t>
            </a:r>
            <a:r>
              <a:rPr lang="en-US" altLang="th-TH" sz="280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altLang="th-TH" sz="2800"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คำสั่ง: </a:t>
            </a:r>
            <a:r>
              <a:rPr lang="en-US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isdigit(ch);</a:t>
            </a:r>
            <a:r>
              <a:rPr lang="en-US" altLang="th-TH" sz="280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altLang="th-TH" sz="2800"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การใช้งาน: คืนค่าเป็น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TRUE (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จริง) ถ้า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มีค่าในช่วง0-9</a:t>
            </a:r>
            <a:b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ตัวอย่าง: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d = isdigit(ch); //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คืนค่า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FALSE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ch=‘M’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และคืนค่า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TRUE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ch=‘5’</a:t>
            </a:r>
            <a:r>
              <a:rPr lang="en-US" altLang="th-TH" sz="2800">
                <a:latin typeface="TH SarabunPSK" pitchFamily="34" charset="-34"/>
                <a:cs typeface="TH SarabunPSK" pitchFamily="34" charset="-34"/>
              </a:rPr>
              <a:t> </a:t>
            </a:r>
            <a:br>
              <a:rPr lang="en-US" altLang="th-TH" sz="2800"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คำสั่ง: </a:t>
            </a:r>
            <a:r>
              <a:rPr lang="en-US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islower(ch);</a:t>
            </a:r>
            <a:r>
              <a:rPr lang="en-US" altLang="th-TH" sz="280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altLang="th-TH" sz="2800"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การใช้งาน: คืนค่าเป็น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TRUE (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จริง) ถ้า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มีค่าในช่วง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a-z</a:t>
            </a:r>
            <a:b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ตัวอย่าง: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 = islower(ch); //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คืนค่า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FALSE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ch=‘M’ return false,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และคืนค่า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TRUE </a:t>
            </a:r>
            <a:r>
              <a:rPr lang="th-TH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ch=‘m’ </a:t>
            </a:r>
            <a:r>
              <a:rPr lang="en-US" altLang="th-TH" sz="280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altLang="th-TH" sz="2800">
                <a:latin typeface="TH SarabunPSK" pitchFamily="34" charset="-34"/>
                <a:cs typeface="TH SarabunPSK" pitchFamily="34" charset="-34"/>
              </a:rPr>
            </a:br>
            <a:endParaRPr lang="th-TH" altLang="th-TH" sz="2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547664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87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สี่เหลี่ยมผืนผ้า 3"/>
          <p:cNvSpPr>
            <a:spLocks noChangeArrowheads="1"/>
          </p:cNvSpPr>
          <p:nvPr/>
        </p:nvSpPr>
        <p:spPr bwMode="auto">
          <a:xfrm>
            <a:off x="198438" y="836613"/>
            <a:ext cx="8982075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คำสั่ง: </a:t>
            </a:r>
            <a:r>
              <a:rPr lang="en-US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isupper(ch);</a:t>
            </a:r>
            <a:r>
              <a:rPr lang="en-US" altLang="th-TH" sz="280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altLang="th-TH" sz="2800"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การใช้งาน: คืนค่าเป็น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TRUE (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จริง) ถ้า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ch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มีค่าในช่วง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A-Z</a:t>
            </a:r>
            <a:b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ตัวอย่าง: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 = isupper(ch); //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คืนค่า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TRUE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ch=‘M’ return false,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และคืนค่า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FALSE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ch=‘m’</a:t>
            </a:r>
            <a:b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คำสั่ง: </a:t>
            </a:r>
            <a:r>
              <a:rPr lang="en-US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isspace(ch);</a:t>
            </a:r>
            <a:r>
              <a:rPr lang="en-US" altLang="th-TH" sz="280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altLang="th-TH" sz="2800"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การใช้งาน: คืนค่า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TRUE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ch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คิอช่องว่างขาว (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space, newline, tab )</a:t>
            </a:r>
            <a:b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ตัวอย่าง: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 = isspace(ch); //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คืนค่า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TRUE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ch = ‘n’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คืนค่า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FALSE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ch=‘m’ </a:t>
            </a:r>
            <a:b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คำสั่ง: </a:t>
            </a:r>
            <a:r>
              <a:rPr lang="en-US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tolower(ch);</a:t>
            </a:r>
            <a:r>
              <a:rPr lang="en-US" altLang="th-TH" sz="280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altLang="th-TH" sz="2800"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การใช้งาน: คืนค่าตัวพิมพ์เล็กจากค่าอักษรในตัวแปร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ch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ถ้าเป็นไปได้</a:t>
            </a:r>
            <a:b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ตัวอย่าง: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 = tolower(ch); //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คืนค่า ‘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m’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ให้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ch=‘M’ </a:t>
            </a:r>
            <a:b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คำสั่ง: </a:t>
            </a:r>
            <a:r>
              <a:rPr lang="en-US" altLang="th-TH" sz="2800" b="1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toupper(ch);</a:t>
            </a:r>
            <a:r>
              <a:rPr lang="en-US" altLang="th-TH" sz="280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altLang="th-TH" sz="2800"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การใช้งาน: คืนค่าตัวพิมพ์ใหญ่จากค่าอักษรในตัวแปร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ch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ถ้าเป็นไปได้</a:t>
            </a:r>
            <a:b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คำสั่ง: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 = toupper(ch); //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คืนค่า ‘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M’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ให้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altLang="th-TH" sz="280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ch=‘m’ </a:t>
            </a:r>
            <a:endParaRPr lang="th-TH" altLang="th-TH" sz="280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3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901972"/>
            <a:ext cx="6130204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th-TH" sz="5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2" action="ppaction://hlinkpres?slideindex=1&amp;slidetitle="/>
              </a:rPr>
              <a:t>รู้จักวิทยาการเข้ารหัสพื้นๆๆ</a:t>
            </a:r>
            <a:endParaRPr lang="th-TH" sz="5400" b="1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75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Box 1"/>
          <p:cNvSpPr txBox="1">
            <a:spLocks noChangeArrowheads="1"/>
          </p:cNvSpPr>
          <p:nvPr/>
        </p:nvSpPr>
        <p:spPr bwMode="auto">
          <a:xfrm>
            <a:off x="52388" y="419100"/>
            <a:ext cx="24399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ฝึกทำโจทย์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……..</a:t>
            </a:r>
            <a:endParaRPr lang="th-TH" altLang="th-TH" sz="4000" b="1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2921" y="1661941"/>
            <a:ext cx="597952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th-TH" sz="3600" dirty="0" smtClean="0"/>
              <a:t>เขียนโปรแกรมนับตัวอักษร</a:t>
            </a:r>
            <a:r>
              <a:rPr lang="en-US" sz="3600" dirty="0" smtClean="0"/>
              <a:t> H</a:t>
            </a:r>
            <a:r>
              <a:rPr lang="th-TH" sz="3600" dirty="0" smtClean="0"/>
              <a:t> ข้อความต่อไปนี้</a:t>
            </a:r>
          </a:p>
          <a:p>
            <a:r>
              <a:rPr lang="th-TH" sz="3600" dirty="0" smtClean="0"/>
              <a:t>ว่ามีทั้งหมดกี่ตัวอักษร</a:t>
            </a:r>
            <a:endParaRPr lang="th-TH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1365" y="3115655"/>
            <a:ext cx="89226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Happy birthday to you, Happy birthday to you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Happy birthday Happy birthday </a:t>
            </a:r>
            <a:r>
              <a:rPr lang="en-US" dirty="0" smtClean="0"/>
              <a:t>Happy </a:t>
            </a:r>
            <a:r>
              <a:rPr lang="en-US" dirty="0"/>
              <a:t>birthday to you.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Happy birthday to you, Happy birthday to you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Happy birthday Happy birthday </a:t>
            </a:r>
            <a:r>
              <a:rPr lang="en-US" dirty="0" smtClean="0"/>
              <a:t>Happy </a:t>
            </a:r>
            <a:r>
              <a:rPr lang="en-US" dirty="0"/>
              <a:t>birthday to you. 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928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Box 1"/>
          <p:cNvSpPr txBox="1">
            <a:spLocks noChangeArrowheads="1"/>
          </p:cNvSpPr>
          <p:nvPr/>
        </p:nvSpPr>
        <p:spPr bwMode="auto">
          <a:xfrm>
            <a:off x="52388" y="419100"/>
            <a:ext cx="24399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ฝึกทำโจทย์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……..</a:t>
            </a:r>
            <a:endParaRPr lang="th-TH" altLang="th-TH" sz="4000" b="1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305" y="1370460"/>
            <a:ext cx="876233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รับตัวเลขแบบสตริง  จากนั้นให้นับว่ามีตัวเลขทั้งหมดอย่างละกี่จำนวน</a:t>
            </a:r>
            <a:endParaRPr lang="th-TH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0373"/>
            <a:ext cx="78522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   101110000111110000  11110002456789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874052" y="3212976"/>
            <a:ext cx="7537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0  12</a:t>
            </a:r>
          </a:p>
          <a:p>
            <a:r>
              <a:rPr lang="en-US" sz="2000" dirty="0" smtClean="0"/>
              <a:t>1  13</a:t>
            </a:r>
          </a:p>
          <a:p>
            <a:r>
              <a:rPr lang="en-US" sz="2000" dirty="0" smtClean="0"/>
              <a:t>2   1</a:t>
            </a:r>
          </a:p>
          <a:p>
            <a:r>
              <a:rPr lang="en-US" sz="2000" dirty="0" smtClean="0"/>
              <a:t>3</a:t>
            </a:r>
            <a:r>
              <a:rPr lang="en-US" sz="2000" dirty="0"/>
              <a:t>  </a:t>
            </a:r>
            <a:r>
              <a:rPr lang="en-US" sz="2000" dirty="0" smtClean="0"/>
              <a:t> 0</a:t>
            </a:r>
          </a:p>
          <a:p>
            <a:r>
              <a:rPr lang="en-US" sz="2000" dirty="0" smtClean="0"/>
              <a:t>4  1</a:t>
            </a:r>
          </a:p>
          <a:p>
            <a:r>
              <a:rPr lang="en-US" sz="2000" dirty="0" smtClean="0"/>
              <a:t>5  1</a:t>
            </a:r>
          </a:p>
          <a:p>
            <a:r>
              <a:rPr lang="en-US" sz="2000" dirty="0" smtClean="0"/>
              <a:t>6  1</a:t>
            </a:r>
          </a:p>
          <a:p>
            <a:r>
              <a:rPr lang="en-US" sz="2000" dirty="0" smtClean="0"/>
              <a:t>7  1</a:t>
            </a:r>
          </a:p>
          <a:p>
            <a:r>
              <a:rPr lang="en-US" sz="2000" dirty="0" smtClean="0"/>
              <a:t>8  1</a:t>
            </a:r>
          </a:p>
          <a:p>
            <a:r>
              <a:rPr lang="en-US" sz="2000" dirty="0" smtClean="0"/>
              <a:t>9  1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4406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557338"/>
            <a:ext cx="9094787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Box 1"/>
          <p:cNvSpPr txBox="1">
            <a:spLocks noChangeArrowheads="1"/>
          </p:cNvSpPr>
          <p:nvPr/>
        </p:nvSpPr>
        <p:spPr bwMode="auto">
          <a:xfrm>
            <a:off x="52388" y="419100"/>
            <a:ext cx="24399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ฝึกทำโจทย์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……..</a:t>
            </a:r>
            <a:endParaRPr lang="th-TH" altLang="th-TH" sz="4000" b="1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17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52388" y="419100"/>
            <a:ext cx="5219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แนวคิดที่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ท่องเข้าไปใน 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Array……..</a:t>
            </a:r>
            <a:endParaRPr lang="th-TH" altLang="th-TH" sz="4000" b="1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68611" name="กลุ่ม 17"/>
          <p:cNvGrpSpPr>
            <a:grpSpLocks/>
          </p:cNvGrpSpPr>
          <p:nvPr/>
        </p:nvGrpSpPr>
        <p:grpSpPr bwMode="auto">
          <a:xfrm>
            <a:off x="611188" y="1814513"/>
            <a:ext cx="4352925" cy="592137"/>
            <a:chOff x="611560" y="1814048"/>
            <a:chExt cx="4352474" cy="593192"/>
          </a:xfrm>
        </p:grpSpPr>
        <p:sp>
          <p:nvSpPr>
            <p:cNvPr id="5" name="TextBox 4"/>
            <p:cNvSpPr txBox="1"/>
            <p:nvPr/>
          </p:nvSpPr>
          <p:spPr>
            <a:xfrm>
              <a:off x="611560" y="1814048"/>
              <a:ext cx="4352474" cy="585241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dirty="0"/>
                <a:t>W a y n e    R o </a:t>
              </a:r>
              <a:r>
                <a:rPr lang="en-US" sz="3200" dirty="0" err="1"/>
                <a:t>o</a:t>
              </a:r>
              <a:r>
                <a:rPr lang="en-US" sz="3200" dirty="0"/>
                <a:t> n e y</a:t>
              </a:r>
              <a:endParaRPr lang="th-TH" sz="3200" dirty="0"/>
            </a:p>
          </p:txBody>
        </p:sp>
        <p:cxnSp>
          <p:nvCxnSpPr>
            <p:cNvPr id="7" name="ตัวเชื่อมต่อตรง 6"/>
            <p:cNvCxnSpPr/>
            <p:nvPr/>
          </p:nvCxnSpPr>
          <p:spPr>
            <a:xfrm>
              <a:off x="1116333" y="1814048"/>
              <a:ext cx="0" cy="5852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ตัวเชื่อมต่อตรง 7"/>
            <p:cNvCxnSpPr/>
            <p:nvPr/>
          </p:nvCxnSpPr>
          <p:spPr>
            <a:xfrm>
              <a:off x="1475071" y="1814048"/>
              <a:ext cx="0" cy="5852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ตัวเชื่อมต่อตรง 8"/>
            <p:cNvCxnSpPr/>
            <p:nvPr/>
          </p:nvCxnSpPr>
          <p:spPr>
            <a:xfrm>
              <a:off x="1835395" y="1814048"/>
              <a:ext cx="0" cy="5852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ตัวเชื่อมต่อตรง 9"/>
            <p:cNvCxnSpPr/>
            <p:nvPr/>
          </p:nvCxnSpPr>
          <p:spPr>
            <a:xfrm>
              <a:off x="2124290" y="1814048"/>
              <a:ext cx="0" cy="5852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ตัวเชื่อมต่อตรง 10"/>
            <p:cNvCxnSpPr/>
            <p:nvPr/>
          </p:nvCxnSpPr>
          <p:spPr>
            <a:xfrm>
              <a:off x="2492552" y="1821999"/>
              <a:ext cx="0" cy="5852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ตัวเชื่อมต่อตรง 11"/>
            <p:cNvCxnSpPr/>
            <p:nvPr/>
          </p:nvCxnSpPr>
          <p:spPr>
            <a:xfrm>
              <a:off x="2787797" y="1818818"/>
              <a:ext cx="0" cy="5852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ตัวเชื่อมต่อตรง 12"/>
            <p:cNvCxnSpPr/>
            <p:nvPr/>
          </p:nvCxnSpPr>
          <p:spPr>
            <a:xfrm>
              <a:off x="3203678" y="1821999"/>
              <a:ext cx="0" cy="5852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ตัวเชื่อมต่อตรง 13"/>
            <p:cNvCxnSpPr/>
            <p:nvPr/>
          </p:nvCxnSpPr>
          <p:spPr>
            <a:xfrm>
              <a:off x="3564004" y="1821999"/>
              <a:ext cx="0" cy="5852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ตัวเชื่อมต่อตรง 14"/>
            <p:cNvCxnSpPr/>
            <p:nvPr/>
          </p:nvCxnSpPr>
          <p:spPr>
            <a:xfrm>
              <a:off x="3924329" y="1814048"/>
              <a:ext cx="0" cy="5852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ตัวเชื่อมต่อตรง 15"/>
            <p:cNvCxnSpPr/>
            <p:nvPr/>
          </p:nvCxnSpPr>
          <p:spPr>
            <a:xfrm>
              <a:off x="4284654" y="1814048"/>
              <a:ext cx="0" cy="5852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ตัวเชื่อมต่อตรง 16"/>
            <p:cNvCxnSpPr/>
            <p:nvPr/>
          </p:nvCxnSpPr>
          <p:spPr>
            <a:xfrm>
              <a:off x="4571962" y="1814048"/>
              <a:ext cx="0" cy="5852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ลูกศรเชื่อมต่อแบบตรง 20"/>
          <p:cNvCxnSpPr/>
          <p:nvPr/>
        </p:nvCxnSpPr>
        <p:spPr>
          <a:xfrm>
            <a:off x="900113" y="2406650"/>
            <a:ext cx="0" cy="735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/>
          <p:nvPr/>
        </p:nvCxnSpPr>
        <p:spPr>
          <a:xfrm>
            <a:off x="1274763" y="2398713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/>
          <p:nvPr/>
        </p:nvCxnSpPr>
        <p:spPr>
          <a:xfrm>
            <a:off x="1692275" y="2398713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/>
          <p:nvPr/>
        </p:nvCxnSpPr>
        <p:spPr>
          <a:xfrm>
            <a:off x="1979613" y="2398713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/>
          <p:cNvCxnSpPr/>
          <p:nvPr/>
        </p:nvCxnSpPr>
        <p:spPr>
          <a:xfrm>
            <a:off x="2339975" y="2398713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7" name="TextBox 26"/>
          <p:cNvSpPr txBox="1">
            <a:spLocks noChangeArrowheads="1"/>
          </p:cNvSpPr>
          <p:nvPr/>
        </p:nvSpPr>
        <p:spPr bwMode="auto">
          <a:xfrm>
            <a:off x="611188" y="3151188"/>
            <a:ext cx="1916112" cy="584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>
                <a:cs typeface="Angsana New" pitchFamily="18" charset="-34"/>
              </a:rPr>
              <a:t>W a y n e</a:t>
            </a:r>
            <a:endParaRPr lang="th-TH" altLang="th-TH" sz="3200">
              <a:cs typeface="Angsana New" pitchFamily="18" charset="-34"/>
            </a:endParaRPr>
          </a:p>
        </p:txBody>
      </p:sp>
      <p:cxnSp>
        <p:nvCxnSpPr>
          <p:cNvPr id="28" name="ลูกศรเชื่อมต่อแบบตรง 27"/>
          <p:cNvCxnSpPr/>
          <p:nvPr/>
        </p:nvCxnSpPr>
        <p:spPr>
          <a:xfrm>
            <a:off x="1476375" y="3735388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9" name="TextBox 28"/>
          <p:cNvSpPr txBox="1">
            <a:spLocks noChangeArrowheads="1"/>
          </p:cNvSpPr>
          <p:nvPr/>
        </p:nvSpPr>
        <p:spPr bwMode="auto">
          <a:xfrm>
            <a:off x="895350" y="448945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name[10]</a:t>
            </a:r>
            <a:endParaRPr lang="th-TH" altLang="th-TH" sz="1800">
              <a:cs typeface="Angsana New" pitchFamily="18" charset="-34"/>
            </a:endParaRPr>
          </a:p>
        </p:txBody>
      </p:sp>
      <p:cxnSp>
        <p:nvCxnSpPr>
          <p:cNvPr id="30" name="ลูกศรเชื่อมต่อแบบตรง 29"/>
          <p:cNvCxnSpPr/>
          <p:nvPr/>
        </p:nvCxnSpPr>
        <p:spPr>
          <a:xfrm>
            <a:off x="2952750" y="2397125"/>
            <a:ext cx="0" cy="735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ลูกศรเชื่อมต่อแบบตรง 30"/>
          <p:cNvCxnSpPr/>
          <p:nvPr/>
        </p:nvCxnSpPr>
        <p:spPr>
          <a:xfrm>
            <a:off x="3327400" y="2389188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/>
          <p:cNvCxnSpPr/>
          <p:nvPr/>
        </p:nvCxnSpPr>
        <p:spPr>
          <a:xfrm>
            <a:off x="3744913" y="2389188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ลูกศรเชื่อมต่อแบบตรง 32"/>
          <p:cNvCxnSpPr/>
          <p:nvPr/>
        </p:nvCxnSpPr>
        <p:spPr>
          <a:xfrm>
            <a:off x="4032250" y="2389188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/>
          <p:cNvCxnSpPr/>
          <p:nvPr/>
        </p:nvCxnSpPr>
        <p:spPr>
          <a:xfrm>
            <a:off x="4392613" y="2389188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5" name="TextBox 34"/>
          <p:cNvSpPr txBox="1">
            <a:spLocks noChangeArrowheads="1"/>
          </p:cNvSpPr>
          <p:nvPr/>
        </p:nvSpPr>
        <p:spPr bwMode="auto">
          <a:xfrm>
            <a:off x="2665413" y="3141663"/>
            <a:ext cx="2165350" cy="584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200">
                <a:cs typeface="Angsana New" pitchFamily="18" charset="-34"/>
              </a:rPr>
              <a:t>R o o n e y</a:t>
            </a:r>
            <a:endParaRPr lang="th-TH" altLang="th-TH" sz="3200">
              <a:cs typeface="Angsana New" pitchFamily="18" charset="-34"/>
            </a:endParaRPr>
          </a:p>
        </p:txBody>
      </p:sp>
      <p:cxnSp>
        <p:nvCxnSpPr>
          <p:cNvPr id="36" name="ลูกศรเชื่อมต่อแบบตรง 35"/>
          <p:cNvCxnSpPr/>
          <p:nvPr/>
        </p:nvCxnSpPr>
        <p:spPr>
          <a:xfrm>
            <a:off x="3529013" y="3725863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7" name="TextBox 36"/>
          <p:cNvSpPr txBox="1">
            <a:spLocks noChangeArrowheads="1"/>
          </p:cNvSpPr>
          <p:nvPr/>
        </p:nvSpPr>
        <p:spPr bwMode="auto">
          <a:xfrm>
            <a:off x="2949575" y="4479925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sername[10]</a:t>
            </a:r>
            <a:endParaRPr lang="th-TH" altLang="th-TH" sz="1800">
              <a:cs typeface="Angsana New" pitchFamily="18" charset="-34"/>
            </a:endParaRPr>
          </a:p>
        </p:txBody>
      </p:sp>
      <p:sp>
        <p:nvSpPr>
          <p:cNvPr id="68628" name="TextBox 37"/>
          <p:cNvSpPr txBox="1">
            <a:spLocks noChangeArrowheads="1"/>
          </p:cNvSpPr>
          <p:nvPr/>
        </p:nvSpPr>
        <p:spPr bwMode="auto">
          <a:xfrm>
            <a:off x="52388" y="1341438"/>
            <a:ext cx="5195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 I =   [0]  [1]  [2]  [3] [4] </a:t>
            </a:r>
            <a:r>
              <a:rPr lang="en-US" altLang="th-TH" sz="1800">
                <a:solidFill>
                  <a:srgbClr val="FF0000"/>
                </a:solidFill>
                <a:cs typeface="Angsana New" pitchFamily="18" charset="-34"/>
              </a:rPr>
              <a:t>[5]</a:t>
            </a:r>
            <a:r>
              <a:rPr lang="en-US" altLang="th-TH" sz="1800">
                <a:cs typeface="Angsana New" pitchFamily="18" charset="-34"/>
              </a:rPr>
              <a:t> [6]  [7]  [8] [9] [10] [11]</a:t>
            </a:r>
            <a:endParaRPr lang="th-TH" altLang="th-TH" sz="180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319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3"/>
          <p:cNvSpPr txBox="1">
            <a:spLocks noChangeArrowheads="1"/>
          </p:cNvSpPr>
          <p:nvPr/>
        </p:nvSpPr>
        <p:spPr bwMode="auto">
          <a:xfrm>
            <a:off x="539750" y="1052513"/>
            <a:ext cx="7920038" cy="4832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th-TH" sz="2800" dirty="0">
              <a:cs typeface="Angsana New" pitchFamily="18" charset="-34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char data[40]="Wayne Rooney";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char *token;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 err="1">
                <a:cs typeface="Angsana New" pitchFamily="18" charset="-34"/>
              </a:rPr>
              <a:t>printf</a:t>
            </a:r>
            <a:r>
              <a:rPr lang="en-US" altLang="th-TH" sz="2800" dirty="0">
                <a:cs typeface="Angsana New" pitchFamily="18" charset="-34"/>
              </a:rPr>
              <a:t>("%s\</a:t>
            </a:r>
            <a:r>
              <a:rPr lang="en-US" altLang="th-TH" sz="2800" dirty="0" err="1">
                <a:cs typeface="Angsana New" pitchFamily="18" charset="-34"/>
              </a:rPr>
              <a:t>n",data</a:t>
            </a:r>
            <a:r>
              <a:rPr lang="en-US" altLang="th-TH" sz="2800" dirty="0"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token=</a:t>
            </a:r>
            <a:r>
              <a:rPr lang="en-US" altLang="th-TH" sz="2800" dirty="0" err="1">
                <a:solidFill>
                  <a:srgbClr val="FF0000"/>
                </a:solidFill>
                <a:cs typeface="Angsana New" pitchFamily="18" charset="-34"/>
              </a:rPr>
              <a:t>strtok</a:t>
            </a:r>
            <a:r>
              <a:rPr lang="en-US" altLang="th-TH" sz="2800" dirty="0">
                <a:solidFill>
                  <a:srgbClr val="FF0000"/>
                </a:solidFill>
                <a:cs typeface="Angsana New" pitchFamily="18" charset="-34"/>
              </a:rPr>
              <a:t>(data," 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while(token!=NULL)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</a:t>
            </a:r>
            <a:r>
              <a:rPr lang="en-US" altLang="th-TH" sz="2800" dirty="0" err="1">
                <a:cs typeface="Angsana New" pitchFamily="18" charset="-34"/>
              </a:rPr>
              <a:t>printf</a:t>
            </a:r>
            <a:r>
              <a:rPr lang="en-US" altLang="th-TH" sz="2800" dirty="0">
                <a:cs typeface="Angsana New" pitchFamily="18" charset="-34"/>
              </a:rPr>
              <a:t>("%s\</a:t>
            </a:r>
            <a:r>
              <a:rPr lang="en-US" altLang="th-TH" sz="2800" dirty="0" err="1">
                <a:cs typeface="Angsana New" pitchFamily="18" charset="-34"/>
              </a:rPr>
              <a:t>n",token</a:t>
            </a:r>
            <a:r>
              <a:rPr lang="en-US" altLang="th-TH" sz="2800" dirty="0">
                <a:cs typeface="Angsana New" pitchFamily="18" charset="-34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	token=</a:t>
            </a:r>
            <a:r>
              <a:rPr lang="en-US" altLang="th-TH" sz="2800" dirty="0" err="1">
                <a:cs typeface="Angsana New" pitchFamily="18" charset="-34"/>
              </a:rPr>
              <a:t>strtok</a:t>
            </a:r>
            <a:r>
              <a:rPr lang="en-US" altLang="th-TH" sz="2800" dirty="0">
                <a:cs typeface="Angsana New" pitchFamily="18" charset="-34"/>
              </a:rPr>
              <a:t>(NULL," 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dirty="0">
                <a:cs typeface="Angsana New" pitchFamily="18" charset="-34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h-TH" altLang="th-TH" sz="2800" dirty="0">
              <a:cs typeface="Angsana New" pitchFamily="18" charset="-34"/>
            </a:endParaRPr>
          </a:p>
        </p:txBody>
      </p:sp>
      <p:sp>
        <p:nvSpPr>
          <p:cNvPr id="69635" name="TextBox 1"/>
          <p:cNvSpPr txBox="1">
            <a:spLocks noChangeArrowheads="1"/>
          </p:cNvSpPr>
          <p:nvPr/>
        </p:nvSpPr>
        <p:spPr bwMode="auto">
          <a:xfrm>
            <a:off x="52388" y="419100"/>
            <a:ext cx="4413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แนวคิดที่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 2 </a:t>
            </a: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ใช้ฟังก์ชัน 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String </a:t>
            </a:r>
            <a:endParaRPr lang="th-TH" altLang="th-TH" sz="4000" b="1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93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altLang="th-TH" smtClean="0">
                <a:cs typeface="Angsana New" pitchFamily="18" charset="-34"/>
              </a:rPr>
              <a:t> </a:t>
            </a:r>
            <a:r>
              <a:rPr lang="th-TH" altLang="th-TH" sz="4000" smtClean="0">
                <a:latin typeface="Angsana New" pitchFamily="18" charset="-34"/>
                <a:cs typeface="Angsana New" pitchFamily="18" charset="-34"/>
              </a:rPr>
              <a:t>การประกาศตัวแปร</a:t>
            </a:r>
            <a:r>
              <a:rPr lang="th-TH" altLang="th-TH" sz="3800" b="1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altLang="th-TH" sz="3800" b="1" smtClean="0">
                <a:solidFill>
                  <a:srgbClr val="0000FF"/>
                </a:solidFill>
                <a:latin typeface="Angsana New" pitchFamily="18" charset="-34"/>
                <a:cs typeface="Angsana New" pitchFamily="18" charset="-34"/>
              </a:rPr>
              <a:t>String</a:t>
            </a:r>
            <a:r>
              <a:rPr lang="th-TH" altLang="th-TH" sz="3800" b="1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altLang="th-TH" sz="4000" smtClean="0">
                <a:latin typeface="Angsana New" pitchFamily="18" charset="-34"/>
                <a:cs typeface="Angsana New" pitchFamily="18" charset="-34"/>
              </a:rPr>
              <a:t>ในรูปแบบชนิด </a:t>
            </a:r>
            <a:r>
              <a:rPr lang="en-US" altLang="th-TH" sz="3600" b="1" smtClean="0">
                <a:solidFill>
                  <a:srgbClr val="800000"/>
                </a:solidFill>
                <a:latin typeface="Angsana New" pitchFamily="18" charset="-34"/>
                <a:cs typeface="Angsana New" pitchFamily="18" charset="-34"/>
              </a:rPr>
              <a:t>char*</a:t>
            </a:r>
          </a:p>
          <a:p>
            <a:pPr eaLnBrk="1" hangingPunct="1">
              <a:buFont typeface="Wingdings" pitchFamily="2" charset="2"/>
              <a:buNone/>
            </a:pPr>
            <a:endParaRPr lang="th-TH" altLang="th-TH" sz="360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457200" y="2348880"/>
            <a:ext cx="8153400" cy="618158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00FF"/>
                </a:solidFill>
                <a:latin typeface="Courier New" pitchFamily="49" charset="0"/>
                <a:cs typeface="Angsana New" pitchFamily="18" charset="-34"/>
              </a:rPr>
              <a:t>char</a:t>
            </a:r>
            <a:r>
              <a:rPr lang="en-US" altLang="th-TH" sz="2800" b="1" dirty="0">
                <a:latin typeface="Courier New" pitchFamily="49" charset="0"/>
                <a:cs typeface="Angsana New" pitchFamily="18" charset="-34"/>
              </a:rPr>
              <a:t>  month[] = “</a:t>
            </a:r>
            <a:r>
              <a:rPr lang="en-US" altLang="th-TH" sz="2800" b="1" dirty="0">
                <a:solidFill>
                  <a:srgbClr val="CC0000"/>
                </a:solidFill>
                <a:latin typeface="Courier New" pitchFamily="49" charset="0"/>
                <a:cs typeface="Angsana New" pitchFamily="18" charset="-34"/>
              </a:rPr>
              <a:t>January</a:t>
            </a:r>
            <a:r>
              <a:rPr lang="en-US" altLang="th-TH" sz="2800" b="1" dirty="0">
                <a:latin typeface="Courier New" pitchFamily="49" charset="0"/>
                <a:cs typeface="Angsana New" pitchFamily="18" charset="-34"/>
              </a:rPr>
              <a:t>”;</a:t>
            </a:r>
            <a:endParaRPr lang="th-TH" altLang="th-TH" sz="2800" b="1" dirty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457200" y="4352925"/>
            <a:ext cx="8153400" cy="762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2800" b="1" dirty="0">
                <a:solidFill>
                  <a:srgbClr val="0000FF"/>
                </a:solidFill>
                <a:latin typeface="Courier New" pitchFamily="49" charset="0"/>
                <a:cs typeface="Angsana New" pitchFamily="18" charset="-34"/>
              </a:rPr>
              <a:t>  char</a:t>
            </a:r>
            <a:r>
              <a:rPr lang="en-US" altLang="th-TH" sz="2800" b="1" dirty="0">
                <a:solidFill>
                  <a:srgbClr val="800000"/>
                </a:solidFill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altLang="th-TH" sz="2800" b="1" dirty="0">
                <a:latin typeface="Courier New" pitchFamily="49" charset="0"/>
                <a:cs typeface="Angsana New" pitchFamily="18" charset="-34"/>
              </a:rPr>
              <a:t>*</a:t>
            </a:r>
            <a:r>
              <a:rPr lang="en-US" altLang="th-TH" sz="2800" b="1" dirty="0" err="1">
                <a:latin typeface="Courier New" pitchFamily="49" charset="0"/>
                <a:cs typeface="Angsana New" pitchFamily="18" charset="-34"/>
              </a:rPr>
              <a:t>monthPtr</a:t>
            </a:r>
            <a:r>
              <a:rPr lang="en-US" altLang="th-TH" sz="2800" b="1" dirty="0">
                <a:solidFill>
                  <a:srgbClr val="80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altLang="th-TH" sz="2800" b="1" dirty="0">
                <a:latin typeface="Courier New" pitchFamily="49" charset="0"/>
                <a:cs typeface="Angsana New" pitchFamily="18" charset="-34"/>
              </a:rPr>
              <a:t>=</a:t>
            </a:r>
            <a:r>
              <a:rPr lang="en-US" altLang="th-TH" sz="2800" b="1" dirty="0">
                <a:solidFill>
                  <a:srgbClr val="80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altLang="th-TH" sz="2800" b="1" dirty="0">
                <a:latin typeface="Courier New" pitchFamily="49" charset="0"/>
                <a:cs typeface="Angsana New" pitchFamily="18" charset="-34"/>
              </a:rPr>
              <a:t>“</a:t>
            </a:r>
            <a:r>
              <a:rPr lang="en-US" altLang="th-TH" sz="2800" b="1" dirty="0">
                <a:solidFill>
                  <a:srgbClr val="CC0000"/>
                </a:solidFill>
                <a:latin typeface="Courier New" pitchFamily="49" charset="0"/>
                <a:cs typeface="Angsana New" pitchFamily="18" charset="-34"/>
              </a:rPr>
              <a:t>January</a:t>
            </a:r>
            <a:r>
              <a:rPr lang="en-US" altLang="th-TH" sz="2800" b="1" dirty="0">
                <a:latin typeface="Courier New" pitchFamily="49" charset="0"/>
                <a:cs typeface="Angsana New" pitchFamily="18" charset="-34"/>
              </a:rPr>
              <a:t>”;</a:t>
            </a:r>
            <a:endParaRPr lang="th-TH" altLang="th-TH" sz="2800" b="1" dirty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4932040" y="2967038"/>
            <a:ext cx="383096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alt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alt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ขนาดเท่ากับข้อความที่กำหนดให้ (</a:t>
            </a:r>
            <a:r>
              <a:rPr lang="en-US" alt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  <a:r>
              <a:rPr lang="th-TH" alt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ตัวอักขระ)</a:t>
            </a:r>
            <a:endParaRPr lang="th-TH" alt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2771775" y="5253038"/>
            <a:ext cx="6143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th-TH" sz="3600">
                <a:latin typeface="Courier New" pitchFamily="49" charset="0"/>
                <a:cs typeface="Angsana New" pitchFamily="18" charset="-34"/>
              </a:rPr>
              <a:t>สร้างตัวแปร </a:t>
            </a:r>
            <a:r>
              <a:rPr lang="en-US" altLang="th-TH" sz="2800">
                <a:latin typeface="Comic Sans MS" pitchFamily="66" charset="0"/>
                <a:cs typeface="Angsana New" pitchFamily="18" charset="-34"/>
              </a:rPr>
              <a:t>pointer</a:t>
            </a:r>
            <a:r>
              <a:rPr lang="en-US" altLang="th-TH" sz="3600">
                <a:latin typeface="Courier New" pitchFamily="49" charset="0"/>
                <a:cs typeface="Angsana New" pitchFamily="18" charset="-34"/>
              </a:rPr>
              <a:t> </a:t>
            </a:r>
            <a:r>
              <a:rPr lang="th-TH" altLang="th-TH" sz="3600">
                <a:latin typeface="Courier New" pitchFamily="49" charset="0"/>
                <a:cs typeface="Angsana New" pitchFamily="18" charset="-34"/>
              </a:rPr>
              <a:t>ที่ชี้ไปที่</a:t>
            </a:r>
            <a:r>
              <a:rPr lang="en-US" altLang="th-TH" sz="360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altLang="th-TH">
                <a:latin typeface="Courier New" pitchFamily="49" charset="0"/>
                <a:cs typeface="Angsana New" pitchFamily="18" charset="-34"/>
              </a:rPr>
              <a:t>string </a:t>
            </a:r>
            <a:r>
              <a:rPr lang="en-US" altLang="th-TH" sz="2800" b="1">
                <a:solidFill>
                  <a:srgbClr val="800000"/>
                </a:solidFill>
                <a:latin typeface="Courier New" pitchFamily="49" charset="0"/>
                <a:cs typeface="Angsana New" pitchFamily="18" charset="-34"/>
              </a:rPr>
              <a:t>“January”</a:t>
            </a:r>
            <a:r>
              <a:rPr lang="en-US" altLang="th-TH" sz="3600">
                <a:latin typeface="Courier New" pitchFamily="49" charset="0"/>
                <a:cs typeface="Angsana New" pitchFamily="18" charset="-34"/>
              </a:rPr>
              <a:t> </a:t>
            </a:r>
            <a:r>
              <a:rPr lang="th-TH" altLang="th-TH" sz="3600">
                <a:latin typeface="Courier New" pitchFamily="49" charset="0"/>
                <a:cs typeface="Angsana New" pitchFamily="18" charset="-34"/>
              </a:rPr>
              <a:t>ในหน่วยความจำ</a:t>
            </a:r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4284663" y="3141663"/>
            <a:ext cx="0" cy="1008062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941513" y="6321425"/>
            <a:ext cx="7239000" cy="563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th-TH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</a:t>
            </a:r>
            <a:r>
              <a:rPr 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1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www.cs.su.ac.th/~</a:t>
            </a:r>
            <a:r>
              <a:rPr lang="en-US" sz="1800" cap="all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tasanawa/cs517111/string.ppt</a:t>
            </a:r>
            <a:endParaRPr lang="th-TH" sz="1800" cap="all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0" y="-6476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600" dirty="0" smtClean="0">
                <a:latin typeface="AH_LuGDeK_R_1.000" panose="02000000000000000000" pitchFamily="2" charset="0"/>
                <a:cs typeface="AH_LuGDeK_R_1.000" panose="02000000000000000000" pitchFamily="2" charset="0"/>
              </a:rPr>
              <a:t>ตัวแปรชุดของตัวอักขระ</a:t>
            </a:r>
            <a:endParaRPr lang="th-TH" sz="36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1475656" y="713604"/>
            <a:ext cx="74888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/>
          <p:cNvSpPr txBox="1"/>
          <p:nvPr/>
        </p:nvSpPr>
        <p:spPr>
          <a:xfrm>
            <a:off x="3635896" y="762771"/>
            <a:ext cx="5352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th-TH" sz="4400" b="1" dirty="0" smtClean="0">
                <a:solidFill>
                  <a:schemeClr val="tx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Basic of String in C Language</a:t>
            </a:r>
            <a:endParaRPr lang="th-TH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462088"/>
            <a:ext cx="91328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extBox 1"/>
          <p:cNvSpPr txBox="1">
            <a:spLocks noChangeArrowheads="1"/>
          </p:cNvSpPr>
          <p:nvPr/>
        </p:nvSpPr>
        <p:spPr bwMode="auto">
          <a:xfrm>
            <a:off x="52388" y="419100"/>
            <a:ext cx="24399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ฝึกทำโจทย์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……..</a:t>
            </a:r>
            <a:endParaRPr lang="th-TH" altLang="th-TH" sz="4000" b="1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41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52388" y="419100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แนวคิด</a:t>
            </a:r>
          </a:p>
        </p:txBody>
      </p:sp>
      <p:grpSp>
        <p:nvGrpSpPr>
          <p:cNvPr id="71683" name="กลุ่ม 54"/>
          <p:cNvGrpSpPr>
            <a:grpSpLocks/>
          </p:cNvGrpSpPr>
          <p:nvPr/>
        </p:nvGrpSpPr>
        <p:grpSpPr bwMode="auto">
          <a:xfrm>
            <a:off x="4572000" y="1412875"/>
            <a:ext cx="1663700" cy="1655763"/>
            <a:chOff x="2915816" y="3068960"/>
            <a:chExt cx="1664238" cy="1656184"/>
          </a:xfrm>
        </p:grpSpPr>
        <p:grpSp>
          <p:nvGrpSpPr>
            <p:cNvPr id="71697" name="กลุ่ม 4"/>
            <p:cNvGrpSpPr>
              <a:grpSpLocks/>
            </p:cNvGrpSpPr>
            <p:nvPr/>
          </p:nvGrpSpPr>
          <p:grpSpPr bwMode="auto">
            <a:xfrm>
              <a:off x="2915816" y="3068960"/>
              <a:ext cx="1664238" cy="584776"/>
              <a:chOff x="611560" y="1814051"/>
              <a:chExt cx="1665023" cy="5847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11560" y="1814051"/>
                <a:ext cx="1665023" cy="58434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dirty="0"/>
                  <a:t>n  o  </a:t>
                </a:r>
                <a:r>
                  <a:rPr lang="en-US" sz="3200" dirty="0" err="1"/>
                  <a:t>o</a:t>
                </a:r>
                <a:r>
                  <a:rPr lang="en-US" sz="3200" dirty="0"/>
                  <a:t> n</a:t>
                </a:r>
                <a:endParaRPr lang="th-TH" sz="3200" dirty="0"/>
              </a:p>
            </p:txBody>
          </p:sp>
          <p:cxnSp>
            <p:nvCxnSpPr>
              <p:cNvPr id="7" name="ตัวเชื่อมต่อตรง 6"/>
              <p:cNvCxnSpPr/>
              <p:nvPr/>
            </p:nvCxnSpPr>
            <p:spPr>
              <a:xfrm>
                <a:off x="1115198" y="1814051"/>
                <a:ext cx="0" cy="5843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ตัวเชื่อมต่อตรง 7"/>
              <p:cNvCxnSpPr/>
              <p:nvPr/>
            </p:nvCxnSpPr>
            <p:spPr>
              <a:xfrm>
                <a:off x="1475847" y="1814051"/>
                <a:ext cx="0" cy="5843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ตัวเชื่อมต่อตรง 8"/>
              <p:cNvCxnSpPr/>
              <p:nvPr/>
            </p:nvCxnSpPr>
            <p:spPr>
              <a:xfrm>
                <a:off x="1834907" y="1814051"/>
                <a:ext cx="0" cy="5843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ตัวเชื่อมต่อตรง 9"/>
              <p:cNvCxnSpPr/>
              <p:nvPr/>
            </p:nvCxnSpPr>
            <p:spPr>
              <a:xfrm>
                <a:off x="2124062" y="1814051"/>
                <a:ext cx="0" cy="5843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ตัวเชื่อมต่อตรง 42"/>
            <p:cNvCxnSpPr/>
            <p:nvPr/>
          </p:nvCxnSpPr>
          <p:spPr>
            <a:xfrm>
              <a:off x="3131786" y="3653309"/>
              <a:ext cx="0" cy="1071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ตัวเชื่อมต่อตรง 44"/>
            <p:cNvCxnSpPr/>
            <p:nvPr/>
          </p:nvCxnSpPr>
          <p:spPr>
            <a:xfrm>
              <a:off x="3131786" y="4725144"/>
              <a:ext cx="12243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ตัวเชื่อมต่อตรง 46"/>
            <p:cNvCxnSpPr/>
            <p:nvPr/>
          </p:nvCxnSpPr>
          <p:spPr>
            <a:xfrm flipV="1">
              <a:off x="4356145" y="3653309"/>
              <a:ext cx="0" cy="1071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ตัวเชื่อมต่อตรง 50"/>
            <p:cNvCxnSpPr/>
            <p:nvPr/>
          </p:nvCxnSpPr>
          <p:spPr>
            <a:xfrm>
              <a:off x="4068714" y="3653309"/>
              <a:ext cx="0" cy="536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ตัวเชื่อมต่อตรง 52"/>
            <p:cNvCxnSpPr/>
            <p:nvPr/>
          </p:nvCxnSpPr>
          <p:spPr>
            <a:xfrm>
              <a:off x="3563725" y="4190020"/>
              <a:ext cx="5049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ตัวเชื่อมต่อตรง 53"/>
            <p:cNvCxnSpPr/>
            <p:nvPr/>
          </p:nvCxnSpPr>
          <p:spPr>
            <a:xfrm>
              <a:off x="3563725" y="3653309"/>
              <a:ext cx="0" cy="536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4" name="กลุ่ม 55"/>
          <p:cNvGrpSpPr>
            <a:grpSpLocks/>
          </p:cNvGrpSpPr>
          <p:nvPr/>
        </p:nvGrpSpPr>
        <p:grpSpPr bwMode="auto">
          <a:xfrm>
            <a:off x="871538" y="1371600"/>
            <a:ext cx="2005012" cy="1655763"/>
            <a:chOff x="2915816" y="3068960"/>
            <a:chExt cx="2005677" cy="1656184"/>
          </a:xfrm>
        </p:grpSpPr>
        <p:grpSp>
          <p:nvGrpSpPr>
            <p:cNvPr id="71685" name="กลุ่ม 56"/>
            <p:cNvGrpSpPr>
              <a:grpSpLocks/>
            </p:cNvGrpSpPr>
            <p:nvPr/>
          </p:nvGrpSpPr>
          <p:grpSpPr bwMode="auto">
            <a:xfrm>
              <a:off x="2915816" y="3068960"/>
              <a:ext cx="2005677" cy="584776"/>
              <a:chOff x="611560" y="1814051"/>
              <a:chExt cx="2006625" cy="584776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11560" y="1814051"/>
                <a:ext cx="2006625" cy="58434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dirty="0"/>
                  <a:t>m a d a m</a:t>
                </a:r>
                <a:endParaRPr lang="th-TH" sz="3200" dirty="0"/>
              </a:p>
            </p:txBody>
          </p:sp>
          <p:cxnSp>
            <p:nvCxnSpPr>
              <p:cNvPr id="65" name="ตัวเชื่อมต่อตรง 64"/>
              <p:cNvCxnSpPr/>
              <p:nvPr/>
            </p:nvCxnSpPr>
            <p:spPr>
              <a:xfrm>
                <a:off x="1115202" y="1814051"/>
                <a:ext cx="0" cy="5843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ตัวเชื่อมต่อตรง 65"/>
              <p:cNvCxnSpPr/>
              <p:nvPr/>
            </p:nvCxnSpPr>
            <p:spPr>
              <a:xfrm>
                <a:off x="1475855" y="1814051"/>
                <a:ext cx="0" cy="5843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ตัวเชื่อมต่อตรง 66"/>
              <p:cNvCxnSpPr/>
              <p:nvPr/>
            </p:nvCxnSpPr>
            <p:spPr>
              <a:xfrm>
                <a:off x="1834918" y="1814051"/>
                <a:ext cx="0" cy="5843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ตัวเชื่อมต่อตรง 67"/>
              <p:cNvCxnSpPr/>
              <p:nvPr/>
            </p:nvCxnSpPr>
            <p:spPr>
              <a:xfrm>
                <a:off x="2124076" y="1814051"/>
                <a:ext cx="0" cy="5843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ตัวเชื่อมต่อตรง 57"/>
            <p:cNvCxnSpPr/>
            <p:nvPr/>
          </p:nvCxnSpPr>
          <p:spPr>
            <a:xfrm>
              <a:off x="3131788" y="3653309"/>
              <a:ext cx="0" cy="1071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ตัวเชื่อมต่อตรง 58"/>
            <p:cNvCxnSpPr/>
            <p:nvPr/>
          </p:nvCxnSpPr>
          <p:spPr>
            <a:xfrm>
              <a:off x="3131788" y="4725144"/>
              <a:ext cx="15118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ตัวเชื่อมต่อตรง 59"/>
            <p:cNvCxnSpPr/>
            <p:nvPr/>
          </p:nvCxnSpPr>
          <p:spPr>
            <a:xfrm flipV="1">
              <a:off x="4643589" y="3653309"/>
              <a:ext cx="0" cy="1071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ตัวเชื่อมต่อตรง 60"/>
            <p:cNvCxnSpPr/>
            <p:nvPr/>
          </p:nvCxnSpPr>
          <p:spPr>
            <a:xfrm>
              <a:off x="4298987" y="3653309"/>
              <a:ext cx="0" cy="536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ตัวเชื่อมต่อตรง 61"/>
            <p:cNvCxnSpPr/>
            <p:nvPr/>
          </p:nvCxnSpPr>
          <p:spPr>
            <a:xfrm>
              <a:off x="3563731" y="4190020"/>
              <a:ext cx="7209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ตัวเชื่อมต่อตรง 62"/>
            <p:cNvCxnSpPr/>
            <p:nvPr/>
          </p:nvCxnSpPr>
          <p:spPr>
            <a:xfrm>
              <a:off x="3563731" y="3653309"/>
              <a:ext cx="0" cy="536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1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163"/>
            <a:ext cx="91821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5013325"/>
            <a:ext cx="91043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Box 1"/>
          <p:cNvSpPr txBox="1">
            <a:spLocks noChangeArrowheads="1"/>
          </p:cNvSpPr>
          <p:nvPr/>
        </p:nvSpPr>
        <p:spPr bwMode="auto">
          <a:xfrm>
            <a:off x="52388" y="419100"/>
            <a:ext cx="24399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ฝึกทำโจทย์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……..</a:t>
            </a:r>
            <a:endParaRPr lang="th-TH" altLang="th-TH" sz="4000" b="1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84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700213"/>
            <a:ext cx="91328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TextBox 1"/>
          <p:cNvSpPr txBox="1">
            <a:spLocks noChangeArrowheads="1"/>
          </p:cNvSpPr>
          <p:nvPr/>
        </p:nvSpPr>
        <p:spPr bwMode="auto">
          <a:xfrm>
            <a:off x="52388" y="419100"/>
            <a:ext cx="24399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ฝึกทำโจทย์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……..</a:t>
            </a:r>
            <a:endParaRPr lang="th-TH" altLang="th-TH" sz="4000" b="1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56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349375"/>
            <a:ext cx="9113837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Box 1"/>
          <p:cNvSpPr txBox="1">
            <a:spLocks noChangeArrowheads="1"/>
          </p:cNvSpPr>
          <p:nvPr/>
        </p:nvSpPr>
        <p:spPr bwMode="auto">
          <a:xfrm>
            <a:off x="52388" y="419100"/>
            <a:ext cx="24399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ฝึกทำโจทย์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……..</a:t>
            </a:r>
            <a:endParaRPr lang="th-TH" altLang="th-TH" sz="4000" b="1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83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1513" y="6321425"/>
            <a:ext cx="7239000" cy="563563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th-TH" sz="1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</a:t>
            </a:r>
            <a:r>
              <a:rPr lang="en-US" sz="1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www.cs.su.ac.th/~tasanawa/cs517111/string.ppt</a:t>
            </a:r>
            <a:endParaRPr lang="th-TH" sz="1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5779" name="TextBox 1"/>
          <p:cNvSpPr txBox="1">
            <a:spLocks noChangeArrowheads="1"/>
          </p:cNvSpPr>
          <p:nvPr/>
        </p:nvSpPr>
        <p:spPr bwMode="auto">
          <a:xfrm>
            <a:off x="611188" y="1125538"/>
            <a:ext cx="24399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ฝึกทำโจทย์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……..</a:t>
            </a:r>
            <a:endParaRPr lang="th-TH" altLang="th-TH" sz="4000" b="1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31975"/>
            <a:ext cx="8569325" cy="2676525"/>
          </a:xfrm>
          <a:ln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th-TH" sz="2800" b="1" smtClean="0">
                <a:latin typeface="TH SarabunPSK" pitchFamily="34" charset="-34"/>
                <a:cs typeface="TH SarabunPSK" pitchFamily="34" charset="-34"/>
              </a:rPr>
              <a:t>6.</a:t>
            </a:r>
            <a:r>
              <a:rPr lang="th-TH" altLang="th-TH" sz="2800" b="1" smtClean="0">
                <a:latin typeface="TH SarabunPSK" pitchFamily="34" charset="-34"/>
                <a:cs typeface="TH SarabunPSK" pitchFamily="34" charset="-34"/>
              </a:rPr>
              <a:t>จงเขียนโปรแกรมรับค่าเลขฐาน </a:t>
            </a:r>
            <a:r>
              <a:rPr lang="en-US" altLang="th-TH" sz="2800" b="1" smtClean="0">
                <a:latin typeface="TH SarabunPSK" pitchFamily="34" charset="-34"/>
                <a:cs typeface="TH SarabunPSK" pitchFamily="34" charset="-34"/>
              </a:rPr>
              <a:t>16 </a:t>
            </a:r>
            <a:r>
              <a:rPr lang="th-TH" altLang="th-TH" sz="2800" b="1" smtClean="0">
                <a:latin typeface="TH SarabunPSK" pitchFamily="34" charset="-34"/>
                <a:cs typeface="TH SarabunPSK" pitchFamily="34" charset="-34"/>
              </a:rPr>
              <a:t>แล้วแปลงเป็นเลขฐาน </a:t>
            </a:r>
            <a:r>
              <a:rPr lang="en-US" altLang="th-TH" sz="2800" b="1" smtClean="0">
                <a:latin typeface="TH SarabunPSK" pitchFamily="34" charset="-34"/>
                <a:cs typeface="TH SarabunPSK" pitchFamily="34" charset="-34"/>
              </a:rPr>
              <a:t>10</a:t>
            </a:r>
          </a:p>
          <a:p>
            <a:pPr marL="0" indent="0" eaLnBrk="1" hangingPunct="1">
              <a:buFont typeface="Arial" pitchFamily="34" charset="0"/>
              <a:buNone/>
            </a:pPr>
            <a:endParaRPr lang="th-TH" altLang="th-TH" sz="3200" b="1" smtClean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th-TH" altLang="th-TH" sz="3200" b="1" smtClean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th-TH" altLang="th-TH" sz="3200" b="1" smtClean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en-US" altLang="th-TH" sz="3200" b="1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5781" name="TextBox 2"/>
          <p:cNvSpPr txBox="1">
            <a:spLocks noChangeArrowheads="1"/>
          </p:cNvSpPr>
          <p:nvPr/>
        </p:nvSpPr>
        <p:spPr bwMode="auto">
          <a:xfrm>
            <a:off x="1511300" y="2420938"/>
            <a:ext cx="15398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600" b="1">
                <a:latin typeface="TH SarabunPSK" pitchFamily="34" charset="-34"/>
                <a:cs typeface="TH SarabunPSK" pitchFamily="34" charset="-34"/>
              </a:rPr>
              <a:t>Input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600" b="1">
                <a:latin typeface="TH SarabunPSK" pitchFamily="34" charset="-34"/>
                <a:cs typeface="TH SarabunPSK" pitchFamily="34" charset="-34"/>
              </a:rPr>
              <a:t>FF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600" b="1">
                <a:latin typeface="TH SarabunPSK" pitchFamily="34" charset="-34"/>
                <a:cs typeface="TH SarabunPSK" pitchFamily="34" charset="-34"/>
              </a:rPr>
              <a:t>11</a:t>
            </a:r>
          </a:p>
        </p:txBody>
      </p:sp>
      <p:sp>
        <p:nvSpPr>
          <p:cNvPr id="75782" name="TextBox 5"/>
          <p:cNvSpPr txBox="1">
            <a:spLocks noChangeArrowheads="1"/>
          </p:cNvSpPr>
          <p:nvPr/>
        </p:nvSpPr>
        <p:spPr bwMode="auto">
          <a:xfrm>
            <a:off x="5181600" y="2427288"/>
            <a:ext cx="1244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600" b="1">
                <a:latin typeface="TH SarabunPSK" pitchFamily="34" charset="-34"/>
                <a:cs typeface="TH SarabunPSK" pitchFamily="34" charset="-34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600" b="1">
                <a:latin typeface="TH SarabunPSK" pitchFamily="34" charset="-34"/>
                <a:cs typeface="TH SarabunPSK" pitchFamily="34" charset="-34"/>
              </a:rPr>
              <a:t>255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3600" b="1">
                <a:latin typeface="TH SarabunPSK" pitchFamily="34" charset="-34"/>
                <a:cs typeface="TH SarabunPSK" pitchFamily="34" charset="-34"/>
              </a:rPr>
              <a:t>17</a:t>
            </a:r>
          </a:p>
        </p:txBody>
      </p:sp>
      <p:cxnSp>
        <p:nvCxnSpPr>
          <p:cNvPr id="7" name="ตัวเชื่อมต่อตรง 6"/>
          <p:cNvCxnSpPr/>
          <p:nvPr/>
        </p:nvCxnSpPr>
        <p:spPr>
          <a:xfrm>
            <a:off x="971550" y="2924175"/>
            <a:ext cx="619283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ตัวเชื่อมต่อตรง 2"/>
          <p:cNvCxnSpPr/>
          <p:nvPr/>
        </p:nvCxnSpPr>
        <p:spPr>
          <a:xfrm>
            <a:off x="3708400" y="2492375"/>
            <a:ext cx="0" cy="187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1513" y="6321425"/>
            <a:ext cx="7239000" cy="563563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th-TH" sz="1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</a:t>
            </a:r>
            <a:r>
              <a:rPr lang="en-US" sz="1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www.cs.su.ac.th/~tasanawa/cs517111/string.ppt</a:t>
            </a:r>
            <a:endParaRPr lang="th-TH" sz="18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6803" name="TextBox 1"/>
          <p:cNvSpPr txBox="1">
            <a:spLocks noChangeArrowheads="1"/>
          </p:cNvSpPr>
          <p:nvPr/>
        </p:nvSpPr>
        <p:spPr bwMode="auto">
          <a:xfrm>
            <a:off x="611188" y="1125538"/>
            <a:ext cx="3603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h-TH" altLang="th-TH" sz="4000" b="1">
                <a:latin typeface="TH SarabunPSK" pitchFamily="34" charset="-34"/>
                <a:cs typeface="TH SarabunPSK" pitchFamily="34" charset="-34"/>
              </a:rPr>
              <a:t>แนวคิดการทำโจทย์</a:t>
            </a:r>
            <a:r>
              <a:rPr lang="en-US" altLang="th-TH" sz="4000" b="1">
                <a:latin typeface="TH SarabunPSK" pitchFamily="34" charset="-34"/>
                <a:cs typeface="TH SarabunPSK" pitchFamily="34" charset="-34"/>
              </a:rPr>
              <a:t>……..</a:t>
            </a:r>
            <a:endParaRPr lang="th-TH" altLang="th-TH" sz="4000" b="1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31975"/>
            <a:ext cx="8569325" cy="588963"/>
          </a:xfrm>
          <a:ln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th-TH" sz="2800" b="1" dirty="0" smtClean="0">
                <a:latin typeface="TH SarabunPSK" pitchFamily="34" charset="-34"/>
                <a:cs typeface="TH SarabunPSK" pitchFamily="34" charset="-34"/>
              </a:rPr>
              <a:t>6.</a:t>
            </a:r>
            <a:r>
              <a:rPr lang="th-TH" altLang="th-TH" sz="2800" b="1" dirty="0" smtClean="0">
                <a:latin typeface="TH SarabunPSK" pitchFamily="34" charset="-34"/>
                <a:cs typeface="TH SarabunPSK" pitchFamily="34" charset="-34"/>
              </a:rPr>
              <a:t>จงเขียนโปรแกรมรับค่าเลขฐาน </a:t>
            </a:r>
            <a:r>
              <a:rPr lang="en-US" altLang="th-TH" sz="2800" b="1" dirty="0" smtClean="0">
                <a:latin typeface="TH SarabunPSK" pitchFamily="34" charset="-34"/>
                <a:cs typeface="TH SarabunPSK" pitchFamily="34" charset="-34"/>
              </a:rPr>
              <a:t>16 </a:t>
            </a:r>
            <a:r>
              <a:rPr lang="th-TH" altLang="th-TH" sz="2800" b="1" dirty="0" smtClean="0">
                <a:latin typeface="TH SarabunPSK" pitchFamily="34" charset="-34"/>
                <a:cs typeface="TH SarabunPSK" pitchFamily="34" charset="-34"/>
              </a:rPr>
              <a:t>แล้วแปลงเป็นเลขฐาน </a:t>
            </a:r>
            <a:r>
              <a:rPr lang="en-US" altLang="th-TH" sz="2800" b="1" dirty="0" smtClean="0">
                <a:latin typeface="TH SarabunPSK" pitchFamily="34" charset="-34"/>
                <a:cs typeface="TH SarabunPSK" pitchFamily="34" charset="-34"/>
              </a:rPr>
              <a:t>10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altLang="th-TH" sz="3200" b="1" dirty="0" smtClean="0">
                <a:latin typeface="TH SarabunPSK" pitchFamily="34" charset="-34"/>
                <a:cs typeface="TH SarabunPSK" pitchFamily="34" charset="-34"/>
              </a:rPr>
              <a:t>12345		</a:t>
            </a:r>
            <a:r>
              <a:rPr lang="th-TH" altLang="th-TH" sz="3200" b="1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altLang="th-TH" sz="3200" b="1" dirty="0" smtClean="0">
                <a:latin typeface="TH SarabunPSK" pitchFamily="34" charset="-34"/>
                <a:cs typeface="TH SarabunPSK" pitchFamily="34" charset="-34"/>
              </a:rPr>
              <a:t>1) </a:t>
            </a:r>
            <a:r>
              <a:rPr lang="th-TH" altLang="th-TH" sz="3200" b="1" dirty="0" smtClean="0">
                <a:latin typeface="TH SarabunPSK" pitchFamily="34" charset="-34"/>
                <a:cs typeface="TH SarabunPSK" pitchFamily="34" charset="-34"/>
              </a:rPr>
              <a:t>วัดความยาว	ได้ </a:t>
            </a:r>
            <a:r>
              <a:rPr lang="en-US" altLang="th-TH" sz="3200" b="1" dirty="0" smtClean="0">
                <a:latin typeface="TH SarabunPSK" pitchFamily="34" charset="-34"/>
                <a:cs typeface="TH SarabunPSK" pitchFamily="34" charset="-34"/>
              </a:rPr>
              <a:t>ln=5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altLang="th-TH" sz="3200" b="1" dirty="0" smtClean="0">
                <a:latin typeface="TH SarabunPSK" pitchFamily="34" charset="-34"/>
                <a:cs typeface="TH SarabunPSK" pitchFamily="34" charset="-34"/>
              </a:rPr>
              <a:t>1 2 3 4 5		2) </a:t>
            </a:r>
            <a:r>
              <a:rPr lang="th-TH" altLang="th-TH" sz="3200" b="1" dirty="0" smtClean="0">
                <a:latin typeface="TH SarabunPSK" pitchFamily="34" charset="-34"/>
                <a:cs typeface="TH SarabunPSK" pitchFamily="34" charset="-34"/>
              </a:rPr>
              <a:t>อ่านออกมาที่ </a:t>
            </a:r>
            <a:r>
              <a:rPr lang="en-US" altLang="th-TH" sz="3200" b="1" dirty="0" smtClean="0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altLang="th-TH" sz="3200" b="1" dirty="0" smtClean="0">
                <a:latin typeface="TH SarabunPSK" pitchFamily="34" charset="-34"/>
                <a:cs typeface="TH SarabunPSK" pitchFamily="34" charset="-34"/>
              </a:rPr>
              <a:t>ตัวอักษร แล้วแทนด้วยตัวเลข</a:t>
            </a:r>
            <a:endParaRPr lang="en-US" alt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altLang="th-TH" sz="3200" b="1" dirty="0" smtClean="0">
                <a:latin typeface="TH SarabunPSK" pitchFamily="34" charset="-34"/>
                <a:cs typeface="TH SarabunPSK" pitchFamily="34" charset="-34"/>
              </a:rPr>
              <a:t>1+(10*10*10*10)	3) </a:t>
            </a:r>
            <a:r>
              <a:rPr lang="th-TH" altLang="th-TH" sz="3200" b="1" dirty="0" smtClean="0">
                <a:latin typeface="TH SarabunPSK" pitchFamily="34" charset="-34"/>
                <a:cs typeface="TH SarabunPSK" pitchFamily="34" charset="-34"/>
              </a:rPr>
              <a:t>กำหนดค่าให้กับตัวเลขในแต่ละหลัก</a:t>
            </a:r>
            <a:r>
              <a:rPr lang="en-US" altLang="th-TH" sz="3200" b="1" dirty="0" smtClean="0">
                <a:latin typeface="TH SarabunPSK" pitchFamily="34" charset="-34"/>
                <a:cs typeface="TH SarabunPSK" pitchFamily="34" charset="-34"/>
              </a:rPr>
              <a:t>2+(10*10*10)		4) </a:t>
            </a:r>
            <a:r>
              <a:rPr lang="th-TH" altLang="th-TH" sz="3200" b="1" dirty="0" smtClean="0">
                <a:latin typeface="TH SarabunPSK" pitchFamily="34" charset="-34"/>
                <a:cs typeface="TH SarabunPSK" pitchFamily="34" charset="-34"/>
              </a:rPr>
              <a:t>คำนวณค่าประจำหลักให้กับตัวเลขแต่ละหลัก</a:t>
            </a:r>
            <a:endParaRPr lang="en-US" alt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altLang="th-TH" sz="3200" b="1" dirty="0" smtClean="0">
                <a:latin typeface="TH SarabunPSK" pitchFamily="34" charset="-34"/>
                <a:cs typeface="TH SarabunPSK" pitchFamily="34" charset="-34"/>
              </a:rPr>
              <a:t>3+(10*10)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altLang="th-TH" sz="3200" b="1" dirty="0" smtClean="0">
                <a:latin typeface="TH SarabunPSK" pitchFamily="34" charset="-34"/>
                <a:cs typeface="TH SarabunPSK" pitchFamily="34" charset="-34"/>
              </a:rPr>
              <a:t>4+(10)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altLang="th-TH" sz="3200" b="1" dirty="0" smtClean="0">
                <a:latin typeface="TH SarabunPSK" pitchFamily="34" charset="-34"/>
                <a:cs typeface="TH SarabunPSK" pitchFamily="34" charset="-34"/>
              </a:rPr>
              <a:t>5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alt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en-US" alt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th-TH" alt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th-TH" alt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th-TH" alt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en-US" altLang="th-TH" sz="32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4" name="ลูกศรเชื่อมต่อแบบตรง 3"/>
          <p:cNvCxnSpPr/>
          <p:nvPr/>
        </p:nvCxnSpPr>
        <p:spPr>
          <a:xfrm>
            <a:off x="395288" y="2852738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/>
          <p:nvPr/>
        </p:nvCxnSpPr>
        <p:spPr>
          <a:xfrm>
            <a:off x="611188" y="2852738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/>
          <p:cNvCxnSpPr/>
          <p:nvPr/>
        </p:nvCxnSpPr>
        <p:spPr>
          <a:xfrm>
            <a:off x="755650" y="2860675"/>
            <a:ext cx="144463" cy="252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/>
          <p:nvPr/>
        </p:nvCxnSpPr>
        <p:spPr>
          <a:xfrm>
            <a:off x="925513" y="2841625"/>
            <a:ext cx="144462" cy="252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>
            <a:off x="1101725" y="2840038"/>
            <a:ext cx="144463" cy="2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10" name="TextBox 5"/>
          <p:cNvSpPr txBox="1">
            <a:spLocks noChangeArrowheads="1"/>
          </p:cNvSpPr>
          <p:nvPr/>
        </p:nvSpPr>
        <p:spPr bwMode="auto">
          <a:xfrm>
            <a:off x="6443663" y="836613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cs typeface="Angsana New" pitchFamily="18" charset="-34"/>
              </a:rPr>
              <a:t>X1.c</a:t>
            </a:r>
            <a:endParaRPr lang="th-TH" altLang="th-TH" sz="180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20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915816" y="2253945"/>
            <a:ext cx="3960440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th-TH" sz="2400" b="1" dirty="0" smtClean="0">
                <a:solidFill>
                  <a:srgbClr val="CC0000"/>
                </a:solidFill>
                <a:latin typeface="Courier New" pitchFamily="49" charset="0"/>
                <a:cs typeface="Angsana New" pitchFamily="18" charset="-34"/>
              </a:rPr>
              <a:t>J  a  n u  a </a:t>
            </a:r>
            <a:r>
              <a:rPr lang="en-US" altLang="th-TH" sz="2000" b="1" dirty="0" smtClean="0">
                <a:solidFill>
                  <a:srgbClr val="CC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altLang="th-TH" sz="2400" b="1" dirty="0" smtClean="0">
                <a:solidFill>
                  <a:srgbClr val="CC0000"/>
                </a:solidFill>
                <a:latin typeface="Courier New" pitchFamily="49" charset="0"/>
                <a:cs typeface="Angsana New" pitchFamily="18" charset="-34"/>
              </a:rPr>
              <a:t>r </a:t>
            </a:r>
            <a:r>
              <a:rPr lang="en-US" altLang="th-TH" sz="1800" b="1" dirty="0" smtClean="0">
                <a:solidFill>
                  <a:srgbClr val="CC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altLang="th-TH" sz="2400" b="1" dirty="0" smtClean="0">
                <a:solidFill>
                  <a:srgbClr val="CC0000"/>
                </a:solidFill>
                <a:latin typeface="Courier New" pitchFamily="49" charset="0"/>
                <a:cs typeface="Angsana New" pitchFamily="18" charset="-34"/>
              </a:rPr>
              <a:t>y</a:t>
            </a:r>
            <a:r>
              <a:rPr lang="en-US" sz="2400" dirty="0" smtClean="0"/>
              <a:t>   \</a:t>
            </a:r>
            <a:r>
              <a:rPr lang="en-US" sz="2400" dirty="0"/>
              <a:t>0</a:t>
            </a:r>
            <a:endParaRPr lang="th-TH" sz="2400" dirty="0"/>
          </a:p>
        </p:txBody>
      </p:sp>
      <p:cxnSp>
        <p:nvCxnSpPr>
          <p:cNvPr id="6" name="ตัวเชื่อมต่อตรง 5"/>
          <p:cNvCxnSpPr/>
          <p:nvPr/>
        </p:nvCxnSpPr>
        <p:spPr bwMode="auto">
          <a:xfrm>
            <a:off x="3347616" y="2253944"/>
            <a:ext cx="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ตัวเชื่อมต่อตรง 6"/>
          <p:cNvCxnSpPr/>
          <p:nvPr/>
        </p:nvCxnSpPr>
        <p:spPr bwMode="auto">
          <a:xfrm>
            <a:off x="3852441" y="2253944"/>
            <a:ext cx="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ตัวเชื่อมต่อตรง 7"/>
          <p:cNvCxnSpPr/>
          <p:nvPr/>
        </p:nvCxnSpPr>
        <p:spPr bwMode="auto">
          <a:xfrm>
            <a:off x="4355678" y="2253944"/>
            <a:ext cx="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999952" y="1928506"/>
            <a:ext cx="387630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 dirty="0">
                <a:cs typeface="Angsana New" pitchFamily="18" charset="-34"/>
              </a:rPr>
              <a:t>[0]   [1]   [2]   [3]   [4] </a:t>
            </a:r>
            <a:r>
              <a:rPr lang="en-US" altLang="th-TH" sz="1800" dirty="0" smtClean="0">
                <a:cs typeface="Angsana New" pitchFamily="18" charset="-34"/>
              </a:rPr>
              <a:t>    [5]    [6]     [7]</a:t>
            </a:r>
            <a:endParaRPr lang="th-TH" altLang="th-TH" sz="1800" dirty="0">
              <a:cs typeface="Angsana New" pitchFamily="18" charset="-34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1763688" y="2298394"/>
            <a:ext cx="1088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 dirty="0" smtClean="0">
                <a:cs typeface="Angsana New" pitchFamily="18" charset="-34"/>
              </a:rPr>
              <a:t>month  </a:t>
            </a:r>
            <a:r>
              <a:rPr lang="en-US" altLang="th-TH" sz="1800" dirty="0">
                <a:cs typeface="Angsana New" pitchFamily="18" charset="-34"/>
              </a:rPr>
              <a:t>=</a:t>
            </a:r>
            <a:endParaRPr lang="th-TH" altLang="th-TH" sz="1800" dirty="0">
              <a:cs typeface="Angsana New" pitchFamily="18" charset="-34"/>
            </a:endParaRPr>
          </a:p>
        </p:txBody>
      </p:sp>
      <p:cxnSp>
        <p:nvCxnSpPr>
          <p:cNvPr id="11" name="ตัวเชื่อมต่อตรง 10"/>
          <p:cNvCxnSpPr/>
          <p:nvPr/>
        </p:nvCxnSpPr>
        <p:spPr>
          <a:xfrm>
            <a:off x="4787478" y="2253944"/>
            <a:ext cx="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2432306" y="3212976"/>
            <a:ext cx="17796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dirty="0" smtClean="0">
                <a:cs typeface="Angsana New" pitchFamily="18" charset="-34"/>
              </a:rPr>
              <a:t>*</a:t>
            </a:r>
            <a:r>
              <a:rPr lang="en-US" altLang="th-TH" b="1" dirty="0" err="1" smtClean="0">
                <a:latin typeface="Courier New" pitchFamily="49" charset="0"/>
                <a:cs typeface="Angsana New" pitchFamily="18" charset="-34"/>
              </a:rPr>
              <a:t>monthPtr</a:t>
            </a:r>
            <a:endParaRPr lang="th-TH" altLang="th-TH" dirty="0">
              <a:cs typeface="Angsana New" pitchFamily="18" charset="-34"/>
            </a:endParaRPr>
          </a:p>
        </p:txBody>
      </p:sp>
      <p:cxnSp>
        <p:nvCxnSpPr>
          <p:cNvPr id="13" name="ลูกศรเชื่อมต่อแบบตรง 12"/>
          <p:cNvCxnSpPr/>
          <p:nvPr/>
        </p:nvCxnSpPr>
        <p:spPr>
          <a:xfrm flipV="1">
            <a:off x="3211091" y="2715907"/>
            <a:ext cx="1" cy="436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stCxn id="10" idx="2"/>
          </p:cNvCxnSpPr>
          <p:nvPr/>
        </p:nvCxnSpPr>
        <p:spPr>
          <a:xfrm>
            <a:off x="2308068" y="2667726"/>
            <a:ext cx="572823" cy="4847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ตัวเชื่อมต่อตรง 14"/>
          <p:cNvCxnSpPr/>
          <p:nvPr/>
        </p:nvCxnSpPr>
        <p:spPr>
          <a:xfrm>
            <a:off x="5300241" y="2275888"/>
            <a:ext cx="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ตัวเชื่อมต่อตรง 15"/>
          <p:cNvCxnSpPr/>
          <p:nvPr/>
        </p:nvCxnSpPr>
        <p:spPr>
          <a:xfrm>
            <a:off x="5796136" y="2275888"/>
            <a:ext cx="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ตัวเชื่อมต่อตรง 16"/>
          <p:cNvCxnSpPr/>
          <p:nvPr/>
        </p:nvCxnSpPr>
        <p:spPr>
          <a:xfrm>
            <a:off x="6372200" y="2251563"/>
            <a:ext cx="0" cy="46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15616" y="4293096"/>
            <a:ext cx="619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th-TH" b="1" dirty="0">
                <a:solidFill>
                  <a:srgbClr val="0000FF"/>
                </a:solidFill>
                <a:latin typeface="Courier New" pitchFamily="49" charset="0"/>
                <a:cs typeface="Angsana New" pitchFamily="18" charset="-34"/>
              </a:rPr>
              <a:t>char</a:t>
            </a:r>
            <a:r>
              <a:rPr lang="en-US" altLang="th-TH" b="1" dirty="0">
                <a:solidFill>
                  <a:srgbClr val="800000"/>
                </a:solidFill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altLang="th-TH" b="1" dirty="0">
                <a:latin typeface="Courier New" pitchFamily="49" charset="0"/>
                <a:cs typeface="Angsana New" pitchFamily="18" charset="-34"/>
              </a:rPr>
              <a:t>*</a:t>
            </a:r>
            <a:r>
              <a:rPr lang="en-US" altLang="th-TH" b="1" dirty="0" err="1">
                <a:latin typeface="Courier New" pitchFamily="49" charset="0"/>
                <a:cs typeface="Angsana New" pitchFamily="18" charset="-34"/>
              </a:rPr>
              <a:t>monthPtr</a:t>
            </a:r>
            <a:r>
              <a:rPr lang="en-US" altLang="th-TH" b="1" dirty="0">
                <a:solidFill>
                  <a:srgbClr val="80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altLang="th-TH" b="1" dirty="0">
                <a:latin typeface="Courier New" pitchFamily="49" charset="0"/>
                <a:cs typeface="Angsana New" pitchFamily="18" charset="-34"/>
              </a:rPr>
              <a:t>=</a:t>
            </a:r>
            <a:r>
              <a:rPr lang="en-US" altLang="th-TH" b="1" dirty="0">
                <a:solidFill>
                  <a:srgbClr val="80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altLang="th-TH" b="1" dirty="0">
                <a:latin typeface="Courier New" pitchFamily="49" charset="0"/>
                <a:cs typeface="Angsana New" pitchFamily="18" charset="-34"/>
              </a:rPr>
              <a:t>“</a:t>
            </a:r>
            <a:r>
              <a:rPr lang="en-US" altLang="th-TH" b="1" dirty="0">
                <a:solidFill>
                  <a:srgbClr val="CC0000"/>
                </a:solidFill>
                <a:latin typeface="Courier New" pitchFamily="49" charset="0"/>
                <a:cs typeface="Angsana New" pitchFamily="18" charset="-34"/>
              </a:rPr>
              <a:t>January</a:t>
            </a:r>
            <a:r>
              <a:rPr lang="en-US" altLang="th-TH" b="1" dirty="0">
                <a:latin typeface="Courier New" pitchFamily="49" charset="0"/>
                <a:cs typeface="Angsana New" pitchFamily="18" charset="-34"/>
              </a:rPr>
              <a:t>”;</a:t>
            </a:r>
            <a:endParaRPr lang="th-TH" dirty="0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1115318" y="889556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th-TH" b="1" dirty="0">
                <a:solidFill>
                  <a:srgbClr val="0000FF"/>
                </a:solidFill>
                <a:latin typeface="Courier New" pitchFamily="49" charset="0"/>
                <a:cs typeface="Angsana New" pitchFamily="18" charset="-34"/>
              </a:rPr>
              <a:t>char</a:t>
            </a:r>
            <a:r>
              <a:rPr lang="en-US" altLang="th-TH" b="1" dirty="0">
                <a:latin typeface="Courier New" pitchFamily="49" charset="0"/>
                <a:cs typeface="Angsana New" pitchFamily="18" charset="-34"/>
              </a:rPr>
              <a:t>  month[] = “</a:t>
            </a:r>
            <a:r>
              <a:rPr lang="en-US" altLang="th-TH" b="1" dirty="0">
                <a:solidFill>
                  <a:srgbClr val="CC0000"/>
                </a:solidFill>
                <a:latin typeface="Courier New" pitchFamily="49" charset="0"/>
                <a:cs typeface="Angsana New" pitchFamily="18" charset="-34"/>
              </a:rPr>
              <a:t>January</a:t>
            </a:r>
            <a:r>
              <a:rPr lang="en-US" altLang="th-TH" b="1" dirty="0">
                <a:latin typeface="Courier New" pitchFamily="49" charset="0"/>
                <a:cs typeface="Angsana New" pitchFamily="18" charset="-34"/>
              </a:rPr>
              <a:t>”;</a:t>
            </a:r>
            <a:endParaRPr lang="th-TH" altLang="th-TH" b="1" dirty="0">
              <a:latin typeface="Courier New" pitchFamily="49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37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สาระสำคัญ">
  <a:themeElements>
    <a:clrScheme name="สาระสำคัญ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สาระสำคัญ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สาระสำคัญ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848</TotalTime>
  <Words>3103</Words>
  <Application>Microsoft Office PowerPoint</Application>
  <PresentationFormat>นำเสนอทางหน้าจอ (4:3)</PresentationFormat>
  <Paragraphs>837</Paragraphs>
  <Slides>86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86</vt:i4>
      </vt:variant>
    </vt:vector>
  </HeadingPairs>
  <TitlesOfParts>
    <vt:vector size="87" baseType="lpstr">
      <vt:lpstr>สาระสำคัญ</vt:lpstr>
      <vt:lpstr>ตัวแปรชุดของตัวอักขระ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จงเขียนโปรแกรม รับข้อมูลและแสดงผลข้อมูลต่อไปนี้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String Library Functions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ที่มา: www.cs.su.ac.th/~tasanawa/cs517111/string.ppt</vt:lpstr>
      <vt:lpstr>ที่มา: www.cs.su.ac.th/~tasanawa/cs517111/string.ppt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GGG</dc:creator>
  <cp:lastModifiedBy>GGG</cp:lastModifiedBy>
  <cp:revision>79</cp:revision>
  <dcterms:created xsi:type="dcterms:W3CDTF">2017-10-16T06:59:22Z</dcterms:created>
  <dcterms:modified xsi:type="dcterms:W3CDTF">2018-10-17T00:39:21Z</dcterms:modified>
</cp:coreProperties>
</file>