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5" r:id="rId1"/>
  </p:sldMasterIdLst>
  <p:notesMasterIdLst>
    <p:notesMasterId r:id="rId86"/>
  </p:notesMasterIdLst>
  <p:handoutMasterIdLst>
    <p:handoutMasterId r:id="rId87"/>
  </p:handoutMasterIdLst>
  <p:sldIdLst>
    <p:sldId id="256" r:id="rId2"/>
    <p:sldId id="445" r:id="rId3"/>
    <p:sldId id="334" r:id="rId4"/>
    <p:sldId id="399" r:id="rId5"/>
    <p:sldId id="400" r:id="rId6"/>
    <p:sldId id="401" r:id="rId7"/>
    <p:sldId id="402" r:id="rId8"/>
    <p:sldId id="403" r:id="rId9"/>
    <p:sldId id="404" r:id="rId10"/>
    <p:sldId id="406" r:id="rId11"/>
    <p:sldId id="385" r:id="rId12"/>
    <p:sldId id="386" r:id="rId13"/>
    <p:sldId id="387" r:id="rId14"/>
    <p:sldId id="405" r:id="rId15"/>
    <p:sldId id="330" r:id="rId16"/>
    <p:sldId id="365" r:id="rId17"/>
    <p:sldId id="366" r:id="rId18"/>
    <p:sldId id="367" r:id="rId19"/>
    <p:sldId id="368" r:id="rId20"/>
    <p:sldId id="409" r:id="rId21"/>
    <p:sldId id="410" r:id="rId22"/>
    <p:sldId id="411" r:id="rId23"/>
    <p:sldId id="412" r:id="rId24"/>
    <p:sldId id="413" r:id="rId25"/>
    <p:sldId id="414" r:id="rId26"/>
    <p:sldId id="415" r:id="rId27"/>
    <p:sldId id="388" r:id="rId28"/>
    <p:sldId id="389" r:id="rId29"/>
    <p:sldId id="390" r:id="rId30"/>
    <p:sldId id="391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416" r:id="rId39"/>
    <p:sldId id="442" r:id="rId40"/>
    <p:sldId id="392" r:id="rId41"/>
    <p:sldId id="393" r:id="rId42"/>
    <p:sldId id="383" r:id="rId43"/>
    <p:sldId id="408" r:id="rId44"/>
    <p:sldId id="407" r:id="rId45"/>
    <p:sldId id="369" r:id="rId46"/>
    <p:sldId id="370" r:id="rId47"/>
    <p:sldId id="371" r:id="rId48"/>
    <p:sldId id="372" r:id="rId49"/>
    <p:sldId id="417" r:id="rId50"/>
    <p:sldId id="394" r:id="rId51"/>
    <p:sldId id="430" r:id="rId52"/>
    <p:sldId id="418" r:id="rId53"/>
    <p:sldId id="420" r:id="rId54"/>
    <p:sldId id="421" r:id="rId55"/>
    <p:sldId id="419" r:id="rId56"/>
    <p:sldId id="422" r:id="rId57"/>
    <p:sldId id="423" r:id="rId58"/>
    <p:sldId id="424" r:id="rId59"/>
    <p:sldId id="425" r:id="rId60"/>
    <p:sldId id="426" r:id="rId61"/>
    <p:sldId id="427" r:id="rId62"/>
    <p:sldId id="396" r:id="rId63"/>
    <p:sldId id="429" r:id="rId64"/>
    <p:sldId id="428" r:id="rId65"/>
    <p:sldId id="395" r:id="rId66"/>
    <p:sldId id="432" r:id="rId67"/>
    <p:sldId id="431" r:id="rId68"/>
    <p:sldId id="433" r:id="rId69"/>
    <p:sldId id="447" r:id="rId70"/>
    <p:sldId id="448" r:id="rId71"/>
    <p:sldId id="301" r:id="rId72"/>
    <p:sldId id="446" r:id="rId73"/>
    <p:sldId id="338" r:id="rId74"/>
    <p:sldId id="397" r:id="rId75"/>
    <p:sldId id="398" r:id="rId76"/>
    <p:sldId id="434" r:id="rId77"/>
    <p:sldId id="435" r:id="rId78"/>
    <p:sldId id="436" r:id="rId79"/>
    <p:sldId id="437" r:id="rId80"/>
    <p:sldId id="438" r:id="rId81"/>
    <p:sldId id="439" r:id="rId82"/>
    <p:sldId id="441" r:id="rId83"/>
    <p:sldId id="443" r:id="rId84"/>
    <p:sldId id="444" r:id="rId85"/>
  </p:sldIdLst>
  <p:sldSz cx="9144000" cy="6858000" type="screen4x3"/>
  <p:notesSz cx="7099300" cy="10234613"/>
  <p:embeddedFontLst>
    <p:embeddedFont>
      <p:font typeface="Angsana New" panose="02020603050405020304" pitchFamily="18" charset="-34"/>
      <p:regular r:id="rId88"/>
      <p:bold r:id="rId89"/>
      <p:italic r:id="rId90"/>
      <p:boldItalic r:id="rId91"/>
    </p:embeddedFont>
    <p:embeddedFont>
      <p:font typeface="EucrosiaUPC" panose="02020603050405020304" pitchFamily="18" charset="-34"/>
      <p:regular r:id="rId92"/>
      <p:bold r:id="rId93"/>
      <p:italic r:id="rId94"/>
      <p:boldItalic r:id="rId95"/>
    </p:embeddedFont>
    <p:embeddedFont>
      <p:font typeface="LilyUPC" panose="020B0604020202020204" pitchFamily="34" charset="-34"/>
      <p:regular r:id="rId96"/>
      <p:bold r:id="rId97"/>
      <p:italic r:id="rId98"/>
      <p:boldItalic r:id="rId99"/>
    </p:embeddedFont>
    <p:embeddedFont>
      <p:font typeface="AngsanaUPC" panose="02020603050405020304" pitchFamily="18" charset="-34"/>
      <p:regular r:id="rId100"/>
      <p:bold r:id="rId101"/>
      <p:italic r:id="rId102"/>
      <p:boldItalic r:id="rId103"/>
    </p:embeddedFont>
    <p:embeddedFont>
      <p:font typeface="Cambria Math" panose="02040503050406030204" pitchFamily="18" charset="0"/>
      <p:regular r:id="rId104"/>
    </p:embeddedFont>
    <p:embeddedFont>
      <p:font typeface="Arial Black" panose="020B0A04020102020204" pitchFamily="34" charset="0"/>
      <p:bold r:id="rId105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EucrosiaUPC" pitchFamily="18" charset="-34"/>
        <a:ea typeface="+mn-ea"/>
        <a:cs typeface="EucrosiaUPC" pitchFamily="18" charset="-34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EucrosiaUPC" pitchFamily="18" charset="-34"/>
        <a:ea typeface="+mn-ea"/>
        <a:cs typeface="EucrosiaUPC" pitchFamily="18" charset="-34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EucrosiaUPC" pitchFamily="18" charset="-34"/>
        <a:ea typeface="+mn-ea"/>
        <a:cs typeface="EucrosiaUPC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EucrosiaUPC" pitchFamily="18" charset="-34"/>
        <a:ea typeface="+mn-ea"/>
        <a:cs typeface="EucrosiaUPC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EucrosiaUPC" pitchFamily="18" charset="-34"/>
        <a:ea typeface="+mn-ea"/>
        <a:cs typeface="EucrosiaUPC" pitchFamily="18" charset="-34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EucrosiaUPC" pitchFamily="18" charset="-34"/>
        <a:ea typeface="+mn-ea"/>
        <a:cs typeface="EucrosiaUPC" pitchFamily="18" charset="-34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EucrosiaUPC" pitchFamily="18" charset="-34"/>
        <a:ea typeface="+mn-ea"/>
        <a:cs typeface="EucrosiaUPC" pitchFamily="18" charset="-34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EucrosiaUPC" pitchFamily="18" charset="-34"/>
        <a:ea typeface="+mn-ea"/>
        <a:cs typeface="EucrosiaUPC" pitchFamily="18" charset="-34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EucrosiaUPC" pitchFamily="18" charset="-34"/>
        <a:ea typeface="+mn-ea"/>
        <a:cs typeface="EucrosiaUPC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00"/>
    <a:srgbClr val="CC0000"/>
    <a:srgbClr val="FFCCCC"/>
    <a:srgbClr val="FF3300"/>
    <a:srgbClr val="FF7C80"/>
    <a:srgbClr val="66FFFF"/>
    <a:srgbClr val="99FF33"/>
    <a:srgbClr val="009900"/>
    <a:srgbClr val="002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2308" autoAdjust="0"/>
  </p:normalViewPr>
  <p:slideViewPr>
    <p:cSldViewPr>
      <p:cViewPr varScale="1">
        <p:scale>
          <a:sx n="69" d="100"/>
          <a:sy n="69" d="100"/>
        </p:scale>
        <p:origin x="-1182" y="-102"/>
      </p:cViewPr>
      <p:guideLst>
        <p:guide orient="horz" pos="279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102" Type="http://schemas.openxmlformats.org/officeDocument/2006/relationships/font" Target="fonts/font15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font" Target="fonts/font3.fntdata"/><Relationship Id="rId95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font" Target="fonts/font13.fntdata"/><Relationship Id="rId105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font" Target="fonts/font6.fntdata"/><Relationship Id="rId98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font" Target="fonts/font16.fntdata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font" Target="fonts/font1.fntdata"/><Relationship Id="rId91" Type="http://schemas.openxmlformats.org/officeDocument/2006/relationships/font" Target="fonts/font4.fntdata"/><Relationship Id="rId9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94" Type="http://schemas.openxmlformats.org/officeDocument/2006/relationships/font" Target="fonts/font7.fntdata"/><Relationship Id="rId99" Type="http://schemas.openxmlformats.org/officeDocument/2006/relationships/font" Target="fonts/font12.fntdata"/><Relationship Id="rId10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10.fntdata"/><Relationship Id="rId104" Type="http://schemas.openxmlformats.org/officeDocument/2006/relationships/font" Target="fonts/font17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30328C8-C6E8-4E37-B854-A594CD95C8AE}" type="datetimeFigureOut">
              <a:rPr lang="th-TH"/>
              <a:pPr>
                <a:defRPr/>
              </a:pPr>
              <a:t>14/10/61</a:t>
            </a:fld>
            <a:endParaRPr lang="th-TH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2EAD206-99DB-4A17-B2A3-36B87838A33F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826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88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C9A328B-BCBF-49C9-A646-ECB0A909B8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462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th-TH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th-TH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9A328B-BCBF-49C9-A646-ECB0A909B826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7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9A328B-BCBF-49C9-A646-ECB0A909B826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7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9A328B-BCBF-49C9-A646-ECB0A909B826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7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9A328B-BCBF-49C9-A646-ECB0A909B826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7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9"/>
          <p:cNvSpPr>
            <a:spLocks noChangeArrowheads="1" noChangeShapeType="1" noTextEdit="1"/>
          </p:cNvSpPr>
          <p:nvPr/>
        </p:nvSpPr>
        <p:spPr bwMode="auto">
          <a:xfrm>
            <a:off x="1828800" y="457200"/>
            <a:ext cx="5181600" cy="5486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>
                    <a:alpha val="20000"/>
                  </a:srgbClr>
                </a:solidFill>
                <a:latin typeface="Arial Black"/>
              </a:rPr>
              <a:t>C</a:t>
            </a:r>
            <a:endParaRPr lang="th-TH" sz="3600" kern="10"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solidFill>
                <a:srgbClr val="FFFFFF">
                  <a:alpha val="20000"/>
                </a:srgbClr>
              </a:solidFill>
              <a:latin typeface="Arial Black"/>
            </a:endParaRP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086600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13F1F-7ACA-452C-A356-98F94BCE6494}" type="datetime1">
              <a:rPr lang="th-TH" smtClean="0"/>
              <a:t>14/10/61</a:t>
            </a:fld>
            <a:endParaRPr lang="th-TH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015199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5867C-7896-45BC-8101-B2C2F9BBBC11}" type="datetime1">
              <a:rPr lang="th-TH" smtClean="0"/>
              <a:t>14/10/61</a:t>
            </a:fld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85ED1-0304-4CB5-ABA2-C0199AE684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6204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0C469-238E-409C-AAE9-5659F7BD44C4}" type="datetime1">
              <a:rPr lang="th-TH" smtClean="0"/>
              <a:t>14/10/61</a:t>
            </a:fld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1D5B5-0496-484D-A53B-CA3EB8E839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58491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404D2-7FF6-4D08-9CB8-EEB2073E7F57}" type="datetime1">
              <a:rPr lang="th-TH" smtClean="0"/>
              <a:t>14/10/61</a:t>
            </a:fld>
            <a:endParaRPr lang="th-T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9AF97-AB73-4BC5-AF55-C22B72491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1546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162CD-95A8-4E6F-A269-1B04AE7C1E90}" type="datetime1">
              <a:rPr lang="th-TH" smtClean="0"/>
              <a:t>14/10/61</a:t>
            </a:fld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14EB7-B8D2-425E-B0F8-D9FF5627A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8629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28DDD-7239-486D-AFC7-61187D3D87F5}" type="datetime1">
              <a:rPr lang="th-TH" smtClean="0"/>
              <a:t>14/10/61</a:t>
            </a:fld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F6EA5-F0F3-4692-99B7-027E5057C7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1661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A1B06-FAB0-44E8-9A8F-146E9CB32CB4}" type="datetime1">
              <a:rPr lang="th-TH" smtClean="0"/>
              <a:t>14/10/61</a:t>
            </a:fld>
            <a:endParaRPr lang="th-TH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36E3F-A5AE-4A37-BB7C-F38E22AF6C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6493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88FB7-48AC-426C-88AE-C084DCBB59AA}" type="datetime1">
              <a:rPr lang="th-TH" smtClean="0"/>
              <a:t>14/10/61</a:t>
            </a:fld>
            <a:endParaRPr lang="th-TH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74186-F6AF-4C87-96FA-5851F7A95E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048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7EFAA-FDED-4954-ADDB-4B922330B346}" type="datetime1">
              <a:rPr lang="th-TH" smtClean="0"/>
              <a:t>14/10/61</a:t>
            </a:fld>
            <a:endParaRPr lang="th-T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9D0DF-9DAB-44B3-9D90-3319E63582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081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C0D93-C659-421D-BB38-B0A8F32CB17E}" type="datetime1">
              <a:rPr lang="th-TH" smtClean="0"/>
              <a:t>14/10/61</a:t>
            </a:fld>
            <a:endParaRPr lang="th-T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24E1D-B942-4F42-87E5-7682C23AA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440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C0835-094B-4679-8356-1F38A7A2DF45}" type="datetime1">
              <a:rPr lang="th-TH" smtClean="0"/>
              <a:t>14/10/61</a:t>
            </a:fld>
            <a:endParaRPr lang="th-TH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BEAFB-0DF7-4BF6-920C-CAD0CBAA98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4872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 smtClean="0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CD721-1672-4CBC-8125-7B79499DB39E}" type="datetime1">
              <a:rPr lang="th-TH" smtClean="0"/>
              <a:t>14/10/61</a:t>
            </a:fld>
            <a:endParaRPr lang="th-TH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866BD-ED19-42D7-9CFA-27BDEF80E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1539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2F"/>
            </a:gs>
            <a:gs pos="50000">
              <a:schemeClr val="bg2"/>
            </a:gs>
            <a:gs pos="100000">
              <a:srgbClr val="00182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h-TH" smtClean="0"/>
              <a:t>Click to edit Master text styles</a:t>
            </a:r>
          </a:p>
          <a:p>
            <a:pPr lvl="1"/>
            <a:r>
              <a:rPr lang="en-US" altLang="th-TH" smtClean="0"/>
              <a:t>Second level</a:t>
            </a:r>
          </a:p>
          <a:p>
            <a:pPr lvl="2"/>
            <a:r>
              <a:rPr lang="en-US" altLang="th-TH" smtClean="0"/>
              <a:t>Third level</a:t>
            </a:r>
          </a:p>
          <a:p>
            <a:pPr lvl="3"/>
            <a:r>
              <a:rPr lang="en-US" altLang="th-TH" smtClean="0"/>
              <a:t>Fourth level</a:t>
            </a:r>
          </a:p>
          <a:p>
            <a:pPr lvl="4"/>
            <a:r>
              <a:rPr lang="en-US" altLang="th-TH" smtClean="0"/>
              <a:t>Fifth level</a:t>
            </a:r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5369F9D-F300-4A17-BDBE-7D3AAA5875D2}" type="datetime1">
              <a:rPr lang="th-TH" smtClean="0"/>
              <a:t>14/10/61</a:t>
            </a:fld>
            <a:endParaRPr lang="th-TH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638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48EB410-64E6-46EF-B317-35E8C01FD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60" r:id="rId12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EucrosiaUPC" pitchFamily="18" charset="-34"/>
          <a:cs typeface="EucrosiaUPC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EucrosiaUPC" pitchFamily="18" charset="-34"/>
          <a:cs typeface="EucrosiaUPC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EucrosiaUPC" pitchFamily="18" charset="-34"/>
          <a:cs typeface="EucrosiaUPC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EucrosiaUPC" pitchFamily="18" charset="-34"/>
          <a:cs typeface="EucrosiaUPC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6000" b="1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EucrosiaUPC" pitchFamily="18" charset="-34"/>
          <a:cs typeface="EucrosiaUPC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6000" b="1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EucrosiaUPC" pitchFamily="18" charset="-34"/>
          <a:cs typeface="EucrosiaUPC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6000" b="1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EucrosiaUPC" pitchFamily="18" charset="-34"/>
          <a:cs typeface="EucrosiaUPC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6000" b="1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EucrosiaUPC" pitchFamily="18" charset="-34"/>
          <a:cs typeface="EucrosiaUPC" pitchFamily="18" charset="-34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50000"/>
        <a:buFont typeface="Wingdings" pitchFamily="2" charset="2"/>
        <a:buChar char="Ø"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50000"/>
        <a:buFont typeface="Wingdings" pitchFamily="2" charset="2"/>
        <a:buChar char="Ä"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362200"/>
            <a:ext cx="7772400" cy="1336675"/>
          </a:xfrm>
        </p:spPr>
        <p:txBody>
          <a:bodyPr/>
          <a:lstStyle/>
          <a:p>
            <a:pPr eaLnBrk="1" hangingPunct="1">
              <a:defRPr/>
            </a:pPr>
            <a:r>
              <a:rPr lang="th-TH" sz="5600" dirty="0">
                <a:cs typeface="Angsana New" pitchFamily="18" charset="-34"/>
              </a:rPr>
              <a:t>คำสั่งควบคุมแบบทำซ้ำ</a:t>
            </a:r>
            <a:endParaRPr lang="en-US" sz="5600" dirty="0" smtClean="0">
              <a:cs typeface="Angsana New" pitchFamily="18" charset="-34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h-TH" altLang="th-TH" sz="3600" dirty="0" smtClean="0"/>
              <a:t>นายมาโนชญ์ </a:t>
            </a:r>
            <a:r>
              <a:rPr lang="th-TH" altLang="th-TH" sz="3600" dirty="0" err="1" smtClean="0"/>
              <a:t>แสงศิริ</a:t>
            </a:r>
            <a:endParaRPr lang="th-TH" altLang="th-TH" sz="3600" dirty="0" smtClean="0"/>
          </a:p>
          <a:p>
            <a:pPr eaLnBrk="1" hangingPunct="1">
              <a:lnSpc>
                <a:spcPct val="90000"/>
              </a:lnSpc>
            </a:pPr>
            <a:r>
              <a:rPr lang="th-TH" altLang="th-TH" sz="3600" dirty="0" smtClean="0"/>
              <a:t>ครู </a:t>
            </a:r>
            <a:r>
              <a:rPr lang="th-TH" altLang="th-TH" sz="3600" dirty="0" err="1" smtClean="0"/>
              <a:t>คศ</a:t>
            </a:r>
            <a:r>
              <a:rPr lang="th-TH" altLang="th-TH" sz="3600" dirty="0" smtClean="0"/>
              <a:t>.</a:t>
            </a:r>
            <a:r>
              <a:rPr lang="en-US" altLang="th-TH" sz="3600" dirty="0" smtClean="0"/>
              <a:t>2</a:t>
            </a:r>
            <a:endParaRPr lang="th-TH" altLang="th-TH" sz="3600" dirty="0" smtClean="0"/>
          </a:p>
          <a:p>
            <a:pPr eaLnBrk="1" hangingPunct="1">
              <a:lnSpc>
                <a:spcPct val="90000"/>
              </a:lnSpc>
            </a:pPr>
            <a:r>
              <a:rPr lang="th-TH" altLang="th-TH" sz="3600" dirty="0" smtClean="0"/>
              <a:t>โรงเรียนพิจิตรพิทยาคม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h-TH" sz="3600" dirty="0" smtClean="0"/>
              <a:t>http://www.sangsiri.net</a:t>
            </a:r>
            <a:endParaRPr lang="th-TH" altLang="th-TH" sz="3600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120032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โอลิมปิก</a:t>
            </a:r>
            <a:r>
              <a:rPr lang="th-TH" altLang="th-TH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วิชาการ สอวน. ค่าย 1 วิชาคอมพิวเตอร์  </a:t>
            </a:r>
            <a:endParaRPr lang="th-TH" altLang="th-TH" sz="3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lang="th-TH" altLang="th-TH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ประจำปี</a:t>
            </a:r>
            <a:r>
              <a:rPr lang="th-TH" altLang="th-TH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การศึกษา </a:t>
            </a:r>
            <a:r>
              <a:rPr lang="th-TH" altLang="th-TH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256</a:t>
            </a:r>
            <a:r>
              <a:rPr lang="en-US" altLang="th-TH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th-TH" altLang="th-TH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h-TH" altLang="th-TH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ณ โรงเรียนกำแพงเพชรพิทยาคม</a:t>
            </a:r>
            <a:endParaRPr lang="th-TH" altLang="th-TH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ตัดมุมสี่เหลี่ยมผืนผ้าหนึ่งมุม 1"/>
          <p:cNvSpPr/>
          <p:nvPr/>
        </p:nvSpPr>
        <p:spPr bwMode="auto">
          <a:xfrm>
            <a:off x="0" y="6051452"/>
            <a:ext cx="3276600" cy="806548"/>
          </a:xfrm>
          <a:prstGeom prst="snip1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th-TH" altLang="th-TH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วันที่ </a:t>
            </a:r>
            <a:r>
              <a:rPr lang="en-US" altLang="th-TH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 </a:t>
            </a:r>
            <a:r>
              <a:rPr lang="th-TH" altLang="th-TH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ตุลาคม </a:t>
            </a:r>
            <a:r>
              <a:rPr lang="en-US" altLang="th-TH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2561</a:t>
            </a:r>
            <a:endParaRPr lang="th-TH" altLang="th-TH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th-TH" dirty="0" smtClean="0">
                <a:effectLst/>
              </a:rPr>
              <a:t>Boolean</a:t>
            </a:r>
            <a:endParaRPr lang="th-TH" altLang="th-TH" dirty="0" smtClean="0">
              <a:effectLst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143000"/>
            <a:ext cx="6248400" cy="868362"/>
          </a:xfrm>
          <a:solidFill>
            <a:srgbClr val="009900">
              <a:alpha val="67058"/>
            </a:srgbClr>
          </a:solidFill>
          <a:ln w="38100">
            <a:solidFill>
              <a:srgbClr val="66FFFF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altLang="th-TH" sz="6000" dirty="0" smtClean="0"/>
              <a:t>		1	 	</a:t>
            </a:r>
            <a:r>
              <a:rPr lang="en-US" altLang="th-TH" sz="6000" dirty="0" smtClean="0">
                <a:solidFill>
                  <a:schemeClr val="folHlink"/>
                </a:solidFill>
              </a:rPr>
              <a:t>=</a:t>
            </a:r>
            <a:r>
              <a:rPr lang="en-US" altLang="th-TH" sz="6000" dirty="0" smtClean="0"/>
              <a:t>   		true</a:t>
            </a:r>
            <a:endParaRPr lang="th-TH" altLang="th-TH" sz="5400" dirty="0" smtClean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447800" y="2133600"/>
            <a:ext cx="6248400" cy="868362"/>
          </a:xfrm>
          <a:prstGeom prst="rect">
            <a:avLst/>
          </a:prstGeom>
          <a:solidFill>
            <a:srgbClr val="009900">
              <a:alpha val="67058"/>
            </a:srgbClr>
          </a:solidFill>
          <a:ln w="38100">
            <a:solidFill>
              <a:srgbClr val="66FFFF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>
              <a:buFontTx/>
              <a:buNone/>
            </a:pPr>
            <a:r>
              <a:rPr lang="en-US" altLang="th-TH" sz="6000" dirty="0"/>
              <a:t>		</a:t>
            </a:r>
            <a:r>
              <a:rPr lang="en-US" altLang="th-TH" sz="6000" dirty="0" smtClean="0"/>
              <a:t>0</a:t>
            </a:r>
            <a:r>
              <a:rPr lang="en-US" altLang="th-TH" sz="6000" dirty="0"/>
              <a:t>	 	</a:t>
            </a:r>
            <a:r>
              <a:rPr lang="en-US" altLang="th-TH" sz="6000" dirty="0">
                <a:solidFill>
                  <a:schemeClr val="folHlink"/>
                </a:solidFill>
              </a:rPr>
              <a:t>=</a:t>
            </a:r>
            <a:r>
              <a:rPr lang="en-US" altLang="th-TH" sz="6000" dirty="0"/>
              <a:t>   	</a:t>
            </a:r>
            <a:r>
              <a:rPr lang="en-US" altLang="th-TH" sz="6000" dirty="0" smtClean="0"/>
              <a:t>	false</a:t>
            </a:r>
            <a:endParaRPr lang="th-TH" altLang="th-TH" sz="5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01689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uiExpand="1" build="p" animBg="1"/>
      <p:bldP spid="7578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905000"/>
            <a:ext cx="8153400" cy="49530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altLang="th-TH" dirty="0" smtClean="0"/>
              <a:t> </a:t>
            </a:r>
            <a:r>
              <a:rPr lang="en-US" altLang="th-TH" dirty="0" err="1" smtClean="0"/>
              <a:t>คำสั่ง</a:t>
            </a:r>
            <a:r>
              <a:rPr lang="en-US" altLang="th-TH" dirty="0" smtClean="0"/>
              <a:t> for</a:t>
            </a:r>
          </a:p>
          <a:p>
            <a:pPr lvl="1" algn="l">
              <a:buFontTx/>
              <a:buChar char="–"/>
            </a:pPr>
            <a:r>
              <a:rPr lang="th-TH" altLang="th-TH" dirty="0" smtClean="0"/>
              <a:t>ใช้</a:t>
            </a:r>
            <a:r>
              <a:rPr lang="th-TH" altLang="th-TH" dirty="0" smtClean="0"/>
              <a:t>กับลูปที่ทราบรอบการทำงานแน่นอน</a:t>
            </a:r>
            <a:endParaRPr lang="en-US" altLang="th-TH" dirty="0" smtClean="0"/>
          </a:p>
          <a:p>
            <a:pPr lvl="1">
              <a:buFontTx/>
              <a:buChar char="–"/>
            </a:pPr>
            <a:r>
              <a:rPr lang="th-TH" altLang="th-TH" dirty="0"/>
              <a:t>ทำซ้ำเมื่อเงื่อนไขเป็นจริงโดยตรวจสอบเงื่อนไขก่อนเข้าลูป</a:t>
            </a:r>
            <a:endParaRPr lang="en-US" altLang="th-TH" dirty="0" smtClean="0"/>
          </a:p>
          <a:p>
            <a:pPr algn="l">
              <a:buFontTx/>
              <a:buChar char="•"/>
            </a:pPr>
            <a:r>
              <a:rPr lang="en-US" altLang="th-TH" dirty="0" smtClean="0"/>
              <a:t> </a:t>
            </a:r>
            <a:r>
              <a:rPr lang="th-TH" altLang="th-TH" dirty="0" smtClean="0"/>
              <a:t>คำสั่ง </a:t>
            </a:r>
            <a:r>
              <a:rPr lang="en-US" altLang="th-TH" dirty="0" smtClean="0"/>
              <a:t>while</a:t>
            </a:r>
          </a:p>
          <a:p>
            <a:pPr lvl="1" algn="l">
              <a:buFontTx/>
              <a:buChar char="–"/>
            </a:pPr>
            <a:r>
              <a:rPr lang="en-US" altLang="th-TH" dirty="0" smtClean="0"/>
              <a:t> </a:t>
            </a:r>
            <a:r>
              <a:rPr lang="th-TH" altLang="th-TH" dirty="0" smtClean="0"/>
              <a:t>ใช้กับลูปที่ไม่ทราบจำนวนทำซ้ำที่แน่นอน</a:t>
            </a:r>
          </a:p>
          <a:p>
            <a:pPr lvl="1" algn="l">
              <a:buFontTx/>
              <a:buChar char="–"/>
            </a:pPr>
            <a:r>
              <a:rPr lang="th-TH" altLang="th-TH" dirty="0" smtClean="0"/>
              <a:t> ทำ</a:t>
            </a:r>
            <a:r>
              <a:rPr lang="th-TH" altLang="th-TH" dirty="0" smtClean="0"/>
              <a:t>ซ้ำเมื่อเงื่อนไขเป็นจริงโดยตรว</a:t>
            </a:r>
            <a:r>
              <a:rPr lang="th-TH" altLang="th-TH" dirty="0" smtClean="0"/>
              <a:t>จสอบเงื่อนไขก่อนเข้าลูป</a:t>
            </a:r>
            <a:endParaRPr lang="en-US" altLang="th-TH" dirty="0" smtClean="0"/>
          </a:p>
          <a:p>
            <a:pPr algn="l">
              <a:buFontTx/>
              <a:buChar char="•"/>
            </a:pPr>
            <a:r>
              <a:rPr lang="en-US" altLang="th-TH" dirty="0" smtClean="0"/>
              <a:t> </a:t>
            </a:r>
            <a:r>
              <a:rPr lang="th-TH" altLang="th-TH" dirty="0" smtClean="0"/>
              <a:t>คำสั่ง </a:t>
            </a:r>
            <a:r>
              <a:rPr lang="en-US" altLang="th-TH" dirty="0" smtClean="0"/>
              <a:t>do while</a:t>
            </a:r>
          </a:p>
          <a:p>
            <a:pPr lvl="1" algn="l">
              <a:buFontTx/>
              <a:buChar char="–"/>
            </a:pPr>
            <a:r>
              <a:rPr lang="en-US" altLang="th-TH" dirty="0" smtClean="0"/>
              <a:t> </a:t>
            </a:r>
            <a:r>
              <a:rPr lang="th-TH" altLang="th-TH" dirty="0" smtClean="0"/>
              <a:t>ทำซ้ำโดยตรวจสอบเงื่อนไขหลังจากทำงานในลูปไปแล้ว</a:t>
            </a:r>
            <a:r>
              <a:rPr lang="th-TH" altLang="th-TH" dirty="0" smtClean="0"/>
              <a:t>หนึ่งรอบ</a:t>
            </a:r>
            <a:endParaRPr lang="en-US" altLang="th-TH" dirty="0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096000" y="1447800"/>
            <a:ext cx="2895344" cy="95410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 dirty="0">
                <a:solidFill>
                  <a:srgbClr val="FF0000"/>
                </a:solidFill>
              </a:rPr>
              <a:t>การตรวจสอบเงื่อนไข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800" dirty="0">
                <a:solidFill>
                  <a:srgbClr val="FF0000"/>
                </a:solidFill>
              </a:rPr>
              <a:t>จะใช้ตัวดำเนินการ</a:t>
            </a:r>
            <a:r>
              <a:rPr lang="th-TH" altLang="th-TH" sz="2800" dirty="0" err="1">
                <a:solidFill>
                  <a:srgbClr val="FF0000"/>
                </a:solidFill>
              </a:rPr>
              <a:t>ทางตรรก</a:t>
            </a:r>
            <a:endParaRPr lang="th-TH" altLang="th-TH" sz="2800" dirty="0">
              <a:solidFill>
                <a:srgbClr val="FF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336675"/>
          </a:xfrm>
        </p:spPr>
        <p:txBody>
          <a:bodyPr/>
          <a:lstStyle/>
          <a:p>
            <a:pPr eaLnBrk="1" hangingPunct="1">
              <a:defRPr/>
            </a:pPr>
            <a:r>
              <a:rPr lang="th-TH" sz="5600" dirty="0">
                <a:cs typeface="Angsana New" pitchFamily="18" charset="-34"/>
              </a:rPr>
              <a:t>คำสั่งควบคุมแบบทำซ้ำ</a:t>
            </a:r>
            <a:endParaRPr lang="en-US" sz="5600" dirty="0" smtClean="0"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262072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22"/>
          <p:cNvSpPr txBox="1">
            <a:spLocks noChangeArrowheads="1"/>
          </p:cNvSpPr>
          <p:nvPr/>
        </p:nvSpPr>
        <p:spPr bwMode="auto">
          <a:xfrm>
            <a:off x="159127" y="824091"/>
            <a:ext cx="4031873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defRPr/>
            </a:pPr>
            <a:r>
              <a:rPr lang="en-US" sz="3600" dirty="0" smtClean="0">
                <a:latin typeface="+mn-lt"/>
              </a:rPr>
              <a:t>for</a:t>
            </a:r>
            <a:r>
              <a:rPr lang="th-TH" sz="3600" dirty="0" smtClean="0">
                <a:latin typeface="+mn-lt"/>
                <a:cs typeface="AngsanaUPC" pitchFamily="18" charset="-34"/>
              </a:rPr>
              <a:t>(exp1; exp2; exp3</a:t>
            </a:r>
            <a:r>
              <a:rPr lang="en-US" sz="3600" dirty="0" smtClean="0">
                <a:latin typeface="+mn-lt"/>
              </a:rPr>
              <a:t>)</a:t>
            </a:r>
            <a:endParaRPr lang="th-TH" sz="3600" dirty="0" smtClean="0">
              <a:latin typeface="+mn-lt"/>
            </a:endParaRPr>
          </a:p>
          <a:p>
            <a:pPr>
              <a:defRPr/>
            </a:pPr>
            <a:r>
              <a:rPr lang="th-TH" sz="4000" dirty="0" smtClean="0"/>
              <a:t>      </a:t>
            </a:r>
            <a:r>
              <a:rPr lang="th-TH" sz="4000" dirty="0" err="1" smtClean="0"/>
              <a:t>statement</a:t>
            </a:r>
            <a:r>
              <a:rPr lang="th-TH" sz="4000" dirty="0" smtClean="0"/>
              <a:t>;</a:t>
            </a:r>
          </a:p>
          <a:p>
            <a:pPr>
              <a:defRPr/>
            </a:pPr>
            <a:r>
              <a:rPr lang="th-TH" sz="4000" dirty="0" smtClean="0"/>
              <a:t>หรือ</a:t>
            </a:r>
          </a:p>
          <a:p>
            <a:pPr>
              <a:defRPr/>
            </a:pPr>
            <a:r>
              <a:rPr lang="en-US" sz="4000" dirty="0" smtClean="0"/>
              <a:t>for(exp1; exp2; exp3)</a:t>
            </a:r>
          </a:p>
          <a:p>
            <a:pPr>
              <a:defRPr/>
            </a:pPr>
            <a:r>
              <a:rPr lang="en-US" sz="4000" dirty="0" smtClean="0"/>
              <a:t>{</a:t>
            </a:r>
          </a:p>
          <a:p>
            <a:pPr>
              <a:defRPr/>
            </a:pPr>
            <a:r>
              <a:rPr lang="en-US" sz="4000" dirty="0" smtClean="0"/>
              <a:t>    statement1();</a:t>
            </a:r>
          </a:p>
          <a:p>
            <a:pPr>
              <a:defRPr/>
            </a:pPr>
            <a:r>
              <a:rPr lang="en-US" sz="4000" dirty="0" smtClean="0"/>
              <a:t>    statement2();</a:t>
            </a:r>
          </a:p>
          <a:p>
            <a:pPr>
              <a:defRPr/>
            </a:pPr>
            <a:r>
              <a:rPr lang="en-US" sz="4000" dirty="0" smtClean="0"/>
              <a:t>}</a:t>
            </a:r>
            <a:endParaRPr lang="th-TH" sz="4000" dirty="0" smtClean="0">
              <a:cs typeface="Angsana New" pitchFamily="18" charset="-34"/>
            </a:endParaRPr>
          </a:p>
          <a:p>
            <a:pPr>
              <a:defRPr/>
            </a:pPr>
            <a:r>
              <a:rPr lang="th-TH" sz="4000" dirty="0" smtClean="0">
                <a:cs typeface="Angsana New" pitchFamily="18" charset="-34"/>
              </a:rPr>
              <a:t>หรือ</a:t>
            </a:r>
          </a:p>
          <a:p>
            <a:pPr>
              <a:defRPr/>
            </a:pPr>
            <a:r>
              <a:rPr lang="en-US" sz="4000" dirty="0" smtClean="0">
                <a:cs typeface="Angsana New" pitchFamily="18" charset="-34"/>
              </a:rPr>
              <a:t>for(</a:t>
            </a:r>
            <a:r>
              <a:rPr lang="en-US" sz="4000" dirty="0" err="1" smtClean="0">
                <a:cs typeface="Angsana New" pitchFamily="18" charset="-34"/>
              </a:rPr>
              <a:t>initial;condition;change</a:t>
            </a:r>
            <a:r>
              <a:rPr lang="en-US" sz="4000" dirty="0" smtClean="0">
                <a:cs typeface="Angsana New" pitchFamily="18" charset="-34"/>
              </a:rPr>
              <a:t>)</a:t>
            </a:r>
            <a:endParaRPr lang="th-TH" sz="4000" dirty="0" smtClean="0">
              <a:cs typeface="Angsana New" pitchFamily="18" charset="-34"/>
            </a:endParaRPr>
          </a:p>
        </p:txBody>
      </p:sp>
      <p:grpSp>
        <p:nvGrpSpPr>
          <p:cNvPr id="4100" name="Group 42"/>
          <p:cNvGrpSpPr>
            <a:grpSpLocks/>
          </p:cNvGrpSpPr>
          <p:nvPr/>
        </p:nvGrpSpPr>
        <p:grpSpPr bwMode="auto">
          <a:xfrm>
            <a:off x="4419600" y="1371600"/>
            <a:ext cx="4572000" cy="5105400"/>
            <a:chOff x="2784" y="864"/>
            <a:chExt cx="2880" cy="3216"/>
          </a:xfrm>
        </p:grpSpPr>
        <p:sp>
          <p:nvSpPr>
            <p:cNvPr id="4102" name="Text Box 23"/>
            <p:cNvSpPr txBox="1">
              <a:spLocks noChangeArrowheads="1"/>
            </p:cNvSpPr>
            <p:nvPr/>
          </p:nvSpPr>
          <p:spPr bwMode="auto">
            <a:xfrm>
              <a:off x="3312" y="864"/>
              <a:ext cx="1772" cy="3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th-TH" altLang="th-TH" sz="2800" dirty="0">
                  <a:solidFill>
                    <a:srgbClr val="FF0000"/>
                  </a:solidFill>
                </a:rPr>
                <a:t>กำหนดค่าเริ่มต้นให้ตัวแปร</a:t>
              </a:r>
            </a:p>
          </p:txBody>
        </p:sp>
        <p:sp>
          <p:nvSpPr>
            <p:cNvPr id="4103" name="Text Box 24"/>
            <p:cNvSpPr txBox="1">
              <a:spLocks noChangeArrowheads="1"/>
            </p:cNvSpPr>
            <p:nvPr/>
          </p:nvSpPr>
          <p:spPr bwMode="auto">
            <a:xfrm>
              <a:off x="3360" y="2784"/>
              <a:ext cx="1847" cy="3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th-TH" altLang="th-TH" sz="2800" dirty="0">
                  <a:solidFill>
                    <a:srgbClr val="FF0000"/>
                  </a:solidFill>
                </a:rPr>
                <a:t>   คำสั่งต่าง ๆ ภายในลูป    </a:t>
              </a:r>
            </a:p>
          </p:txBody>
        </p:sp>
        <p:sp>
          <p:nvSpPr>
            <p:cNvPr id="4104" name="Text Box 25"/>
            <p:cNvSpPr txBox="1">
              <a:spLocks noChangeArrowheads="1"/>
            </p:cNvSpPr>
            <p:nvPr/>
          </p:nvSpPr>
          <p:spPr bwMode="auto">
            <a:xfrm>
              <a:off x="3360" y="3552"/>
              <a:ext cx="1747" cy="3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th-TH" altLang="th-TH" sz="2800" dirty="0">
                  <a:solidFill>
                    <a:srgbClr val="FF0000"/>
                  </a:solidFill>
                </a:rPr>
                <a:t>เพิ่มหรือลดตัวแปรควบคุม</a:t>
              </a:r>
            </a:p>
          </p:txBody>
        </p:sp>
        <p:sp>
          <p:nvSpPr>
            <p:cNvPr id="4105" name="AutoShape 26"/>
            <p:cNvSpPr>
              <a:spLocks noChangeArrowheads="1"/>
            </p:cNvSpPr>
            <p:nvPr/>
          </p:nvSpPr>
          <p:spPr bwMode="auto">
            <a:xfrm>
              <a:off x="3696" y="1920"/>
              <a:ext cx="912" cy="576"/>
            </a:xfrm>
            <a:prstGeom prst="flowChartDecision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th-TH" altLang="th-TH" sz="2800">
                  <a:solidFill>
                    <a:srgbClr val="FF0000"/>
                  </a:solidFill>
                </a:rPr>
                <a:t>เงื่อนไข</a:t>
              </a:r>
            </a:p>
          </p:txBody>
        </p:sp>
        <p:sp>
          <p:nvSpPr>
            <p:cNvPr id="4106" name="AutoShape 28"/>
            <p:cNvSpPr>
              <a:spLocks noChangeArrowheads="1"/>
            </p:cNvSpPr>
            <p:nvPr/>
          </p:nvSpPr>
          <p:spPr bwMode="auto">
            <a:xfrm>
              <a:off x="4896" y="2064"/>
              <a:ext cx="768" cy="240"/>
            </a:xfrm>
            <a:prstGeom prst="flowChartTerminator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th-TH" altLang="th-TH" sz="2800">
                  <a:solidFill>
                    <a:srgbClr val="FF0000"/>
                  </a:solidFill>
                </a:rPr>
                <a:t>ออกจาก </a:t>
              </a:r>
              <a:r>
                <a:rPr lang="en-US" altLang="th-TH" sz="2800">
                  <a:solidFill>
                    <a:srgbClr val="FF0000"/>
                  </a:solidFill>
                </a:rPr>
                <a:t>for</a:t>
              </a:r>
              <a:endParaRPr lang="th-TH" altLang="th-TH" sz="2800">
                <a:solidFill>
                  <a:srgbClr val="FF0000"/>
                </a:solidFill>
              </a:endParaRPr>
            </a:p>
          </p:txBody>
        </p:sp>
        <p:sp>
          <p:nvSpPr>
            <p:cNvPr id="4107" name="AutoShape 30"/>
            <p:cNvSpPr>
              <a:spLocks noChangeArrowheads="1"/>
            </p:cNvSpPr>
            <p:nvPr/>
          </p:nvSpPr>
          <p:spPr bwMode="auto">
            <a:xfrm>
              <a:off x="4080" y="1536"/>
              <a:ext cx="192" cy="144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th-TH" altLang="th-TH" sz="2400"/>
            </a:p>
          </p:txBody>
        </p:sp>
        <p:sp>
          <p:nvSpPr>
            <p:cNvPr id="4108" name="Line 31"/>
            <p:cNvSpPr>
              <a:spLocks noChangeShapeType="1"/>
            </p:cNvSpPr>
            <p:nvPr/>
          </p:nvSpPr>
          <p:spPr bwMode="auto">
            <a:xfrm>
              <a:off x="4176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109" name="Line 32"/>
            <p:cNvSpPr>
              <a:spLocks noChangeShapeType="1"/>
            </p:cNvSpPr>
            <p:nvPr/>
          </p:nvSpPr>
          <p:spPr bwMode="auto">
            <a:xfrm>
              <a:off x="4176" y="120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110" name="Line 33"/>
            <p:cNvSpPr>
              <a:spLocks noChangeShapeType="1"/>
            </p:cNvSpPr>
            <p:nvPr/>
          </p:nvSpPr>
          <p:spPr bwMode="auto">
            <a:xfrm>
              <a:off x="4608" y="22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111" name="Line 34"/>
            <p:cNvSpPr>
              <a:spLocks noChangeShapeType="1"/>
            </p:cNvSpPr>
            <p:nvPr/>
          </p:nvSpPr>
          <p:spPr bwMode="auto">
            <a:xfrm>
              <a:off x="4176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112" name="Line 35"/>
            <p:cNvSpPr>
              <a:spLocks noChangeShapeType="1"/>
            </p:cNvSpPr>
            <p:nvPr/>
          </p:nvSpPr>
          <p:spPr bwMode="auto">
            <a:xfrm>
              <a:off x="4176" y="31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113" name="Line 36"/>
            <p:cNvSpPr>
              <a:spLocks noChangeShapeType="1"/>
            </p:cNvSpPr>
            <p:nvPr/>
          </p:nvSpPr>
          <p:spPr bwMode="auto">
            <a:xfrm>
              <a:off x="4176" y="38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114" name="Line 37"/>
            <p:cNvSpPr>
              <a:spLocks noChangeShapeType="1"/>
            </p:cNvSpPr>
            <p:nvPr/>
          </p:nvSpPr>
          <p:spPr bwMode="auto">
            <a:xfrm flipH="1">
              <a:off x="2784" y="408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115" name="Line 38"/>
            <p:cNvSpPr>
              <a:spLocks noChangeShapeType="1"/>
            </p:cNvSpPr>
            <p:nvPr/>
          </p:nvSpPr>
          <p:spPr bwMode="auto">
            <a:xfrm flipV="1">
              <a:off x="2784" y="1632"/>
              <a:ext cx="0" cy="2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116" name="Line 39"/>
            <p:cNvSpPr>
              <a:spLocks noChangeShapeType="1"/>
            </p:cNvSpPr>
            <p:nvPr/>
          </p:nvSpPr>
          <p:spPr bwMode="auto">
            <a:xfrm>
              <a:off x="2784" y="163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117" name="Text Box 40"/>
            <p:cNvSpPr txBox="1">
              <a:spLocks noChangeArrowheads="1"/>
            </p:cNvSpPr>
            <p:nvPr/>
          </p:nvSpPr>
          <p:spPr bwMode="auto">
            <a:xfrm>
              <a:off x="4560" y="1872"/>
              <a:ext cx="38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th-TH" altLang="th-TH" dirty="0"/>
                <a:t>เท็จ</a:t>
              </a:r>
              <a:endParaRPr lang="th-TH" altLang="th-TH" sz="4000" dirty="0"/>
            </a:p>
          </p:txBody>
        </p:sp>
        <p:sp>
          <p:nvSpPr>
            <p:cNvPr id="4118" name="Text Box 41"/>
            <p:cNvSpPr txBox="1">
              <a:spLocks noChangeArrowheads="1"/>
            </p:cNvSpPr>
            <p:nvPr/>
          </p:nvSpPr>
          <p:spPr bwMode="auto">
            <a:xfrm>
              <a:off x="4176" y="2479"/>
              <a:ext cx="37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th-TH" altLang="th-TH" dirty="0"/>
                <a:t>จริง</a:t>
              </a:r>
              <a:endParaRPr lang="th-TH" altLang="th-TH" sz="4000" dirty="0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645886" y="0"/>
            <a:ext cx="7772400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>
              <a:defRPr/>
            </a:pPr>
            <a:r>
              <a:rPr lang="th-TH" sz="5600" kern="0" dirty="0" smtClean="0">
                <a:cs typeface="Angsana New" pitchFamily="18" charset="-34"/>
              </a:rPr>
              <a:t>คำสั่ง </a:t>
            </a:r>
            <a:r>
              <a:rPr lang="en-US" sz="5600" kern="0" dirty="0" smtClean="0">
                <a:cs typeface="Angsana New" pitchFamily="18" charset="-34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11544293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447800" y="2199382"/>
            <a:ext cx="4087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sz="4000" dirty="0">
                <a:cs typeface="Angsana New" pitchFamily="18" charset="-34"/>
              </a:rPr>
              <a:t>for(</a:t>
            </a:r>
            <a:r>
              <a:rPr lang="en-US" altLang="th-TH" sz="4000" dirty="0" err="1">
                <a:cs typeface="Angsana New" pitchFamily="18" charset="-34"/>
              </a:rPr>
              <a:t>initial;condition;change</a:t>
            </a:r>
            <a:r>
              <a:rPr lang="en-US" altLang="th-TH" sz="4000" dirty="0" smtClean="0">
                <a:cs typeface="Angsana New" pitchFamily="18" charset="-34"/>
              </a:rPr>
              <a:t>)</a:t>
            </a:r>
            <a:endParaRPr lang="th-TH" altLang="th-TH" sz="4000" dirty="0">
              <a:cs typeface="Angsana New" pitchFamily="18" charset="-34"/>
            </a:endParaRPr>
          </a:p>
        </p:txBody>
      </p:sp>
      <p:sp>
        <p:nvSpPr>
          <p:cNvPr id="5124" name="Text Box 22"/>
          <p:cNvSpPr txBox="1">
            <a:spLocks noChangeArrowheads="1"/>
          </p:cNvSpPr>
          <p:nvPr/>
        </p:nvSpPr>
        <p:spPr bwMode="auto">
          <a:xfrm>
            <a:off x="350572" y="3647182"/>
            <a:ext cx="475482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dirty="0">
                <a:cs typeface="Angsana New" pitchFamily="18" charset="-34"/>
              </a:rPr>
              <a:t>กำหนดค่าเริ่มต้นของตัวแปรที่เป็นเงื่อนไข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dirty="0">
                <a:cs typeface="Angsana New" pitchFamily="18" charset="-34"/>
              </a:rPr>
              <a:t>ตัวอย่างเช่น </a:t>
            </a:r>
            <a:r>
              <a:rPr lang="en-US" altLang="th-TH" dirty="0">
                <a:cs typeface="Angsana New" pitchFamily="18" charset="-34"/>
              </a:rPr>
              <a:t>i</a:t>
            </a:r>
            <a:r>
              <a:rPr lang="en-US" altLang="th-TH" dirty="0" smtClean="0">
                <a:cs typeface="Angsana New" pitchFamily="18" charset="-34"/>
              </a:rPr>
              <a:t> </a:t>
            </a:r>
            <a:r>
              <a:rPr lang="en-US" altLang="th-TH" dirty="0">
                <a:cs typeface="Angsana New" pitchFamily="18" charset="-34"/>
              </a:rPr>
              <a:t>= 0</a:t>
            </a:r>
            <a:endParaRPr lang="th-TH" altLang="th-TH" dirty="0">
              <a:cs typeface="Angsana New" pitchFamily="18" charset="-34"/>
            </a:endParaRPr>
          </a:p>
        </p:txBody>
      </p:sp>
      <p:sp>
        <p:nvSpPr>
          <p:cNvPr id="5125" name="AutoShape 23"/>
          <p:cNvSpPr>
            <a:spLocks noChangeArrowheads="1"/>
          </p:cNvSpPr>
          <p:nvPr/>
        </p:nvSpPr>
        <p:spPr bwMode="auto">
          <a:xfrm>
            <a:off x="2209800" y="2727573"/>
            <a:ext cx="457200" cy="838200"/>
          </a:xfrm>
          <a:prstGeom prst="upArrow">
            <a:avLst>
              <a:gd name="adj1" fmla="val 50000"/>
              <a:gd name="adj2" fmla="val 4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h-TH" altLang="th-TH" sz="2400"/>
          </a:p>
        </p:txBody>
      </p:sp>
      <p:sp>
        <p:nvSpPr>
          <p:cNvPr id="5126" name="Text Box 24"/>
          <p:cNvSpPr txBox="1">
            <a:spLocks noChangeArrowheads="1"/>
          </p:cNvSpPr>
          <p:nvPr/>
        </p:nvSpPr>
        <p:spPr bwMode="auto">
          <a:xfrm>
            <a:off x="1498996" y="928807"/>
            <a:ext cx="43172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dirty="0">
                <a:cs typeface="Angsana New" pitchFamily="18" charset="-34"/>
              </a:rPr>
              <a:t>เงื่อนไขที่กำหนดขึ้นสำหรับการวนลูป</a:t>
            </a:r>
          </a:p>
        </p:txBody>
      </p:sp>
      <p:sp>
        <p:nvSpPr>
          <p:cNvPr id="5127" name="AutoShape 25"/>
          <p:cNvSpPr>
            <a:spLocks noChangeArrowheads="1"/>
          </p:cNvSpPr>
          <p:nvPr/>
        </p:nvSpPr>
        <p:spPr bwMode="auto">
          <a:xfrm>
            <a:off x="3200400" y="1513582"/>
            <a:ext cx="457200" cy="838200"/>
          </a:xfrm>
          <a:prstGeom prst="downArrow">
            <a:avLst>
              <a:gd name="adj1" fmla="val 50000"/>
              <a:gd name="adj2" fmla="val 4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h-TH" altLang="th-TH" sz="2400"/>
          </a:p>
        </p:txBody>
      </p:sp>
      <p:sp>
        <p:nvSpPr>
          <p:cNvPr id="5128" name="Text Box 26"/>
          <p:cNvSpPr txBox="1">
            <a:spLocks noChangeArrowheads="1"/>
          </p:cNvSpPr>
          <p:nvPr/>
        </p:nvSpPr>
        <p:spPr bwMode="auto">
          <a:xfrm>
            <a:off x="5105400" y="3342382"/>
            <a:ext cx="368883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dirty="0">
                <a:cs typeface="Angsana New" pitchFamily="18" charset="-34"/>
              </a:rPr>
              <a:t>ส่วนของการเปลี่ยนแปลงค่าของ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dirty="0">
                <a:cs typeface="Angsana New" pitchFamily="18" charset="-34"/>
              </a:rPr>
              <a:t>ตัวแปรที่ใช้เป็นเงื่อนไข</a:t>
            </a:r>
          </a:p>
        </p:txBody>
      </p:sp>
      <p:sp>
        <p:nvSpPr>
          <p:cNvPr id="5129" name="AutoShape 27"/>
          <p:cNvSpPr>
            <a:spLocks noChangeArrowheads="1"/>
          </p:cNvSpPr>
          <p:nvPr/>
        </p:nvSpPr>
        <p:spPr bwMode="auto">
          <a:xfrm>
            <a:off x="4953000" y="2885182"/>
            <a:ext cx="304800" cy="533400"/>
          </a:xfrm>
          <a:prstGeom prst="up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h-TH" altLang="th-TH" sz="2400"/>
          </a:p>
        </p:txBody>
      </p:sp>
      <p:sp>
        <p:nvSpPr>
          <p:cNvPr id="5130" name="Text Box 28"/>
          <p:cNvSpPr txBox="1">
            <a:spLocks noChangeArrowheads="1"/>
          </p:cNvSpPr>
          <p:nvPr/>
        </p:nvSpPr>
        <p:spPr bwMode="auto">
          <a:xfrm>
            <a:off x="3685308" y="4644601"/>
            <a:ext cx="4525598" cy="10772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b="1" dirty="0">
                <a:solidFill>
                  <a:srgbClr val="FFFF00"/>
                </a:solidFill>
                <a:cs typeface="Angsana New" pitchFamily="18" charset="-34"/>
              </a:rPr>
              <a:t>for (letter = ‘a’; letter </a:t>
            </a:r>
            <a:r>
              <a:rPr lang="en-US" altLang="th-TH" b="1" dirty="0" smtClean="0">
                <a:solidFill>
                  <a:srgbClr val="FFFF00"/>
                </a:solidFill>
                <a:cs typeface="Angsana New" pitchFamily="18" charset="-34"/>
              </a:rPr>
              <a:t>&lt;=‘</a:t>
            </a:r>
            <a:r>
              <a:rPr lang="en-US" altLang="th-TH" b="1" dirty="0">
                <a:solidFill>
                  <a:srgbClr val="FFFF00"/>
                </a:solidFill>
                <a:cs typeface="Angsana New" pitchFamily="18" charset="-34"/>
              </a:rPr>
              <a:t>z</a:t>
            </a:r>
            <a:r>
              <a:rPr lang="en-US" altLang="th-TH" b="1" dirty="0" smtClean="0">
                <a:solidFill>
                  <a:srgbClr val="FFFF00"/>
                </a:solidFill>
                <a:cs typeface="Angsana New" pitchFamily="18" charset="-34"/>
              </a:rPr>
              <a:t>’; letter</a:t>
            </a:r>
            <a:r>
              <a:rPr lang="en-US" altLang="th-TH" b="1" dirty="0">
                <a:solidFill>
                  <a:srgbClr val="FFFF00"/>
                </a:solidFill>
                <a:cs typeface="Angsana New" pitchFamily="18" charset="-34"/>
              </a:rPr>
              <a:t>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b="1" dirty="0">
                <a:solidFill>
                  <a:srgbClr val="FFFF00"/>
                </a:solidFill>
                <a:cs typeface="Angsana New" pitchFamily="18" charset="-34"/>
              </a:rPr>
              <a:t>     </a:t>
            </a:r>
            <a:r>
              <a:rPr lang="en-US" altLang="th-TH" b="1" dirty="0" err="1">
                <a:solidFill>
                  <a:srgbClr val="FFFF00"/>
                </a:solidFill>
                <a:cs typeface="Angsana New" pitchFamily="18" charset="-34"/>
              </a:rPr>
              <a:t>printf</a:t>
            </a:r>
            <a:r>
              <a:rPr lang="en-US" altLang="th-TH" b="1" dirty="0">
                <a:solidFill>
                  <a:srgbClr val="FFFF00"/>
                </a:solidFill>
                <a:cs typeface="Angsana New" pitchFamily="18" charset="-34"/>
              </a:rPr>
              <a:t>(“%c “,letter);</a:t>
            </a:r>
            <a:endParaRPr lang="th-TH" altLang="th-TH" b="1" dirty="0">
              <a:solidFill>
                <a:srgbClr val="FFFF00"/>
              </a:solidFill>
              <a:cs typeface="Angsana New" pitchFamily="18" charset="-34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45886" y="0"/>
            <a:ext cx="7772400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>
              <a:defRPr/>
            </a:pPr>
            <a:r>
              <a:rPr lang="th-TH" sz="5600" kern="0" dirty="0" smtClean="0">
                <a:cs typeface="Angsana New" pitchFamily="18" charset="-34"/>
              </a:rPr>
              <a:t>คำสั่ง </a:t>
            </a:r>
            <a:r>
              <a:rPr lang="en-US" sz="5600" kern="0" dirty="0" smtClean="0">
                <a:cs typeface="Angsana New" pitchFamily="18" charset="-34"/>
              </a:rPr>
              <a:t>for</a:t>
            </a:r>
          </a:p>
        </p:txBody>
      </p:sp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3678381" y="5732237"/>
            <a:ext cx="4465199" cy="10772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b="1" dirty="0">
                <a:solidFill>
                  <a:srgbClr val="FFFF00"/>
                </a:solidFill>
                <a:cs typeface="Angsana New" pitchFamily="18" charset="-34"/>
              </a:rPr>
              <a:t>for (letter = </a:t>
            </a:r>
            <a:r>
              <a:rPr lang="en-US" altLang="th-TH" b="1" dirty="0" smtClean="0">
                <a:solidFill>
                  <a:srgbClr val="FFFF00"/>
                </a:solidFill>
                <a:cs typeface="Angsana New" pitchFamily="18" charset="-34"/>
              </a:rPr>
              <a:t>‘z’; </a:t>
            </a:r>
            <a:r>
              <a:rPr lang="en-US" altLang="th-TH" b="1" dirty="0">
                <a:solidFill>
                  <a:srgbClr val="FFFF00"/>
                </a:solidFill>
                <a:cs typeface="Angsana New" pitchFamily="18" charset="-34"/>
              </a:rPr>
              <a:t>letter </a:t>
            </a:r>
            <a:r>
              <a:rPr lang="en-US" altLang="th-TH" b="1" dirty="0" smtClean="0">
                <a:solidFill>
                  <a:srgbClr val="FFFF00"/>
                </a:solidFill>
                <a:cs typeface="Angsana New" pitchFamily="18" charset="-34"/>
              </a:rPr>
              <a:t>&gt;=‘</a:t>
            </a:r>
            <a:r>
              <a:rPr lang="en-US" altLang="th-TH" b="1" dirty="0">
                <a:solidFill>
                  <a:srgbClr val="FFFF00"/>
                </a:solidFill>
                <a:cs typeface="Angsana New" pitchFamily="18" charset="-34"/>
              </a:rPr>
              <a:t>a</a:t>
            </a:r>
            <a:r>
              <a:rPr lang="en-US" altLang="th-TH" b="1" dirty="0" smtClean="0">
                <a:solidFill>
                  <a:srgbClr val="FFFF00"/>
                </a:solidFill>
                <a:cs typeface="Angsana New" pitchFamily="18" charset="-34"/>
              </a:rPr>
              <a:t>’; letter--)</a:t>
            </a:r>
            <a:endParaRPr lang="en-US" altLang="th-TH" b="1" dirty="0">
              <a:solidFill>
                <a:srgbClr val="FFFF00"/>
              </a:solidFill>
              <a:cs typeface="Angsana New" pitchFamily="18" charset="-34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b="1" dirty="0">
                <a:solidFill>
                  <a:srgbClr val="FFFF00"/>
                </a:solidFill>
                <a:cs typeface="Angsana New" pitchFamily="18" charset="-34"/>
              </a:rPr>
              <a:t>     </a:t>
            </a:r>
            <a:r>
              <a:rPr lang="en-US" altLang="th-TH" b="1" dirty="0" err="1">
                <a:solidFill>
                  <a:srgbClr val="FFFF00"/>
                </a:solidFill>
                <a:cs typeface="Angsana New" pitchFamily="18" charset="-34"/>
              </a:rPr>
              <a:t>printf</a:t>
            </a:r>
            <a:r>
              <a:rPr lang="en-US" altLang="th-TH" b="1" dirty="0">
                <a:solidFill>
                  <a:srgbClr val="FFFF00"/>
                </a:solidFill>
                <a:cs typeface="Angsana New" pitchFamily="18" charset="-34"/>
              </a:rPr>
              <a:t>(“%c “,letter);</a:t>
            </a:r>
            <a:endParaRPr lang="th-TH" altLang="th-TH" b="1" dirty="0">
              <a:solidFill>
                <a:srgbClr val="FFFF00"/>
              </a:solidFill>
              <a:cs typeface="Angsana New" pitchFamily="18" charset="-34"/>
            </a:endParaRPr>
          </a:p>
        </p:txBody>
      </p: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1064413" y="4644601"/>
            <a:ext cx="2593186" cy="10772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b="1" dirty="0">
                <a:solidFill>
                  <a:srgbClr val="FFFF00"/>
                </a:solidFill>
                <a:cs typeface="Angsana New" pitchFamily="18" charset="-34"/>
              </a:rPr>
              <a:t>for </a:t>
            </a:r>
            <a:r>
              <a:rPr lang="en-US" altLang="th-TH" b="1" dirty="0" smtClean="0">
                <a:solidFill>
                  <a:srgbClr val="FFFF00"/>
                </a:solidFill>
                <a:cs typeface="Angsana New" pitchFamily="18" charset="-34"/>
              </a:rPr>
              <a:t>(</a:t>
            </a:r>
            <a:r>
              <a:rPr lang="en-US" altLang="th-TH" b="1" dirty="0" err="1" smtClean="0">
                <a:solidFill>
                  <a:srgbClr val="FFFF00"/>
                </a:solidFill>
                <a:cs typeface="Angsana New" pitchFamily="18" charset="-34"/>
              </a:rPr>
              <a:t>i</a:t>
            </a:r>
            <a:r>
              <a:rPr lang="en-US" altLang="th-TH" b="1" dirty="0" smtClean="0">
                <a:solidFill>
                  <a:srgbClr val="FFFF00"/>
                </a:solidFill>
                <a:cs typeface="Angsana New" pitchFamily="18" charset="-34"/>
              </a:rPr>
              <a:t>=1; </a:t>
            </a:r>
            <a:r>
              <a:rPr lang="en-US" altLang="th-TH" b="1" dirty="0" err="1" smtClean="0">
                <a:solidFill>
                  <a:srgbClr val="FFFF00"/>
                </a:solidFill>
                <a:cs typeface="Angsana New" pitchFamily="18" charset="-34"/>
              </a:rPr>
              <a:t>i</a:t>
            </a:r>
            <a:r>
              <a:rPr lang="en-US" altLang="th-TH" b="1" dirty="0" smtClean="0">
                <a:solidFill>
                  <a:srgbClr val="FFFF00"/>
                </a:solidFill>
                <a:cs typeface="Angsana New" pitchFamily="18" charset="-34"/>
              </a:rPr>
              <a:t>&lt;=10; </a:t>
            </a:r>
            <a:r>
              <a:rPr lang="en-US" altLang="th-TH" b="1" dirty="0" err="1" smtClean="0">
                <a:solidFill>
                  <a:srgbClr val="FFFF00"/>
                </a:solidFill>
                <a:cs typeface="Angsana New" pitchFamily="18" charset="-34"/>
              </a:rPr>
              <a:t>i</a:t>
            </a:r>
            <a:r>
              <a:rPr lang="en-US" altLang="th-TH" b="1" dirty="0" smtClean="0">
                <a:solidFill>
                  <a:srgbClr val="FFFF00"/>
                </a:solidFill>
                <a:cs typeface="Angsana New" pitchFamily="18" charset="-34"/>
              </a:rPr>
              <a:t>++)</a:t>
            </a:r>
            <a:endParaRPr lang="en-US" altLang="th-TH" b="1" dirty="0">
              <a:solidFill>
                <a:srgbClr val="FFFF00"/>
              </a:solidFill>
              <a:cs typeface="Angsana New" pitchFamily="18" charset="-34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b="1" dirty="0">
                <a:solidFill>
                  <a:srgbClr val="FFFF00"/>
                </a:solidFill>
                <a:cs typeface="Angsana New" pitchFamily="18" charset="-34"/>
              </a:rPr>
              <a:t>     </a:t>
            </a:r>
            <a:r>
              <a:rPr lang="en-US" altLang="th-TH" b="1" dirty="0" err="1">
                <a:solidFill>
                  <a:srgbClr val="FFFF00"/>
                </a:solidFill>
                <a:cs typeface="Angsana New" pitchFamily="18" charset="-34"/>
              </a:rPr>
              <a:t>printf</a:t>
            </a:r>
            <a:r>
              <a:rPr lang="en-US" altLang="th-TH" b="1" dirty="0" smtClean="0">
                <a:solidFill>
                  <a:srgbClr val="FFFF00"/>
                </a:solidFill>
                <a:cs typeface="Angsana New" pitchFamily="18" charset="-34"/>
              </a:rPr>
              <a:t>(“%d “,</a:t>
            </a:r>
            <a:r>
              <a:rPr lang="en-US" altLang="th-TH" b="1" dirty="0" err="1" smtClean="0">
                <a:solidFill>
                  <a:srgbClr val="FFFF00"/>
                </a:solidFill>
                <a:cs typeface="Angsana New" pitchFamily="18" charset="-34"/>
              </a:rPr>
              <a:t>i</a:t>
            </a:r>
            <a:r>
              <a:rPr lang="en-US" altLang="th-TH" b="1" dirty="0" smtClean="0">
                <a:solidFill>
                  <a:srgbClr val="FFFF00"/>
                </a:solidFill>
                <a:cs typeface="Angsana New" pitchFamily="18" charset="-34"/>
              </a:rPr>
              <a:t>);</a:t>
            </a:r>
            <a:endParaRPr lang="th-TH" altLang="th-TH" b="1" dirty="0">
              <a:solidFill>
                <a:srgbClr val="FFFF00"/>
              </a:solidFill>
              <a:cs typeface="Angsana New" pitchFamily="18" charset="-34"/>
            </a:endParaRPr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1064413" y="5759946"/>
            <a:ext cx="2593186" cy="10772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b="1" dirty="0">
                <a:solidFill>
                  <a:srgbClr val="FFFF00"/>
                </a:solidFill>
                <a:cs typeface="Angsana New" pitchFamily="18" charset="-34"/>
              </a:rPr>
              <a:t>for </a:t>
            </a:r>
            <a:r>
              <a:rPr lang="en-US" altLang="th-TH" b="1" dirty="0" smtClean="0">
                <a:solidFill>
                  <a:srgbClr val="FFFF00"/>
                </a:solidFill>
                <a:cs typeface="Angsana New" pitchFamily="18" charset="-34"/>
              </a:rPr>
              <a:t>(</a:t>
            </a:r>
            <a:r>
              <a:rPr lang="en-US" altLang="th-TH" b="1" dirty="0" err="1" smtClean="0">
                <a:solidFill>
                  <a:srgbClr val="FFFF00"/>
                </a:solidFill>
                <a:cs typeface="Angsana New" pitchFamily="18" charset="-34"/>
              </a:rPr>
              <a:t>i</a:t>
            </a:r>
            <a:r>
              <a:rPr lang="en-US" altLang="th-TH" b="1" dirty="0" smtClean="0">
                <a:solidFill>
                  <a:srgbClr val="FFFF00"/>
                </a:solidFill>
                <a:cs typeface="Angsana New" pitchFamily="18" charset="-34"/>
              </a:rPr>
              <a:t>=10; </a:t>
            </a:r>
            <a:r>
              <a:rPr lang="en-US" altLang="th-TH" b="1" dirty="0" err="1" smtClean="0">
                <a:solidFill>
                  <a:srgbClr val="FFFF00"/>
                </a:solidFill>
                <a:cs typeface="Angsana New" pitchFamily="18" charset="-34"/>
              </a:rPr>
              <a:t>i</a:t>
            </a:r>
            <a:r>
              <a:rPr lang="en-US" altLang="th-TH" b="1" dirty="0">
                <a:solidFill>
                  <a:srgbClr val="FFFF00"/>
                </a:solidFill>
                <a:cs typeface="Angsana New" pitchFamily="18" charset="-34"/>
              </a:rPr>
              <a:t>&gt;</a:t>
            </a:r>
            <a:r>
              <a:rPr lang="en-US" altLang="th-TH" b="1" dirty="0" smtClean="0">
                <a:solidFill>
                  <a:srgbClr val="FFFF00"/>
                </a:solidFill>
                <a:cs typeface="Angsana New" pitchFamily="18" charset="-34"/>
              </a:rPr>
              <a:t>=1; </a:t>
            </a:r>
            <a:r>
              <a:rPr lang="en-US" altLang="th-TH" b="1" dirty="0" err="1" smtClean="0">
                <a:solidFill>
                  <a:srgbClr val="FFFF00"/>
                </a:solidFill>
                <a:cs typeface="Angsana New" pitchFamily="18" charset="-34"/>
              </a:rPr>
              <a:t>i</a:t>
            </a:r>
            <a:r>
              <a:rPr lang="en-US" altLang="th-TH" b="1" dirty="0" smtClean="0">
                <a:solidFill>
                  <a:srgbClr val="FFFF00"/>
                </a:solidFill>
                <a:cs typeface="Angsana New" pitchFamily="18" charset="-34"/>
              </a:rPr>
              <a:t>--)</a:t>
            </a:r>
            <a:endParaRPr lang="en-US" altLang="th-TH" b="1" dirty="0">
              <a:solidFill>
                <a:srgbClr val="FFFF00"/>
              </a:solidFill>
              <a:cs typeface="Angsana New" pitchFamily="18" charset="-34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b="1" dirty="0">
                <a:solidFill>
                  <a:srgbClr val="FFFF00"/>
                </a:solidFill>
                <a:cs typeface="Angsana New" pitchFamily="18" charset="-34"/>
              </a:rPr>
              <a:t>     </a:t>
            </a:r>
            <a:r>
              <a:rPr lang="en-US" altLang="th-TH" b="1" dirty="0" err="1">
                <a:solidFill>
                  <a:srgbClr val="FFFF00"/>
                </a:solidFill>
                <a:cs typeface="Angsana New" pitchFamily="18" charset="-34"/>
              </a:rPr>
              <a:t>printf</a:t>
            </a:r>
            <a:r>
              <a:rPr lang="en-US" altLang="th-TH" b="1" dirty="0" smtClean="0">
                <a:solidFill>
                  <a:srgbClr val="FFFF00"/>
                </a:solidFill>
                <a:cs typeface="Angsana New" pitchFamily="18" charset="-34"/>
              </a:rPr>
              <a:t>(“%d “,</a:t>
            </a:r>
            <a:r>
              <a:rPr lang="en-US" altLang="th-TH" b="1" dirty="0" err="1" smtClean="0">
                <a:solidFill>
                  <a:srgbClr val="FFFF00"/>
                </a:solidFill>
                <a:cs typeface="Angsana New" pitchFamily="18" charset="-34"/>
              </a:rPr>
              <a:t>i</a:t>
            </a:r>
            <a:r>
              <a:rPr lang="en-US" altLang="th-TH" b="1" dirty="0" smtClean="0">
                <a:solidFill>
                  <a:srgbClr val="FFFF00"/>
                </a:solidFill>
                <a:cs typeface="Angsana New" pitchFamily="18" charset="-34"/>
              </a:rPr>
              <a:t>);</a:t>
            </a:r>
            <a:endParaRPr lang="th-TH" altLang="th-TH" b="1" dirty="0">
              <a:solidFill>
                <a:srgbClr val="FFFF00"/>
              </a:solidFill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719501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" grpId="0" animBg="1"/>
      <p:bldP spid="11" grpId="0" animBg="1"/>
      <p:bldP spid="1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ตัวยึดหมายเลขภาพนิ่ง 5"/>
          <p:cNvSpPr txBox="1">
            <a:spLocks noGrp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D963BDE0-6950-4BE8-BC67-67C16A116B35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h-TH" dirty="0" smtClean="0"/>
              <a:t>ตัวอย่าง </a:t>
            </a:r>
            <a:r>
              <a:rPr lang="en-US" dirty="0" smtClean="0">
                <a:solidFill>
                  <a:schemeClr val="tx2"/>
                </a:solidFill>
              </a:rPr>
              <a:t>for</a:t>
            </a:r>
            <a:r>
              <a:rPr lang="th-TH" dirty="0" smtClean="0">
                <a:solidFill>
                  <a:schemeClr val="tx2"/>
                </a:solidFill>
              </a:rPr>
              <a:t> </a:t>
            </a:r>
            <a:r>
              <a:rPr lang="th-TH" dirty="0" smtClean="0"/>
              <a:t>ลูป</a:t>
            </a:r>
            <a:endParaRPr lang="en-US" dirty="0" smtClean="0"/>
          </a:p>
        </p:txBody>
      </p:sp>
      <p:sp>
        <p:nvSpPr>
          <p:cNvPr id="166940" name="Rectangle 28"/>
          <p:cNvSpPr>
            <a:spLocks noChangeArrowheads="1"/>
          </p:cNvSpPr>
          <p:nvPr/>
        </p:nvSpPr>
        <p:spPr bwMode="auto">
          <a:xfrm>
            <a:off x="685800" y="990600"/>
            <a:ext cx="7924800" cy="58674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5400" b="1" dirty="0" smtClean="0"/>
              <a:t>  </a:t>
            </a:r>
            <a:r>
              <a:rPr lang="en-US" altLang="th-TH" sz="5400" b="1" dirty="0" err="1" smtClean="0"/>
              <a:t>int</a:t>
            </a:r>
            <a:r>
              <a:rPr lang="en-US" altLang="th-TH" sz="5400" b="1" dirty="0" smtClean="0"/>
              <a:t> </a:t>
            </a:r>
            <a:r>
              <a:rPr lang="en-US" altLang="th-TH" sz="5400" b="1" dirty="0" err="1"/>
              <a:t>i</a:t>
            </a:r>
            <a:r>
              <a:rPr lang="en-US" altLang="th-TH" sz="5400" b="1" dirty="0"/>
              <a:t>;</a:t>
            </a:r>
          </a:p>
          <a:p>
            <a:pPr eaLnBrk="1" hangingPunct="1"/>
            <a:r>
              <a:rPr lang="en-US" altLang="th-TH" sz="5400" b="1" dirty="0"/>
              <a:t>  </a:t>
            </a:r>
            <a:r>
              <a:rPr lang="en-US" altLang="th-TH" sz="5400" b="1" dirty="0" smtClean="0"/>
              <a:t>for(;;)</a:t>
            </a:r>
            <a:endParaRPr lang="en-US" altLang="th-TH" sz="5400" b="1" dirty="0"/>
          </a:p>
          <a:p>
            <a:pPr eaLnBrk="1" hangingPunct="1"/>
            <a:r>
              <a:rPr lang="en-US" altLang="th-TH" sz="5400" b="1" dirty="0"/>
              <a:t>  {</a:t>
            </a:r>
          </a:p>
          <a:p>
            <a:pPr eaLnBrk="1" hangingPunct="1"/>
            <a:r>
              <a:rPr lang="en-US" altLang="th-TH" sz="5400" b="1" dirty="0"/>
              <a:t>    </a:t>
            </a:r>
            <a:r>
              <a:rPr lang="en-US" altLang="th-TH" sz="5400" b="1" dirty="0" err="1"/>
              <a:t>printf</a:t>
            </a:r>
            <a:r>
              <a:rPr lang="en-US" altLang="th-TH" sz="5400" b="1" dirty="0"/>
              <a:t>("Hello\n");</a:t>
            </a:r>
          </a:p>
          <a:p>
            <a:pPr eaLnBrk="1" hangingPunct="1"/>
            <a:r>
              <a:rPr lang="en-US" altLang="th-TH" sz="5400" b="1" dirty="0"/>
              <a:t>  </a:t>
            </a:r>
            <a:r>
              <a:rPr lang="en-US" altLang="th-TH" sz="5400" b="1" dirty="0" smtClean="0"/>
              <a:t>}</a:t>
            </a:r>
            <a:endParaRPr lang="en-US" altLang="th-TH" sz="5400" b="1" dirty="0"/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5638800" y="1905000"/>
            <a:ext cx="1981200" cy="4401205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Hello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Hello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Hello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Hello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Hello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Hello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Hello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Hello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Hello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Hello</a:t>
            </a:r>
            <a:endParaRPr lang="th-TH" altLang="th-TH" sz="2800" dirty="0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for1</a:t>
            </a:r>
            <a:endParaRPr lang="th-TH" altLang="th-TH" sz="3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61613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40" grpId="0" animBg="1"/>
      <p:bldP spid="71685" grpId="0" animBg="1"/>
      <p:bldP spid="7168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ตัวยึดหมายเลขภาพนิ่ง 5"/>
          <p:cNvSpPr txBox="1">
            <a:spLocks noGrp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D963BDE0-6950-4BE8-BC67-67C16A116B35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15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h-TH" dirty="0" smtClean="0"/>
              <a:t>ตัวอย่าง </a:t>
            </a:r>
            <a:r>
              <a:rPr lang="en-US" dirty="0" smtClean="0">
                <a:solidFill>
                  <a:schemeClr val="tx2"/>
                </a:solidFill>
              </a:rPr>
              <a:t>for</a:t>
            </a:r>
            <a:r>
              <a:rPr lang="th-TH" dirty="0" smtClean="0">
                <a:solidFill>
                  <a:schemeClr val="tx2"/>
                </a:solidFill>
              </a:rPr>
              <a:t> </a:t>
            </a:r>
            <a:r>
              <a:rPr lang="th-TH" dirty="0" smtClean="0"/>
              <a:t>ลูป</a:t>
            </a:r>
            <a:endParaRPr lang="en-US" dirty="0" smtClean="0"/>
          </a:p>
        </p:txBody>
      </p:sp>
      <p:sp>
        <p:nvSpPr>
          <p:cNvPr id="166940" name="Rectangle 28"/>
          <p:cNvSpPr>
            <a:spLocks noChangeArrowheads="1"/>
          </p:cNvSpPr>
          <p:nvPr/>
        </p:nvSpPr>
        <p:spPr bwMode="auto">
          <a:xfrm>
            <a:off x="685800" y="990600"/>
            <a:ext cx="7924800" cy="58674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5400" b="1" dirty="0" smtClean="0"/>
              <a:t>  </a:t>
            </a:r>
            <a:r>
              <a:rPr lang="en-US" altLang="th-TH" sz="5400" b="1" dirty="0" err="1" smtClean="0"/>
              <a:t>int</a:t>
            </a:r>
            <a:r>
              <a:rPr lang="en-US" altLang="th-TH" sz="5400" b="1" dirty="0" smtClean="0"/>
              <a:t> </a:t>
            </a:r>
            <a:r>
              <a:rPr lang="en-US" altLang="th-TH" sz="5400" b="1" dirty="0" err="1"/>
              <a:t>i</a:t>
            </a:r>
            <a:r>
              <a:rPr lang="en-US" altLang="th-TH" sz="5400" b="1" dirty="0"/>
              <a:t>;</a:t>
            </a:r>
          </a:p>
          <a:p>
            <a:pPr eaLnBrk="1" hangingPunct="1"/>
            <a:r>
              <a:rPr lang="en-US" altLang="th-TH" sz="5400" b="1" dirty="0"/>
              <a:t>  for(</a:t>
            </a:r>
            <a:r>
              <a:rPr lang="en-US" altLang="th-TH" sz="5400" b="1" dirty="0" err="1"/>
              <a:t>i</a:t>
            </a:r>
            <a:r>
              <a:rPr lang="en-US" altLang="th-TH" sz="5400" b="1" dirty="0"/>
              <a:t>=1;i&lt;=10;i++)</a:t>
            </a:r>
          </a:p>
          <a:p>
            <a:pPr eaLnBrk="1" hangingPunct="1"/>
            <a:r>
              <a:rPr lang="en-US" altLang="th-TH" sz="5400" b="1" dirty="0"/>
              <a:t>  {</a:t>
            </a:r>
          </a:p>
          <a:p>
            <a:pPr eaLnBrk="1" hangingPunct="1"/>
            <a:r>
              <a:rPr lang="en-US" altLang="th-TH" sz="5400" b="1" dirty="0"/>
              <a:t>    </a:t>
            </a:r>
            <a:r>
              <a:rPr lang="en-US" altLang="th-TH" sz="5400" b="1" dirty="0" err="1"/>
              <a:t>printf</a:t>
            </a:r>
            <a:r>
              <a:rPr lang="en-US" altLang="th-TH" sz="5400" b="1" dirty="0"/>
              <a:t>("Hello\n");</a:t>
            </a:r>
          </a:p>
          <a:p>
            <a:pPr eaLnBrk="1" hangingPunct="1"/>
            <a:r>
              <a:rPr lang="en-US" altLang="th-TH" sz="5400" b="1" dirty="0"/>
              <a:t>  </a:t>
            </a:r>
            <a:r>
              <a:rPr lang="en-US" altLang="th-TH" sz="5400" b="1" dirty="0" smtClean="0"/>
              <a:t>}</a:t>
            </a:r>
            <a:endParaRPr lang="en-US" altLang="th-TH" sz="5400" b="1" dirty="0"/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5638800" y="1905000"/>
            <a:ext cx="1981200" cy="4401205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Hello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Hello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Hello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Hello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Hello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Hello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Hello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Hello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Hello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Hello</a:t>
            </a:r>
            <a:endParaRPr lang="th-TH" altLang="th-TH" sz="2800" dirty="0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for2</a:t>
            </a:r>
            <a:endParaRPr lang="th-TH" altLang="th-TH" sz="3600" b="1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40" grpId="0" animBg="1"/>
      <p:bldP spid="71685" grpId="0" animBg="1"/>
      <p:bldP spid="7168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ตัวยึดหมายเลขภาพนิ่ง 5"/>
          <p:cNvSpPr txBox="1">
            <a:spLocks noGrp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250B1718-D261-4F09-B70C-3128E0C26E4F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h-TH" dirty="0" smtClean="0"/>
              <a:t>ตัวอย่าง </a:t>
            </a:r>
            <a:r>
              <a:rPr lang="en-US" dirty="0" smtClean="0">
                <a:solidFill>
                  <a:schemeClr val="tx2"/>
                </a:solidFill>
              </a:rPr>
              <a:t>for</a:t>
            </a:r>
            <a:r>
              <a:rPr lang="th-TH" dirty="0" smtClean="0">
                <a:solidFill>
                  <a:schemeClr val="tx2"/>
                </a:solidFill>
              </a:rPr>
              <a:t> </a:t>
            </a:r>
            <a:r>
              <a:rPr lang="th-TH" dirty="0" smtClean="0"/>
              <a:t>ลูป</a:t>
            </a:r>
            <a:endParaRPr lang="en-US" dirty="0" smtClean="0"/>
          </a:p>
        </p:txBody>
      </p:sp>
      <p:sp>
        <p:nvSpPr>
          <p:cNvPr id="166940" name="Rectangle 28"/>
          <p:cNvSpPr>
            <a:spLocks noChangeArrowheads="1"/>
          </p:cNvSpPr>
          <p:nvPr/>
        </p:nvSpPr>
        <p:spPr bwMode="auto">
          <a:xfrm>
            <a:off x="685800" y="990600"/>
            <a:ext cx="7924800" cy="58674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5400" b="1" dirty="0" smtClean="0"/>
              <a:t>  </a:t>
            </a:r>
            <a:r>
              <a:rPr lang="en-US" altLang="th-TH" sz="5400" b="1" dirty="0" err="1" smtClean="0"/>
              <a:t>int</a:t>
            </a:r>
            <a:r>
              <a:rPr lang="en-US" altLang="th-TH" sz="5400" b="1" dirty="0" smtClean="0"/>
              <a:t> </a:t>
            </a:r>
            <a:r>
              <a:rPr lang="en-US" altLang="th-TH" sz="5400" b="1" dirty="0" err="1"/>
              <a:t>i</a:t>
            </a:r>
            <a:r>
              <a:rPr lang="en-US" altLang="th-TH" sz="5400" b="1" dirty="0"/>
              <a:t>;</a:t>
            </a:r>
          </a:p>
          <a:p>
            <a:pPr eaLnBrk="1" hangingPunct="1"/>
            <a:r>
              <a:rPr lang="en-US" altLang="th-TH" sz="5400" b="1" dirty="0"/>
              <a:t>  for(</a:t>
            </a:r>
            <a:r>
              <a:rPr lang="en-US" altLang="th-TH" sz="5400" b="1" dirty="0" err="1"/>
              <a:t>i</a:t>
            </a:r>
            <a:r>
              <a:rPr lang="en-US" altLang="th-TH" sz="5400" b="1" dirty="0"/>
              <a:t>=1;i&lt;=10;i++)</a:t>
            </a:r>
          </a:p>
          <a:p>
            <a:pPr eaLnBrk="1" hangingPunct="1"/>
            <a:r>
              <a:rPr lang="en-US" altLang="th-TH" sz="5400" b="1" dirty="0"/>
              <a:t>  {</a:t>
            </a:r>
          </a:p>
          <a:p>
            <a:pPr eaLnBrk="1" hangingPunct="1"/>
            <a:r>
              <a:rPr lang="en-US" altLang="th-TH" sz="5400" b="1" dirty="0"/>
              <a:t>    </a:t>
            </a:r>
            <a:r>
              <a:rPr lang="en-US" altLang="th-TH" sz="5400" b="1" dirty="0" err="1"/>
              <a:t>printf</a:t>
            </a:r>
            <a:r>
              <a:rPr lang="en-US" altLang="th-TH" sz="5400" b="1" dirty="0"/>
              <a:t>("%d\n",</a:t>
            </a:r>
            <a:r>
              <a:rPr lang="en-US" altLang="th-TH" sz="5400" b="1" dirty="0" err="1"/>
              <a:t>i</a:t>
            </a:r>
            <a:r>
              <a:rPr lang="en-US" altLang="th-TH" sz="5400" b="1" dirty="0"/>
              <a:t>);</a:t>
            </a:r>
          </a:p>
          <a:p>
            <a:pPr eaLnBrk="1" hangingPunct="1"/>
            <a:r>
              <a:rPr lang="en-US" altLang="th-TH" sz="5400" b="1" dirty="0"/>
              <a:t>  }</a:t>
            </a:r>
          </a:p>
          <a:p>
            <a:pPr eaLnBrk="1" hangingPunct="1"/>
            <a:endParaRPr lang="en-US" altLang="th-TH" sz="3200" b="1" dirty="0"/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5638800" y="1905000"/>
            <a:ext cx="1981200" cy="4401205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4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10</a:t>
            </a:r>
            <a:endParaRPr lang="th-TH" altLang="th-TH" sz="2800" dirty="0"/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for3</a:t>
            </a:r>
            <a:endParaRPr lang="th-TH" altLang="th-TH" sz="3600" b="1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40" grpId="0" animBg="1"/>
      <p:bldP spid="122885" grpId="0" animBg="1"/>
      <p:bldP spid="1228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ตัวยึดหมายเลขภาพนิ่ง 5"/>
          <p:cNvSpPr txBox="1">
            <a:spLocks noGrp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3440543B-F43A-4909-92FD-7443667EBBAB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h-TH" dirty="0" smtClean="0"/>
              <a:t>ตัวอย่าง </a:t>
            </a:r>
            <a:r>
              <a:rPr lang="en-US" dirty="0" smtClean="0">
                <a:solidFill>
                  <a:schemeClr val="tx2"/>
                </a:solidFill>
              </a:rPr>
              <a:t>for</a:t>
            </a:r>
            <a:r>
              <a:rPr lang="th-TH" dirty="0" smtClean="0">
                <a:solidFill>
                  <a:schemeClr val="tx2"/>
                </a:solidFill>
              </a:rPr>
              <a:t> </a:t>
            </a:r>
            <a:r>
              <a:rPr lang="th-TH" dirty="0" smtClean="0"/>
              <a:t>ลูป</a:t>
            </a:r>
            <a:endParaRPr lang="en-US" dirty="0" smtClean="0"/>
          </a:p>
        </p:txBody>
      </p:sp>
      <p:sp>
        <p:nvSpPr>
          <p:cNvPr id="166940" name="Rectangle 28"/>
          <p:cNvSpPr>
            <a:spLocks noChangeArrowheads="1"/>
          </p:cNvSpPr>
          <p:nvPr/>
        </p:nvSpPr>
        <p:spPr bwMode="auto">
          <a:xfrm>
            <a:off x="685800" y="990600"/>
            <a:ext cx="7924800" cy="58674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5400" b="1" dirty="0" smtClean="0"/>
              <a:t>  </a:t>
            </a:r>
            <a:r>
              <a:rPr lang="en-US" altLang="th-TH" sz="5400" b="1" dirty="0" err="1" smtClean="0"/>
              <a:t>int</a:t>
            </a:r>
            <a:r>
              <a:rPr lang="en-US" altLang="th-TH" sz="5400" b="1" dirty="0" smtClean="0"/>
              <a:t> </a:t>
            </a:r>
            <a:r>
              <a:rPr lang="en-US" altLang="th-TH" sz="5400" b="1" dirty="0" err="1"/>
              <a:t>i</a:t>
            </a:r>
            <a:r>
              <a:rPr lang="en-US" altLang="th-TH" sz="5400" b="1" dirty="0"/>
              <a:t>;</a:t>
            </a:r>
          </a:p>
          <a:p>
            <a:pPr eaLnBrk="1" hangingPunct="1"/>
            <a:r>
              <a:rPr lang="en-US" altLang="th-TH" sz="5400" b="1" dirty="0"/>
              <a:t>  for(</a:t>
            </a:r>
            <a:r>
              <a:rPr lang="en-US" altLang="th-TH" sz="5400" b="1" dirty="0" err="1"/>
              <a:t>i</a:t>
            </a:r>
            <a:r>
              <a:rPr lang="en-US" altLang="th-TH" sz="5400" b="1" dirty="0"/>
              <a:t>=10;i&gt;=1;i--)</a:t>
            </a:r>
          </a:p>
          <a:p>
            <a:pPr eaLnBrk="1" hangingPunct="1"/>
            <a:r>
              <a:rPr lang="en-US" altLang="th-TH" sz="5400" b="1" dirty="0"/>
              <a:t>  {</a:t>
            </a:r>
          </a:p>
          <a:p>
            <a:pPr eaLnBrk="1" hangingPunct="1"/>
            <a:r>
              <a:rPr lang="en-US" altLang="th-TH" sz="5400" b="1" dirty="0"/>
              <a:t>    </a:t>
            </a:r>
            <a:r>
              <a:rPr lang="en-US" altLang="th-TH" sz="5400" b="1" dirty="0" err="1"/>
              <a:t>printf</a:t>
            </a:r>
            <a:r>
              <a:rPr lang="en-US" altLang="th-TH" sz="5400" b="1" dirty="0"/>
              <a:t>("%d\n",</a:t>
            </a:r>
            <a:r>
              <a:rPr lang="en-US" altLang="th-TH" sz="5400" b="1" dirty="0" err="1"/>
              <a:t>i</a:t>
            </a:r>
            <a:r>
              <a:rPr lang="en-US" altLang="th-TH" sz="5400" b="1" dirty="0"/>
              <a:t>);</a:t>
            </a:r>
          </a:p>
          <a:p>
            <a:pPr eaLnBrk="1" hangingPunct="1"/>
            <a:r>
              <a:rPr lang="en-US" altLang="th-TH" sz="5400" b="1" dirty="0"/>
              <a:t>  </a:t>
            </a:r>
            <a:r>
              <a:rPr lang="en-US" altLang="th-TH" sz="5400" b="1" dirty="0" smtClean="0"/>
              <a:t>}</a:t>
            </a:r>
            <a:endParaRPr lang="en-US" altLang="th-TH" sz="5400" b="1" dirty="0"/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5638800" y="1905000"/>
            <a:ext cx="1981200" cy="4401205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4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1</a:t>
            </a:r>
            <a:endParaRPr lang="th-TH" altLang="th-TH" sz="2800" dirty="0"/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for4</a:t>
            </a:r>
            <a:endParaRPr lang="th-TH" altLang="th-TH" sz="3600" b="1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40" grpId="0" animBg="1"/>
      <p:bldP spid="123909" grpId="0" animBg="1"/>
      <p:bldP spid="1239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ตัวยึดหมายเลขภาพนิ่ง 5"/>
          <p:cNvSpPr txBox="1">
            <a:spLocks noGrp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2DDCF9FF-A9E0-4FAE-8014-B6D403971A82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8709" y="1385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h-TH" dirty="0" smtClean="0"/>
              <a:t>ตัวอย่าง </a:t>
            </a:r>
            <a:r>
              <a:rPr lang="en-US" dirty="0" smtClean="0">
                <a:solidFill>
                  <a:schemeClr val="tx2"/>
                </a:solidFill>
              </a:rPr>
              <a:t>for</a:t>
            </a:r>
            <a:r>
              <a:rPr lang="th-TH" dirty="0" smtClean="0">
                <a:solidFill>
                  <a:schemeClr val="tx2"/>
                </a:solidFill>
              </a:rPr>
              <a:t> </a:t>
            </a:r>
            <a:r>
              <a:rPr lang="th-TH" dirty="0" smtClean="0"/>
              <a:t>ลูป</a:t>
            </a:r>
            <a:endParaRPr lang="en-US" dirty="0" smtClean="0"/>
          </a:p>
        </p:txBody>
      </p:sp>
      <p:sp>
        <p:nvSpPr>
          <p:cNvPr id="166940" name="Rectangle 28"/>
          <p:cNvSpPr>
            <a:spLocks noChangeArrowheads="1"/>
          </p:cNvSpPr>
          <p:nvPr/>
        </p:nvSpPr>
        <p:spPr bwMode="auto">
          <a:xfrm>
            <a:off x="381000" y="990600"/>
            <a:ext cx="8382000" cy="58674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4400" b="1" dirty="0" smtClean="0"/>
              <a:t>  </a:t>
            </a:r>
            <a:r>
              <a:rPr lang="en-US" altLang="th-TH" sz="4400" b="1" dirty="0" err="1" smtClean="0"/>
              <a:t>int</a:t>
            </a:r>
            <a:r>
              <a:rPr lang="en-US" altLang="th-TH" sz="4400" b="1" dirty="0" smtClean="0"/>
              <a:t> </a:t>
            </a:r>
            <a:r>
              <a:rPr lang="en-US" altLang="th-TH" sz="4400" b="1" dirty="0" err="1"/>
              <a:t>i,num</a:t>
            </a:r>
            <a:r>
              <a:rPr lang="en-US" altLang="th-TH" sz="4400" b="1" dirty="0"/>
              <a:t>;</a:t>
            </a:r>
          </a:p>
          <a:p>
            <a:pPr eaLnBrk="1" hangingPunct="1"/>
            <a:r>
              <a:rPr lang="en-US" altLang="th-TH" sz="4400" b="1" dirty="0"/>
              <a:t>  </a:t>
            </a:r>
            <a:r>
              <a:rPr lang="en-US" altLang="th-TH" sz="4400" b="1" dirty="0" err="1"/>
              <a:t>scanf</a:t>
            </a:r>
            <a:r>
              <a:rPr lang="en-US" altLang="th-TH" sz="4400" b="1" dirty="0"/>
              <a:t>("%d",&amp;</a:t>
            </a:r>
            <a:r>
              <a:rPr lang="en-US" altLang="th-TH" sz="4400" b="1" dirty="0" err="1"/>
              <a:t>num</a:t>
            </a:r>
            <a:r>
              <a:rPr lang="en-US" altLang="th-TH" sz="4400" b="1" dirty="0"/>
              <a:t>);</a:t>
            </a:r>
          </a:p>
          <a:p>
            <a:pPr eaLnBrk="1" hangingPunct="1"/>
            <a:r>
              <a:rPr lang="en-US" altLang="th-TH" sz="4400" b="1" dirty="0"/>
              <a:t>  for(</a:t>
            </a:r>
            <a:r>
              <a:rPr lang="en-US" altLang="th-TH" sz="4400" b="1" dirty="0" err="1"/>
              <a:t>i</a:t>
            </a:r>
            <a:r>
              <a:rPr lang="en-US" altLang="th-TH" sz="4400" b="1" dirty="0"/>
              <a:t>=1;i&lt;=12;i++)</a:t>
            </a:r>
          </a:p>
          <a:p>
            <a:pPr eaLnBrk="1" hangingPunct="1"/>
            <a:r>
              <a:rPr lang="en-US" altLang="th-TH" sz="4400" b="1" dirty="0"/>
              <a:t>  {</a:t>
            </a:r>
          </a:p>
          <a:p>
            <a:pPr eaLnBrk="1" hangingPunct="1"/>
            <a:r>
              <a:rPr lang="en-US" altLang="th-TH" sz="4400" b="1" dirty="0"/>
              <a:t>    </a:t>
            </a:r>
            <a:r>
              <a:rPr lang="en-US" altLang="th-TH" sz="4400" b="1" dirty="0" err="1"/>
              <a:t>printf</a:t>
            </a:r>
            <a:r>
              <a:rPr lang="en-US" altLang="th-TH" sz="4400" b="1" dirty="0"/>
              <a:t>("%d*%d=%d\n",</a:t>
            </a:r>
            <a:r>
              <a:rPr lang="en-US" altLang="th-TH" sz="4400" b="1" dirty="0" err="1"/>
              <a:t>num,i,num</a:t>
            </a:r>
            <a:r>
              <a:rPr lang="en-US" altLang="th-TH" sz="4400" b="1" dirty="0"/>
              <a:t>*</a:t>
            </a:r>
            <a:r>
              <a:rPr lang="en-US" altLang="th-TH" sz="4400" b="1" dirty="0" err="1"/>
              <a:t>i</a:t>
            </a:r>
            <a:r>
              <a:rPr lang="en-US" altLang="th-TH" sz="4400" b="1" dirty="0"/>
              <a:t>);</a:t>
            </a:r>
          </a:p>
          <a:p>
            <a:pPr eaLnBrk="1" hangingPunct="1"/>
            <a:r>
              <a:rPr lang="en-US" altLang="th-TH" sz="4400" b="1" dirty="0"/>
              <a:t>  </a:t>
            </a:r>
            <a:r>
              <a:rPr lang="en-US" altLang="th-TH" sz="4400" b="1" dirty="0" smtClean="0"/>
              <a:t>}</a:t>
            </a:r>
            <a:endParaRPr lang="en-US" altLang="th-TH" sz="4400" b="1" dirty="0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for5</a:t>
            </a:r>
            <a:endParaRPr lang="th-TH" altLang="th-TH" sz="3600" b="1" dirty="0"/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7391400" y="1962150"/>
            <a:ext cx="1143000" cy="4893647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40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400"/>
              <a:t>2*1=2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400"/>
              <a:t>2*</a:t>
            </a:r>
            <a:r>
              <a:rPr lang="en-US" altLang="th-TH" sz="2400"/>
              <a:t>2</a:t>
            </a:r>
            <a:r>
              <a:rPr lang="nb-NO" altLang="th-TH" sz="2400"/>
              <a:t>=4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400"/>
              <a:t>2*3=6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400"/>
              <a:t>2*4=8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400"/>
              <a:t>2*5=10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400"/>
              <a:t>2*6=12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400"/>
              <a:t>2*7=14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400"/>
              <a:t>2*8=16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400"/>
              <a:t>2*9=18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400"/>
              <a:t>2*10=20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400"/>
              <a:t>2*11=22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400"/>
              <a:t>2*12=24</a:t>
            </a:r>
            <a:endParaRPr lang="th-TH" altLang="th-TH" sz="240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40" grpId="0" animBg="1"/>
      <p:bldP spid="124934" grpId="0" animBg="1"/>
      <p:bldP spid="1249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ตัวยึดหมายเลขภาพนิ่ง 5"/>
          <p:cNvSpPr txBox="1">
            <a:spLocks noGrp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6664550A-3BBC-47FF-80D4-13511C7029C2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1782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h-TH" dirty="0" smtClean="0"/>
              <a:t>ตัวอย่าง </a:t>
            </a:r>
            <a:r>
              <a:rPr lang="en-US" dirty="0" smtClean="0">
                <a:solidFill>
                  <a:schemeClr val="tx2"/>
                </a:solidFill>
              </a:rPr>
              <a:t>for</a:t>
            </a:r>
            <a:r>
              <a:rPr lang="th-TH" dirty="0" smtClean="0">
                <a:solidFill>
                  <a:schemeClr val="tx2"/>
                </a:solidFill>
              </a:rPr>
              <a:t> </a:t>
            </a:r>
            <a:r>
              <a:rPr lang="th-TH" dirty="0" smtClean="0"/>
              <a:t>ลูป</a:t>
            </a:r>
            <a:endParaRPr lang="en-US" dirty="0" smtClean="0"/>
          </a:p>
        </p:txBody>
      </p:sp>
      <p:sp>
        <p:nvSpPr>
          <p:cNvPr id="166940" name="Rectangle 28"/>
          <p:cNvSpPr>
            <a:spLocks noChangeArrowheads="1"/>
          </p:cNvSpPr>
          <p:nvPr/>
        </p:nvSpPr>
        <p:spPr bwMode="auto">
          <a:xfrm>
            <a:off x="304800" y="990600"/>
            <a:ext cx="8458200" cy="58674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4400" b="1" dirty="0" smtClean="0"/>
              <a:t>  </a:t>
            </a:r>
            <a:r>
              <a:rPr lang="en-US" altLang="th-TH" sz="4400" b="1" dirty="0" err="1" smtClean="0"/>
              <a:t>int</a:t>
            </a:r>
            <a:r>
              <a:rPr lang="en-US" altLang="th-TH" sz="4400" b="1" dirty="0" smtClean="0"/>
              <a:t> </a:t>
            </a:r>
            <a:r>
              <a:rPr lang="en-US" altLang="th-TH" sz="4400" b="1" dirty="0"/>
              <a:t>i,num,row1;</a:t>
            </a:r>
          </a:p>
          <a:p>
            <a:pPr eaLnBrk="1" hangingPunct="1"/>
            <a:r>
              <a:rPr lang="en-US" altLang="th-TH" sz="4400" b="1" dirty="0"/>
              <a:t>  </a:t>
            </a:r>
            <a:r>
              <a:rPr lang="en-US" altLang="th-TH" sz="4400" b="1" dirty="0" err="1"/>
              <a:t>scanf</a:t>
            </a:r>
            <a:r>
              <a:rPr lang="en-US" altLang="th-TH" sz="4400" b="1" dirty="0"/>
              <a:t>("%d",&amp;</a:t>
            </a:r>
            <a:r>
              <a:rPr lang="en-US" altLang="th-TH" sz="4400" b="1" dirty="0" err="1"/>
              <a:t>num</a:t>
            </a:r>
            <a:r>
              <a:rPr lang="en-US" altLang="th-TH" sz="4400" b="1" dirty="0"/>
              <a:t>);</a:t>
            </a:r>
          </a:p>
          <a:p>
            <a:pPr eaLnBrk="1" hangingPunct="1"/>
            <a:r>
              <a:rPr lang="en-US" altLang="th-TH" sz="4400" b="1" dirty="0"/>
              <a:t>  </a:t>
            </a:r>
            <a:r>
              <a:rPr lang="en-US" altLang="th-TH" sz="4400" b="1" dirty="0" err="1"/>
              <a:t>scanf</a:t>
            </a:r>
            <a:r>
              <a:rPr lang="en-US" altLang="th-TH" sz="4400" b="1" dirty="0"/>
              <a:t>("%d",&amp;row1);  </a:t>
            </a:r>
          </a:p>
          <a:p>
            <a:pPr eaLnBrk="1" hangingPunct="1"/>
            <a:r>
              <a:rPr lang="en-US" altLang="th-TH" sz="4400" b="1" dirty="0"/>
              <a:t>  for(</a:t>
            </a:r>
            <a:r>
              <a:rPr lang="en-US" altLang="th-TH" sz="4400" b="1" dirty="0" err="1"/>
              <a:t>i</a:t>
            </a:r>
            <a:r>
              <a:rPr lang="en-US" altLang="th-TH" sz="4400" b="1" dirty="0"/>
              <a:t>=1;i&lt;=row1;i++)</a:t>
            </a:r>
          </a:p>
          <a:p>
            <a:pPr eaLnBrk="1" hangingPunct="1"/>
            <a:r>
              <a:rPr lang="en-US" altLang="th-TH" sz="4400" b="1" dirty="0"/>
              <a:t>  {</a:t>
            </a:r>
          </a:p>
          <a:p>
            <a:pPr eaLnBrk="1" hangingPunct="1"/>
            <a:r>
              <a:rPr lang="en-US" altLang="th-TH" sz="4400" b="1" dirty="0"/>
              <a:t>    </a:t>
            </a:r>
            <a:r>
              <a:rPr lang="en-US" altLang="th-TH" sz="4400" b="1" dirty="0" err="1"/>
              <a:t>printf</a:t>
            </a:r>
            <a:r>
              <a:rPr lang="en-US" altLang="th-TH" sz="4400" b="1" dirty="0"/>
              <a:t>("%d*%d=%d\n",</a:t>
            </a:r>
            <a:r>
              <a:rPr lang="en-US" altLang="th-TH" sz="4400" b="1" dirty="0" err="1"/>
              <a:t>num,i,num</a:t>
            </a:r>
            <a:r>
              <a:rPr lang="en-US" altLang="th-TH" sz="4400" b="1" dirty="0"/>
              <a:t>*</a:t>
            </a:r>
            <a:r>
              <a:rPr lang="en-US" altLang="th-TH" sz="4400" b="1" dirty="0" err="1"/>
              <a:t>i</a:t>
            </a:r>
            <a:r>
              <a:rPr lang="en-US" altLang="th-TH" sz="4400" b="1" dirty="0"/>
              <a:t>);</a:t>
            </a:r>
          </a:p>
          <a:p>
            <a:pPr eaLnBrk="1" hangingPunct="1"/>
            <a:r>
              <a:rPr lang="en-US" altLang="th-TH" sz="4400" b="1" dirty="0"/>
              <a:t>  </a:t>
            </a:r>
            <a:r>
              <a:rPr lang="en-US" altLang="th-TH" sz="3600" b="1" dirty="0"/>
              <a:t>}</a:t>
            </a:r>
          </a:p>
          <a:p>
            <a:pPr eaLnBrk="1" hangingPunct="1"/>
            <a:endParaRPr lang="en-US" altLang="th-TH" sz="3200" b="1" dirty="0"/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for6</a:t>
            </a:r>
            <a:endParaRPr lang="th-TH" altLang="th-TH" sz="3600" b="1" dirty="0"/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7391400" y="1962150"/>
            <a:ext cx="1219200" cy="3539430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2*1=2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2*</a:t>
            </a:r>
            <a:r>
              <a:rPr lang="en-US" altLang="th-TH" sz="3200" dirty="0"/>
              <a:t>2</a:t>
            </a:r>
            <a:r>
              <a:rPr lang="nb-NO" altLang="th-TH" sz="3200" dirty="0"/>
              <a:t>=4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2*3=6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2*4=8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2*5=10</a:t>
            </a: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40" grpId="0" animBg="1"/>
      <p:bldP spid="125957" grpId="0" animBg="1"/>
      <p:bldP spid="12595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07256"/>
            <a:ext cx="7772400" cy="1336675"/>
          </a:xfrm>
        </p:spPr>
        <p:txBody>
          <a:bodyPr/>
          <a:lstStyle/>
          <a:p>
            <a:pPr eaLnBrk="1" hangingPunct="1">
              <a:defRPr/>
            </a:pPr>
            <a:r>
              <a:rPr lang="th-TH" sz="5600" dirty="0">
                <a:cs typeface="Angsana New" pitchFamily="18" charset="-34"/>
              </a:rPr>
              <a:t>คำสั่งควบคุมแบบทำซ้ำ</a:t>
            </a:r>
            <a:endParaRPr lang="en-US" sz="5600" dirty="0" smtClean="0">
              <a:cs typeface="Angsana New" pitchFamily="18" charset="-34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120032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โอลิมปิก</a:t>
            </a:r>
            <a:r>
              <a:rPr lang="th-TH" altLang="th-TH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วิชาการ สอวน. ค่าย 1 วิชาคอมพิวเตอร์  </a:t>
            </a:r>
            <a:endParaRPr lang="th-TH" altLang="th-TH" sz="3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lang="th-TH" altLang="th-TH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ประจำปี</a:t>
            </a:r>
            <a:r>
              <a:rPr lang="th-TH" altLang="th-TH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การศึกษา </a:t>
            </a:r>
            <a:r>
              <a:rPr lang="th-TH" altLang="th-TH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256</a:t>
            </a:r>
            <a:r>
              <a:rPr lang="en-US" altLang="th-TH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th-TH" altLang="th-TH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h-TH" altLang="th-TH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ณ โรงเรียนกำแพงเพชรพิทยาคม</a:t>
            </a:r>
            <a:endParaRPr lang="th-TH" altLang="th-TH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ตัดมุมสี่เหลี่ยมผืนผ้าหนึ่งมุม 1"/>
          <p:cNvSpPr/>
          <p:nvPr/>
        </p:nvSpPr>
        <p:spPr bwMode="auto">
          <a:xfrm>
            <a:off x="0" y="6051452"/>
            <a:ext cx="3276600" cy="806548"/>
          </a:xfrm>
          <a:prstGeom prst="snip1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th-TH" altLang="th-TH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วันที่ </a:t>
            </a:r>
            <a:r>
              <a:rPr lang="en-US" altLang="th-TH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 </a:t>
            </a:r>
            <a:r>
              <a:rPr lang="th-TH" altLang="th-TH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ตุลาคม </a:t>
            </a:r>
            <a:r>
              <a:rPr lang="en-US" altLang="th-TH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2561</a:t>
            </a:r>
            <a:endParaRPr lang="th-TH" altLang="th-TH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7086600" cy="3765452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dirty="0" smtClean="0"/>
              <a:t>คำสั่ง</a:t>
            </a:r>
            <a:r>
              <a:rPr lang="th-TH" dirty="0"/>
              <a:t>ควบคุมแบบทำซ้ำ</a:t>
            </a:r>
            <a:endParaRPr lang="th-TH" dirty="0" smtClean="0"/>
          </a:p>
          <a:p>
            <a:pPr algn="l"/>
            <a:r>
              <a:rPr lang="th-TH" dirty="0"/>
              <a:t>	</a:t>
            </a:r>
            <a:r>
              <a:rPr lang="en-US" dirty="0" smtClean="0"/>
              <a:t>for</a:t>
            </a:r>
            <a:endParaRPr lang="en-US" dirty="0"/>
          </a:p>
          <a:p>
            <a:pPr algn="l"/>
            <a:r>
              <a:rPr lang="en-US" dirty="0" smtClean="0"/>
              <a:t>	while</a:t>
            </a:r>
            <a:endParaRPr lang="en-US" dirty="0"/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do</a:t>
            </a:r>
            <a:r>
              <a:rPr lang="en-US" dirty="0" err="1"/>
              <a:t>..</a:t>
            </a:r>
            <a:r>
              <a:rPr lang="en-US" dirty="0" err="1" smtClean="0"/>
              <a:t>while</a:t>
            </a:r>
            <a:endParaRPr lang="en-US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dirty="0" smtClean="0"/>
              <a:t>คำสั่งควบคุมแบบทำซ้ำ + </a:t>
            </a:r>
            <a:r>
              <a:rPr lang="th-TH" dirty="0"/>
              <a:t>คำสั่ง</a:t>
            </a:r>
            <a:r>
              <a:rPr lang="th-TH" dirty="0" smtClean="0"/>
              <a:t>เงื่อนไข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dirty="0"/>
              <a:t>การรวมลูป</a:t>
            </a:r>
            <a:r>
              <a:rPr lang="th-TH" dirty="0" smtClean="0"/>
              <a:t>ซ้ำซ้อน</a:t>
            </a:r>
          </a:p>
        </p:txBody>
      </p:sp>
    </p:spTree>
    <p:extLst>
      <p:ext uri="{BB962C8B-B14F-4D97-AF65-F5344CB8AC3E}">
        <p14:creationId xmlns:p14="http://schemas.microsoft.com/office/powerpoint/2010/main" val="24625463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ตัวยึดหมายเลขภาพนิ่ง 5"/>
          <p:cNvSpPr txBox="1">
            <a:spLocks noGrp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250B1718-D261-4F09-B70C-3128E0C26E4F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h-TH" dirty="0" smtClean="0"/>
              <a:t>ตัวอย่าง </a:t>
            </a:r>
            <a:r>
              <a:rPr lang="en-US" dirty="0" smtClean="0">
                <a:solidFill>
                  <a:schemeClr val="tx2"/>
                </a:solidFill>
              </a:rPr>
              <a:t>for</a:t>
            </a:r>
            <a:r>
              <a:rPr lang="th-TH" dirty="0" smtClean="0">
                <a:solidFill>
                  <a:schemeClr val="tx2"/>
                </a:solidFill>
              </a:rPr>
              <a:t> </a:t>
            </a:r>
            <a:r>
              <a:rPr lang="th-TH" dirty="0" smtClean="0"/>
              <a:t>ลูป</a:t>
            </a:r>
            <a:endParaRPr lang="en-US" dirty="0" smtClean="0"/>
          </a:p>
        </p:txBody>
      </p:sp>
      <p:sp>
        <p:nvSpPr>
          <p:cNvPr id="166940" name="Rectangle 28"/>
          <p:cNvSpPr>
            <a:spLocks noChangeArrowheads="1"/>
          </p:cNvSpPr>
          <p:nvPr/>
        </p:nvSpPr>
        <p:spPr bwMode="auto">
          <a:xfrm>
            <a:off x="685800" y="990600"/>
            <a:ext cx="7924800" cy="58674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endParaRPr lang="en-US" altLang="th-TH" sz="3200" b="1" dirty="0"/>
          </a:p>
          <a:p>
            <a:pPr eaLnBrk="1" hangingPunct="1"/>
            <a:r>
              <a:rPr lang="en-US" altLang="th-TH" sz="5400" b="1" dirty="0"/>
              <a:t>  </a:t>
            </a:r>
            <a:r>
              <a:rPr lang="en-US" altLang="th-TH" sz="5400" b="1" dirty="0" err="1"/>
              <a:t>int</a:t>
            </a:r>
            <a:r>
              <a:rPr lang="en-US" altLang="th-TH" sz="5400" b="1" dirty="0"/>
              <a:t> </a:t>
            </a:r>
            <a:r>
              <a:rPr lang="en-US" altLang="th-TH" sz="5400" b="1" dirty="0" err="1"/>
              <a:t>i</a:t>
            </a:r>
            <a:r>
              <a:rPr lang="en-US" altLang="th-TH" sz="5400" b="1" dirty="0" err="1" smtClean="0"/>
              <a:t>,sum</a:t>
            </a:r>
            <a:r>
              <a:rPr lang="en-US" altLang="th-TH" sz="5400" b="1" dirty="0" smtClean="0"/>
              <a:t>;</a:t>
            </a:r>
            <a:endParaRPr lang="en-US" altLang="th-TH" sz="5400" b="1" dirty="0"/>
          </a:p>
          <a:p>
            <a:pPr eaLnBrk="1" hangingPunct="1"/>
            <a:r>
              <a:rPr lang="en-US" altLang="th-TH" sz="5400" b="1" dirty="0"/>
              <a:t>  for(</a:t>
            </a:r>
            <a:r>
              <a:rPr lang="en-US" altLang="th-TH" sz="5400" b="1" dirty="0" err="1"/>
              <a:t>i</a:t>
            </a:r>
            <a:r>
              <a:rPr lang="en-US" altLang="th-TH" sz="5400" b="1" dirty="0"/>
              <a:t>=1;i&lt;=10;i++)</a:t>
            </a:r>
          </a:p>
          <a:p>
            <a:pPr eaLnBrk="1" hangingPunct="1"/>
            <a:r>
              <a:rPr lang="en-US" altLang="th-TH" sz="5400" b="1" dirty="0"/>
              <a:t>  {</a:t>
            </a:r>
          </a:p>
          <a:p>
            <a:pPr eaLnBrk="1" hangingPunct="1"/>
            <a:r>
              <a:rPr lang="en-US" altLang="th-TH" sz="5400" b="1" dirty="0" smtClean="0"/>
              <a:t>    sum+=</a:t>
            </a:r>
            <a:r>
              <a:rPr lang="en-US" altLang="th-TH" sz="5400" b="1" dirty="0" err="1" smtClean="0"/>
              <a:t>i</a:t>
            </a:r>
            <a:r>
              <a:rPr lang="en-US" altLang="th-TH" sz="5400" b="1" dirty="0" smtClean="0"/>
              <a:t>;	// sum=</a:t>
            </a:r>
            <a:r>
              <a:rPr lang="en-US" altLang="th-TH" sz="5400" b="1" dirty="0" err="1" smtClean="0"/>
              <a:t>sum+i</a:t>
            </a:r>
            <a:r>
              <a:rPr lang="en-US" altLang="th-TH" sz="5400" b="1" dirty="0" smtClean="0"/>
              <a:t>;</a:t>
            </a:r>
            <a:endParaRPr lang="en-US" altLang="th-TH" sz="5400" b="1" dirty="0"/>
          </a:p>
          <a:p>
            <a:pPr eaLnBrk="1" hangingPunct="1"/>
            <a:r>
              <a:rPr lang="en-US" altLang="th-TH" sz="5400" b="1" dirty="0"/>
              <a:t>  }</a:t>
            </a:r>
            <a:br>
              <a:rPr lang="en-US" altLang="th-TH" sz="5400" b="1" dirty="0"/>
            </a:br>
            <a:r>
              <a:rPr lang="en-US" altLang="th-TH" sz="5400" b="1" dirty="0"/>
              <a:t>  </a:t>
            </a:r>
            <a:r>
              <a:rPr lang="en-US" altLang="th-TH" sz="5400" b="1" dirty="0" err="1"/>
              <a:t>printf</a:t>
            </a:r>
            <a:r>
              <a:rPr lang="en-US" altLang="th-TH" sz="5400" b="1" dirty="0"/>
              <a:t>("%</a:t>
            </a:r>
            <a:r>
              <a:rPr lang="en-US" altLang="th-TH" sz="5400" b="1" dirty="0" err="1" smtClean="0"/>
              <a:t>d",sum</a:t>
            </a:r>
            <a:r>
              <a:rPr lang="en-US" altLang="th-TH" sz="5400" b="1" dirty="0" smtClean="0"/>
              <a:t>);</a:t>
            </a:r>
            <a:endParaRPr lang="en-US" altLang="th-TH" sz="5400" b="1" dirty="0"/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5867400" y="1905000"/>
            <a:ext cx="1981200" cy="1200329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7200" dirty="0" smtClean="0">
                <a:solidFill>
                  <a:srgbClr val="FF0000"/>
                </a:solidFill>
              </a:rPr>
              <a:t>?</a:t>
            </a:r>
            <a:endParaRPr lang="th-TH" altLang="th-TH" sz="2800" dirty="0">
              <a:solidFill>
                <a:srgbClr val="FF0000"/>
              </a:solidFill>
            </a:endParaRPr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for7</a:t>
            </a:r>
            <a:endParaRPr lang="th-TH" altLang="th-TH" sz="3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63801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40" grpId="0" animBg="1"/>
      <p:bldP spid="122885" grpId="0" animBg="1"/>
      <p:bldP spid="12288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ตัวยึดหมายเลขภาพนิ่ง 5"/>
          <p:cNvSpPr txBox="1">
            <a:spLocks noGrp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250B1718-D261-4F09-B70C-3128E0C26E4F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h-TH" dirty="0" smtClean="0"/>
              <a:t>ตัวอย่าง </a:t>
            </a:r>
            <a:r>
              <a:rPr lang="en-US" dirty="0" smtClean="0">
                <a:solidFill>
                  <a:schemeClr val="tx2"/>
                </a:solidFill>
              </a:rPr>
              <a:t>for</a:t>
            </a:r>
            <a:r>
              <a:rPr lang="th-TH" dirty="0" smtClean="0">
                <a:solidFill>
                  <a:schemeClr val="tx2"/>
                </a:solidFill>
              </a:rPr>
              <a:t> </a:t>
            </a:r>
            <a:r>
              <a:rPr lang="th-TH" dirty="0" smtClean="0"/>
              <a:t>ลูป</a:t>
            </a:r>
            <a:endParaRPr lang="en-US" dirty="0" smtClean="0"/>
          </a:p>
        </p:txBody>
      </p:sp>
      <p:sp>
        <p:nvSpPr>
          <p:cNvPr id="166940" name="Rectangle 28"/>
          <p:cNvSpPr>
            <a:spLocks noChangeArrowheads="1"/>
          </p:cNvSpPr>
          <p:nvPr/>
        </p:nvSpPr>
        <p:spPr bwMode="auto">
          <a:xfrm>
            <a:off x="685800" y="990600"/>
            <a:ext cx="7924800" cy="58674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5400" b="1" dirty="0" smtClean="0"/>
              <a:t>  </a:t>
            </a:r>
            <a:r>
              <a:rPr lang="en-US" altLang="th-TH" sz="5400" b="1" dirty="0" err="1" smtClean="0"/>
              <a:t>int</a:t>
            </a:r>
            <a:r>
              <a:rPr lang="en-US" altLang="th-TH" sz="5400" b="1" dirty="0" smtClean="0"/>
              <a:t> </a:t>
            </a:r>
            <a:r>
              <a:rPr lang="en-US" altLang="th-TH" sz="5400" b="1" dirty="0" err="1" smtClean="0"/>
              <a:t>i,sum</a:t>
            </a:r>
            <a:r>
              <a:rPr lang="en-US" altLang="th-TH" sz="5400" b="1" dirty="0" smtClean="0"/>
              <a:t>=0;</a:t>
            </a:r>
            <a:endParaRPr lang="en-US" altLang="th-TH" sz="5400" b="1" dirty="0"/>
          </a:p>
          <a:p>
            <a:pPr eaLnBrk="1" hangingPunct="1"/>
            <a:r>
              <a:rPr lang="en-US" altLang="th-TH" sz="5400" b="1" dirty="0"/>
              <a:t>  for(</a:t>
            </a:r>
            <a:r>
              <a:rPr lang="en-US" altLang="th-TH" sz="5400" b="1" dirty="0" err="1"/>
              <a:t>i</a:t>
            </a:r>
            <a:r>
              <a:rPr lang="en-US" altLang="th-TH" sz="5400" b="1" dirty="0"/>
              <a:t>=1;i&lt;=10;i++)</a:t>
            </a:r>
          </a:p>
          <a:p>
            <a:pPr eaLnBrk="1" hangingPunct="1"/>
            <a:r>
              <a:rPr lang="en-US" altLang="th-TH" sz="5400" b="1" dirty="0"/>
              <a:t>  {</a:t>
            </a:r>
          </a:p>
          <a:p>
            <a:pPr eaLnBrk="1" hangingPunct="1"/>
            <a:r>
              <a:rPr lang="en-US" altLang="th-TH" sz="5400" b="1" dirty="0" smtClean="0"/>
              <a:t>    sum+=</a:t>
            </a:r>
            <a:r>
              <a:rPr lang="en-US" altLang="th-TH" sz="5400" b="1" dirty="0" err="1" smtClean="0"/>
              <a:t>i</a:t>
            </a:r>
            <a:r>
              <a:rPr lang="en-US" altLang="th-TH" sz="5400" b="1" dirty="0" smtClean="0"/>
              <a:t>;	// sum=</a:t>
            </a:r>
            <a:r>
              <a:rPr lang="en-US" altLang="th-TH" sz="5400" b="1" dirty="0" err="1" smtClean="0"/>
              <a:t>sum+i</a:t>
            </a:r>
            <a:r>
              <a:rPr lang="en-US" altLang="th-TH" sz="5400" b="1" dirty="0" smtClean="0"/>
              <a:t>;</a:t>
            </a:r>
            <a:endParaRPr lang="en-US" altLang="th-TH" sz="5400" b="1" dirty="0"/>
          </a:p>
          <a:p>
            <a:pPr eaLnBrk="1" hangingPunct="1"/>
            <a:r>
              <a:rPr lang="en-US" altLang="th-TH" sz="5400" b="1" dirty="0"/>
              <a:t>  }</a:t>
            </a:r>
            <a:br>
              <a:rPr lang="en-US" altLang="th-TH" sz="5400" b="1" dirty="0"/>
            </a:br>
            <a:r>
              <a:rPr lang="en-US" altLang="th-TH" sz="5400" b="1" dirty="0"/>
              <a:t>  </a:t>
            </a:r>
            <a:r>
              <a:rPr lang="en-US" altLang="th-TH" sz="5400" b="1" dirty="0" err="1"/>
              <a:t>printf</a:t>
            </a:r>
            <a:r>
              <a:rPr lang="en-US" altLang="th-TH" sz="5400" b="1" dirty="0"/>
              <a:t>("%</a:t>
            </a:r>
            <a:r>
              <a:rPr lang="en-US" altLang="th-TH" sz="5400" b="1" dirty="0" err="1" smtClean="0"/>
              <a:t>d",sum</a:t>
            </a:r>
            <a:r>
              <a:rPr lang="en-US" altLang="th-TH" sz="5400" b="1" dirty="0" smtClean="0"/>
              <a:t>);</a:t>
            </a:r>
            <a:endParaRPr lang="en-US" altLang="th-TH" sz="5400" b="1" dirty="0"/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57150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for8</a:t>
            </a:r>
            <a:endParaRPr lang="th-TH" altLang="th-TH" sz="3600" b="1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715000" y="1962150"/>
            <a:ext cx="2819400" cy="584775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3200" dirty="0" smtClean="0"/>
              <a:t>55</a:t>
            </a:r>
            <a:endParaRPr lang="nb-NO" altLang="th-TH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91567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40" grpId="0" animBg="1"/>
      <p:bldP spid="12288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ตัวยึดหมายเลขภาพนิ่ง 5"/>
          <p:cNvSpPr txBox="1">
            <a:spLocks noGrp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250B1718-D261-4F09-B70C-3128E0C26E4F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22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h-TH" dirty="0" smtClean="0"/>
              <a:t>ตัวอย่าง </a:t>
            </a:r>
            <a:r>
              <a:rPr lang="en-US" dirty="0" smtClean="0">
                <a:solidFill>
                  <a:schemeClr val="tx2"/>
                </a:solidFill>
              </a:rPr>
              <a:t>for</a:t>
            </a:r>
            <a:r>
              <a:rPr lang="th-TH" dirty="0" smtClean="0">
                <a:solidFill>
                  <a:schemeClr val="tx2"/>
                </a:solidFill>
              </a:rPr>
              <a:t> </a:t>
            </a:r>
            <a:r>
              <a:rPr lang="th-TH" dirty="0" smtClean="0"/>
              <a:t>ลูป</a:t>
            </a:r>
            <a:endParaRPr lang="en-US" dirty="0" smtClean="0"/>
          </a:p>
        </p:txBody>
      </p:sp>
      <p:sp>
        <p:nvSpPr>
          <p:cNvPr id="166940" name="Rectangle 28"/>
          <p:cNvSpPr>
            <a:spLocks noChangeArrowheads="1"/>
          </p:cNvSpPr>
          <p:nvPr/>
        </p:nvSpPr>
        <p:spPr bwMode="auto">
          <a:xfrm>
            <a:off x="685800" y="990600"/>
            <a:ext cx="7924800" cy="58674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5400" b="1" dirty="0" smtClean="0"/>
              <a:t>  </a:t>
            </a:r>
            <a:r>
              <a:rPr lang="en-US" altLang="th-TH" sz="5400" b="1" dirty="0" err="1" smtClean="0"/>
              <a:t>int</a:t>
            </a:r>
            <a:r>
              <a:rPr lang="en-US" altLang="th-TH" sz="5400" b="1" dirty="0" smtClean="0"/>
              <a:t> </a:t>
            </a:r>
            <a:r>
              <a:rPr lang="en-US" altLang="th-TH" sz="5400" b="1" dirty="0" err="1" smtClean="0"/>
              <a:t>i,sum</a:t>
            </a:r>
            <a:r>
              <a:rPr lang="en-US" altLang="th-TH" sz="5400" b="1" dirty="0" smtClean="0"/>
              <a:t>=0;</a:t>
            </a:r>
            <a:endParaRPr lang="en-US" altLang="th-TH" sz="5400" b="1" dirty="0"/>
          </a:p>
          <a:p>
            <a:pPr eaLnBrk="1" hangingPunct="1"/>
            <a:r>
              <a:rPr lang="en-US" altLang="th-TH" sz="5400" b="1" dirty="0"/>
              <a:t>  for(</a:t>
            </a:r>
            <a:r>
              <a:rPr lang="en-US" altLang="th-TH" sz="5400" b="1" dirty="0" err="1"/>
              <a:t>i</a:t>
            </a:r>
            <a:r>
              <a:rPr lang="en-US" altLang="th-TH" sz="5400" b="1" dirty="0"/>
              <a:t>=1;i&lt;=10;i++)</a:t>
            </a:r>
          </a:p>
          <a:p>
            <a:pPr eaLnBrk="1" hangingPunct="1"/>
            <a:r>
              <a:rPr lang="en-US" altLang="th-TH" sz="5400" b="1" dirty="0"/>
              <a:t>  {</a:t>
            </a:r>
          </a:p>
          <a:p>
            <a:pPr eaLnBrk="1" hangingPunct="1"/>
            <a:r>
              <a:rPr lang="en-US" altLang="th-TH" sz="5400" b="1" dirty="0" smtClean="0"/>
              <a:t>    sum+=</a:t>
            </a:r>
            <a:r>
              <a:rPr lang="en-US" altLang="th-TH" sz="5400" b="1" dirty="0" err="1" smtClean="0"/>
              <a:t>i</a:t>
            </a:r>
            <a:r>
              <a:rPr lang="en-US" altLang="th-TH" sz="5400" b="1" dirty="0" smtClean="0"/>
              <a:t>;	// sum=</a:t>
            </a:r>
            <a:r>
              <a:rPr lang="en-US" altLang="th-TH" sz="5400" b="1" dirty="0" err="1" smtClean="0"/>
              <a:t>sum+i</a:t>
            </a:r>
            <a:r>
              <a:rPr lang="en-US" altLang="th-TH" sz="5400" b="1" dirty="0" smtClean="0"/>
              <a:t>;</a:t>
            </a:r>
            <a:endParaRPr lang="en-US" altLang="th-TH" sz="5400" b="1" dirty="0"/>
          </a:p>
          <a:p>
            <a:pPr eaLnBrk="1" hangingPunct="1"/>
            <a:r>
              <a:rPr lang="en-US" altLang="th-TH" sz="5400" b="1" dirty="0"/>
              <a:t>  }</a:t>
            </a:r>
            <a:br>
              <a:rPr lang="en-US" altLang="th-TH" sz="5400" b="1" dirty="0"/>
            </a:br>
            <a:r>
              <a:rPr lang="en-US" altLang="th-TH" sz="5400" b="1" dirty="0"/>
              <a:t>  </a:t>
            </a:r>
            <a:r>
              <a:rPr lang="en-US" altLang="th-TH" sz="5400" b="1" dirty="0" err="1"/>
              <a:t>printf</a:t>
            </a:r>
            <a:r>
              <a:rPr lang="en-US" altLang="th-TH" sz="5400" b="1" dirty="0"/>
              <a:t>("%</a:t>
            </a:r>
            <a:r>
              <a:rPr lang="en-US" altLang="th-TH" sz="5400" b="1" dirty="0" err="1" smtClean="0"/>
              <a:t>d",sum</a:t>
            </a:r>
            <a:r>
              <a:rPr lang="en-US" altLang="th-TH" sz="5400" b="1" dirty="0" smtClean="0"/>
              <a:t>/10);</a:t>
            </a:r>
            <a:endParaRPr lang="en-US" altLang="th-TH" sz="5400" b="1" dirty="0"/>
          </a:p>
          <a:p>
            <a:pPr eaLnBrk="1" hangingPunct="1"/>
            <a:endParaRPr lang="en-US" altLang="th-TH" sz="3200" b="1" dirty="0"/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for9</a:t>
            </a:r>
            <a:endParaRPr lang="th-TH" altLang="th-TH" sz="3600" b="1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715000" y="1962150"/>
            <a:ext cx="2819400" cy="830997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4800" b="1" dirty="0" smtClean="0">
                <a:solidFill>
                  <a:srgbClr val="FF0000"/>
                </a:solidFill>
              </a:rPr>
              <a:t>5</a:t>
            </a:r>
            <a:endParaRPr lang="nb-NO" altLang="th-TH" sz="32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82644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40" grpId="0" animBg="1"/>
      <p:bldP spid="12288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ตัวยึดหมายเลขภาพนิ่ง 5"/>
          <p:cNvSpPr txBox="1">
            <a:spLocks noGrp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250B1718-D261-4F09-B70C-3128E0C26E4F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23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h-TH" dirty="0" smtClean="0"/>
              <a:t>ตัวอย่าง </a:t>
            </a:r>
            <a:r>
              <a:rPr lang="en-US" dirty="0" smtClean="0">
                <a:solidFill>
                  <a:schemeClr val="tx2"/>
                </a:solidFill>
              </a:rPr>
              <a:t>for</a:t>
            </a:r>
            <a:r>
              <a:rPr lang="th-TH" dirty="0" smtClean="0">
                <a:solidFill>
                  <a:schemeClr val="tx2"/>
                </a:solidFill>
              </a:rPr>
              <a:t> </a:t>
            </a:r>
            <a:r>
              <a:rPr lang="th-TH" dirty="0" smtClean="0"/>
              <a:t>ลูป</a:t>
            </a:r>
            <a:endParaRPr lang="en-US" dirty="0" smtClean="0"/>
          </a:p>
        </p:txBody>
      </p:sp>
      <p:sp>
        <p:nvSpPr>
          <p:cNvPr id="166940" name="Rectangle 28"/>
          <p:cNvSpPr>
            <a:spLocks noChangeArrowheads="1"/>
          </p:cNvSpPr>
          <p:nvPr/>
        </p:nvSpPr>
        <p:spPr bwMode="auto">
          <a:xfrm>
            <a:off x="685800" y="990600"/>
            <a:ext cx="7924800" cy="58674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5400" b="1" dirty="0" smtClean="0"/>
              <a:t>  </a:t>
            </a:r>
            <a:r>
              <a:rPr lang="en-US" altLang="th-TH" sz="5400" b="1" dirty="0" err="1" smtClean="0"/>
              <a:t>int</a:t>
            </a:r>
            <a:r>
              <a:rPr lang="en-US" altLang="th-TH" sz="5400" b="1" dirty="0" smtClean="0"/>
              <a:t> </a:t>
            </a:r>
            <a:r>
              <a:rPr lang="en-US" altLang="th-TH" sz="5400" b="1" dirty="0" err="1" smtClean="0"/>
              <a:t>i,sum</a:t>
            </a:r>
            <a:r>
              <a:rPr lang="en-US" altLang="th-TH" sz="5400" b="1" dirty="0" smtClean="0"/>
              <a:t>=0;</a:t>
            </a:r>
            <a:endParaRPr lang="en-US" altLang="th-TH" sz="5400" b="1" dirty="0"/>
          </a:p>
          <a:p>
            <a:pPr eaLnBrk="1" hangingPunct="1"/>
            <a:r>
              <a:rPr lang="en-US" altLang="th-TH" sz="5400" b="1" dirty="0"/>
              <a:t>  for(</a:t>
            </a:r>
            <a:r>
              <a:rPr lang="en-US" altLang="th-TH" sz="5400" b="1" dirty="0" err="1"/>
              <a:t>i</a:t>
            </a:r>
            <a:r>
              <a:rPr lang="en-US" altLang="th-TH" sz="5400" b="1" dirty="0"/>
              <a:t>=1;i&lt;=10;i++)</a:t>
            </a:r>
          </a:p>
          <a:p>
            <a:pPr eaLnBrk="1" hangingPunct="1"/>
            <a:r>
              <a:rPr lang="en-US" altLang="th-TH" sz="5400" b="1" dirty="0"/>
              <a:t>  {</a:t>
            </a:r>
          </a:p>
          <a:p>
            <a:pPr eaLnBrk="1" hangingPunct="1"/>
            <a:r>
              <a:rPr lang="en-US" altLang="th-TH" sz="5400" b="1" dirty="0" smtClean="0"/>
              <a:t>    sum+=</a:t>
            </a:r>
            <a:r>
              <a:rPr lang="en-US" altLang="th-TH" sz="5400" b="1" dirty="0" err="1" smtClean="0"/>
              <a:t>i</a:t>
            </a:r>
            <a:r>
              <a:rPr lang="en-US" altLang="th-TH" sz="5400" b="1" dirty="0" smtClean="0"/>
              <a:t>;	// sum=</a:t>
            </a:r>
            <a:r>
              <a:rPr lang="en-US" altLang="th-TH" sz="5400" b="1" dirty="0" err="1" smtClean="0"/>
              <a:t>sum+i</a:t>
            </a:r>
            <a:r>
              <a:rPr lang="en-US" altLang="th-TH" sz="5400" b="1" dirty="0" smtClean="0"/>
              <a:t>;</a:t>
            </a:r>
            <a:endParaRPr lang="en-US" altLang="th-TH" sz="5400" b="1" dirty="0"/>
          </a:p>
          <a:p>
            <a:pPr eaLnBrk="1" hangingPunct="1"/>
            <a:r>
              <a:rPr lang="en-US" altLang="th-TH" sz="5400" b="1" dirty="0"/>
              <a:t>  }</a:t>
            </a:r>
            <a:br>
              <a:rPr lang="en-US" altLang="th-TH" sz="5400" b="1" dirty="0"/>
            </a:br>
            <a:r>
              <a:rPr lang="en-US" altLang="th-TH" sz="5400" b="1" dirty="0"/>
              <a:t>  </a:t>
            </a:r>
            <a:r>
              <a:rPr lang="en-US" altLang="th-TH" sz="5400" b="1" dirty="0" err="1"/>
              <a:t>printf</a:t>
            </a:r>
            <a:r>
              <a:rPr lang="en-US" altLang="th-TH" sz="5400" b="1" dirty="0" smtClean="0"/>
              <a:t>("%</a:t>
            </a:r>
            <a:r>
              <a:rPr lang="en-US" altLang="th-TH" sz="5400" b="1" dirty="0" err="1"/>
              <a:t>f</a:t>
            </a:r>
            <a:r>
              <a:rPr lang="en-US" altLang="th-TH" sz="5400" b="1" dirty="0" err="1" smtClean="0"/>
              <a:t>",sum</a:t>
            </a:r>
            <a:r>
              <a:rPr lang="en-US" altLang="th-TH" sz="5400" b="1" dirty="0" smtClean="0"/>
              <a:t>/10</a:t>
            </a:r>
            <a:r>
              <a:rPr lang="en-US" altLang="th-TH" sz="5400" b="1" dirty="0" smtClean="0"/>
              <a:t>);</a:t>
            </a:r>
            <a:endParaRPr lang="en-US" altLang="th-TH" sz="5400" b="1" dirty="0"/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for10</a:t>
            </a:r>
            <a:endParaRPr lang="th-TH" altLang="th-TH" sz="3600" b="1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715000" y="1962150"/>
            <a:ext cx="2819400" cy="584775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b="1" dirty="0">
                <a:solidFill>
                  <a:srgbClr val="FF0000"/>
                </a:solidFill>
              </a:rPr>
              <a:t>0.000000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84368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40" grpId="0" animBg="1"/>
      <p:bldP spid="12288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ตัวยึดหมายเลขภาพนิ่ง 5"/>
          <p:cNvSpPr txBox="1">
            <a:spLocks noGrp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250B1718-D261-4F09-B70C-3128E0C26E4F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h-TH" dirty="0" smtClean="0"/>
              <a:t>ตัวอย่าง </a:t>
            </a:r>
            <a:r>
              <a:rPr lang="en-US" dirty="0" smtClean="0">
                <a:solidFill>
                  <a:schemeClr val="tx2"/>
                </a:solidFill>
              </a:rPr>
              <a:t>for</a:t>
            </a:r>
            <a:r>
              <a:rPr lang="th-TH" dirty="0" smtClean="0">
                <a:solidFill>
                  <a:schemeClr val="tx2"/>
                </a:solidFill>
              </a:rPr>
              <a:t> </a:t>
            </a:r>
            <a:r>
              <a:rPr lang="th-TH" dirty="0" smtClean="0"/>
              <a:t>ลูป</a:t>
            </a:r>
            <a:endParaRPr lang="en-US" dirty="0" smtClean="0"/>
          </a:p>
        </p:txBody>
      </p:sp>
      <p:sp>
        <p:nvSpPr>
          <p:cNvPr id="166940" name="Rectangle 28"/>
          <p:cNvSpPr>
            <a:spLocks noChangeArrowheads="1"/>
          </p:cNvSpPr>
          <p:nvPr/>
        </p:nvSpPr>
        <p:spPr bwMode="auto">
          <a:xfrm>
            <a:off x="685800" y="990600"/>
            <a:ext cx="7924800" cy="58674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5400" b="1" dirty="0" smtClean="0"/>
              <a:t>  </a:t>
            </a:r>
            <a:r>
              <a:rPr lang="en-US" altLang="th-TH" sz="5400" b="1" dirty="0" err="1" smtClean="0"/>
              <a:t>int</a:t>
            </a:r>
            <a:r>
              <a:rPr lang="en-US" altLang="th-TH" sz="5400" b="1" dirty="0" smtClean="0"/>
              <a:t> </a:t>
            </a:r>
            <a:r>
              <a:rPr lang="en-US" altLang="th-TH" sz="5400" b="1" dirty="0" err="1" smtClean="0"/>
              <a:t>i</a:t>
            </a:r>
            <a:r>
              <a:rPr lang="en-US" altLang="th-TH" sz="5400" b="1" dirty="0" smtClean="0"/>
              <a:t>;</a:t>
            </a:r>
          </a:p>
          <a:p>
            <a:pPr eaLnBrk="1" hangingPunct="1"/>
            <a:r>
              <a:rPr lang="en-US" altLang="th-TH" sz="5400" b="1" dirty="0"/>
              <a:t> </a:t>
            </a:r>
            <a:r>
              <a:rPr lang="en-US" altLang="th-TH" sz="5400" b="1" dirty="0" smtClean="0"/>
              <a:t> float sum=0;</a:t>
            </a:r>
            <a:endParaRPr lang="en-US" altLang="th-TH" sz="5400" b="1" dirty="0"/>
          </a:p>
          <a:p>
            <a:pPr eaLnBrk="1" hangingPunct="1"/>
            <a:r>
              <a:rPr lang="en-US" altLang="th-TH" sz="5400" b="1" dirty="0"/>
              <a:t>  for(</a:t>
            </a:r>
            <a:r>
              <a:rPr lang="en-US" altLang="th-TH" sz="5400" b="1" dirty="0" err="1"/>
              <a:t>i</a:t>
            </a:r>
            <a:r>
              <a:rPr lang="en-US" altLang="th-TH" sz="5400" b="1" dirty="0"/>
              <a:t>=1;i&lt;=10;i++)</a:t>
            </a:r>
          </a:p>
          <a:p>
            <a:pPr eaLnBrk="1" hangingPunct="1"/>
            <a:r>
              <a:rPr lang="en-US" altLang="th-TH" sz="5400" b="1" dirty="0"/>
              <a:t>  {</a:t>
            </a:r>
          </a:p>
          <a:p>
            <a:pPr eaLnBrk="1" hangingPunct="1"/>
            <a:r>
              <a:rPr lang="en-US" altLang="th-TH" sz="5400" b="1" dirty="0" smtClean="0"/>
              <a:t>    sum+=</a:t>
            </a:r>
            <a:r>
              <a:rPr lang="en-US" altLang="th-TH" sz="5400" b="1" dirty="0" err="1" smtClean="0"/>
              <a:t>i</a:t>
            </a:r>
            <a:r>
              <a:rPr lang="en-US" altLang="th-TH" sz="5400" b="1" dirty="0" smtClean="0"/>
              <a:t>;	// sum=</a:t>
            </a:r>
            <a:r>
              <a:rPr lang="en-US" altLang="th-TH" sz="5400" b="1" dirty="0" err="1" smtClean="0"/>
              <a:t>sum+i</a:t>
            </a:r>
            <a:r>
              <a:rPr lang="en-US" altLang="th-TH" sz="5400" b="1" dirty="0" smtClean="0"/>
              <a:t>;</a:t>
            </a:r>
            <a:endParaRPr lang="en-US" altLang="th-TH" sz="5400" b="1" dirty="0"/>
          </a:p>
          <a:p>
            <a:pPr eaLnBrk="1" hangingPunct="1"/>
            <a:r>
              <a:rPr lang="en-US" altLang="th-TH" sz="5400" b="1" dirty="0"/>
              <a:t>  }</a:t>
            </a:r>
            <a:br>
              <a:rPr lang="en-US" altLang="th-TH" sz="5400" b="1" dirty="0"/>
            </a:br>
            <a:r>
              <a:rPr lang="en-US" altLang="th-TH" sz="5400" b="1" dirty="0"/>
              <a:t>  </a:t>
            </a:r>
            <a:r>
              <a:rPr lang="en-US" altLang="th-TH" sz="5400" b="1" dirty="0" err="1"/>
              <a:t>printf</a:t>
            </a:r>
            <a:r>
              <a:rPr lang="en-US" altLang="th-TH" sz="5400" b="1" dirty="0" smtClean="0"/>
              <a:t>("%</a:t>
            </a:r>
            <a:r>
              <a:rPr lang="en-US" altLang="th-TH" sz="5400" b="1" dirty="0" err="1"/>
              <a:t>f</a:t>
            </a:r>
            <a:r>
              <a:rPr lang="en-US" altLang="th-TH" sz="5400" b="1" dirty="0" err="1" smtClean="0"/>
              <a:t>",sum</a:t>
            </a:r>
            <a:r>
              <a:rPr lang="en-US" altLang="th-TH" sz="5400" b="1" dirty="0" smtClean="0"/>
              <a:t>/10</a:t>
            </a:r>
            <a:r>
              <a:rPr lang="en-US" altLang="th-TH" sz="5400" b="1" dirty="0" smtClean="0"/>
              <a:t>);</a:t>
            </a:r>
            <a:endParaRPr lang="en-US" altLang="th-TH" sz="5400" b="1" dirty="0"/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for11</a:t>
            </a:r>
            <a:endParaRPr lang="th-TH" altLang="th-TH" sz="3600" b="1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715000" y="1962150"/>
            <a:ext cx="2819400" cy="584775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5.500000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4340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40" grpId="0" animBg="1"/>
      <p:bldP spid="12288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ตัวยึดหมายเลขภาพนิ่ง 5"/>
          <p:cNvSpPr txBox="1">
            <a:spLocks noGrp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250B1718-D261-4F09-B70C-3128E0C26E4F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25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h-TH" dirty="0" smtClean="0"/>
              <a:t>ตัวอย่าง </a:t>
            </a:r>
            <a:r>
              <a:rPr lang="en-US" dirty="0" smtClean="0">
                <a:solidFill>
                  <a:schemeClr val="tx2"/>
                </a:solidFill>
              </a:rPr>
              <a:t>for</a:t>
            </a:r>
            <a:r>
              <a:rPr lang="th-TH" dirty="0" smtClean="0">
                <a:solidFill>
                  <a:schemeClr val="tx2"/>
                </a:solidFill>
              </a:rPr>
              <a:t> </a:t>
            </a:r>
            <a:r>
              <a:rPr lang="th-TH" dirty="0" smtClean="0"/>
              <a:t>ลูป</a:t>
            </a:r>
            <a:endParaRPr lang="en-US" dirty="0" smtClean="0"/>
          </a:p>
        </p:txBody>
      </p:sp>
      <p:sp>
        <p:nvSpPr>
          <p:cNvPr id="166940" name="Rectangle 28"/>
          <p:cNvSpPr>
            <a:spLocks noChangeArrowheads="1"/>
          </p:cNvSpPr>
          <p:nvPr/>
        </p:nvSpPr>
        <p:spPr bwMode="auto">
          <a:xfrm>
            <a:off x="685800" y="990600"/>
            <a:ext cx="7924800" cy="58674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5400" b="1" dirty="0" smtClean="0"/>
              <a:t>  </a:t>
            </a:r>
            <a:r>
              <a:rPr lang="en-US" altLang="th-TH" sz="5400" b="1" dirty="0" err="1" smtClean="0"/>
              <a:t>int</a:t>
            </a:r>
            <a:r>
              <a:rPr lang="en-US" altLang="th-TH" sz="5400" b="1" dirty="0" smtClean="0"/>
              <a:t> </a:t>
            </a:r>
            <a:r>
              <a:rPr lang="en-US" altLang="th-TH" sz="5400" b="1" dirty="0" err="1" smtClean="0"/>
              <a:t>i</a:t>
            </a:r>
            <a:r>
              <a:rPr lang="en-US" altLang="th-TH" sz="5400" b="1" dirty="0" smtClean="0"/>
              <a:t>;</a:t>
            </a:r>
          </a:p>
          <a:p>
            <a:pPr eaLnBrk="1" hangingPunct="1"/>
            <a:r>
              <a:rPr lang="en-US" altLang="th-TH" sz="5400" b="1" dirty="0"/>
              <a:t> </a:t>
            </a:r>
            <a:r>
              <a:rPr lang="en-US" altLang="th-TH" sz="5400" b="1" dirty="0" smtClean="0"/>
              <a:t> float sum=0;</a:t>
            </a:r>
            <a:endParaRPr lang="en-US" altLang="th-TH" sz="5400" b="1" dirty="0"/>
          </a:p>
          <a:p>
            <a:pPr eaLnBrk="1" hangingPunct="1"/>
            <a:r>
              <a:rPr lang="en-US" altLang="th-TH" sz="5400" b="1" dirty="0"/>
              <a:t>  for(</a:t>
            </a:r>
            <a:r>
              <a:rPr lang="en-US" altLang="th-TH" sz="5400" b="1" dirty="0" err="1"/>
              <a:t>i</a:t>
            </a:r>
            <a:r>
              <a:rPr lang="en-US" altLang="th-TH" sz="5400" b="1" dirty="0"/>
              <a:t>=1;i&lt;=10;i++)</a:t>
            </a:r>
          </a:p>
          <a:p>
            <a:pPr eaLnBrk="1" hangingPunct="1"/>
            <a:r>
              <a:rPr lang="en-US" altLang="th-TH" sz="5400" b="1" dirty="0"/>
              <a:t>  {</a:t>
            </a:r>
          </a:p>
          <a:p>
            <a:pPr eaLnBrk="1" hangingPunct="1"/>
            <a:r>
              <a:rPr lang="en-US" altLang="th-TH" sz="5400" b="1" dirty="0" smtClean="0"/>
              <a:t>    sum+=</a:t>
            </a:r>
            <a:r>
              <a:rPr lang="en-US" altLang="th-TH" sz="5400" b="1" dirty="0" err="1" smtClean="0"/>
              <a:t>i</a:t>
            </a:r>
            <a:r>
              <a:rPr lang="en-US" altLang="th-TH" sz="5400" b="1" dirty="0" smtClean="0"/>
              <a:t>;	// sum=</a:t>
            </a:r>
            <a:r>
              <a:rPr lang="en-US" altLang="th-TH" sz="5400" b="1" dirty="0" err="1" smtClean="0"/>
              <a:t>sum+i</a:t>
            </a:r>
            <a:r>
              <a:rPr lang="en-US" altLang="th-TH" sz="5400" b="1" dirty="0" smtClean="0"/>
              <a:t>;</a:t>
            </a:r>
            <a:endParaRPr lang="en-US" altLang="th-TH" sz="5400" b="1" dirty="0"/>
          </a:p>
          <a:p>
            <a:pPr eaLnBrk="1" hangingPunct="1"/>
            <a:r>
              <a:rPr lang="en-US" altLang="th-TH" sz="5400" b="1" dirty="0"/>
              <a:t>  }</a:t>
            </a:r>
            <a:br>
              <a:rPr lang="en-US" altLang="th-TH" sz="5400" b="1" dirty="0"/>
            </a:br>
            <a:r>
              <a:rPr lang="en-US" altLang="th-TH" sz="5400" b="1" dirty="0"/>
              <a:t>  </a:t>
            </a:r>
            <a:r>
              <a:rPr lang="en-US" altLang="th-TH" sz="5400" b="1" dirty="0" err="1"/>
              <a:t>printf</a:t>
            </a:r>
            <a:r>
              <a:rPr lang="en-US" altLang="th-TH" sz="5400" b="1" dirty="0" smtClean="0"/>
              <a:t>("%.2f",sum/10</a:t>
            </a:r>
            <a:r>
              <a:rPr lang="en-US" altLang="th-TH" sz="5400" b="1" dirty="0" smtClean="0"/>
              <a:t>);</a:t>
            </a:r>
            <a:endParaRPr lang="en-US" altLang="th-TH" sz="5400" b="1" dirty="0"/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for12</a:t>
            </a:r>
            <a:endParaRPr lang="th-TH" altLang="th-TH" sz="3600" b="1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715000" y="1962150"/>
            <a:ext cx="2819400" cy="584775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 smtClean="0"/>
              <a:t>5.50</a:t>
            </a:r>
            <a:endParaRPr lang="nb-NO" altLang="th-TH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32319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40" grpId="0" animBg="1"/>
      <p:bldP spid="12288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ตัวยึดหมายเลขภาพนิ่ง 5"/>
          <p:cNvSpPr txBox="1">
            <a:spLocks noGrp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250B1718-D261-4F09-B70C-3128E0C26E4F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26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h-TH" dirty="0" smtClean="0"/>
              <a:t>ตัวอย่าง </a:t>
            </a:r>
            <a:r>
              <a:rPr lang="en-US" dirty="0" smtClean="0">
                <a:solidFill>
                  <a:schemeClr val="tx2"/>
                </a:solidFill>
              </a:rPr>
              <a:t>for</a:t>
            </a:r>
            <a:r>
              <a:rPr lang="th-TH" dirty="0" smtClean="0">
                <a:solidFill>
                  <a:schemeClr val="tx2"/>
                </a:solidFill>
              </a:rPr>
              <a:t> </a:t>
            </a:r>
            <a:r>
              <a:rPr lang="th-TH" dirty="0" smtClean="0"/>
              <a:t>ลูป</a:t>
            </a:r>
            <a:endParaRPr lang="en-US" dirty="0" smtClean="0"/>
          </a:p>
        </p:txBody>
      </p:sp>
      <p:sp>
        <p:nvSpPr>
          <p:cNvPr id="166940" name="Rectangle 28"/>
          <p:cNvSpPr>
            <a:spLocks noChangeArrowheads="1"/>
          </p:cNvSpPr>
          <p:nvPr/>
        </p:nvSpPr>
        <p:spPr bwMode="auto">
          <a:xfrm>
            <a:off x="685800" y="838200"/>
            <a:ext cx="7924800" cy="60198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4800" b="1" dirty="0" smtClean="0"/>
              <a:t>  </a:t>
            </a:r>
            <a:r>
              <a:rPr lang="en-US" altLang="th-TH" sz="4800" b="1" dirty="0" err="1" smtClean="0"/>
              <a:t>int</a:t>
            </a:r>
            <a:r>
              <a:rPr lang="en-US" altLang="th-TH" sz="4800" b="1" dirty="0" smtClean="0"/>
              <a:t> </a:t>
            </a:r>
            <a:r>
              <a:rPr lang="en-US" altLang="th-TH" sz="4800" b="1" dirty="0" err="1"/>
              <a:t>i</a:t>
            </a:r>
            <a:r>
              <a:rPr lang="en-US" altLang="th-TH" sz="4800" b="1" dirty="0" err="1" smtClean="0"/>
              <a:t>,</a:t>
            </a:r>
            <a:r>
              <a:rPr lang="en-US" altLang="th-TH" sz="4800" b="1" dirty="0" err="1" smtClean="0">
                <a:solidFill>
                  <a:srgbClr val="FF0000"/>
                </a:solidFill>
              </a:rPr>
              <a:t>n</a:t>
            </a:r>
            <a:r>
              <a:rPr lang="en-US" altLang="th-TH" sz="4800" b="1" dirty="0" smtClean="0"/>
              <a:t>;</a:t>
            </a:r>
            <a:br>
              <a:rPr lang="en-US" altLang="th-TH" sz="4800" b="1" dirty="0" smtClean="0"/>
            </a:br>
            <a:r>
              <a:rPr lang="en-US" altLang="th-TH" sz="4800" b="1" dirty="0" smtClean="0"/>
              <a:t>  float sum=0;</a:t>
            </a:r>
          </a:p>
          <a:p>
            <a:pPr eaLnBrk="1" hangingPunct="1"/>
            <a:r>
              <a:rPr lang="en-US" altLang="th-TH" sz="4800" b="1" dirty="0"/>
              <a:t> </a:t>
            </a:r>
            <a:r>
              <a:rPr lang="en-US" altLang="th-TH" sz="4800" b="1" dirty="0" smtClean="0"/>
              <a:t> </a:t>
            </a:r>
            <a:r>
              <a:rPr lang="en-US" altLang="th-TH" sz="4800" b="1" dirty="0" err="1" smtClean="0"/>
              <a:t>scanf</a:t>
            </a:r>
            <a:r>
              <a:rPr lang="en-US" altLang="th-TH" sz="4800" b="1" dirty="0"/>
              <a:t>(“%</a:t>
            </a:r>
            <a:r>
              <a:rPr lang="en-US" altLang="th-TH" sz="4800" b="1" dirty="0" err="1"/>
              <a:t>d”,&amp;</a:t>
            </a:r>
            <a:r>
              <a:rPr lang="en-US" altLang="th-TH" sz="4800" b="1" dirty="0" err="1">
                <a:solidFill>
                  <a:srgbClr val="FF0000"/>
                </a:solidFill>
              </a:rPr>
              <a:t>n</a:t>
            </a:r>
            <a:r>
              <a:rPr lang="en-US" altLang="th-TH" sz="4800" b="1" dirty="0"/>
              <a:t>);</a:t>
            </a:r>
          </a:p>
          <a:p>
            <a:pPr eaLnBrk="1" hangingPunct="1"/>
            <a:r>
              <a:rPr lang="en-US" altLang="th-TH" sz="4800" b="1" dirty="0"/>
              <a:t>  for(</a:t>
            </a:r>
            <a:r>
              <a:rPr lang="en-US" altLang="th-TH" sz="4800" b="1" dirty="0" err="1"/>
              <a:t>i</a:t>
            </a:r>
            <a:r>
              <a:rPr lang="en-US" altLang="th-TH" sz="4800" b="1" dirty="0"/>
              <a:t>=1;i</a:t>
            </a:r>
            <a:r>
              <a:rPr lang="en-US" altLang="th-TH" sz="4800" b="1" dirty="0" smtClean="0"/>
              <a:t>&lt;=</a:t>
            </a:r>
            <a:r>
              <a:rPr lang="en-US" altLang="th-TH" sz="4800" b="1" dirty="0" err="1">
                <a:solidFill>
                  <a:srgbClr val="FF0000"/>
                </a:solidFill>
              </a:rPr>
              <a:t>n</a:t>
            </a:r>
            <a:r>
              <a:rPr lang="en-US" altLang="th-TH" sz="4800" b="1" dirty="0" err="1" smtClean="0"/>
              <a:t>;i</a:t>
            </a:r>
            <a:r>
              <a:rPr lang="en-US" altLang="th-TH" sz="4800" b="1" dirty="0"/>
              <a:t>++)</a:t>
            </a:r>
          </a:p>
          <a:p>
            <a:pPr eaLnBrk="1" hangingPunct="1"/>
            <a:r>
              <a:rPr lang="en-US" altLang="th-TH" sz="4800" b="1" dirty="0"/>
              <a:t>  {</a:t>
            </a:r>
          </a:p>
          <a:p>
            <a:pPr eaLnBrk="1" hangingPunct="1"/>
            <a:r>
              <a:rPr lang="en-US" altLang="th-TH" sz="4800" b="1" dirty="0" smtClean="0"/>
              <a:t>    sum+=</a:t>
            </a:r>
            <a:r>
              <a:rPr lang="en-US" altLang="th-TH" sz="4800" b="1" dirty="0" err="1" smtClean="0"/>
              <a:t>i</a:t>
            </a:r>
            <a:r>
              <a:rPr lang="en-US" altLang="th-TH" sz="4800" b="1" dirty="0" smtClean="0"/>
              <a:t>;	// sum=</a:t>
            </a:r>
            <a:r>
              <a:rPr lang="en-US" altLang="th-TH" sz="4800" b="1" dirty="0" err="1" smtClean="0"/>
              <a:t>sum+i</a:t>
            </a:r>
            <a:r>
              <a:rPr lang="en-US" altLang="th-TH" sz="4800" b="1" dirty="0" smtClean="0"/>
              <a:t>;</a:t>
            </a:r>
            <a:endParaRPr lang="en-US" altLang="th-TH" sz="4800" b="1" dirty="0"/>
          </a:p>
          <a:p>
            <a:pPr eaLnBrk="1" hangingPunct="1"/>
            <a:r>
              <a:rPr lang="en-US" altLang="th-TH" sz="4800" b="1" dirty="0"/>
              <a:t>  }</a:t>
            </a:r>
            <a:br>
              <a:rPr lang="en-US" altLang="th-TH" sz="4800" b="1" dirty="0"/>
            </a:br>
            <a:r>
              <a:rPr lang="en-US" altLang="th-TH" sz="4800" b="1" dirty="0"/>
              <a:t>  </a:t>
            </a:r>
            <a:r>
              <a:rPr lang="en-US" altLang="th-TH" sz="4800" b="1" dirty="0" err="1"/>
              <a:t>printf</a:t>
            </a:r>
            <a:r>
              <a:rPr lang="en-US" altLang="th-TH" sz="4800" b="1" dirty="0" smtClean="0"/>
              <a:t>("%.2f",sum/</a:t>
            </a:r>
            <a:r>
              <a:rPr lang="en-US" altLang="th-TH" sz="4800" b="1" dirty="0" smtClean="0">
                <a:solidFill>
                  <a:srgbClr val="FF0000"/>
                </a:solidFill>
              </a:rPr>
              <a:t>n</a:t>
            </a:r>
            <a:r>
              <a:rPr lang="en-US" altLang="th-TH" sz="4800" b="1" dirty="0" smtClean="0"/>
              <a:t>);</a:t>
            </a:r>
            <a:endParaRPr lang="en-US" altLang="th-TH" sz="4800" b="1" dirty="0"/>
          </a:p>
          <a:p>
            <a:pPr eaLnBrk="1" hangingPunct="1"/>
            <a:endParaRPr lang="en-US" altLang="th-TH" sz="3200" b="1" dirty="0"/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for13</a:t>
            </a:r>
            <a:endParaRPr lang="th-TH" altLang="th-TH" sz="3600" b="1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715000" y="1962150"/>
            <a:ext cx="2819400" cy="1077218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 smtClean="0"/>
              <a:t>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 smtClean="0"/>
              <a:t>5.50</a:t>
            </a:r>
            <a:endParaRPr lang="nb-NO" altLang="th-TH" sz="3200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715000" y="3309491"/>
            <a:ext cx="2819400" cy="1077218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5</a:t>
            </a:r>
            <a:endParaRPr lang="nb-NO" altLang="th-TH" sz="3200" dirty="0" smtClean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 smtClean="0"/>
              <a:t>3.00</a:t>
            </a:r>
            <a:endParaRPr lang="nb-NO" altLang="th-TH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87723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40" grpId="0" animBg="1"/>
      <p:bldP spid="12288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th-TH" altLang="th-TH" sz="5400" b="1" dirty="0" smtClean="0">
                <a:solidFill>
                  <a:srgbClr val="FFFF00"/>
                </a:solidFill>
                <a:latin typeface="LilyUPC" pitchFamily="34" charset="-34"/>
              </a:rPr>
              <a:t>ตัวอย่าง</a:t>
            </a:r>
            <a:endParaRPr lang="en-US" altLang="th-TH" dirty="0" smtClean="0">
              <a:solidFill>
                <a:srgbClr val="FFFF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04787"/>
            <a:ext cx="7772400" cy="41148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th-TH" dirty="0" smtClean="0"/>
              <a:t>#include &lt;</a:t>
            </a:r>
            <a:r>
              <a:rPr lang="en-US" altLang="th-TH" dirty="0" err="1" smtClean="0"/>
              <a:t>stdio.h</a:t>
            </a:r>
            <a:r>
              <a:rPr lang="en-US" altLang="th-TH" dirty="0" smtClean="0"/>
              <a:t>&gt;</a:t>
            </a:r>
          </a:p>
          <a:p>
            <a:pPr lvl="1">
              <a:buFontTx/>
              <a:buNone/>
            </a:pPr>
            <a:r>
              <a:rPr lang="en-US" altLang="th-TH" dirty="0" smtClean="0"/>
              <a:t>main()</a:t>
            </a:r>
          </a:p>
          <a:p>
            <a:pPr lvl="1">
              <a:buFontTx/>
              <a:buNone/>
            </a:pPr>
            <a:r>
              <a:rPr lang="en-US" altLang="th-TH" dirty="0" smtClean="0"/>
              <a:t>{</a:t>
            </a:r>
          </a:p>
          <a:p>
            <a:pPr lvl="1">
              <a:buFontTx/>
              <a:buNone/>
            </a:pPr>
            <a:r>
              <a:rPr lang="en-US" altLang="th-TH" dirty="0" smtClean="0"/>
              <a:t>		</a:t>
            </a:r>
            <a:r>
              <a:rPr lang="en-US" altLang="th-TH" dirty="0" err="1" smtClean="0"/>
              <a:t>int</a:t>
            </a:r>
            <a:r>
              <a:rPr lang="en-US" altLang="th-TH" dirty="0" smtClean="0"/>
              <a:t> number;</a:t>
            </a:r>
          </a:p>
          <a:p>
            <a:pPr lvl="1">
              <a:buFontTx/>
              <a:buNone/>
            </a:pPr>
            <a:r>
              <a:rPr lang="en-US" altLang="th-TH" dirty="0" smtClean="0"/>
              <a:t>	    for(number = 1; number &lt;=10; number++)</a:t>
            </a:r>
          </a:p>
          <a:p>
            <a:pPr lvl="1">
              <a:buFontTx/>
              <a:buNone/>
            </a:pPr>
            <a:r>
              <a:rPr lang="en-US" altLang="th-TH" dirty="0" smtClean="0"/>
              <a:t>	            </a:t>
            </a:r>
            <a:r>
              <a:rPr lang="en-US" altLang="th-TH" dirty="0" err="1" smtClean="0"/>
              <a:t>printf</a:t>
            </a:r>
            <a:r>
              <a:rPr lang="en-US" altLang="th-TH" dirty="0" smtClean="0"/>
              <a:t>(“%3d“,number);</a:t>
            </a:r>
          </a:p>
          <a:p>
            <a:pPr lvl="1">
              <a:buFontTx/>
              <a:buNone/>
            </a:pPr>
            <a:r>
              <a:rPr lang="en-US" altLang="th-TH" dirty="0" smtClean="0"/>
              <a:t>}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81000" y="4876800"/>
            <a:ext cx="4283075" cy="528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1  2  3  4  5  6  7  8  9  10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06704" y="1152525"/>
            <a:ext cx="3937296" cy="156966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</a:rPr>
              <a:t>char  </a:t>
            </a:r>
            <a:r>
              <a:rPr lang="en-US" sz="3200" b="1" dirty="0" err="1">
                <a:solidFill>
                  <a:srgbClr val="FF0000"/>
                </a:solidFill>
              </a:rPr>
              <a:t>ch</a:t>
            </a:r>
            <a:r>
              <a:rPr lang="en-US" sz="3200" b="1" dirty="0">
                <a:solidFill>
                  <a:srgbClr val="FF0000"/>
                </a:solidFill>
              </a:rPr>
              <a:t>;</a:t>
            </a:r>
          </a:p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</a:rPr>
              <a:t>for(</a:t>
            </a:r>
            <a:r>
              <a:rPr lang="en-US" sz="3200" b="1" dirty="0" err="1">
                <a:solidFill>
                  <a:srgbClr val="FF0000"/>
                </a:solidFill>
              </a:rPr>
              <a:t>ch</a:t>
            </a:r>
            <a:r>
              <a:rPr lang="en-US" sz="3200" b="1" dirty="0">
                <a:solidFill>
                  <a:srgbClr val="FF0000"/>
                </a:solidFill>
              </a:rPr>
              <a:t> = ‘A’; </a:t>
            </a:r>
            <a:r>
              <a:rPr lang="en-US" sz="3200" b="1" dirty="0" err="1">
                <a:solidFill>
                  <a:srgbClr val="FF0000"/>
                </a:solidFill>
              </a:rPr>
              <a:t>ch</a:t>
            </a:r>
            <a:r>
              <a:rPr lang="en-US" sz="3200" b="1" dirty="0">
                <a:solidFill>
                  <a:srgbClr val="FF0000"/>
                </a:solidFill>
              </a:rPr>
              <a:t> &lt;= ‘Z’; </a:t>
            </a:r>
            <a:r>
              <a:rPr lang="en-US" sz="3200" b="1" dirty="0" err="1">
                <a:solidFill>
                  <a:srgbClr val="FF0000"/>
                </a:solidFill>
              </a:rPr>
              <a:t>ch</a:t>
            </a:r>
            <a:r>
              <a:rPr lang="en-US" sz="3200" b="1" dirty="0">
                <a:solidFill>
                  <a:srgbClr val="FF0000"/>
                </a:solidFill>
              </a:rPr>
              <a:t>++)</a:t>
            </a:r>
          </a:p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</a:rPr>
              <a:t>    </a:t>
            </a:r>
            <a:r>
              <a:rPr lang="en-US" sz="3200" b="1" dirty="0" err="1">
                <a:solidFill>
                  <a:srgbClr val="FF0000"/>
                </a:solidFill>
              </a:rPr>
              <a:t>printf</a:t>
            </a:r>
            <a:r>
              <a:rPr lang="en-US" sz="3200" b="1" dirty="0" smtClean="0">
                <a:solidFill>
                  <a:srgbClr val="FF0000"/>
                </a:solidFill>
              </a:rPr>
              <a:t>(“%</a:t>
            </a:r>
            <a:r>
              <a:rPr lang="en-US" sz="3200" b="1" dirty="0">
                <a:solidFill>
                  <a:srgbClr val="FF0000"/>
                </a:solidFill>
              </a:rPr>
              <a:t>c “,</a:t>
            </a:r>
            <a:r>
              <a:rPr lang="en-US" sz="3200" b="1" dirty="0" err="1">
                <a:solidFill>
                  <a:srgbClr val="FF0000"/>
                </a:solidFill>
              </a:rPr>
              <a:t>ch</a:t>
            </a:r>
            <a:r>
              <a:rPr lang="en-US" sz="3200" b="1" dirty="0" smtClean="0">
                <a:solidFill>
                  <a:srgbClr val="FF0000"/>
                </a:solidFill>
              </a:rPr>
              <a:t>);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6704" y="4724400"/>
            <a:ext cx="3937296" cy="156966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</a:rPr>
              <a:t>char  </a:t>
            </a:r>
            <a:r>
              <a:rPr lang="en-US" sz="3200" b="1" dirty="0" err="1">
                <a:solidFill>
                  <a:srgbClr val="FF0000"/>
                </a:solidFill>
              </a:rPr>
              <a:t>ch</a:t>
            </a:r>
            <a:r>
              <a:rPr lang="en-US" sz="3200" b="1" dirty="0">
                <a:solidFill>
                  <a:srgbClr val="FF0000"/>
                </a:solidFill>
              </a:rPr>
              <a:t>;</a:t>
            </a:r>
          </a:p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</a:rPr>
              <a:t>for(</a:t>
            </a:r>
            <a:r>
              <a:rPr lang="en-US" sz="3200" b="1" dirty="0" err="1">
                <a:solidFill>
                  <a:srgbClr val="FF0000"/>
                </a:solidFill>
              </a:rPr>
              <a:t>ch</a:t>
            </a:r>
            <a:r>
              <a:rPr lang="en-US" sz="3200" b="1" dirty="0">
                <a:solidFill>
                  <a:srgbClr val="FF0000"/>
                </a:solidFill>
              </a:rPr>
              <a:t> = ‘A’; </a:t>
            </a:r>
            <a:r>
              <a:rPr lang="en-US" sz="3200" b="1" dirty="0" err="1">
                <a:solidFill>
                  <a:srgbClr val="FF0000"/>
                </a:solidFill>
              </a:rPr>
              <a:t>ch</a:t>
            </a:r>
            <a:r>
              <a:rPr lang="en-US" sz="3200" b="1" dirty="0">
                <a:solidFill>
                  <a:srgbClr val="FF0000"/>
                </a:solidFill>
              </a:rPr>
              <a:t> &lt;= ‘Z’; </a:t>
            </a:r>
            <a:r>
              <a:rPr lang="en-US" sz="3200" b="1" dirty="0" err="1">
                <a:solidFill>
                  <a:srgbClr val="FF0000"/>
                </a:solidFill>
              </a:rPr>
              <a:t>ch</a:t>
            </a:r>
            <a:r>
              <a:rPr lang="en-US" sz="3200" b="1" dirty="0">
                <a:solidFill>
                  <a:srgbClr val="FF0000"/>
                </a:solidFill>
              </a:rPr>
              <a:t>++)</a:t>
            </a:r>
          </a:p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</a:rPr>
              <a:t>    </a:t>
            </a:r>
            <a:r>
              <a:rPr lang="en-US" sz="3200" b="1" dirty="0" err="1">
                <a:solidFill>
                  <a:srgbClr val="FF0000"/>
                </a:solidFill>
              </a:rPr>
              <a:t>printf</a:t>
            </a:r>
            <a:r>
              <a:rPr lang="en-US" sz="3200" b="1" dirty="0" smtClean="0">
                <a:solidFill>
                  <a:srgbClr val="FF0000"/>
                </a:solidFill>
              </a:rPr>
              <a:t>(“%</a:t>
            </a:r>
            <a:r>
              <a:rPr lang="en-US" sz="3200" b="1" dirty="0">
                <a:solidFill>
                  <a:srgbClr val="FF0000"/>
                </a:solidFill>
              </a:rPr>
              <a:t>c “,ch+1</a:t>
            </a:r>
            <a:r>
              <a:rPr lang="en-US" sz="3200" b="1" dirty="0" smtClean="0">
                <a:solidFill>
                  <a:srgbClr val="FF0000"/>
                </a:solidFill>
              </a:rPr>
              <a:t>);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070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/>
      <p:bldP spid="2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50292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th-TH" sz="4800" dirty="0" smtClean="0"/>
              <a:t>#include &lt;</a:t>
            </a:r>
            <a:r>
              <a:rPr lang="en-US" altLang="th-TH" sz="4800" dirty="0" err="1" smtClean="0"/>
              <a:t>stdio.h</a:t>
            </a:r>
            <a:r>
              <a:rPr lang="en-US" altLang="th-TH" sz="4800" dirty="0" smtClean="0"/>
              <a:t>&gt;</a:t>
            </a:r>
          </a:p>
          <a:p>
            <a:pPr lvl="1">
              <a:buFontTx/>
              <a:buNone/>
            </a:pPr>
            <a:r>
              <a:rPr lang="en-US" altLang="th-TH" sz="4800" dirty="0" smtClean="0"/>
              <a:t>main()</a:t>
            </a:r>
          </a:p>
          <a:p>
            <a:pPr lvl="1">
              <a:buFontTx/>
              <a:buNone/>
            </a:pPr>
            <a:r>
              <a:rPr lang="en-US" altLang="th-TH" sz="4800" dirty="0" smtClean="0"/>
              <a:t>{</a:t>
            </a:r>
          </a:p>
          <a:p>
            <a:pPr lvl="1">
              <a:buFontTx/>
              <a:buNone/>
            </a:pPr>
            <a:r>
              <a:rPr lang="en-US" altLang="th-TH" sz="4800" dirty="0" smtClean="0"/>
              <a:t> </a:t>
            </a:r>
            <a:r>
              <a:rPr lang="en-US" altLang="th-TH" sz="4800" dirty="0" smtClean="0"/>
              <a:t> </a:t>
            </a:r>
            <a:r>
              <a:rPr lang="en-US" altLang="th-TH" sz="4800" dirty="0" err="1" smtClean="0"/>
              <a:t>int</a:t>
            </a:r>
            <a:r>
              <a:rPr lang="en-US" altLang="th-TH" sz="4800" dirty="0" smtClean="0"/>
              <a:t> </a:t>
            </a:r>
            <a:r>
              <a:rPr lang="en-US" altLang="th-TH" sz="4800" dirty="0" smtClean="0"/>
              <a:t>n;</a:t>
            </a:r>
          </a:p>
          <a:p>
            <a:pPr lvl="1">
              <a:buFontTx/>
              <a:buNone/>
            </a:pPr>
            <a:r>
              <a:rPr lang="en-US" altLang="th-TH" sz="4800" dirty="0" smtClean="0"/>
              <a:t>	</a:t>
            </a:r>
            <a:r>
              <a:rPr lang="en-US" altLang="th-TH" sz="4800" dirty="0" smtClean="0"/>
              <a:t>for(n </a:t>
            </a:r>
            <a:r>
              <a:rPr lang="en-US" altLang="th-TH" sz="4800" dirty="0" smtClean="0"/>
              <a:t>= 10; n &lt;=50; n+=10)</a:t>
            </a:r>
          </a:p>
          <a:p>
            <a:pPr lvl="1">
              <a:buFontTx/>
              <a:buNone/>
            </a:pPr>
            <a:r>
              <a:rPr lang="en-US" altLang="th-TH" sz="4800" dirty="0" smtClean="0"/>
              <a:t>	</a:t>
            </a:r>
            <a:r>
              <a:rPr lang="en-US" altLang="th-TH" sz="4800" dirty="0" smtClean="0"/>
              <a:t>  </a:t>
            </a:r>
            <a:r>
              <a:rPr lang="en-US" altLang="th-TH" sz="4800" dirty="0" err="1" smtClean="0"/>
              <a:t>printf</a:t>
            </a:r>
            <a:r>
              <a:rPr lang="en-US" altLang="th-TH" sz="4800" dirty="0" smtClean="0"/>
              <a:t>(“\</a:t>
            </a:r>
            <a:r>
              <a:rPr lang="en-US" altLang="th-TH" sz="4800" dirty="0" err="1" smtClean="0"/>
              <a:t>n%d</a:t>
            </a:r>
            <a:r>
              <a:rPr lang="en-US" altLang="th-TH" sz="4800" dirty="0" smtClean="0"/>
              <a:t>“,n);</a:t>
            </a:r>
          </a:p>
          <a:p>
            <a:pPr lvl="1">
              <a:buFontTx/>
              <a:buNone/>
            </a:pPr>
            <a:r>
              <a:rPr lang="en-US" altLang="th-TH" sz="4800" dirty="0" smtClean="0"/>
              <a:t>}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983423" y="1575367"/>
            <a:ext cx="556563" cy="255454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grpSp>
        <p:nvGrpSpPr>
          <p:cNvPr id="2" name="กลุ่ม 1"/>
          <p:cNvGrpSpPr/>
          <p:nvPr/>
        </p:nvGrpSpPr>
        <p:grpSpPr>
          <a:xfrm>
            <a:off x="5341525" y="3380720"/>
            <a:ext cx="1600118" cy="685800"/>
            <a:chOff x="4343400" y="2667000"/>
            <a:chExt cx="1600118" cy="685800"/>
          </a:xfrm>
        </p:grpSpPr>
        <p:sp>
          <p:nvSpPr>
            <p:cNvPr id="7173" name="AutoShape 5"/>
            <p:cNvSpPr>
              <a:spLocks noChangeArrowheads="1"/>
            </p:cNvSpPr>
            <p:nvPr/>
          </p:nvSpPr>
          <p:spPr bwMode="auto">
            <a:xfrm>
              <a:off x="4349012" y="2667000"/>
              <a:ext cx="1592580" cy="685800"/>
            </a:xfrm>
            <a:prstGeom prst="wedgeEllipseCallout">
              <a:avLst>
                <a:gd name="adj1" fmla="val -4935"/>
                <a:gd name="adj2" fmla="val 10787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h-TH" altLang="th-TH" sz="2800"/>
            </a:p>
          </p:txBody>
        </p:sp>
        <p:sp>
          <p:nvSpPr>
            <p:cNvPr id="7174" name="Text Box 6"/>
            <p:cNvSpPr txBox="1">
              <a:spLocks noChangeArrowheads="1"/>
            </p:cNvSpPr>
            <p:nvPr/>
          </p:nvSpPr>
          <p:spPr bwMode="auto">
            <a:xfrm>
              <a:off x="4343400" y="2743200"/>
              <a:ext cx="160011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th-TH" altLang="th-TH" sz="2800" dirty="0" smtClean="0">
                  <a:solidFill>
                    <a:srgbClr val="FF0000"/>
                  </a:solidFill>
                </a:rPr>
                <a:t>เพิ่มรอบละ </a:t>
              </a:r>
              <a:r>
                <a:rPr lang="en-US" altLang="th-TH" sz="2800" dirty="0">
                  <a:solidFill>
                    <a:srgbClr val="FF0000"/>
                  </a:solidFill>
                </a:rPr>
                <a:t>10</a:t>
              </a:r>
              <a:endParaRPr lang="th-TH" altLang="th-TH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5546479" y="2525389"/>
            <a:ext cx="16818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dirty="0"/>
              <a:t>ผลการทำงาน</a:t>
            </a:r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>
            <a:off x="7262987" y="2703477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h-TH" altLang="th-TH" sz="240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th-TH" altLang="th-TH" sz="5400" b="1" dirty="0" smtClean="0">
                <a:solidFill>
                  <a:srgbClr val="FFFF00"/>
                </a:solidFill>
                <a:latin typeface="LilyUPC" pitchFamily="34" charset="-34"/>
              </a:rPr>
              <a:t>ตัวอย่าง</a:t>
            </a:r>
            <a:endParaRPr lang="en-US" altLang="th-TH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3182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7175" grpId="0"/>
      <p:bldP spid="717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36576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th-TH" sz="4800" dirty="0" smtClean="0"/>
              <a:t>#include &lt;</a:t>
            </a:r>
            <a:r>
              <a:rPr lang="en-US" altLang="th-TH" sz="4800" dirty="0" err="1" smtClean="0"/>
              <a:t>stdio.h</a:t>
            </a:r>
            <a:r>
              <a:rPr lang="en-US" altLang="th-TH" sz="4800" dirty="0" smtClean="0"/>
              <a:t>&gt;</a:t>
            </a:r>
          </a:p>
          <a:p>
            <a:pPr lvl="1">
              <a:buFontTx/>
              <a:buNone/>
            </a:pPr>
            <a:r>
              <a:rPr lang="en-US" altLang="th-TH" sz="4800" dirty="0" smtClean="0"/>
              <a:t>main()</a:t>
            </a:r>
          </a:p>
          <a:p>
            <a:pPr lvl="1">
              <a:buFontTx/>
              <a:buNone/>
            </a:pPr>
            <a:r>
              <a:rPr lang="en-US" altLang="th-TH" sz="4800" dirty="0" smtClean="0"/>
              <a:t>{</a:t>
            </a:r>
          </a:p>
          <a:p>
            <a:pPr lvl="1">
              <a:buFontTx/>
              <a:buNone/>
            </a:pPr>
            <a:r>
              <a:rPr lang="en-US" altLang="th-TH" sz="4800" dirty="0"/>
              <a:t>	</a:t>
            </a:r>
            <a:r>
              <a:rPr lang="en-US" altLang="th-TH" sz="4800" dirty="0" smtClean="0"/>
              <a:t>	  </a:t>
            </a:r>
            <a:r>
              <a:rPr lang="en-US" altLang="th-TH" sz="4800" dirty="0" err="1" smtClean="0"/>
              <a:t>int</a:t>
            </a:r>
            <a:r>
              <a:rPr lang="en-US" altLang="th-TH" sz="4800" dirty="0" smtClean="0"/>
              <a:t> n = 5;</a:t>
            </a:r>
          </a:p>
          <a:p>
            <a:pPr lvl="1">
              <a:buFontTx/>
              <a:buNone/>
            </a:pPr>
            <a:r>
              <a:rPr lang="en-US" altLang="th-TH" sz="4800" dirty="0" smtClean="0"/>
              <a:t>	    for( ; n &gt; 0; n--)</a:t>
            </a:r>
          </a:p>
          <a:p>
            <a:pPr lvl="1">
              <a:buFontTx/>
              <a:buNone/>
            </a:pPr>
            <a:r>
              <a:rPr lang="en-US" altLang="th-TH" sz="4800" dirty="0" smtClean="0"/>
              <a:t>	            </a:t>
            </a:r>
            <a:r>
              <a:rPr lang="en-US" altLang="th-TH" sz="4800" dirty="0" err="1" smtClean="0"/>
              <a:t>printf</a:t>
            </a:r>
            <a:r>
              <a:rPr lang="en-US" altLang="th-TH" sz="4800" dirty="0" smtClean="0"/>
              <a:t>(“%d   “,n);</a:t>
            </a:r>
          </a:p>
          <a:p>
            <a:pPr lvl="1">
              <a:buFontTx/>
              <a:buNone/>
            </a:pPr>
            <a:r>
              <a:rPr lang="en-US" altLang="th-TH" sz="4800" dirty="0" smtClean="0"/>
              <a:t>}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181600" y="2900362"/>
            <a:ext cx="2514600" cy="528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5   4   3   2   1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334000" y="1371600"/>
            <a:ext cx="205537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4000" dirty="0"/>
              <a:t>ผลการทำงาน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6133085" y="2028537"/>
            <a:ext cx="457200" cy="762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h-TH" altLang="th-TH" sz="2400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320960" y="5562600"/>
            <a:ext cx="241284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4400" dirty="0" err="1"/>
              <a:t>สเตตเมนต์</a:t>
            </a:r>
            <a:r>
              <a:rPr lang="th-TH" altLang="th-TH" sz="4400" dirty="0"/>
              <a:t>ว่าง</a:t>
            </a: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 flipV="1">
            <a:off x="2133600" y="4267200"/>
            <a:ext cx="685800" cy="13716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th-TH" altLang="th-TH" sz="5400" b="1" dirty="0" smtClean="0">
                <a:solidFill>
                  <a:srgbClr val="FFFF00"/>
                </a:solidFill>
                <a:latin typeface="LilyUPC" pitchFamily="34" charset="-34"/>
              </a:rPr>
              <a:t>ตัวอย่าง</a:t>
            </a:r>
            <a:endParaRPr lang="en-US" altLang="th-TH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31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197" grpId="0"/>
      <p:bldP spid="8198" grpId="0" animBg="1"/>
      <p:bldP spid="8199" grpId="0"/>
      <p:bldP spid="820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h-TH" altLang="th-TH" dirty="0" smtClean="0">
                <a:effectLst/>
              </a:rPr>
              <a:t>การกำหนดค่าตัวนับ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914400"/>
            <a:ext cx="6248400" cy="868362"/>
          </a:xfrm>
          <a:solidFill>
            <a:srgbClr val="009900">
              <a:alpha val="67058"/>
            </a:srgbClr>
          </a:solidFill>
          <a:ln w="38100">
            <a:solidFill>
              <a:srgbClr val="66FFFF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altLang="th-TH" sz="6000" dirty="0" smtClean="0"/>
              <a:t>		</a:t>
            </a:r>
            <a:r>
              <a:rPr lang="en-US" altLang="th-TH" sz="6000" dirty="0" err="1" smtClean="0"/>
              <a:t>i</a:t>
            </a:r>
            <a:r>
              <a:rPr lang="en-US" altLang="th-TH" sz="6000" dirty="0" smtClean="0"/>
              <a:t>++	 	</a:t>
            </a:r>
            <a:r>
              <a:rPr lang="en-US" altLang="th-TH" sz="6000" dirty="0" smtClean="0">
                <a:solidFill>
                  <a:schemeClr val="folHlink"/>
                </a:solidFill>
              </a:rPr>
              <a:t>=</a:t>
            </a:r>
            <a:r>
              <a:rPr lang="en-US" altLang="th-TH" sz="6000" dirty="0" smtClean="0"/>
              <a:t>   	</a:t>
            </a:r>
            <a:r>
              <a:rPr lang="en-US" altLang="th-TH" sz="6000" dirty="0" err="1" smtClean="0"/>
              <a:t>i</a:t>
            </a:r>
            <a:r>
              <a:rPr lang="en-US" altLang="th-TH" sz="6000" dirty="0" smtClean="0"/>
              <a:t> = i+</a:t>
            </a:r>
            <a:r>
              <a:rPr lang="en-US" altLang="th-TH" sz="5400" dirty="0" smtClean="0"/>
              <a:t>1</a:t>
            </a:r>
            <a:endParaRPr lang="th-TH" altLang="th-TH" sz="5400" dirty="0" smtClean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447800" y="1905000"/>
            <a:ext cx="6248400" cy="868362"/>
          </a:xfrm>
          <a:prstGeom prst="rect">
            <a:avLst/>
          </a:prstGeom>
          <a:solidFill>
            <a:srgbClr val="009900">
              <a:alpha val="67058"/>
            </a:srgbClr>
          </a:solidFill>
          <a:ln w="38100">
            <a:solidFill>
              <a:srgbClr val="66FFFF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>
              <a:buFontTx/>
              <a:buNone/>
            </a:pPr>
            <a:r>
              <a:rPr lang="en-US" altLang="th-TH" sz="6000" dirty="0"/>
              <a:t>		</a:t>
            </a:r>
            <a:r>
              <a:rPr lang="en-US" altLang="th-TH" sz="6000" dirty="0" err="1"/>
              <a:t>i</a:t>
            </a:r>
            <a:r>
              <a:rPr lang="en-US" altLang="th-TH" sz="6000" dirty="0"/>
              <a:t>--	 	</a:t>
            </a:r>
            <a:r>
              <a:rPr lang="en-US" altLang="th-TH" sz="6000" dirty="0">
                <a:solidFill>
                  <a:schemeClr val="folHlink"/>
                </a:solidFill>
              </a:rPr>
              <a:t>=</a:t>
            </a:r>
            <a:r>
              <a:rPr lang="en-US" altLang="th-TH" sz="6000" dirty="0"/>
              <a:t>   	</a:t>
            </a:r>
            <a:r>
              <a:rPr lang="en-US" altLang="th-TH" sz="6000" dirty="0" err="1"/>
              <a:t>i</a:t>
            </a:r>
            <a:r>
              <a:rPr lang="en-US" altLang="th-TH" sz="6000" dirty="0"/>
              <a:t> = i-</a:t>
            </a:r>
            <a:r>
              <a:rPr lang="en-US" altLang="th-TH" sz="5400" dirty="0"/>
              <a:t>1</a:t>
            </a:r>
            <a:endParaRPr lang="th-TH" altLang="th-TH" sz="5400" dirty="0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1447800" y="2865437"/>
            <a:ext cx="6248400" cy="868363"/>
          </a:xfrm>
          <a:prstGeom prst="rect">
            <a:avLst/>
          </a:prstGeom>
          <a:solidFill>
            <a:srgbClr val="009900">
              <a:alpha val="67058"/>
            </a:srgbClr>
          </a:solidFill>
          <a:ln w="38100">
            <a:solidFill>
              <a:srgbClr val="66FFFF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>
              <a:buFontTx/>
              <a:buNone/>
            </a:pPr>
            <a:r>
              <a:rPr lang="en-US" altLang="th-TH" sz="6000" dirty="0"/>
              <a:t>		</a:t>
            </a:r>
            <a:r>
              <a:rPr lang="en-US" altLang="th-TH" sz="6000" dirty="0" smtClean="0"/>
              <a:t>++</a:t>
            </a:r>
            <a:r>
              <a:rPr lang="en-US" altLang="th-TH" sz="6000" dirty="0" err="1" smtClean="0"/>
              <a:t>i</a:t>
            </a:r>
            <a:r>
              <a:rPr lang="en-US" altLang="th-TH" sz="6000" dirty="0" smtClean="0"/>
              <a:t> </a:t>
            </a:r>
            <a:r>
              <a:rPr lang="en-US" altLang="th-TH" sz="6000" dirty="0"/>
              <a:t>	</a:t>
            </a:r>
            <a:r>
              <a:rPr lang="en-US" altLang="th-TH" sz="6000" dirty="0">
                <a:solidFill>
                  <a:schemeClr val="folHlink"/>
                </a:solidFill>
              </a:rPr>
              <a:t>=</a:t>
            </a:r>
            <a:r>
              <a:rPr lang="en-US" altLang="th-TH" sz="6000" dirty="0"/>
              <a:t>   	</a:t>
            </a:r>
            <a:r>
              <a:rPr lang="en-US" altLang="th-TH" sz="6000" dirty="0" err="1"/>
              <a:t>i</a:t>
            </a:r>
            <a:r>
              <a:rPr lang="en-US" altLang="th-TH" sz="6000" dirty="0"/>
              <a:t> = </a:t>
            </a:r>
            <a:r>
              <a:rPr lang="en-US" altLang="th-TH" sz="6000" dirty="0" smtClean="0"/>
              <a:t>i+1</a:t>
            </a:r>
            <a:endParaRPr lang="th-TH" altLang="th-TH" sz="5400" dirty="0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1447800" y="3856038"/>
            <a:ext cx="6248400" cy="868362"/>
          </a:xfrm>
          <a:prstGeom prst="rect">
            <a:avLst/>
          </a:prstGeom>
          <a:solidFill>
            <a:srgbClr val="009900">
              <a:alpha val="67058"/>
            </a:srgbClr>
          </a:solidFill>
          <a:ln w="38100">
            <a:solidFill>
              <a:srgbClr val="66FFFF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>
              <a:buFontTx/>
              <a:buNone/>
            </a:pPr>
            <a:r>
              <a:rPr lang="en-US" altLang="th-TH" sz="6000" dirty="0"/>
              <a:t>		</a:t>
            </a:r>
            <a:r>
              <a:rPr lang="en-US" altLang="th-TH" sz="6000" dirty="0" smtClean="0"/>
              <a:t>--</a:t>
            </a:r>
            <a:r>
              <a:rPr lang="en-US" altLang="th-TH" sz="6000" dirty="0" err="1"/>
              <a:t>i</a:t>
            </a:r>
            <a:r>
              <a:rPr lang="en-US" altLang="th-TH" sz="6000" dirty="0" smtClean="0"/>
              <a:t> </a:t>
            </a:r>
            <a:r>
              <a:rPr lang="en-US" altLang="th-TH" sz="6000" dirty="0"/>
              <a:t>	</a:t>
            </a:r>
            <a:r>
              <a:rPr lang="en-US" altLang="th-TH" sz="6000" dirty="0">
                <a:solidFill>
                  <a:schemeClr val="folHlink"/>
                </a:solidFill>
              </a:rPr>
              <a:t>=</a:t>
            </a:r>
            <a:r>
              <a:rPr lang="en-US" altLang="th-TH" sz="6000" dirty="0"/>
              <a:t>   	</a:t>
            </a:r>
            <a:r>
              <a:rPr lang="en-US" altLang="th-TH" sz="6000" dirty="0" err="1"/>
              <a:t>i</a:t>
            </a:r>
            <a:r>
              <a:rPr lang="en-US" altLang="th-TH" sz="6000" dirty="0"/>
              <a:t> = </a:t>
            </a:r>
            <a:r>
              <a:rPr lang="en-US" altLang="th-TH" sz="6000" dirty="0" smtClean="0"/>
              <a:t>i-</a:t>
            </a:r>
            <a:r>
              <a:rPr lang="en-US" altLang="th-TH" sz="5400" dirty="0"/>
              <a:t>1</a:t>
            </a:r>
            <a:endParaRPr lang="th-TH" altLang="th-TH" sz="5400" dirty="0"/>
          </a:p>
        </p:txBody>
      </p:sp>
      <p:grpSp>
        <p:nvGrpSpPr>
          <p:cNvPr id="62472" name="Group 9"/>
          <p:cNvGrpSpPr>
            <a:grpSpLocks/>
          </p:cNvGrpSpPr>
          <p:nvPr/>
        </p:nvGrpSpPr>
        <p:grpSpPr bwMode="auto">
          <a:xfrm>
            <a:off x="76200" y="-20780"/>
            <a:ext cx="2286000" cy="1143000"/>
            <a:chOff x="48" y="75"/>
            <a:chExt cx="1440" cy="720"/>
          </a:xfrm>
        </p:grpSpPr>
        <p:sp>
          <p:nvSpPr>
            <p:cNvPr id="62473" name="AutoShape 8"/>
            <p:cNvSpPr>
              <a:spLocks noChangeArrowheads="1"/>
            </p:cNvSpPr>
            <p:nvPr/>
          </p:nvSpPr>
          <p:spPr bwMode="auto">
            <a:xfrm>
              <a:off x="48" y="144"/>
              <a:ext cx="1440" cy="528"/>
            </a:xfrm>
            <a:prstGeom prst="flowChartAlternateProcess">
              <a:avLst/>
            </a:prstGeom>
            <a:gradFill rotWithShape="1">
              <a:gsLst>
                <a:gs pos="0">
                  <a:srgbClr val="002F00"/>
                </a:gs>
                <a:gs pos="100000">
                  <a:srgbClr val="006600"/>
                </a:gs>
              </a:gsLst>
              <a:lin ang="5400000" scaled="1"/>
            </a:gradFill>
            <a:ln w="38100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9pPr>
            </a:lstStyle>
            <a:p>
              <a:pPr eaLnBrk="1" hangingPunct="1"/>
              <a:endParaRPr lang="th-TH" altLang="th-TH"/>
            </a:p>
          </p:txBody>
        </p:sp>
        <p:sp>
          <p:nvSpPr>
            <p:cNvPr id="62474" name="Rectangle 7"/>
            <p:cNvSpPr>
              <a:spLocks noChangeArrowheads="1"/>
            </p:cNvSpPr>
            <p:nvPr/>
          </p:nvSpPr>
          <p:spPr bwMode="auto">
            <a:xfrm>
              <a:off x="84" y="75"/>
              <a:ext cx="1392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lnSpc>
                  <a:spcPct val="80000"/>
                </a:lnSpc>
                <a:spcBef>
                  <a:spcPct val="20000"/>
                </a:spcBef>
                <a:buChar char="•"/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1pPr>
              <a:lvl2pPr marL="742950" indent="-285750" eaLnBrk="0" hangingPunct="0">
                <a:lnSpc>
                  <a:spcPct val="80000"/>
                </a:lnSpc>
                <a:spcBef>
                  <a:spcPct val="20000"/>
                </a:spcBef>
                <a:buSzPct val="50000"/>
                <a:buFont typeface="Wingdings" pitchFamily="2" charset="2"/>
                <a:buChar char="Ø"/>
                <a:defRPr sz="36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2pPr>
              <a:lvl3pPr marL="1143000" indent="-228600" eaLnBrk="0" hangingPunct="0">
                <a:lnSpc>
                  <a:spcPct val="80000"/>
                </a:lnSpc>
                <a:spcBef>
                  <a:spcPct val="20000"/>
                </a:spcBef>
                <a:buSzPct val="50000"/>
                <a:buFont typeface="Wingdings" pitchFamily="2" charset="2"/>
                <a:buChar char="Ä"/>
                <a:defRPr sz="32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3pPr>
              <a:lvl4pPr marL="1600200" indent="-228600" eaLnBrk="0" hangingPunct="0">
                <a:lnSpc>
                  <a:spcPct val="80000"/>
                </a:lnSpc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4pPr>
              <a:lvl5pPr marL="2057400" indent="-228600" eaLnBrk="0" hangingPunct="0">
                <a:lnSpc>
                  <a:spcPct val="80000"/>
                </a:lnSpc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th-TH" altLang="th-TH" sz="5400" b="1" dirty="0">
                  <a:solidFill>
                    <a:schemeClr val="folHlink"/>
                  </a:solidFill>
                </a:rPr>
                <a:t>ตัวอย่าง</a:t>
              </a:r>
            </a:p>
          </p:txBody>
        </p:sp>
      </p:grp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454727" y="4846637"/>
            <a:ext cx="6248400" cy="868363"/>
          </a:xfrm>
          <a:prstGeom prst="rect">
            <a:avLst/>
          </a:prstGeom>
          <a:solidFill>
            <a:srgbClr val="009900">
              <a:alpha val="67058"/>
            </a:srgbClr>
          </a:solidFill>
          <a:ln w="38100">
            <a:solidFill>
              <a:srgbClr val="66FFFF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>
              <a:buFontTx/>
              <a:buNone/>
            </a:pPr>
            <a:r>
              <a:rPr lang="en-US" altLang="th-TH" sz="6000" dirty="0"/>
              <a:t>		</a:t>
            </a:r>
            <a:r>
              <a:rPr lang="en-US" altLang="th-TH" sz="6000" dirty="0" err="1"/>
              <a:t>i</a:t>
            </a:r>
            <a:r>
              <a:rPr lang="en-US" altLang="th-TH" sz="6000" dirty="0"/>
              <a:t>+=</a:t>
            </a:r>
            <a:r>
              <a:rPr lang="en-US" altLang="th-TH" sz="5400" dirty="0"/>
              <a:t>5</a:t>
            </a:r>
            <a:r>
              <a:rPr lang="en-US" altLang="th-TH" sz="6000" dirty="0"/>
              <a:t> 	</a:t>
            </a:r>
            <a:r>
              <a:rPr lang="en-US" altLang="th-TH" sz="6000" dirty="0">
                <a:solidFill>
                  <a:schemeClr val="folHlink"/>
                </a:solidFill>
              </a:rPr>
              <a:t>=</a:t>
            </a:r>
            <a:r>
              <a:rPr lang="en-US" altLang="th-TH" sz="6000" dirty="0"/>
              <a:t>   	</a:t>
            </a:r>
            <a:r>
              <a:rPr lang="en-US" altLang="th-TH" sz="6000" dirty="0" err="1"/>
              <a:t>i</a:t>
            </a:r>
            <a:r>
              <a:rPr lang="en-US" altLang="th-TH" sz="6000" dirty="0"/>
              <a:t> = i+</a:t>
            </a:r>
            <a:r>
              <a:rPr lang="en-US" altLang="th-TH" sz="5400" dirty="0"/>
              <a:t>5</a:t>
            </a:r>
            <a:endParaRPr lang="th-TH" altLang="th-TH" sz="5400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454727" y="5867400"/>
            <a:ext cx="6248400" cy="868362"/>
          </a:xfrm>
          <a:prstGeom prst="rect">
            <a:avLst/>
          </a:prstGeom>
          <a:solidFill>
            <a:srgbClr val="009900">
              <a:alpha val="67058"/>
            </a:srgbClr>
          </a:solidFill>
          <a:ln w="38100">
            <a:solidFill>
              <a:srgbClr val="66FFFF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>
              <a:buFontTx/>
              <a:buNone/>
            </a:pPr>
            <a:r>
              <a:rPr lang="en-US" altLang="th-TH" sz="6000" dirty="0"/>
              <a:t>		</a:t>
            </a:r>
            <a:r>
              <a:rPr lang="en-US" altLang="th-TH" sz="6000" dirty="0" err="1"/>
              <a:t>i</a:t>
            </a:r>
            <a:r>
              <a:rPr lang="en-US" altLang="th-TH" sz="6000" dirty="0"/>
              <a:t>-=</a:t>
            </a:r>
            <a:r>
              <a:rPr lang="en-US" altLang="th-TH" sz="5400" dirty="0"/>
              <a:t>5</a:t>
            </a:r>
            <a:r>
              <a:rPr lang="en-US" altLang="th-TH" sz="6000" dirty="0"/>
              <a:t> 	</a:t>
            </a:r>
            <a:r>
              <a:rPr lang="en-US" altLang="th-TH" sz="6000" dirty="0">
                <a:solidFill>
                  <a:schemeClr val="folHlink"/>
                </a:solidFill>
              </a:rPr>
              <a:t>=</a:t>
            </a:r>
            <a:r>
              <a:rPr lang="en-US" altLang="th-TH" sz="6000" dirty="0"/>
              <a:t>   	</a:t>
            </a:r>
            <a:r>
              <a:rPr lang="en-US" altLang="th-TH" sz="6000" dirty="0" err="1"/>
              <a:t>i</a:t>
            </a:r>
            <a:r>
              <a:rPr lang="en-US" altLang="th-TH" sz="6000" dirty="0"/>
              <a:t> = i-</a:t>
            </a:r>
            <a:r>
              <a:rPr lang="en-US" altLang="th-TH" sz="5400" dirty="0"/>
              <a:t>5</a:t>
            </a:r>
            <a:endParaRPr lang="th-TH" altLang="th-TH" sz="5400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uiExpand="1" build="p" animBg="1"/>
      <p:bldP spid="75780" grpId="0" animBg="1"/>
      <p:bldP spid="75781" grpId="0" animBg="1"/>
      <p:bldP spid="75782" grpId="0" animBg="1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57200" y="692289"/>
            <a:ext cx="2313454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4000" dirty="0"/>
              <a:t>รูปแบบ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4000" dirty="0"/>
              <a:t>while (</a:t>
            </a:r>
            <a:r>
              <a:rPr lang="en-US" altLang="th-TH" sz="4000" dirty="0" err="1"/>
              <a:t>เงื่อนไข</a:t>
            </a:r>
            <a:r>
              <a:rPr lang="en-US" altLang="th-TH" sz="4000" dirty="0"/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4000" dirty="0"/>
              <a:t>    statement();</a:t>
            </a:r>
            <a:endParaRPr lang="th-TH" altLang="th-TH" sz="4000" dirty="0"/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4000" dirty="0">
                <a:solidFill>
                  <a:srgbClr val="FFC000"/>
                </a:solidFill>
              </a:rPr>
              <a:t>หรือ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4000" dirty="0"/>
              <a:t>while (</a:t>
            </a:r>
            <a:r>
              <a:rPr lang="en-US" altLang="th-TH" sz="4000" dirty="0" err="1"/>
              <a:t>เงื่อนไข</a:t>
            </a:r>
            <a:r>
              <a:rPr lang="en-US" altLang="th-TH" sz="4000" dirty="0"/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4000" dirty="0" smtClean="0"/>
              <a:t>{</a:t>
            </a:r>
          </a:p>
          <a:p>
            <a:pPr>
              <a:spcBef>
                <a:spcPct val="0"/>
              </a:spcBef>
              <a:buNone/>
            </a:pPr>
            <a:r>
              <a:rPr lang="en-US" altLang="th-TH" sz="4000" dirty="0" smtClean="0"/>
              <a:t>    statement1();</a:t>
            </a:r>
            <a:endParaRPr lang="en-US" altLang="th-TH" sz="4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4000" dirty="0" smtClean="0"/>
              <a:t>    statement2();</a:t>
            </a:r>
            <a:endParaRPr lang="en-US" altLang="th-TH" sz="4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4000" dirty="0"/>
              <a:t>}</a:t>
            </a:r>
            <a:endParaRPr lang="th-TH" altLang="th-TH" sz="4000" dirty="0"/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5257800" y="1371600"/>
            <a:ext cx="2813591" cy="523220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 dirty="0">
                <a:solidFill>
                  <a:srgbClr val="CC0000"/>
                </a:solidFill>
              </a:rPr>
              <a:t>กำหนดค่าเริ่มต้นให้ตัวแปร</a:t>
            </a:r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5334000" y="4419600"/>
            <a:ext cx="2932213" cy="523220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solidFill>
                  <a:srgbClr val="CC0000"/>
                </a:solidFill>
              </a:rPr>
              <a:t>   คำสั่งต่าง ๆ ภายในลูป    </a:t>
            </a:r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5334000" y="5638800"/>
            <a:ext cx="2964273" cy="523220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solidFill>
                  <a:srgbClr val="CC0000"/>
                </a:solidFill>
              </a:rPr>
              <a:t>         ชุดคำสั่งต่อไป         </a:t>
            </a:r>
          </a:p>
        </p:txBody>
      </p:sp>
      <p:sp>
        <p:nvSpPr>
          <p:cNvPr id="9223" name="AutoShape 8"/>
          <p:cNvSpPr>
            <a:spLocks noChangeArrowheads="1"/>
          </p:cNvSpPr>
          <p:nvPr/>
        </p:nvSpPr>
        <p:spPr bwMode="auto">
          <a:xfrm>
            <a:off x="5867400" y="3048000"/>
            <a:ext cx="1447800" cy="914400"/>
          </a:xfrm>
          <a:prstGeom prst="flowChartDecision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h-TH" altLang="th-TH" sz="2800" dirty="0">
                <a:solidFill>
                  <a:srgbClr val="CC0000"/>
                </a:solidFill>
              </a:rPr>
              <a:t>เงื่อนไข</a:t>
            </a:r>
          </a:p>
        </p:txBody>
      </p:sp>
      <p:sp>
        <p:nvSpPr>
          <p:cNvPr id="9224" name="AutoShape 10"/>
          <p:cNvSpPr>
            <a:spLocks noChangeArrowheads="1"/>
          </p:cNvSpPr>
          <p:nvPr/>
        </p:nvSpPr>
        <p:spPr bwMode="auto">
          <a:xfrm>
            <a:off x="6477000" y="2438400"/>
            <a:ext cx="304800" cy="2286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h-TH" altLang="th-TH" sz="2400"/>
          </a:p>
        </p:txBody>
      </p:sp>
      <p:sp>
        <p:nvSpPr>
          <p:cNvPr id="9225" name="Line 11"/>
          <p:cNvSpPr>
            <a:spLocks noChangeShapeType="1"/>
          </p:cNvSpPr>
          <p:nvPr/>
        </p:nvSpPr>
        <p:spPr bwMode="auto">
          <a:xfrm>
            <a:off x="66294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9226" name="Line 12"/>
          <p:cNvSpPr>
            <a:spLocks noChangeShapeType="1"/>
          </p:cNvSpPr>
          <p:nvPr/>
        </p:nvSpPr>
        <p:spPr bwMode="auto">
          <a:xfrm>
            <a:off x="6629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9227" name="Line 13"/>
          <p:cNvSpPr>
            <a:spLocks noChangeShapeType="1"/>
          </p:cNvSpPr>
          <p:nvPr/>
        </p:nvSpPr>
        <p:spPr bwMode="auto">
          <a:xfrm>
            <a:off x="7315200" y="3505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9228" name="Line 14"/>
          <p:cNvSpPr>
            <a:spLocks noChangeShapeType="1"/>
          </p:cNvSpPr>
          <p:nvPr/>
        </p:nvSpPr>
        <p:spPr bwMode="auto">
          <a:xfrm>
            <a:off x="66294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9229" name="Line 15"/>
          <p:cNvSpPr>
            <a:spLocks noChangeShapeType="1"/>
          </p:cNvSpPr>
          <p:nvPr/>
        </p:nvSpPr>
        <p:spPr bwMode="auto">
          <a:xfrm>
            <a:off x="6629400" y="4953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9230" name="Line 16"/>
          <p:cNvSpPr>
            <a:spLocks noChangeShapeType="1"/>
          </p:cNvSpPr>
          <p:nvPr/>
        </p:nvSpPr>
        <p:spPr bwMode="auto">
          <a:xfrm>
            <a:off x="6629400" y="617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9231" name="Line 17"/>
          <p:cNvSpPr>
            <a:spLocks noChangeShapeType="1"/>
          </p:cNvSpPr>
          <p:nvPr/>
        </p:nvSpPr>
        <p:spPr bwMode="auto">
          <a:xfrm flipH="1">
            <a:off x="4419600" y="5257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9232" name="Line 18"/>
          <p:cNvSpPr>
            <a:spLocks noChangeShapeType="1"/>
          </p:cNvSpPr>
          <p:nvPr/>
        </p:nvSpPr>
        <p:spPr bwMode="auto">
          <a:xfrm flipV="1">
            <a:off x="4419600" y="25908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9233" name="Line 19"/>
          <p:cNvSpPr>
            <a:spLocks noChangeShapeType="1"/>
          </p:cNvSpPr>
          <p:nvPr/>
        </p:nvSpPr>
        <p:spPr bwMode="auto">
          <a:xfrm>
            <a:off x="4419600" y="2590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9234" name="Text Box 20"/>
          <p:cNvSpPr txBox="1">
            <a:spLocks noChangeArrowheads="1"/>
          </p:cNvSpPr>
          <p:nvPr/>
        </p:nvSpPr>
        <p:spPr bwMode="auto">
          <a:xfrm>
            <a:off x="7239000" y="2971800"/>
            <a:ext cx="5132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400" b="1" dirty="0"/>
              <a:t>เท็จ</a:t>
            </a:r>
            <a:endParaRPr lang="th-TH" altLang="th-TH" b="1" dirty="0"/>
          </a:p>
        </p:txBody>
      </p:sp>
      <p:sp>
        <p:nvSpPr>
          <p:cNvPr id="9235" name="Text Box 21"/>
          <p:cNvSpPr txBox="1">
            <a:spLocks noChangeArrowheads="1"/>
          </p:cNvSpPr>
          <p:nvPr/>
        </p:nvSpPr>
        <p:spPr bwMode="auto">
          <a:xfrm>
            <a:off x="6705600" y="3962400"/>
            <a:ext cx="5132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400" b="1"/>
              <a:t>จริง</a:t>
            </a:r>
            <a:endParaRPr lang="th-TH" altLang="th-TH" b="1"/>
          </a:p>
        </p:txBody>
      </p:sp>
      <p:sp>
        <p:nvSpPr>
          <p:cNvPr id="9236" name="Line 22"/>
          <p:cNvSpPr>
            <a:spLocks noChangeShapeType="1"/>
          </p:cNvSpPr>
          <p:nvPr/>
        </p:nvSpPr>
        <p:spPr bwMode="auto">
          <a:xfrm>
            <a:off x="8534400" y="35052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9237" name="Line 23"/>
          <p:cNvSpPr>
            <a:spLocks noChangeShapeType="1"/>
          </p:cNvSpPr>
          <p:nvPr/>
        </p:nvSpPr>
        <p:spPr bwMode="auto">
          <a:xfrm flipH="1">
            <a:off x="8001000" y="586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9238" name="Text Box 24"/>
          <p:cNvSpPr txBox="1">
            <a:spLocks noChangeArrowheads="1"/>
          </p:cNvSpPr>
          <p:nvPr/>
        </p:nvSpPr>
        <p:spPr bwMode="auto">
          <a:xfrm>
            <a:off x="0" y="6304417"/>
            <a:ext cx="4966424" cy="5847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อาจไม่ทำในลูปเลยก็ได้ถ้าเงื่อนไขเป็นเท็จ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645886" y="0"/>
            <a:ext cx="7772400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>
              <a:defRPr/>
            </a:pPr>
            <a:r>
              <a:rPr lang="th-TH" sz="5600" kern="0" dirty="0" smtClean="0">
                <a:cs typeface="Angsana New" pitchFamily="18" charset="-34"/>
              </a:rPr>
              <a:t>คำสั่ง </a:t>
            </a:r>
            <a:r>
              <a:rPr lang="en-US" sz="5600" kern="0" dirty="0" smtClean="0">
                <a:cs typeface="Angsana New" pitchFamily="18" charset="-34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37524738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 txBox="1">
            <a:spLocks noGrp="1" noChangeArrowheads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435A5885-38E3-4A1D-807C-EF8554505DD3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31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72707" name="ตัวยึดหมายเลขภาพนิ่ง 5"/>
          <p:cNvSpPr txBox="1">
            <a:spLocks noGrp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18DFBBC8-8350-4B9C-BB24-EF8227BD1C77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31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h-TH" dirty="0" smtClean="0"/>
              <a:t>ตัวอย่างโครงสร้าง </a:t>
            </a:r>
            <a:r>
              <a:rPr lang="en-US" dirty="0" smtClean="0">
                <a:solidFill>
                  <a:srgbClr val="CCFFFF"/>
                </a:solidFill>
              </a:rPr>
              <a:t>while</a:t>
            </a:r>
            <a:r>
              <a:rPr lang="th-TH" dirty="0" smtClean="0">
                <a:solidFill>
                  <a:schemeClr val="tx2"/>
                </a:solidFill>
              </a:rPr>
              <a:t> </a:t>
            </a:r>
            <a:r>
              <a:rPr lang="th-TH" dirty="0" smtClean="0"/>
              <a:t>ลูป</a:t>
            </a:r>
            <a:endParaRPr lang="en-US" dirty="0" smtClean="0"/>
          </a:p>
        </p:txBody>
      </p:sp>
      <p:sp>
        <p:nvSpPr>
          <p:cNvPr id="166940" name="Rectangle 28"/>
          <p:cNvSpPr>
            <a:spLocks noChangeArrowheads="1"/>
          </p:cNvSpPr>
          <p:nvPr/>
        </p:nvSpPr>
        <p:spPr bwMode="auto">
          <a:xfrm>
            <a:off x="685800" y="990600"/>
            <a:ext cx="7924800" cy="5705475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5400" b="1" dirty="0" smtClean="0"/>
              <a:t>  while(1</a:t>
            </a:r>
            <a:r>
              <a:rPr lang="en-US" altLang="th-TH" sz="5400" b="1" dirty="0"/>
              <a:t>)</a:t>
            </a:r>
          </a:p>
          <a:p>
            <a:pPr eaLnBrk="1" hangingPunct="1"/>
            <a:r>
              <a:rPr lang="en-US" altLang="th-TH" sz="5400" b="1" dirty="0"/>
              <a:t>  {</a:t>
            </a:r>
          </a:p>
          <a:p>
            <a:pPr eaLnBrk="1" hangingPunct="1"/>
            <a:r>
              <a:rPr lang="en-US" altLang="th-TH" sz="5400" b="1" dirty="0"/>
              <a:t>    </a:t>
            </a:r>
            <a:r>
              <a:rPr lang="en-US" altLang="th-TH" sz="5400" b="1" dirty="0" err="1"/>
              <a:t>printf</a:t>
            </a:r>
            <a:r>
              <a:rPr lang="en-US" altLang="th-TH" sz="5400" b="1" dirty="0"/>
              <a:t>("Hello\n");</a:t>
            </a:r>
          </a:p>
          <a:p>
            <a:pPr eaLnBrk="1" hangingPunct="1"/>
            <a:r>
              <a:rPr lang="en-US" altLang="th-TH" sz="5400" b="1" dirty="0"/>
              <a:t>  }</a:t>
            </a:r>
          </a:p>
          <a:p>
            <a:pPr eaLnBrk="1" hangingPunct="1"/>
            <a:endParaRPr lang="en-US" altLang="th-TH" sz="3200" b="1" dirty="0"/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5562600" y="1905000"/>
            <a:ext cx="1890713" cy="3781425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400"/>
              <a:t>Hello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400"/>
              <a:t>Hello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400"/>
              <a:t>Hello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400"/>
              <a:t>Hello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400"/>
              <a:t>Hello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400"/>
              <a:t>Hello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400"/>
              <a:t>Hello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400"/>
              <a:t>Hello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400"/>
              <a:t>Hello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400"/>
              <a:t>Hello</a:t>
            </a:r>
            <a:endParaRPr lang="th-TH" altLang="th-TH" sz="2400"/>
          </a:p>
        </p:txBody>
      </p:sp>
      <p:sp>
        <p:nvSpPr>
          <p:cNvPr id="59424" name="Rectangle 32"/>
          <p:cNvSpPr>
            <a:spLocks noChangeArrowheads="1"/>
          </p:cNvSpPr>
          <p:nvPr/>
        </p:nvSpPr>
        <p:spPr bwMode="auto">
          <a:xfrm>
            <a:off x="5943600" y="1219200"/>
            <a:ext cx="12954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while1</a:t>
            </a:r>
            <a:endParaRPr lang="th-TH" altLang="th-TH" sz="3600" b="1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40" grpId="0" animBg="1"/>
      <p:bldP spid="59421" grpId="0" animBg="1"/>
      <p:bldP spid="594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 txBox="1">
            <a:spLocks noGrp="1" noChangeArrowheads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2461222F-FE2A-443D-9C71-AB9703CF9F25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73731" name="ตัวยึดหมายเลขภาพนิ่ง 5"/>
          <p:cNvSpPr txBox="1">
            <a:spLocks noGrp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EBF2B72-A041-4C8C-981B-C7C6887E5514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h-TH" dirty="0" smtClean="0"/>
              <a:t>ตัวอย่างโครงสร้าง </a:t>
            </a:r>
            <a:r>
              <a:rPr lang="en-US" dirty="0" smtClean="0">
                <a:solidFill>
                  <a:srgbClr val="CCFFFF"/>
                </a:solidFill>
              </a:rPr>
              <a:t>while</a:t>
            </a:r>
            <a:r>
              <a:rPr lang="th-TH" dirty="0" smtClean="0">
                <a:solidFill>
                  <a:schemeClr val="tx2"/>
                </a:solidFill>
              </a:rPr>
              <a:t> </a:t>
            </a:r>
            <a:r>
              <a:rPr lang="th-TH" dirty="0" smtClean="0"/>
              <a:t>ลูป</a:t>
            </a:r>
            <a:endParaRPr lang="en-US" dirty="0" smtClean="0"/>
          </a:p>
        </p:txBody>
      </p:sp>
      <p:sp>
        <p:nvSpPr>
          <p:cNvPr id="166940" name="Rectangle 28"/>
          <p:cNvSpPr>
            <a:spLocks noChangeArrowheads="1"/>
          </p:cNvSpPr>
          <p:nvPr/>
        </p:nvSpPr>
        <p:spPr bwMode="auto">
          <a:xfrm>
            <a:off x="685800" y="990600"/>
            <a:ext cx="7924800" cy="58674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5400" b="1" dirty="0" smtClean="0"/>
              <a:t>  while(1</a:t>
            </a:r>
            <a:r>
              <a:rPr lang="en-US" altLang="th-TH" sz="5400" b="1" dirty="0"/>
              <a:t>)</a:t>
            </a:r>
          </a:p>
          <a:p>
            <a:pPr eaLnBrk="1" hangingPunct="1"/>
            <a:r>
              <a:rPr lang="en-US" altLang="th-TH" sz="5400" b="1" dirty="0"/>
              <a:t>  {</a:t>
            </a:r>
          </a:p>
          <a:p>
            <a:pPr eaLnBrk="1" hangingPunct="1"/>
            <a:r>
              <a:rPr lang="en-US" altLang="th-TH" sz="5400" b="1" dirty="0"/>
              <a:t>    </a:t>
            </a:r>
            <a:r>
              <a:rPr lang="en-US" altLang="th-TH" sz="5400" b="1" dirty="0" err="1"/>
              <a:t>printf</a:t>
            </a:r>
            <a:r>
              <a:rPr lang="en-US" altLang="th-TH" sz="5400" b="1" dirty="0"/>
              <a:t>("Hello");</a:t>
            </a:r>
          </a:p>
          <a:p>
            <a:pPr eaLnBrk="1" hangingPunct="1"/>
            <a:r>
              <a:rPr lang="en-US" altLang="th-TH" sz="5400" b="1" dirty="0"/>
              <a:t>  </a:t>
            </a:r>
            <a:r>
              <a:rPr lang="en-US" altLang="th-TH" sz="5400" b="1" dirty="0" smtClean="0"/>
              <a:t>}</a:t>
            </a:r>
            <a:endParaRPr lang="en-US" altLang="th-TH" sz="5400" b="1" dirty="0"/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5943600" y="1219200"/>
            <a:ext cx="12954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while2</a:t>
            </a:r>
            <a:endParaRPr lang="th-TH" altLang="th-TH" sz="3600" b="1" dirty="0"/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4572000" y="1962150"/>
            <a:ext cx="3962400" cy="4876800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400"/>
              <a:t>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Hello</a:t>
            </a:r>
            <a:endParaRPr lang="th-TH" altLang="th-TH" sz="240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40" grpId="0" animBg="1"/>
      <p:bldP spid="116742" grpId="0" animBg="1"/>
      <p:bldP spid="11674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 txBox="1">
            <a:spLocks noGrp="1" noChangeArrowheads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81742524-03E2-4344-80B0-173A14D26631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74755" name="ตัวยึดหมายเลขภาพนิ่ง 5"/>
          <p:cNvSpPr txBox="1">
            <a:spLocks noGrp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84B69E7F-C90B-4235-B088-0B85D5EA292F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385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h-TH" dirty="0" smtClean="0"/>
              <a:t>ตัวอย่างโครงสร้าง </a:t>
            </a:r>
            <a:r>
              <a:rPr lang="en-US" dirty="0" smtClean="0">
                <a:solidFill>
                  <a:srgbClr val="CCFFFF"/>
                </a:solidFill>
              </a:rPr>
              <a:t>while</a:t>
            </a:r>
            <a:r>
              <a:rPr lang="th-TH" dirty="0" smtClean="0">
                <a:solidFill>
                  <a:schemeClr val="tx2"/>
                </a:solidFill>
              </a:rPr>
              <a:t> </a:t>
            </a:r>
            <a:r>
              <a:rPr lang="th-TH" dirty="0" smtClean="0"/>
              <a:t>ลูป</a:t>
            </a:r>
            <a:endParaRPr lang="en-US" dirty="0" smtClean="0"/>
          </a:p>
        </p:txBody>
      </p:sp>
      <p:sp>
        <p:nvSpPr>
          <p:cNvPr id="166940" name="Rectangle 28"/>
          <p:cNvSpPr>
            <a:spLocks noChangeArrowheads="1"/>
          </p:cNvSpPr>
          <p:nvPr/>
        </p:nvSpPr>
        <p:spPr bwMode="auto">
          <a:xfrm>
            <a:off x="685800" y="990600"/>
            <a:ext cx="7924800" cy="58674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5400" b="1" dirty="0" smtClean="0"/>
              <a:t>  while(0</a:t>
            </a:r>
            <a:r>
              <a:rPr lang="en-US" altLang="th-TH" sz="5400" b="1" dirty="0"/>
              <a:t>)</a:t>
            </a:r>
          </a:p>
          <a:p>
            <a:pPr eaLnBrk="1" hangingPunct="1"/>
            <a:r>
              <a:rPr lang="en-US" altLang="th-TH" sz="5400" b="1" dirty="0"/>
              <a:t>  {</a:t>
            </a:r>
          </a:p>
          <a:p>
            <a:pPr eaLnBrk="1" hangingPunct="1"/>
            <a:r>
              <a:rPr lang="en-US" altLang="th-TH" sz="5400" b="1" dirty="0"/>
              <a:t>    </a:t>
            </a:r>
            <a:r>
              <a:rPr lang="en-US" altLang="th-TH" sz="5400" b="1" dirty="0" err="1"/>
              <a:t>printf</a:t>
            </a:r>
            <a:r>
              <a:rPr lang="en-US" altLang="th-TH" sz="5400" b="1" dirty="0"/>
              <a:t>("Hello");</a:t>
            </a:r>
          </a:p>
          <a:p>
            <a:pPr eaLnBrk="1" hangingPunct="1"/>
            <a:r>
              <a:rPr lang="en-US" altLang="th-TH" sz="5400" b="1" dirty="0"/>
              <a:t>  </a:t>
            </a:r>
            <a:r>
              <a:rPr lang="en-US" altLang="th-TH" sz="5400" b="1" dirty="0" smtClean="0"/>
              <a:t>}</a:t>
            </a:r>
            <a:endParaRPr lang="en-US" altLang="th-TH" sz="5400" b="1" dirty="0"/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4572000" y="1962150"/>
            <a:ext cx="3962400" cy="495300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th-TH" altLang="th-TH" sz="2400"/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5943600" y="1219200"/>
            <a:ext cx="12954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while3</a:t>
            </a:r>
            <a:endParaRPr lang="th-TH" altLang="th-TH" sz="3600" b="1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40" grpId="0" animBg="1"/>
      <p:bldP spid="117765" grpId="0" animBg="1"/>
      <p:bldP spid="11776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 txBox="1">
            <a:spLocks noGrp="1" noChangeArrowheads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8D5368FA-1779-452F-9D20-1EBB1F26F423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34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75779" name="ตัวยึดหมายเลขภาพนิ่ง 5"/>
          <p:cNvSpPr txBox="1">
            <a:spLocks noGrp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2EC1706-8404-4CFD-A121-A9888D863AD3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34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385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h-TH" dirty="0" smtClean="0"/>
              <a:t>ตัวอย่างโครงสร้าง </a:t>
            </a:r>
            <a:r>
              <a:rPr lang="en-US" dirty="0" smtClean="0">
                <a:solidFill>
                  <a:srgbClr val="CCFFFF"/>
                </a:solidFill>
              </a:rPr>
              <a:t>while</a:t>
            </a:r>
            <a:r>
              <a:rPr lang="th-TH" dirty="0" smtClean="0">
                <a:solidFill>
                  <a:schemeClr val="tx2"/>
                </a:solidFill>
              </a:rPr>
              <a:t> </a:t>
            </a:r>
            <a:r>
              <a:rPr lang="th-TH" dirty="0" smtClean="0"/>
              <a:t>ลูป</a:t>
            </a:r>
            <a:endParaRPr lang="en-US" dirty="0" smtClean="0"/>
          </a:p>
        </p:txBody>
      </p:sp>
      <p:sp>
        <p:nvSpPr>
          <p:cNvPr id="166940" name="Rectangle 28"/>
          <p:cNvSpPr>
            <a:spLocks noChangeArrowheads="1"/>
          </p:cNvSpPr>
          <p:nvPr/>
        </p:nvSpPr>
        <p:spPr bwMode="auto">
          <a:xfrm>
            <a:off x="685800" y="990600"/>
            <a:ext cx="7924800" cy="58674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5400" b="1" dirty="0" smtClean="0"/>
              <a:t>  </a:t>
            </a:r>
            <a:r>
              <a:rPr lang="en-US" altLang="th-TH" sz="5400" b="1" dirty="0" err="1" smtClean="0"/>
              <a:t>int</a:t>
            </a:r>
            <a:r>
              <a:rPr lang="en-US" altLang="th-TH" sz="5400" b="1" dirty="0" smtClean="0"/>
              <a:t> </a:t>
            </a:r>
            <a:r>
              <a:rPr lang="en-US" altLang="th-TH" sz="5400" b="1" dirty="0" err="1"/>
              <a:t>i</a:t>
            </a:r>
            <a:r>
              <a:rPr lang="en-US" altLang="th-TH" sz="5400" b="1" dirty="0"/>
              <a:t>=1;</a:t>
            </a:r>
          </a:p>
          <a:p>
            <a:pPr eaLnBrk="1" hangingPunct="1"/>
            <a:r>
              <a:rPr lang="en-US" altLang="th-TH" sz="5400" b="1" dirty="0"/>
              <a:t>  while(</a:t>
            </a:r>
            <a:r>
              <a:rPr lang="en-US" altLang="th-TH" sz="5400" b="1" dirty="0" err="1"/>
              <a:t>i</a:t>
            </a:r>
            <a:r>
              <a:rPr lang="en-US" altLang="th-TH" sz="5400" b="1" dirty="0"/>
              <a:t>&lt;=10)</a:t>
            </a:r>
          </a:p>
          <a:p>
            <a:pPr eaLnBrk="1" hangingPunct="1"/>
            <a:r>
              <a:rPr lang="en-US" altLang="th-TH" sz="5400" b="1" dirty="0"/>
              <a:t>  {</a:t>
            </a:r>
          </a:p>
          <a:p>
            <a:pPr eaLnBrk="1" hangingPunct="1"/>
            <a:r>
              <a:rPr lang="en-US" altLang="th-TH" sz="5400" b="1" dirty="0"/>
              <a:t>    </a:t>
            </a:r>
            <a:r>
              <a:rPr lang="en-US" altLang="th-TH" sz="5400" b="1" dirty="0" err="1"/>
              <a:t>printf</a:t>
            </a:r>
            <a:r>
              <a:rPr lang="en-US" altLang="th-TH" sz="5400" b="1" dirty="0"/>
              <a:t>("%d\n",</a:t>
            </a:r>
            <a:r>
              <a:rPr lang="en-US" altLang="th-TH" sz="5400" b="1" dirty="0" err="1"/>
              <a:t>i</a:t>
            </a:r>
            <a:r>
              <a:rPr lang="en-US" altLang="th-TH" sz="5400" b="1" dirty="0"/>
              <a:t>);</a:t>
            </a:r>
          </a:p>
          <a:p>
            <a:pPr eaLnBrk="1" hangingPunct="1"/>
            <a:r>
              <a:rPr lang="en-US" altLang="th-TH" sz="5400" b="1" dirty="0"/>
              <a:t>    </a:t>
            </a:r>
            <a:r>
              <a:rPr lang="en-US" altLang="th-TH" sz="5400" b="1" dirty="0" err="1"/>
              <a:t>i</a:t>
            </a:r>
            <a:r>
              <a:rPr lang="en-US" altLang="th-TH" sz="5400" b="1" dirty="0"/>
              <a:t>++;</a:t>
            </a:r>
          </a:p>
          <a:p>
            <a:pPr eaLnBrk="1" hangingPunct="1"/>
            <a:r>
              <a:rPr lang="en-US" altLang="th-TH" sz="5400" b="1" dirty="0"/>
              <a:t>  </a:t>
            </a:r>
            <a:r>
              <a:rPr lang="en-US" altLang="th-TH" sz="5400" b="1" dirty="0" smtClean="0"/>
              <a:t>}</a:t>
            </a:r>
            <a:endParaRPr lang="en-US" altLang="th-TH" sz="5400" b="1" dirty="0"/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5943600" y="1962150"/>
            <a:ext cx="1295400" cy="4401205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4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10</a:t>
            </a:r>
            <a:endParaRPr lang="th-TH" altLang="th-TH" sz="2800" dirty="0"/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5943600" y="1219200"/>
            <a:ext cx="12954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while4</a:t>
            </a:r>
            <a:endParaRPr lang="th-TH" altLang="th-TH" sz="3600" b="1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40" grpId="0" animBg="1"/>
      <p:bldP spid="118789" grpId="0" animBg="1"/>
      <p:bldP spid="11879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34EE474B-DDEC-4436-ACA0-A90D692C3A21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76803" name="ตัวยึดหมายเลขภาพนิ่ง 5"/>
          <p:cNvSpPr txBox="1">
            <a:spLocks noGrp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11315B8C-A33B-4240-90B2-C67609817B2D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h-TH" dirty="0" smtClean="0"/>
              <a:t>ตัวอย่างโครงสร้าง </a:t>
            </a:r>
            <a:r>
              <a:rPr lang="en-US" dirty="0" smtClean="0">
                <a:solidFill>
                  <a:srgbClr val="CCFFFF"/>
                </a:solidFill>
              </a:rPr>
              <a:t>while</a:t>
            </a:r>
            <a:r>
              <a:rPr lang="th-TH" dirty="0" smtClean="0">
                <a:solidFill>
                  <a:schemeClr val="tx2"/>
                </a:solidFill>
              </a:rPr>
              <a:t> </a:t>
            </a:r>
            <a:r>
              <a:rPr lang="th-TH" dirty="0" smtClean="0"/>
              <a:t>ลูป</a:t>
            </a:r>
            <a:endParaRPr lang="en-US" dirty="0" smtClean="0"/>
          </a:p>
        </p:txBody>
      </p:sp>
      <p:sp>
        <p:nvSpPr>
          <p:cNvPr id="166940" name="Rectangle 28"/>
          <p:cNvSpPr>
            <a:spLocks noChangeArrowheads="1"/>
          </p:cNvSpPr>
          <p:nvPr/>
        </p:nvSpPr>
        <p:spPr bwMode="auto">
          <a:xfrm>
            <a:off x="685800" y="990600"/>
            <a:ext cx="7924800" cy="58674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5400" b="1" dirty="0" smtClean="0"/>
              <a:t>  </a:t>
            </a:r>
            <a:r>
              <a:rPr lang="en-US" altLang="th-TH" sz="5400" b="1" dirty="0" err="1" smtClean="0"/>
              <a:t>int</a:t>
            </a:r>
            <a:r>
              <a:rPr lang="en-US" altLang="th-TH" sz="5400" b="1" dirty="0" smtClean="0"/>
              <a:t> </a:t>
            </a:r>
            <a:r>
              <a:rPr lang="en-US" altLang="th-TH" sz="5400" b="1" dirty="0" err="1"/>
              <a:t>i</a:t>
            </a:r>
            <a:r>
              <a:rPr lang="en-US" altLang="th-TH" sz="5400" b="1" dirty="0"/>
              <a:t>=10;</a:t>
            </a:r>
          </a:p>
          <a:p>
            <a:pPr eaLnBrk="1" hangingPunct="1"/>
            <a:r>
              <a:rPr lang="en-US" altLang="th-TH" sz="5400" b="1" dirty="0"/>
              <a:t>  while(</a:t>
            </a:r>
            <a:r>
              <a:rPr lang="en-US" altLang="th-TH" sz="5400" b="1" dirty="0" err="1"/>
              <a:t>i</a:t>
            </a:r>
            <a:r>
              <a:rPr lang="en-US" altLang="th-TH" sz="5400" b="1" dirty="0"/>
              <a:t>&gt;=1)</a:t>
            </a:r>
          </a:p>
          <a:p>
            <a:pPr eaLnBrk="1" hangingPunct="1"/>
            <a:r>
              <a:rPr lang="en-US" altLang="th-TH" sz="5400" b="1" dirty="0"/>
              <a:t>  {</a:t>
            </a:r>
          </a:p>
          <a:p>
            <a:pPr eaLnBrk="1" hangingPunct="1"/>
            <a:r>
              <a:rPr lang="en-US" altLang="th-TH" sz="5400" b="1" dirty="0"/>
              <a:t>    </a:t>
            </a:r>
            <a:r>
              <a:rPr lang="en-US" altLang="th-TH" sz="5400" b="1" dirty="0" err="1"/>
              <a:t>printf</a:t>
            </a:r>
            <a:r>
              <a:rPr lang="en-US" altLang="th-TH" sz="5400" b="1" dirty="0"/>
              <a:t>("%d\n",</a:t>
            </a:r>
            <a:r>
              <a:rPr lang="en-US" altLang="th-TH" sz="5400" b="1" dirty="0" err="1"/>
              <a:t>i</a:t>
            </a:r>
            <a:r>
              <a:rPr lang="en-US" altLang="th-TH" sz="5400" b="1" dirty="0"/>
              <a:t>);</a:t>
            </a:r>
          </a:p>
          <a:p>
            <a:pPr eaLnBrk="1" hangingPunct="1"/>
            <a:r>
              <a:rPr lang="en-US" altLang="th-TH" sz="5400" b="1" dirty="0"/>
              <a:t>    </a:t>
            </a:r>
            <a:r>
              <a:rPr lang="en-US" altLang="th-TH" sz="5400" b="1" dirty="0" err="1"/>
              <a:t>i</a:t>
            </a:r>
            <a:r>
              <a:rPr lang="en-US" altLang="th-TH" sz="5400" b="1" dirty="0"/>
              <a:t>--;</a:t>
            </a:r>
          </a:p>
          <a:p>
            <a:pPr eaLnBrk="1" hangingPunct="1"/>
            <a:r>
              <a:rPr lang="en-US" altLang="th-TH" sz="5400" b="1" dirty="0"/>
              <a:t>  </a:t>
            </a:r>
            <a:r>
              <a:rPr lang="en-US" altLang="th-TH" sz="5400" b="1" dirty="0" smtClean="0"/>
              <a:t>}</a:t>
            </a:r>
            <a:endParaRPr lang="en-US" altLang="th-TH" sz="5400" b="1" dirty="0"/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5943600" y="1962150"/>
            <a:ext cx="1295400" cy="4401205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4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1</a:t>
            </a:r>
            <a:endParaRPr lang="th-TH" altLang="th-TH" sz="2800" dirty="0"/>
          </a:p>
        </p:txBody>
      </p:sp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5943600" y="1219200"/>
            <a:ext cx="12954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while5</a:t>
            </a:r>
            <a:endParaRPr lang="th-TH" altLang="th-TH" sz="3600" b="1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40" grpId="0" animBg="1"/>
      <p:bldP spid="119813" grpId="0" animBg="1"/>
      <p:bldP spid="1198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 txBox="1">
            <a:spLocks noGrp="1" noChangeArrowheads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1D77FCDA-C339-46D3-977C-F578BE32FC69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36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77827" name="ตัวยึดหมายเลขภาพนิ่ง 5"/>
          <p:cNvSpPr txBox="1">
            <a:spLocks noGrp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3B1F3245-5AEF-4A15-9C64-67518741B156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36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h-TH" dirty="0" smtClean="0"/>
              <a:t>ตัวอย่างโครงสร้าง </a:t>
            </a:r>
            <a:r>
              <a:rPr lang="en-US" dirty="0" smtClean="0">
                <a:solidFill>
                  <a:srgbClr val="CCFFFF"/>
                </a:solidFill>
              </a:rPr>
              <a:t>while</a:t>
            </a:r>
            <a:r>
              <a:rPr lang="th-TH" dirty="0" smtClean="0">
                <a:solidFill>
                  <a:schemeClr val="tx2"/>
                </a:solidFill>
              </a:rPr>
              <a:t> </a:t>
            </a:r>
            <a:r>
              <a:rPr lang="th-TH" dirty="0" smtClean="0"/>
              <a:t>ลูป</a:t>
            </a:r>
            <a:endParaRPr lang="en-US" dirty="0" smtClean="0"/>
          </a:p>
        </p:txBody>
      </p:sp>
      <p:sp>
        <p:nvSpPr>
          <p:cNvPr id="166940" name="Rectangle 28"/>
          <p:cNvSpPr>
            <a:spLocks noChangeArrowheads="1"/>
          </p:cNvSpPr>
          <p:nvPr/>
        </p:nvSpPr>
        <p:spPr bwMode="auto">
          <a:xfrm>
            <a:off x="152400" y="990600"/>
            <a:ext cx="8686800" cy="58674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4800" b="1" dirty="0" smtClean="0"/>
              <a:t>  </a:t>
            </a:r>
            <a:r>
              <a:rPr lang="en-US" altLang="th-TH" sz="4800" b="1" dirty="0" err="1" smtClean="0"/>
              <a:t>int</a:t>
            </a:r>
            <a:r>
              <a:rPr lang="en-US" altLang="th-TH" sz="4800" b="1" dirty="0" smtClean="0"/>
              <a:t> </a:t>
            </a:r>
            <a:r>
              <a:rPr lang="en-US" altLang="th-TH" sz="4800" b="1" dirty="0" err="1"/>
              <a:t>i</a:t>
            </a:r>
            <a:r>
              <a:rPr lang="en-US" altLang="th-TH" sz="4800" b="1" dirty="0"/>
              <a:t>=1,num;</a:t>
            </a:r>
          </a:p>
          <a:p>
            <a:pPr eaLnBrk="1" hangingPunct="1"/>
            <a:r>
              <a:rPr lang="en-US" altLang="th-TH" sz="4800" b="1" dirty="0"/>
              <a:t>  </a:t>
            </a:r>
            <a:r>
              <a:rPr lang="en-US" altLang="th-TH" sz="4800" b="1" dirty="0" err="1"/>
              <a:t>scanf</a:t>
            </a:r>
            <a:r>
              <a:rPr lang="en-US" altLang="th-TH" sz="4800" b="1" dirty="0"/>
              <a:t>("%d",&amp;</a:t>
            </a:r>
            <a:r>
              <a:rPr lang="en-US" altLang="th-TH" sz="4800" b="1" dirty="0" err="1"/>
              <a:t>num</a:t>
            </a:r>
            <a:r>
              <a:rPr lang="en-US" altLang="th-TH" sz="4800" b="1" dirty="0"/>
              <a:t>);</a:t>
            </a:r>
          </a:p>
          <a:p>
            <a:pPr eaLnBrk="1" hangingPunct="1"/>
            <a:r>
              <a:rPr lang="en-US" altLang="th-TH" sz="4800" b="1" dirty="0"/>
              <a:t>  while(</a:t>
            </a:r>
            <a:r>
              <a:rPr lang="en-US" altLang="th-TH" sz="4800" b="1" dirty="0" err="1"/>
              <a:t>i</a:t>
            </a:r>
            <a:r>
              <a:rPr lang="en-US" altLang="th-TH" sz="4800" b="1" dirty="0"/>
              <a:t>&lt;=12)</a:t>
            </a:r>
          </a:p>
          <a:p>
            <a:pPr eaLnBrk="1" hangingPunct="1"/>
            <a:r>
              <a:rPr lang="en-US" altLang="th-TH" sz="4800" b="1" dirty="0"/>
              <a:t>  {</a:t>
            </a:r>
          </a:p>
          <a:p>
            <a:pPr eaLnBrk="1" hangingPunct="1"/>
            <a:r>
              <a:rPr lang="en-US" altLang="th-TH" sz="4800" b="1" dirty="0"/>
              <a:t>    </a:t>
            </a:r>
            <a:r>
              <a:rPr lang="en-US" altLang="th-TH" sz="4800" b="1" dirty="0" err="1"/>
              <a:t>printf</a:t>
            </a:r>
            <a:r>
              <a:rPr lang="en-US" altLang="th-TH" sz="4800" b="1" dirty="0"/>
              <a:t>("%d*%d=%d\n",</a:t>
            </a:r>
            <a:r>
              <a:rPr lang="en-US" altLang="th-TH" sz="4800" b="1" dirty="0" err="1"/>
              <a:t>num,i,num</a:t>
            </a:r>
            <a:r>
              <a:rPr lang="en-US" altLang="th-TH" sz="4800" b="1" dirty="0"/>
              <a:t>*</a:t>
            </a:r>
            <a:r>
              <a:rPr lang="en-US" altLang="th-TH" sz="4800" b="1" dirty="0" err="1"/>
              <a:t>i</a:t>
            </a:r>
            <a:r>
              <a:rPr lang="en-US" altLang="th-TH" sz="4800" b="1" dirty="0"/>
              <a:t>);</a:t>
            </a:r>
          </a:p>
          <a:p>
            <a:pPr eaLnBrk="1" hangingPunct="1"/>
            <a:r>
              <a:rPr lang="en-US" altLang="th-TH" sz="4800" b="1" dirty="0"/>
              <a:t>    </a:t>
            </a:r>
            <a:r>
              <a:rPr lang="en-US" altLang="th-TH" sz="4800" b="1" dirty="0" err="1"/>
              <a:t>i</a:t>
            </a:r>
            <a:r>
              <a:rPr lang="en-US" altLang="th-TH" sz="4800" b="1" dirty="0"/>
              <a:t>++;</a:t>
            </a:r>
          </a:p>
          <a:p>
            <a:pPr eaLnBrk="1" hangingPunct="1"/>
            <a:r>
              <a:rPr lang="en-US" altLang="th-TH" sz="4800" b="1" dirty="0"/>
              <a:t>  </a:t>
            </a:r>
            <a:r>
              <a:rPr lang="en-US" altLang="th-TH" sz="4800" b="1" dirty="0" smtClean="0"/>
              <a:t>}</a:t>
            </a:r>
            <a:endParaRPr lang="en-US" altLang="th-TH" sz="4800" b="1" dirty="0"/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7772400" y="1676400"/>
            <a:ext cx="1066800" cy="4893647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40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400"/>
              <a:t>2*1=2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400"/>
              <a:t>2*</a:t>
            </a:r>
            <a:r>
              <a:rPr lang="en-US" altLang="th-TH" sz="2400"/>
              <a:t>2</a:t>
            </a:r>
            <a:r>
              <a:rPr lang="nb-NO" altLang="th-TH" sz="2400"/>
              <a:t>=4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400"/>
              <a:t>2*3=6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400"/>
              <a:t>2*4=8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400"/>
              <a:t>2*5=10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400"/>
              <a:t>2*6=12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400"/>
              <a:t>2*7=14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400"/>
              <a:t>2*8=16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400"/>
              <a:t>2*9=18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400"/>
              <a:t>2*10=20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400"/>
              <a:t>2*11=22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400"/>
              <a:t>2*12=24</a:t>
            </a:r>
            <a:endParaRPr lang="th-TH" altLang="th-TH" sz="2400"/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5943600" y="1219200"/>
            <a:ext cx="12954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while6</a:t>
            </a:r>
            <a:endParaRPr lang="th-TH" altLang="th-TH" sz="3600" b="1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40" grpId="0" animBg="1"/>
      <p:bldP spid="120837" grpId="0" animBg="1"/>
      <p:bldP spid="12083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 txBox="1">
            <a:spLocks noGrp="1" noChangeArrowheads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E967E499-3552-4633-AC96-46F2B5DC3B73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37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ตัวยึดหมายเลขภาพนิ่ง 5"/>
          <p:cNvSpPr txBox="1">
            <a:spLocks noGrp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84C1EDF8-F5CC-4BB4-839D-60208FCCF4CF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37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h-TH" dirty="0" smtClean="0"/>
              <a:t>ตัวอย่างโครงสร้าง </a:t>
            </a:r>
            <a:r>
              <a:rPr lang="en-US" dirty="0" smtClean="0">
                <a:solidFill>
                  <a:srgbClr val="CCFFFF"/>
                </a:solidFill>
              </a:rPr>
              <a:t>while</a:t>
            </a:r>
            <a:r>
              <a:rPr lang="th-TH" dirty="0" smtClean="0">
                <a:solidFill>
                  <a:schemeClr val="tx2"/>
                </a:solidFill>
              </a:rPr>
              <a:t> </a:t>
            </a:r>
            <a:r>
              <a:rPr lang="th-TH" dirty="0" smtClean="0"/>
              <a:t>ลูป</a:t>
            </a:r>
            <a:endParaRPr lang="en-US" dirty="0" smtClean="0"/>
          </a:p>
        </p:txBody>
      </p:sp>
      <p:sp>
        <p:nvSpPr>
          <p:cNvPr id="166940" name="Rectangle 28"/>
          <p:cNvSpPr>
            <a:spLocks noChangeArrowheads="1"/>
          </p:cNvSpPr>
          <p:nvPr/>
        </p:nvSpPr>
        <p:spPr bwMode="auto">
          <a:xfrm>
            <a:off x="152400" y="990600"/>
            <a:ext cx="8610600" cy="58674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4400" b="1" dirty="0" smtClean="0"/>
              <a:t>  </a:t>
            </a:r>
            <a:r>
              <a:rPr lang="en-US" altLang="th-TH" sz="4400" b="1" dirty="0" err="1" smtClean="0"/>
              <a:t>int</a:t>
            </a:r>
            <a:r>
              <a:rPr lang="en-US" altLang="th-TH" sz="4400" b="1" dirty="0" smtClean="0"/>
              <a:t> </a:t>
            </a:r>
            <a:r>
              <a:rPr lang="en-US" altLang="th-TH" sz="4400" b="1" dirty="0" err="1"/>
              <a:t>i</a:t>
            </a:r>
            <a:r>
              <a:rPr lang="en-US" altLang="th-TH" sz="4400" b="1" dirty="0"/>
              <a:t>=1,num,row1;</a:t>
            </a:r>
          </a:p>
          <a:p>
            <a:pPr eaLnBrk="1" hangingPunct="1"/>
            <a:r>
              <a:rPr lang="en-US" altLang="th-TH" sz="4400" b="1" dirty="0"/>
              <a:t>  </a:t>
            </a:r>
            <a:r>
              <a:rPr lang="en-US" altLang="th-TH" sz="4400" b="1" dirty="0" err="1"/>
              <a:t>scanf</a:t>
            </a:r>
            <a:r>
              <a:rPr lang="en-US" altLang="th-TH" sz="4400" b="1" dirty="0"/>
              <a:t>("%d",&amp;</a:t>
            </a:r>
            <a:r>
              <a:rPr lang="en-US" altLang="th-TH" sz="4400" b="1" dirty="0" err="1"/>
              <a:t>num</a:t>
            </a:r>
            <a:r>
              <a:rPr lang="en-US" altLang="th-TH" sz="4400" b="1" dirty="0"/>
              <a:t>);</a:t>
            </a:r>
          </a:p>
          <a:p>
            <a:pPr eaLnBrk="1" hangingPunct="1"/>
            <a:r>
              <a:rPr lang="en-US" altLang="th-TH" sz="4400" b="1" dirty="0"/>
              <a:t>  </a:t>
            </a:r>
            <a:r>
              <a:rPr lang="en-US" altLang="th-TH" sz="4400" b="1" dirty="0" err="1"/>
              <a:t>scanf</a:t>
            </a:r>
            <a:r>
              <a:rPr lang="en-US" altLang="th-TH" sz="4400" b="1" dirty="0"/>
              <a:t>("%d",&amp;row1);</a:t>
            </a:r>
          </a:p>
          <a:p>
            <a:pPr eaLnBrk="1" hangingPunct="1"/>
            <a:r>
              <a:rPr lang="en-US" altLang="th-TH" sz="4400" b="1" dirty="0"/>
              <a:t>  while(</a:t>
            </a:r>
            <a:r>
              <a:rPr lang="en-US" altLang="th-TH" sz="4400" b="1" dirty="0" err="1"/>
              <a:t>i</a:t>
            </a:r>
            <a:r>
              <a:rPr lang="en-US" altLang="th-TH" sz="4400" b="1" dirty="0"/>
              <a:t>&lt;=row1)</a:t>
            </a:r>
          </a:p>
          <a:p>
            <a:pPr eaLnBrk="1" hangingPunct="1"/>
            <a:r>
              <a:rPr lang="en-US" altLang="th-TH" sz="4400" b="1" dirty="0"/>
              <a:t>  {</a:t>
            </a:r>
          </a:p>
          <a:p>
            <a:pPr eaLnBrk="1" hangingPunct="1"/>
            <a:r>
              <a:rPr lang="en-US" altLang="th-TH" sz="4400" b="1" dirty="0"/>
              <a:t>    </a:t>
            </a:r>
            <a:r>
              <a:rPr lang="en-US" altLang="th-TH" sz="4400" b="1" dirty="0" err="1"/>
              <a:t>printf</a:t>
            </a:r>
            <a:r>
              <a:rPr lang="en-US" altLang="th-TH" sz="4400" b="1" dirty="0"/>
              <a:t>("%d*%d=%d\n",</a:t>
            </a:r>
            <a:r>
              <a:rPr lang="en-US" altLang="th-TH" sz="4400" b="1" dirty="0" err="1"/>
              <a:t>num,i,num</a:t>
            </a:r>
            <a:r>
              <a:rPr lang="en-US" altLang="th-TH" sz="4400" b="1" dirty="0"/>
              <a:t>*</a:t>
            </a:r>
            <a:r>
              <a:rPr lang="en-US" altLang="th-TH" sz="4400" b="1" dirty="0" err="1"/>
              <a:t>i</a:t>
            </a:r>
            <a:r>
              <a:rPr lang="en-US" altLang="th-TH" sz="4400" b="1" dirty="0"/>
              <a:t>);</a:t>
            </a:r>
          </a:p>
          <a:p>
            <a:pPr eaLnBrk="1" hangingPunct="1"/>
            <a:r>
              <a:rPr lang="en-US" altLang="th-TH" sz="4400" b="1" dirty="0"/>
              <a:t>    </a:t>
            </a:r>
            <a:r>
              <a:rPr lang="en-US" altLang="th-TH" sz="4400" b="1" dirty="0" err="1"/>
              <a:t>i</a:t>
            </a:r>
            <a:r>
              <a:rPr lang="en-US" altLang="th-TH" sz="4400" b="1" dirty="0"/>
              <a:t>++;</a:t>
            </a:r>
          </a:p>
          <a:p>
            <a:pPr eaLnBrk="1" hangingPunct="1"/>
            <a:r>
              <a:rPr lang="en-US" altLang="th-TH" sz="4400" b="1" dirty="0"/>
              <a:t>  </a:t>
            </a:r>
            <a:r>
              <a:rPr lang="en-US" altLang="th-TH" sz="4400" b="1" dirty="0" smtClean="0"/>
              <a:t>}</a:t>
            </a:r>
            <a:endParaRPr lang="en-US" altLang="th-TH" sz="4400" b="1" dirty="0"/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7391400" y="1962150"/>
            <a:ext cx="1143000" cy="3108543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2*1=2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2*</a:t>
            </a:r>
            <a:r>
              <a:rPr lang="en-US" altLang="th-TH" sz="2800" dirty="0"/>
              <a:t>2</a:t>
            </a:r>
            <a:r>
              <a:rPr lang="nb-NO" altLang="th-TH" sz="2800" dirty="0"/>
              <a:t>=4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2*3=6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2*4=8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2*5=10</a:t>
            </a:r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5943600" y="1219200"/>
            <a:ext cx="12954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while7</a:t>
            </a:r>
            <a:endParaRPr lang="th-TH" altLang="th-TH" sz="3600" b="1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40" grpId="0" animBg="1"/>
      <p:bldP spid="121861" grpId="0" animBg="1"/>
      <p:bldP spid="12186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 txBox="1">
            <a:spLocks noGrp="1" noChangeArrowheads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8D5368FA-1779-452F-9D20-1EBB1F26F423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38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75779" name="ตัวยึดหมายเลขภาพนิ่ง 5"/>
          <p:cNvSpPr txBox="1">
            <a:spLocks noGrp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2EC1706-8404-4CFD-A121-A9888D863AD3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38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385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h-TH" dirty="0" smtClean="0"/>
              <a:t>ตัวอย่างโครงสร้าง </a:t>
            </a:r>
            <a:r>
              <a:rPr lang="en-US" dirty="0" smtClean="0">
                <a:solidFill>
                  <a:srgbClr val="CCFFFF"/>
                </a:solidFill>
              </a:rPr>
              <a:t>while</a:t>
            </a:r>
            <a:r>
              <a:rPr lang="th-TH" dirty="0" smtClean="0">
                <a:solidFill>
                  <a:schemeClr val="tx2"/>
                </a:solidFill>
              </a:rPr>
              <a:t> </a:t>
            </a:r>
            <a:r>
              <a:rPr lang="th-TH" dirty="0" smtClean="0"/>
              <a:t>ลูป</a:t>
            </a:r>
            <a:endParaRPr lang="en-US" dirty="0" smtClean="0"/>
          </a:p>
        </p:txBody>
      </p:sp>
      <p:sp>
        <p:nvSpPr>
          <p:cNvPr id="166940" name="Rectangle 28"/>
          <p:cNvSpPr>
            <a:spLocks noChangeArrowheads="1"/>
          </p:cNvSpPr>
          <p:nvPr/>
        </p:nvSpPr>
        <p:spPr bwMode="auto">
          <a:xfrm>
            <a:off x="76200" y="990600"/>
            <a:ext cx="8686800" cy="58674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4400" b="1" dirty="0" smtClean="0"/>
              <a:t>  </a:t>
            </a:r>
            <a:r>
              <a:rPr lang="en-US" altLang="th-TH" sz="4400" b="1" dirty="0" err="1" smtClean="0"/>
              <a:t>int</a:t>
            </a:r>
            <a:r>
              <a:rPr lang="en-US" altLang="th-TH" sz="4400" b="1" dirty="0" smtClean="0"/>
              <a:t> </a:t>
            </a:r>
            <a:r>
              <a:rPr lang="en-US" altLang="th-TH" sz="4400" b="1" dirty="0" err="1" smtClean="0"/>
              <a:t>i</a:t>
            </a:r>
            <a:r>
              <a:rPr lang="en-US" altLang="th-TH" sz="4400" b="1" dirty="0" smtClean="0"/>
              <a:t>=1,</a:t>
            </a:r>
            <a:r>
              <a:rPr lang="en-US" altLang="th-TH" sz="4400" b="1" dirty="0" smtClean="0">
                <a:solidFill>
                  <a:srgbClr val="FF0000"/>
                </a:solidFill>
              </a:rPr>
              <a:t>n</a:t>
            </a:r>
            <a:r>
              <a:rPr lang="en-US" altLang="th-TH" sz="4400" b="1" dirty="0" smtClean="0"/>
              <a:t>;</a:t>
            </a:r>
          </a:p>
          <a:p>
            <a:pPr eaLnBrk="1" hangingPunct="1"/>
            <a:r>
              <a:rPr lang="en-US" altLang="th-TH" sz="4400" b="1" dirty="0"/>
              <a:t> </a:t>
            </a:r>
            <a:r>
              <a:rPr lang="en-US" altLang="th-TH" sz="4400" b="1" dirty="0" smtClean="0"/>
              <a:t> float sum=0;</a:t>
            </a:r>
          </a:p>
          <a:p>
            <a:pPr eaLnBrk="1" hangingPunct="1"/>
            <a:r>
              <a:rPr lang="en-US" altLang="th-TH" sz="4400" b="1" dirty="0" smtClean="0"/>
              <a:t>  </a:t>
            </a:r>
            <a:r>
              <a:rPr lang="en-US" altLang="th-TH" sz="4400" b="1" dirty="0" err="1" smtClean="0"/>
              <a:t>scanf</a:t>
            </a:r>
            <a:r>
              <a:rPr lang="en-US" altLang="th-TH" sz="4400" b="1" dirty="0" smtClean="0"/>
              <a:t>(“%</a:t>
            </a:r>
            <a:r>
              <a:rPr lang="en-US" altLang="th-TH" sz="4400" b="1" dirty="0" err="1" smtClean="0"/>
              <a:t>d”,&amp;</a:t>
            </a:r>
            <a:r>
              <a:rPr lang="en-US" altLang="th-TH" sz="4400" b="1" dirty="0" err="1" smtClean="0">
                <a:solidFill>
                  <a:srgbClr val="FF0000"/>
                </a:solidFill>
              </a:rPr>
              <a:t>n</a:t>
            </a:r>
            <a:r>
              <a:rPr lang="en-US" altLang="th-TH" sz="4400" b="1" dirty="0" smtClean="0"/>
              <a:t>);</a:t>
            </a:r>
            <a:endParaRPr lang="en-US" altLang="th-TH" sz="4400" b="1" dirty="0"/>
          </a:p>
          <a:p>
            <a:pPr eaLnBrk="1" hangingPunct="1"/>
            <a:r>
              <a:rPr lang="en-US" altLang="th-TH" sz="4400" b="1" dirty="0"/>
              <a:t>  while(</a:t>
            </a:r>
            <a:r>
              <a:rPr lang="en-US" altLang="th-TH" sz="4400" b="1" dirty="0" err="1"/>
              <a:t>i</a:t>
            </a:r>
            <a:r>
              <a:rPr lang="en-US" altLang="th-TH" sz="4400" b="1" dirty="0" smtClean="0"/>
              <a:t>&lt;=</a:t>
            </a:r>
            <a:r>
              <a:rPr lang="en-US" altLang="th-TH" sz="4400" b="1" dirty="0" smtClean="0">
                <a:solidFill>
                  <a:srgbClr val="FF0000"/>
                </a:solidFill>
              </a:rPr>
              <a:t>n</a:t>
            </a:r>
            <a:r>
              <a:rPr lang="en-US" altLang="th-TH" sz="4400" b="1" dirty="0" smtClean="0"/>
              <a:t>)</a:t>
            </a:r>
            <a:endParaRPr lang="en-US" altLang="th-TH" sz="4400" b="1" dirty="0"/>
          </a:p>
          <a:p>
            <a:pPr eaLnBrk="1" hangingPunct="1"/>
            <a:r>
              <a:rPr lang="en-US" altLang="th-TH" sz="4400" b="1" dirty="0"/>
              <a:t>  {</a:t>
            </a:r>
          </a:p>
          <a:p>
            <a:pPr eaLnBrk="1" hangingPunct="1"/>
            <a:r>
              <a:rPr lang="en-US" altLang="th-TH" sz="4400" b="1" dirty="0"/>
              <a:t>    </a:t>
            </a:r>
            <a:r>
              <a:rPr lang="en-US" altLang="th-TH" sz="4400" b="1" dirty="0" smtClean="0"/>
              <a:t>sum+=</a:t>
            </a:r>
            <a:r>
              <a:rPr lang="en-US" altLang="th-TH" sz="4400" b="1" dirty="0" err="1" smtClean="0"/>
              <a:t>i</a:t>
            </a:r>
            <a:r>
              <a:rPr lang="en-US" altLang="th-TH" sz="4400" b="1" dirty="0" smtClean="0"/>
              <a:t>;</a:t>
            </a:r>
            <a:endParaRPr lang="en-US" altLang="th-TH" sz="4400" b="1" dirty="0"/>
          </a:p>
          <a:p>
            <a:pPr eaLnBrk="1" hangingPunct="1"/>
            <a:r>
              <a:rPr lang="en-US" altLang="th-TH" sz="4400" b="1" dirty="0"/>
              <a:t>    </a:t>
            </a:r>
            <a:r>
              <a:rPr lang="en-US" altLang="th-TH" sz="4400" b="1" dirty="0" err="1"/>
              <a:t>i</a:t>
            </a:r>
            <a:r>
              <a:rPr lang="en-US" altLang="th-TH" sz="4400" b="1" dirty="0"/>
              <a:t>++;</a:t>
            </a:r>
          </a:p>
          <a:p>
            <a:pPr eaLnBrk="1" hangingPunct="1"/>
            <a:r>
              <a:rPr lang="en-US" altLang="th-TH" sz="4400" b="1" dirty="0"/>
              <a:t>  </a:t>
            </a:r>
            <a:r>
              <a:rPr lang="en-US" altLang="th-TH" sz="4400" b="1" dirty="0" smtClean="0"/>
              <a:t>}</a:t>
            </a:r>
          </a:p>
          <a:p>
            <a:pPr eaLnBrk="1" hangingPunct="1"/>
            <a:r>
              <a:rPr lang="en-US" altLang="th-TH" sz="4400" b="1" dirty="0"/>
              <a:t> </a:t>
            </a:r>
            <a:r>
              <a:rPr lang="en-US" altLang="th-TH" sz="4400" b="1" dirty="0" smtClean="0"/>
              <a:t> </a:t>
            </a:r>
            <a:r>
              <a:rPr lang="en-US" altLang="th-TH" sz="4400" b="1" dirty="0" err="1" smtClean="0"/>
              <a:t>printf</a:t>
            </a:r>
            <a:r>
              <a:rPr lang="en-US" altLang="th-TH" sz="4400" b="1" dirty="0" smtClean="0"/>
              <a:t>("%.2f",sum/</a:t>
            </a:r>
            <a:r>
              <a:rPr lang="en-US" altLang="th-TH" sz="4400" b="1" dirty="0" smtClean="0">
                <a:solidFill>
                  <a:srgbClr val="FF0000"/>
                </a:solidFill>
              </a:rPr>
              <a:t>n</a:t>
            </a:r>
            <a:r>
              <a:rPr lang="en-US" altLang="th-TH" sz="4400" b="1" dirty="0" smtClean="0"/>
              <a:t>);</a:t>
            </a:r>
            <a:endParaRPr lang="en-US" altLang="th-TH" sz="4400" b="1" dirty="0"/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5943600" y="1219200"/>
            <a:ext cx="12954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while8</a:t>
            </a:r>
            <a:endParaRPr lang="th-TH" altLang="th-TH" sz="3600" b="1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715000" y="1962150"/>
            <a:ext cx="2819400" cy="1077218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 smtClean="0"/>
              <a:t>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 smtClean="0"/>
              <a:t>5.50</a:t>
            </a:r>
            <a:endParaRPr lang="nb-NO" altLang="th-TH" sz="3200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715000" y="3309491"/>
            <a:ext cx="2819400" cy="1077218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5</a:t>
            </a:r>
            <a:endParaRPr lang="nb-NO" altLang="th-TH" sz="3200" dirty="0" smtClean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 smtClean="0"/>
              <a:t>3.00</a:t>
            </a:r>
            <a:endParaRPr lang="nb-NO" altLang="th-TH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99387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40" grpId="0" animBg="1"/>
      <p:bldP spid="118790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 txBox="1">
            <a:spLocks noGrp="1" noChangeArrowheads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8D5368FA-1779-452F-9D20-1EBB1F26F423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39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75779" name="ตัวยึดหมายเลขภาพนิ่ง 5"/>
          <p:cNvSpPr txBox="1">
            <a:spLocks noGrp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2EC1706-8404-4CFD-A121-A9888D863AD3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39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385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h-TH" dirty="0" smtClean="0"/>
              <a:t>ตัวอย่างโครงสร้าง </a:t>
            </a:r>
            <a:r>
              <a:rPr lang="en-US" dirty="0" smtClean="0">
                <a:solidFill>
                  <a:srgbClr val="CCFFFF"/>
                </a:solidFill>
              </a:rPr>
              <a:t>while</a:t>
            </a:r>
            <a:r>
              <a:rPr lang="th-TH" dirty="0" smtClean="0">
                <a:solidFill>
                  <a:schemeClr val="tx2"/>
                </a:solidFill>
              </a:rPr>
              <a:t> </a:t>
            </a:r>
            <a:r>
              <a:rPr lang="th-TH" dirty="0" smtClean="0"/>
              <a:t>ลูป</a:t>
            </a:r>
            <a:endParaRPr lang="en-US" dirty="0" smtClean="0"/>
          </a:p>
        </p:txBody>
      </p:sp>
      <p:sp>
        <p:nvSpPr>
          <p:cNvPr id="166940" name="Rectangle 28"/>
          <p:cNvSpPr>
            <a:spLocks noChangeArrowheads="1"/>
          </p:cNvSpPr>
          <p:nvPr/>
        </p:nvSpPr>
        <p:spPr bwMode="auto">
          <a:xfrm>
            <a:off x="685800" y="990600"/>
            <a:ext cx="7924800" cy="58674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4800" b="1" dirty="0" smtClean="0"/>
              <a:t>  </a:t>
            </a:r>
            <a:r>
              <a:rPr lang="en-US" altLang="th-TH" sz="4800" b="1" dirty="0" err="1" smtClean="0"/>
              <a:t>int</a:t>
            </a:r>
            <a:r>
              <a:rPr lang="en-US" altLang="th-TH" sz="4800" b="1" dirty="0" smtClean="0"/>
              <a:t> </a:t>
            </a:r>
            <a:r>
              <a:rPr lang="en-US" altLang="th-TH" sz="4800" b="1" dirty="0" smtClean="0">
                <a:solidFill>
                  <a:srgbClr val="FF0000"/>
                </a:solidFill>
              </a:rPr>
              <a:t>n=1</a:t>
            </a:r>
            <a:r>
              <a:rPr lang="en-US" altLang="th-TH" sz="4800" b="1" dirty="0" smtClean="0"/>
              <a:t>;</a:t>
            </a:r>
          </a:p>
          <a:p>
            <a:pPr eaLnBrk="1" hangingPunct="1"/>
            <a:r>
              <a:rPr lang="en-US" altLang="th-TH" sz="4800" b="1" dirty="0"/>
              <a:t> </a:t>
            </a:r>
            <a:r>
              <a:rPr lang="en-US" altLang="th-TH" sz="4800" b="1" dirty="0" smtClean="0"/>
              <a:t> float sum=0;</a:t>
            </a:r>
            <a:endParaRPr lang="en-US" altLang="th-TH" sz="4800" b="1" dirty="0"/>
          </a:p>
          <a:p>
            <a:pPr eaLnBrk="1" hangingPunct="1"/>
            <a:r>
              <a:rPr lang="en-US" altLang="th-TH" sz="4800" b="1" dirty="0"/>
              <a:t>  </a:t>
            </a:r>
            <a:r>
              <a:rPr lang="en-US" altLang="th-TH" sz="4800" b="1" dirty="0" smtClean="0"/>
              <a:t>while(n!=0)</a:t>
            </a:r>
            <a:endParaRPr lang="en-US" altLang="th-TH" sz="4800" b="1" dirty="0"/>
          </a:p>
          <a:p>
            <a:pPr eaLnBrk="1" hangingPunct="1"/>
            <a:r>
              <a:rPr lang="en-US" altLang="th-TH" sz="4800" b="1" dirty="0"/>
              <a:t>  </a:t>
            </a:r>
            <a:r>
              <a:rPr lang="en-US" altLang="th-TH" sz="4800" b="1" dirty="0" smtClean="0"/>
              <a:t>{</a:t>
            </a:r>
          </a:p>
          <a:p>
            <a:pPr eaLnBrk="1" hangingPunct="1"/>
            <a:r>
              <a:rPr lang="en-US" altLang="th-TH" sz="4800" b="1" dirty="0" smtClean="0"/>
              <a:t>    </a:t>
            </a:r>
            <a:r>
              <a:rPr lang="en-US" altLang="th-TH" sz="4800" b="1" dirty="0" err="1" smtClean="0"/>
              <a:t>scanf</a:t>
            </a:r>
            <a:r>
              <a:rPr lang="en-US" altLang="th-TH" sz="4800" b="1" dirty="0"/>
              <a:t>(“%</a:t>
            </a:r>
            <a:r>
              <a:rPr lang="en-US" altLang="th-TH" sz="4800" b="1" dirty="0" err="1"/>
              <a:t>d”,&amp;</a:t>
            </a:r>
            <a:r>
              <a:rPr lang="en-US" altLang="th-TH" sz="4800" b="1" dirty="0" err="1">
                <a:solidFill>
                  <a:srgbClr val="FF0000"/>
                </a:solidFill>
              </a:rPr>
              <a:t>n</a:t>
            </a:r>
            <a:r>
              <a:rPr lang="en-US" altLang="th-TH" sz="4800" b="1" dirty="0"/>
              <a:t>);</a:t>
            </a:r>
          </a:p>
          <a:p>
            <a:pPr eaLnBrk="1" hangingPunct="1"/>
            <a:r>
              <a:rPr lang="en-US" altLang="th-TH" sz="4800" b="1" dirty="0"/>
              <a:t>    </a:t>
            </a:r>
            <a:r>
              <a:rPr lang="en-US" altLang="th-TH" sz="4800" b="1" dirty="0" smtClean="0"/>
              <a:t>sum+=n;</a:t>
            </a:r>
            <a:endParaRPr lang="en-US" altLang="th-TH" sz="4800" b="1" dirty="0"/>
          </a:p>
          <a:p>
            <a:pPr eaLnBrk="1" hangingPunct="1"/>
            <a:r>
              <a:rPr lang="en-US" altLang="th-TH" sz="4800" b="1" dirty="0"/>
              <a:t>  </a:t>
            </a:r>
            <a:r>
              <a:rPr lang="en-US" altLang="th-TH" sz="4800" b="1" dirty="0" smtClean="0"/>
              <a:t>}</a:t>
            </a:r>
          </a:p>
          <a:p>
            <a:pPr eaLnBrk="1" hangingPunct="1"/>
            <a:r>
              <a:rPr lang="en-US" altLang="th-TH" sz="4800" b="1" dirty="0"/>
              <a:t> </a:t>
            </a:r>
            <a:r>
              <a:rPr lang="en-US" altLang="th-TH" sz="4800" b="1" dirty="0" smtClean="0"/>
              <a:t> </a:t>
            </a:r>
            <a:r>
              <a:rPr lang="en-US" altLang="th-TH" sz="4800" b="1" dirty="0" err="1" smtClean="0"/>
              <a:t>printf</a:t>
            </a:r>
            <a:r>
              <a:rPr lang="en-US" altLang="th-TH" sz="4800" b="1" dirty="0" smtClean="0"/>
              <a:t>("%.2f",sum</a:t>
            </a:r>
            <a:r>
              <a:rPr lang="en-US" altLang="th-TH" sz="4800" b="1" dirty="0" smtClean="0"/>
              <a:t>);</a:t>
            </a:r>
            <a:endParaRPr lang="en-US" altLang="th-TH" sz="4800" b="1" dirty="0"/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5943600" y="1219200"/>
            <a:ext cx="12954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while9</a:t>
            </a:r>
            <a:endParaRPr lang="th-TH" altLang="th-TH" sz="3600" b="1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715000" y="1962150"/>
            <a:ext cx="2819400" cy="3539430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 smtClean="0"/>
              <a:t>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 smtClean="0"/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 smtClean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 smtClean="0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 smtClean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 smtClean="0"/>
              <a:t>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 smtClean="0"/>
              <a:t>30.00</a:t>
            </a:r>
            <a:endParaRPr lang="nb-NO" altLang="th-TH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29958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40" grpId="0" animBg="1"/>
      <p:bldP spid="118790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h-TH" altLang="th-TH" dirty="0" smtClean="0">
                <a:effectLst/>
              </a:rPr>
              <a:t>การกำหนดค่าตัวนับ</a:t>
            </a:r>
          </a:p>
        </p:txBody>
      </p:sp>
      <p:grpSp>
        <p:nvGrpSpPr>
          <p:cNvPr id="62472" name="Group 9"/>
          <p:cNvGrpSpPr>
            <a:grpSpLocks/>
          </p:cNvGrpSpPr>
          <p:nvPr/>
        </p:nvGrpSpPr>
        <p:grpSpPr bwMode="auto">
          <a:xfrm>
            <a:off x="187036" y="76200"/>
            <a:ext cx="2286000" cy="1143000"/>
            <a:chOff x="636" y="864"/>
            <a:chExt cx="1440" cy="720"/>
          </a:xfrm>
        </p:grpSpPr>
        <p:sp>
          <p:nvSpPr>
            <p:cNvPr id="62473" name="AutoShape 8"/>
            <p:cNvSpPr>
              <a:spLocks noChangeArrowheads="1"/>
            </p:cNvSpPr>
            <p:nvPr/>
          </p:nvSpPr>
          <p:spPr bwMode="auto">
            <a:xfrm>
              <a:off x="636" y="933"/>
              <a:ext cx="1440" cy="528"/>
            </a:xfrm>
            <a:prstGeom prst="flowChartAlternateProcess">
              <a:avLst/>
            </a:prstGeom>
            <a:gradFill rotWithShape="1">
              <a:gsLst>
                <a:gs pos="0">
                  <a:srgbClr val="002F00"/>
                </a:gs>
                <a:gs pos="100000">
                  <a:srgbClr val="006600"/>
                </a:gs>
              </a:gsLst>
              <a:lin ang="5400000" scaled="1"/>
            </a:gradFill>
            <a:ln w="38100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9pPr>
            </a:lstStyle>
            <a:p>
              <a:pPr eaLnBrk="1" hangingPunct="1"/>
              <a:endParaRPr lang="th-TH" altLang="th-TH"/>
            </a:p>
          </p:txBody>
        </p:sp>
        <p:sp>
          <p:nvSpPr>
            <p:cNvPr id="62474" name="Rectangle 7"/>
            <p:cNvSpPr>
              <a:spLocks noChangeArrowheads="1"/>
            </p:cNvSpPr>
            <p:nvPr/>
          </p:nvSpPr>
          <p:spPr bwMode="auto">
            <a:xfrm>
              <a:off x="672" y="864"/>
              <a:ext cx="1392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lnSpc>
                  <a:spcPct val="80000"/>
                </a:lnSpc>
                <a:spcBef>
                  <a:spcPct val="20000"/>
                </a:spcBef>
                <a:buChar char="•"/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1pPr>
              <a:lvl2pPr marL="742950" indent="-285750" eaLnBrk="0" hangingPunct="0">
                <a:lnSpc>
                  <a:spcPct val="80000"/>
                </a:lnSpc>
                <a:spcBef>
                  <a:spcPct val="20000"/>
                </a:spcBef>
                <a:buSzPct val="50000"/>
                <a:buFont typeface="Wingdings" pitchFamily="2" charset="2"/>
                <a:buChar char="Ø"/>
                <a:defRPr sz="36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2pPr>
              <a:lvl3pPr marL="1143000" indent="-228600" eaLnBrk="0" hangingPunct="0">
                <a:lnSpc>
                  <a:spcPct val="80000"/>
                </a:lnSpc>
                <a:spcBef>
                  <a:spcPct val="20000"/>
                </a:spcBef>
                <a:buSzPct val="50000"/>
                <a:buFont typeface="Wingdings" pitchFamily="2" charset="2"/>
                <a:buChar char="Ä"/>
                <a:defRPr sz="32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3pPr>
              <a:lvl4pPr marL="1600200" indent="-228600" eaLnBrk="0" hangingPunct="0">
                <a:lnSpc>
                  <a:spcPct val="80000"/>
                </a:lnSpc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4pPr>
              <a:lvl5pPr marL="2057400" indent="-228600" eaLnBrk="0" hangingPunct="0">
                <a:lnSpc>
                  <a:spcPct val="80000"/>
                </a:lnSpc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th-TH" altLang="th-TH" sz="5400" b="1">
                  <a:solidFill>
                    <a:schemeClr val="folHlink"/>
                  </a:solidFill>
                </a:rPr>
                <a:t>ตัวอย่าง</a:t>
              </a:r>
            </a:p>
          </p:txBody>
        </p:sp>
      </p:grpSp>
      <p:sp>
        <p:nvSpPr>
          <p:cNvPr id="2" name="ตัวแทนเนื้อหา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457200" y="1190192"/>
            <a:ext cx="8305800" cy="5591607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5400" b="1" dirty="0" smtClean="0"/>
              <a:t>  </a:t>
            </a:r>
            <a:r>
              <a:rPr lang="en-US" altLang="th-TH" sz="5400" b="1" dirty="0" err="1" smtClean="0"/>
              <a:t>int</a:t>
            </a:r>
            <a:r>
              <a:rPr lang="en-US" altLang="th-TH" sz="5400" b="1" dirty="0" smtClean="0"/>
              <a:t> n=5,i=1;</a:t>
            </a:r>
          </a:p>
          <a:p>
            <a:pPr eaLnBrk="1" hangingPunct="1"/>
            <a:r>
              <a:rPr lang="en-US" altLang="th-TH" sz="5400" b="1" dirty="0" smtClean="0"/>
              <a:t>  </a:t>
            </a:r>
            <a:r>
              <a:rPr lang="en-US" altLang="th-TH" sz="5400" b="1" dirty="0" err="1" smtClean="0"/>
              <a:t>i</a:t>
            </a:r>
            <a:r>
              <a:rPr lang="en-US" altLang="th-TH" sz="5400" b="1" dirty="0" smtClean="0"/>
              <a:t>++;</a:t>
            </a:r>
          </a:p>
          <a:p>
            <a:pPr eaLnBrk="1" hangingPunct="1"/>
            <a:r>
              <a:rPr lang="en-US" altLang="th-TH" sz="5400" b="1" dirty="0" smtClean="0"/>
              <a:t>  </a:t>
            </a:r>
            <a:r>
              <a:rPr lang="en-US" altLang="th-TH" sz="5400" b="1" dirty="0" err="1" smtClean="0"/>
              <a:t>printf</a:t>
            </a:r>
            <a:r>
              <a:rPr lang="en-US" altLang="th-TH" sz="5400" b="1" dirty="0" smtClean="0"/>
              <a:t>(“</a:t>
            </a:r>
            <a:r>
              <a:rPr lang="en-US" altLang="th-TH" sz="5400" b="1" dirty="0" err="1" smtClean="0"/>
              <a:t>i</a:t>
            </a:r>
            <a:r>
              <a:rPr lang="en-US" altLang="th-TH" sz="5400" b="1" dirty="0" smtClean="0"/>
              <a:t>=%d\n”,</a:t>
            </a:r>
            <a:r>
              <a:rPr lang="en-US" altLang="th-TH" sz="5400" b="1" dirty="0" err="1" smtClean="0"/>
              <a:t>i</a:t>
            </a:r>
            <a:r>
              <a:rPr lang="en-US" altLang="th-TH" sz="5400" b="1" dirty="0" smtClean="0"/>
              <a:t>);</a:t>
            </a:r>
          </a:p>
          <a:p>
            <a:pPr eaLnBrk="1" hangingPunct="1"/>
            <a:r>
              <a:rPr lang="en-US" altLang="th-TH" sz="5400" b="1" dirty="0" smtClean="0"/>
              <a:t>  n=</a:t>
            </a:r>
            <a:r>
              <a:rPr lang="en-US" altLang="th-TH" sz="5400" b="1" dirty="0" err="1" smtClean="0"/>
              <a:t>n+i</a:t>
            </a:r>
            <a:r>
              <a:rPr lang="en-US" altLang="th-TH" sz="5400" b="1" dirty="0" smtClean="0"/>
              <a:t>;</a:t>
            </a:r>
          </a:p>
          <a:p>
            <a:pPr eaLnBrk="1" hangingPunct="1"/>
            <a:r>
              <a:rPr lang="en-US" altLang="th-TH" sz="5400" b="1" dirty="0"/>
              <a:t> </a:t>
            </a:r>
            <a:r>
              <a:rPr lang="en-US" altLang="th-TH" sz="5400" b="1" dirty="0" smtClean="0"/>
              <a:t> </a:t>
            </a:r>
            <a:r>
              <a:rPr lang="en-US" altLang="th-TH" sz="5400" b="1" dirty="0" err="1" smtClean="0"/>
              <a:t>printf</a:t>
            </a:r>
            <a:r>
              <a:rPr lang="en-US" altLang="th-TH" sz="5400" b="1" dirty="0" smtClean="0"/>
              <a:t>(“n=%d\</a:t>
            </a:r>
            <a:r>
              <a:rPr lang="en-US" altLang="th-TH" sz="5400" b="1" dirty="0" err="1" smtClean="0"/>
              <a:t>n”,n</a:t>
            </a:r>
            <a:r>
              <a:rPr lang="en-US" altLang="th-TH" sz="5400" b="1" dirty="0" smtClean="0"/>
              <a:t>);</a:t>
            </a:r>
          </a:p>
          <a:p>
            <a:pPr eaLnBrk="1" hangingPunct="1"/>
            <a:r>
              <a:rPr lang="en-US" altLang="th-TH" sz="5400" b="1" dirty="0" smtClean="0"/>
              <a:t>  </a:t>
            </a:r>
            <a:r>
              <a:rPr lang="en-US" altLang="th-TH" sz="5400" b="1" dirty="0" err="1" smtClean="0"/>
              <a:t>printf</a:t>
            </a:r>
            <a:r>
              <a:rPr lang="en-US" altLang="th-TH" sz="5400" b="1" dirty="0" smtClean="0"/>
              <a:t>(“</a:t>
            </a:r>
            <a:r>
              <a:rPr lang="en-US" altLang="th-TH" sz="5400" b="1" dirty="0" err="1" smtClean="0"/>
              <a:t>i</a:t>
            </a:r>
            <a:r>
              <a:rPr lang="en-US" altLang="th-TH" sz="5400" b="1" dirty="0" smtClean="0"/>
              <a:t>=%</a:t>
            </a:r>
            <a:r>
              <a:rPr lang="en-US" altLang="th-TH" sz="5400" b="1" dirty="0"/>
              <a:t>d\n</a:t>
            </a:r>
            <a:r>
              <a:rPr lang="en-US" altLang="th-TH" sz="5400" b="1" dirty="0" smtClean="0"/>
              <a:t>”,</a:t>
            </a:r>
            <a:r>
              <a:rPr lang="en-US" altLang="th-TH" sz="5400" b="1" dirty="0" err="1" smtClean="0"/>
              <a:t>i</a:t>
            </a:r>
            <a:r>
              <a:rPr lang="en-US" altLang="th-TH" sz="5400" b="1" dirty="0" smtClean="0"/>
              <a:t>);</a:t>
            </a:r>
          </a:p>
          <a:p>
            <a:pPr eaLnBrk="1" hangingPunct="1"/>
            <a:endParaRPr lang="en-US" altLang="th-TH" sz="3600" b="1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638800" y="1905000"/>
            <a:ext cx="1981200" cy="2585323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5400" dirty="0" err="1" smtClean="0"/>
              <a:t>i</a:t>
            </a:r>
            <a:r>
              <a:rPr lang="en-US" altLang="th-TH" sz="5400" dirty="0" smtClean="0"/>
              <a:t>=2</a:t>
            </a:r>
            <a:endParaRPr lang="en-US" altLang="th-TH" sz="5400" dirty="0" smtClean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5400" dirty="0"/>
              <a:t>n</a:t>
            </a:r>
            <a:r>
              <a:rPr lang="en-US" altLang="th-TH" sz="5400" dirty="0" smtClean="0"/>
              <a:t>=7</a:t>
            </a:r>
            <a:endParaRPr lang="en-US" altLang="th-TH" sz="5400" dirty="0" smtClean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5400" dirty="0" err="1" smtClean="0"/>
              <a:t>i</a:t>
            </a:r>
            <a:r>
              <a:rPr lang="en-US" altLang="th-TH" sz="5400" dirty="0" smtClean="0"/>
              <a:t>=2</a:t>
            </a:r>
            <a:endParaRPr lang="th-TH" altLang="th-TH" sz="5400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count1</a:t>
            </a:r>
            <a:endParaRPr lang="th-TH" altLang="th-TH" sz="3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70432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60198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th-TH" sz="4000" dirty="0" smtClean="0"/>
              <a:t>#include &lt;</a:t>
            </a:r>
            <a:r>
              <a:rPr lang="en-US" altLang="th-TH" sz="4000" dirty="0" err="1" smtClean="0"/>
              <a:t>stdio.h</a:t>
            </a:r>
            <a:r>
              <a:rPr lang="en-US" altLang="th-TH" sz="4000" dirty="0" smtClean="0"/>
              <a:t>&gt;</a:t>
            </a:r>
          </a:p>
          <a:p>
            <a:pPr lvl="1">
              <a:buFontTx/>
              <a:buNone/>
            </a:pPr>
            <a:r>
              <a:rPr lang="en-US" altLang="th-TH" sz="4000" dirty="0" smtClean="0"/>
              <a:t>main()</a:t>
            </a:r>
          </a:p>
          <a:p>
            <a:pPr lvl="1">
              <a:buFontTx/>
              <a:buNone/>
            </a:pPr>
            <a:r>
              <a:rPr lang="en-US" altLang="th-TH" sz="4000" dirty="0" smtClean="0"/>
              <a:t>{</a:t>
            </a:r>
          </a:p>
          <a:p>
            <a:pPr lvl="1">
              <a:buFontTx/>
              <a:buNone/>
            </a:pPr>
            <a:r>
              <a:rPr lang="en-US" altLang="th-TH" sz="4000" dirty="0" smtClean="0"/>
              <a:t>		</a:t>
            </a:r>
            <a:r>
              <a:rPr lang="en-US" altLang="th-TH" sz="4000" dirty="0" smtClean="0"/>
              <a:t>   </a:t>
            </a:r>
            <a:r>
              <a:rPr lang="en-US" altLang="th-TH" sz="4000" dirty="0" err="1" smtClean="0"/>
              <a:t>int</a:t>
            </a:r>
            <a:r>
              <a:rPr lang="en-US" altLang="th-TH" sz="4000" dirty="0" smtClean="0"/>
              <a:t> </a:t>
            </a:r>
            <a:r>
              <a:rPr lang="en-US" altLang="th-TH" sz="4000" dirty="0" smtClean="0"/>
              <a:t>n = 1;</a:t>
            </a:r>
          </a:p>
          <a:p>
            <a:pPr lvl="1">
              <a:buFontTx/>
              <a:buNone/>
            </a:pPr>
            <a:r>
              <a:rPr lang="en-US" altLang="th-TH" sz="4000" dirty="0" smtClean="0"/>
              <a:t>	    while (n &lt;= 5 )</a:t>
            </a:r>
          </a:p>
          <a:p>
            <a:pPr lvl="1">
              <a:buFontTx/>
              <a:buNone/>
            </a:pPr>
            <a:r>
              <a:rPr lang="en-US" altLang="th-TH" sz="4000" dirty="0" smtClean="0"/>
              <a:t>	    {</a:t>
            </a:r>
          </a:p>
          <a:p>
            <a:pPr lvl="1">
              <a:buFontTx/>
              <a:buNone/>
            </a:pPr>
            <a:r>
              <a:rPr lang="en-US" altLang="th-TH" sz="4000" dirty="0" smtClean="0"/>
              <a:t>	           </a:t>
            </a:r>
            <a:r>
              <a:rPr lang="en-US" altLang="th-TH" sz="4000" dirty="0" err="1" smtClean="0"/>
              <a:t>printf</a:t>
            </a:r>
            <a:r>
              <a:rPr lang="en-US" altLang="th-TH" sz="4000" dirty="0" smtClean="0"/>
              <a:t>(“\</a:t>
            </a:r>
            <a:r>
              <a:rPr lang="en-US" altLang="th-TH" sz="4000" dirty="0" err="1" smtClean="0"/>
              <a:t>n%d</a:t>
            </a:r>
            <a:r>
              <a:rPr lang="en-US" altLang="th-TH" sz="4000" dirty="0" smtClean="0"/>
              <a:t>“,n);</a:t>
            </a:r>
          </a:p>
          <a:p>
            <a:pPr lvl="1">
              <a:buFontTx/>
              <a:buNone/>
            </a:pPr>
            <a:r>
              <a:rPr lang="en-US" altLang="th-TH" sz="4000" dirty="0" smtClean="0"/>
              <a:t>		         n++;</a:t>
            </a:r>
          </a:p>
          <a:p>
            <a:pPr lvl="1">
              <a:buFontTx/>
              <a:buNone/>
            </a:pPr>
            <a:r>
              <a:rPr lang="en-US" altLang="th-TH" sz="4000" dirty="0" smtClean="0"/>
              <a:t>	    }</a:t>
            </a:r>
          </a:p>
          <a:p>
            <a:pPr lvl="1">
              <a:buFontTx/>
              <a:buNone/>
            </a:pPr>
            <a:r>
              <a:rPr lang="en-US" altLang="th-TH" sz="4000" dirty="0" smtClean="0"/>
              <a:t>}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620000" y="2017692"/>
            <a:ext cx="457200" cy="255454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38917" name="Text Box 7"/>
          <p:cNvSpPr txBox="1">
            <a:spLocks noChangeArrowheads="1"/>
          </p:cNvSpPr>
          <p:nvPr/>
        </p:nvSpPr>
        <p:spPr bwMode="auto">
          <a:xfrm>
            <a:off x="5041355" y="2971800"/>
            <a:ext cx="18694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3600" dirty="0"/>
              <a:t>ผลการทำงาน</a:t>
            </a:r>
          </a:p>
        </p:txBody>
      </p:sp>
      <p:sp>
        <p:nvSpPr>
          <p:cNvPr id="38918" name="AutoShape 8"/>
          <p:cNvSpPr>
            <a:spLocks noChangeArrowheads="1"/>
          </p:cNvSpPr>
          <p:nvPr/>
        </p:nvSpPr>
        <p:spPr bwMode="auto">
          <a:xfrm>
            <a:off x="6904675" y="3180665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h-TH" altLang="th-TH" sz="24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th-TH" altLang="th-TH" sz="5400" b="1" dirty="0" smtClean="0">
                <a:solidFill>
                  <a:srgbClr val="FFFF00"/>
                </a:solidFill>
                <a:latin typeface="LilyUPC" pitchFamily="34" charset="-34"/>
              </a:rPr>
              <a:t>ตัวอย่าง</a:t>
            </a:r>
            <a:endParaRPr lang="en-US" altLang="th-TH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8758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/>
      <p:bldP spid="38917" grpId="0"/>
      <p:bldP spid="389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09600" y="609600"/>
            <a:ext cx="3886200" cy="7355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dirty="0"/>
              <a:t>รูปแบบ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dirty="0"/>
              <a:t>do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dirty="0"/>
              <a:t>    statement</a:t>
            </a:r>
            <a:r>
              <a:rPr lang="en-US" altLang="th-TH" dirty="0" smtClean="0"/>
              <a:t>();</a:t>
            </a:r>
            <a:endParaRPr lang="en-US" altLang="th-TH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dirty="0"/>
              <a:t>while (</a:t>
            </a:r>
            <a:r>
              <a:rPr lang="th-TH" altLang="th-TH" dirty="0"/>
              <a:t>เงื่อนไข</a:t>
            </a:r>
            <a:r>
              <a:rPr lang="en-US" altLang="th-TH" dirty="0" smtClean="0"/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dirty="0" smtClean="0">
                <a:solidFill>
                  <a:srgbClr val="FFC000"/>
                </a:solidFill>
              </a:rPr>
              <a:t>หรือ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dirty="0"/>
              <a:t>d</a:t>
            </a:r>
            <a:r>
              <a:rPr lang="en-US" altLang="th-TH" dirty="0" smtClean="0"/>
              <a:t>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dirty="0" smtClean="0"/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dirty="0" smtClean="0"/>
              <a:t>    statement1();</a:t>
            </a:r>
            <a:endParaRPr lang="en-US" altLang="th-TH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dirty="0"/>
              <a:t>    </a:t>
            </a:r>
            <a:r>
              <a:rPr lang="en-US" altLang="th-TH" dirty="0" smtClean="0"/>
              <a:t>statement2();</a:t>
            </a:r>
            <a:endParaRPr lang="en-US" altLang="th-TH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dirty="0" smtClean="0"/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dirty="0" smtClean="0"/>
              <a:t>while </a:t>
            </a:r>
            <a:r>
              <a:rPr lang="en-US" altLang="th-TH" dirty="0"/>
              <a:t>(</a:t>
            </a:r>
            <a:r>
              <a:rPr lang="th-TH" altLang="th-TH" dirty="0"/>
              <a:t>เงื่อนไข</a:t>
            </a:r>
            <a:r>
              <a:rPr lang="en-US" altLang="th-TH" dirty="0"/>
              <a:t>);</a:t>
            </a:r>
          </a:p>
          <a:p>
            <a:pPr>
              <a:spcBef>
                <a:spcPct val="0"/>
              </a:spcBef>
              <a:buFontTx/>
              <a:buNone/>
            </a:pPr>
            <a:endParaRPr lang="th-TH" altLang="th-TH" sz="4000" dirty="0"/>
          </a:p>
          <a:p>
            <a:pPr>
              <a:spcBef>
                <a:spcPct val="0"/>
              </a:spcBef>
              <a:buFontTx/>
              <a:buNone/>
            </a:pPr>
            <a:endParaRPr lang="th-TH" altLang="th-TH" sz="4000" dirty="0" smtClean="0"/>
          </a:p>
          <a:p>
            <a:pPr>
              <a:spcBef>
                <a:spcPct val="0"/>
              </a:spcBef>
              <a:buFontTx/>
              <a:buNone/>
            </a:pPr>
            <a:endParaRPr lang="th-TH" altLang="th-TH" sz="4000" dirty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5257800" y="1371600"/>
            <a:ext cx="2813591" cy="523220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solidFill>
                  <a:srgbClr val="FF0000"/>
                </a:solidFill>
              </a:rPr>
              <a:t>กำหนดค่าเริ่มต้นให้ตัวแปร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257800" y="3048000"/>
            <a:ext cx="2932213" cy="523220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solidFill>
                  <a:srgbClr val="FF0000"/>
                </a:solidFill>
              </a:rPr>
              <a:t>   คำสั่งต่าง ๆ ภายในลูป    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5334000" y="5638800"/>
            <a:ext cx="2964273" cy="523220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 dirty="0">
                <a:solidFill>
                  <a:srgbClr val="FF0000"/>
                </a:solidFill>
              </a:rPr>
              <a:t>         ชุดคำสั่งต่อไป         </a:t>
            </a:r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5943600" y="4038600"/>
            <a:ext cx="1447800" cy="914400"/>
          </a:xfrm>
          <a:prstGeom prst="flowChartDecision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h-TH" altLang="th-TH" sz="2800">
                <a:solidFill>
                  <a:srgbClr val="FF0000"/>
                </a:solidFill>
              </a:rPr>
              <a:t>เงื่อนไข</a:t>
            </a:r>
          </a:p>
        </p:txBody>
      </p:sp>
      <p:sp>
        <p:nvSpPr>
          <p:cNvPr id="11272" name="AutoShape 8"/>
          <p:cNvSpPr>
            <a:spLocks noChangeArrowheads="1"/>
          </p:cNvSpPr>
          <p:nvPr/>
        </p:nvSpPr>
        <p:spPr bwMode="auto">
          <a:xfrm>
            <a:off x="6477000" y="2438400"/>
            <a:ext cx="304800" cy="2286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h-TH" altLang="th-TH" sz="2400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66294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6629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75" name="Line 12"/>
          <p:cNvSpPr>
            <a:spLocks noChangeShapeType="1"/>
          </p:cNvSpPr>
          <p:nvPr/>
        </p:nvSpPr>
        <p:spPr bwMode="auto">
          <a:xfrm>
            <a:off x="6629400" y="3581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76" name="Line 13"/>
          <p:cNvSpPr>
            <a:spLocks noChangeShapeType="1"/>
          </p:cNvSpPr>
          <p:nvPr/>
        </p:nvSpPr>
        <p:spPr bwMode="auto">
          <a:xfrm>
            <a:off x="6629400" y="4953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77" name="Line 14"/>
          <p:cNvSpPr>
            <a:spLocks noChangeShapeType="1"/>
          </p:cNvSpPr>
          <p:nvPr/>
        </p:nvSpPr>
        <p:spPr bwMode="auto">
          <a:xfrm>
            <a:off x="6629400" y="617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78" name="Line 15"/>
          <p:cNvSpPr>
            <a:spLocks noChangeShapeType="1"/>
          </p:cNvSpPr>
          <p:nvPr/>
        </p:nvSpPr>
        <p:spPr bwMode="auto">
          <a:xfrm flipH="1">
            <a:off x="4419600" y="5257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79" name="Line 16"/>
          <p:cNvSpPr>
            <a:spLocks noChangeShapeType="1"/>
          </p:cNvSpPr>
          <p:nvPr/>
        </p:nvSpPr>
        <p:spPr bwMode="auto">
          <a:xfrm flipV="1">
            <a:off x="4419600" y="25908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80" name="Line 17"/>
          <p:cNvSpPr>
            <a:spLocks noChangeShapeType="1"/>
          </p:cNvSpPr>
          <p:nvPr/>
        </p:nvSpPr>
        <p:spPr bwMode="auto">
          <a:xfrm>
            <a:off x="4419600" y="2590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81" name="Text Box 18"/>
          <p:cNvSpPr txBox="1">
            <a:spLocks noChangeArrowheads="1"/>
          </p:cNvSpPr>
          <p:nvPr/>
        </p:nvSpPr>
        <p:spPr bwMode="auto">
          <a:xfrm>
            <a:off x="7467600" y="3962400"/>
            <a:ext cx="5517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 dirty="0"/>
              <a:t>เท็จ</a:t>
            </a:r>
            <a:endParaRPr lang="th-TH" altLang="th-TH" sz="3600" dirty="0"/>
          </a:p>
        </p:txBody>
      </p:sp>
      <p:sp>
        <p:nvSpPr>
          <p:cNvPr id="11282" name="Text Box 19"/>
          <p:cNvSpPr txBox="1">
            <a:spLocks noChangeArrowheads="1"/>
          </p:cNvSpPr>
          <p:nvPr/>
        </p:nvSpPr>
        <p:spPr bwMode="auto">
          <a:xfrm>
            <a:off x="5715000" y="4724400"/>
            <a:ext cx="5485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/>
              <a:t>จริง</a:t>
            </a:r>
            <a:endParaRPr lang="th-TH" altLang="th-TH" sz="3600"/>
          </a:p>
        </p:txBody>
      </p:sp>
      <p:sp>
        <p:nvSpPr>
          <p:cNvPr id="11283" name="Line 20"/>
          <p:cNvSpPr>
            <a:spLocks noChangeShapeType="1"/>
          </p:cNvSpPr>
          <p:nvPr/>
        </p:nvSpPr>
        <p:spPr bwMode="auto">
          <a:xfrm>
            <a:off x="8534400" y="4495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84" name="Line 21"/>
          <p:cNvSpPr>
            <a:spLocks noChangeShapeType="1"/>
          </p:cNvSpPr>
          <p:nvPr/>
        </p:nvSpPr>
        <p:spPr bwMode="auto">
          <a:xfrm flipH="1">
            <a:off x="8001000" y="586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grpSp>
        <p:nvGrpSpPr>
          <p:cNvPr id="3" name="กลุ่ม 2"/>
          <p:cNvGrpSpPr/>
          <p:nvPr/>
        </p:nvGrpSpPr>
        <p:grpSpPr>
          <a:xfrm>
            <a:off x="1752600" y="914400"/>
            <a:ext cx="2171700" cy="533400"/>
            <a:chOff x="1219200" y="1905000"/>
            <a:chExt cx="2171700" cy="533400"/>
          </a:xfrm>
        </p:grpSpPr>
        <p:sp>
          <p:nvSpPr>
            <p:cNvPr id="11285" name="AutoShape 22"/>
            <p:cNvSpPr>
              <a:spLocks noChangeArrowheads="1"/>
            </p:cNvSpPr>
            <p:nvPr/>
          </p:nvSpPr>
          <p:spPr bwMode="auto">
            <a:xfrm>
              <a:off x="1219200" y="1905000"/>
              <a:ext cx="2133600" cy="533400"/>
            </a:xfrm>
            <a:prstGeom prst="wedgeRoundRectCallout">
              <a:avLst>
                <a:gd name="adj1" fmla="val -32662"/>
                <a:gd name="adj2" fmla="val 105060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h-TH" altLang="th-TH" sz="2800"/>
            </a:p>
          </p:txBody>
        </p:sp>
        <p:sp>
          <p:nvSpPr>
            <p:cNvPr id="11286" name="Text Box 23"/>
            <p:cNvSpPr txBox="1">
              <a:spLocks noChangeArrowheads="1"/>
            </p:cNvSpPr>
            <p:nvPr/>
          </p:nvSpPr>
          <p:spPr bwMode="auto">
            <a:xfrm>
              <a:off x="1219200" y="1905000"/>
              <a:ext cx="2171700" cy="5191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th-TH" altLang="th-TH" sz="2800" dirty="0">
                  <a:solidFill>
                    <a:srgbClr val="FF0000"/>
                  </a:solidFill>
                </a:rPr>
                <a:t>เป็นชุดคำสั่งร่วมก็ได้</a:t>
              </a:r>
            </a:p>
          </p:txBody>
        </p:sp>
      </p:grpSp>
      <p:sp>
        <p:nvSpPr>
          <p:cNvPr id="11287" name="Line 24"/>
          <p:cNvSpPr>
            <a:spLocks noChangeShapeType="1"/>
          </p:cNvSpPr>
          <p:nvPr/>
        </p:nvSpPr>
        <p:spPr bwMode="auto">
          <a:xfrm>
            <a:off x="7391400" y="4495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88" name="Text Box 25"/>
          <p:cNvSpPr txBox="1">
            <a:spLocks noChangeArrowheads="1"/>
          </p:cNvSpPr>
          <p:nvPr/>
        </p:nvSpPr>
        <p:spPr bwMode="auto">
          <a:xfrm>
            <a:off x="0" y="6313488"/>
            <a:ext cx="5327099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ทำในลูปหนึ่งครั้งแน่ ๆ ไม่ว่าเงื่อนไขจะเป็นอย่างไร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645886" y="0"/>
            <a:ext cx="7772400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>
              <a:defRPr/>
            </a:pPr>
            <a:r>
              <a:rPr lang="th-TH" sz="5600" kern="0" dirty="0" smtClean="0">
                <a:cs typeface="Angsana New" pitchFamily="18" charset="-34"/>
              </a:rPr>
              <a:t>คำสั่ง </a:t>
            </a:r>
            <a:r>
              <a:rPr lang="en-US" sz="5600" kern="0" dirty="0" smtClean="0">
                <a:cs typeface="Angsana New" pitchFamily="18" charset="-34"/>
              </a:rPr>
              <a:t>do-while</a:t>
            </a:r>
          </a:p>
        </p:txBody>
      </p:sp>
    </p:spTree>
    <p:extLst>
      <p:ext uri="{BB962C8B-B14F-4D97-AF65-F5344CB8AC3E}">
        <p14:creationId xmlns:p14="http://schemas.microsoft.com/office/powerpoint/2010/main" val="42391506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 txBox="1">
            <a:spLocks noGrp="1" noChangeArrowheads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C65F549-CE36-4A0A-B973-038637079B59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42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80899" name="ตัวยึดหมายเลขภาพนิ่ง 5"/>
          <p:cNvSpPr txBox="1">
            <a:spLocks noGrp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2C8219B5-2DE4-4D2D-87DE-50B55439730B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42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h-TH" dirty="0" smtClean="0"/>
              <a:t>ตัวอย่าง </a:t>
            </a:r>
            <a:r>
              <a:rPr lang="en-US" dirty="0" smtClean="0">
                <a:solidFill>
                  <a:schemeClr val="tx2"/>
                </a:solidFill>
              </a:rPr>
              <a:t>do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</a:rPr>
              <a:t>…</a:t>
            </a:r>
            <a:r>
              <a:rPr lang="en-US" dirty="0" smtClean="0">
                <a:solidFill>
                  <a:schemeClr val="tx2"/>
                </a:solidFill>
              </a:rPr>
              <a:t>while</a:t>
            </a:r>
            <a:r>
              <a:rPr lang="th-TH" dirty="0" smtClean="0">
                <a:solidFill>
                  <a:schemeClr val="tx2"/>
                </a:solidFill>
              </a:rPr>
              <a:t> </a:t>
            </a:r>
            <a:r>
              <a:rPr lang="th-TH" dirty="0" smtClean="0"/>
              <a:t>ลูป</a:t>
            </a:r>
            <a:endParaRPr lang="en-US" dirty="0" smtClean="0"/>
          </a:p>
        </p:txBody>
      </p:sp>
      <p:sp>
        <p:nvSpPr>
          <p:cNvPr id="166940" name="Rectangle 28"/>
          <p:cNvSpPr>
            <a:spLocks noChangeArrowheads="1"/>
          </p:cNvSpPr>
          <p:nvPr/>
        </p:nvSpPr>
        <p:spPr bwMode="auto">
          <a:xfrm>
            <a:off x="685800" y="990600"/>
            <a:ext cx="7924800" cy="58674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5400" b="1" dirty="0" smtClean="0"/>
              <a:t>  do</a:t>
            </a:r>
            <a:endParaRPr lang="en-US" altLang="th-TH" sz="5400" b="1" dirty="0"/>
          </a:p>
          <a:p>
            <a:pPr eaLnBrk="1" hangingPunct="1"/>
            <a:r>
              <a:rPr lang="en-US" altLang="th-TH" sz="5400" b="1" dirty="0"/>
              <a:t>    </a:t>
            </a:r>
            <a:r>
              <a:rPr lang="en-US" altLang="th-TH" sz="5400" b="1" dirty="0" err="1" smtClean="0"/>
              <a:t>printf</a:t>
            </a:r>
            <a:r>
              <a:rPr lang="en-US" altLang="th-TH" sz="5400" b="1" dirty="0" smtClean="0"/>
              <a:t>(“Hello\n”); </a:t>
            </a:r>
            <a:endParaRPr lang="en-US" altLang="th-TH" sz="5400" b="1" dirty="0"/>
          </a:p>
          <a:p>
            <a:pPr eaLnBrk="1" hangingPunct="1"/>
            <a:r>
              <a:rPr lang="en-US" altLang="th-TH" sz="5400" b="1" dirty="0"/>
              <a:t>  </a:t>
            </a:r>
            <a:r>
              <a:rPr lang="en-US" altLang="th-TH" sz="5400" b="1" dirty="0" smtClean="0"/>
              <a:t>while(</a:t>
            </a:r>
            <a:r>
              <a:rPr lang="en-US" altLang="th-TH" sz="5400" b="1" dirty="0"/>
              <a:t>1</a:t>
            </a:r>
            <a:r>
              <a:rPr lang="en-US" altLang="th-TH" sz="5400" b="1" dirty="0" smtClean="0"/>
              <a:t>); </a:t>
            </a:r>
            <a:endParaRPr lang="en-US" altLang="th-TH" sz="5400" b="1" dirty="0"/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5715000" y="1905000"/>
            <a:ext cx="1905000" cy="4401205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 smtClean="0"/>
              <a:t>Hello</a:t>
            </a:r>
            <a:endParaRPr lang="nb-NO" altLang="th-TH" sz="2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 smtClean="0"/>
              <a:t>Hello</a:t>
            </a:r>
            <a:endParaRPr lang="nb-NO" altLang="th-TH" sz="2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 smtClean="0"/>
              <a:t>Hello</a:t>
            </a:r>
            <a:endParaRPr lang="nb-NO" altLang="th-TH" sz="2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 smtClean="0"/>
              <a:t>Hello</a:t>
            </a:r>
            <a:endParaRPr lang="nb-NO" altLang="th-TH" sz="2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 smtClean="0"/>
              <a:t>Hello</a:t>
            </a:r>
            <a:endParaRPr lang="nb-NO" altLang="th-TH" sz="2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 smtClean="0"/>
              <a:t>Hello</a:t>
            </a:r>
            <a:endParaRPr lang="nb-NO" altLang="th-TH" sz="2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 smtClean="0"/>
              <a:t>Hello</a:t>
            </a:r>
            <a:endParaRPr lang="nb-NO" altLang="th-TH" sz="2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 smtClean="0"/>
              <a:t>Hello</a:t>
            </a:r>
            <a:endParaRPr lang="nb-NO" altLang="th-TH" sz="2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 smtClean="0"/>
              <a:t>Hello</a:t>
            </a:r>
            <a:endParaRPr lang="nb-NO" altLang="th-TH" sz="2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 smtClean="0"/>
              <a:t>Hello</a:t>
            </a:r>
            <a:endParaRPr lang="th-TH" altLang="th-TH" sz="2800" dirty="0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dowhile1</a:t>
            </a:r>
            <a:endParaRPr lang="th-TH" altLang="th-TH" sz="3600" b="1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40" grpId="0" animBg="1"/>
      <p:bldP spid="70661" grpId="0" animBg="1"/>
      <p:bldP spid="7066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 txBox="1">
            <a:spLocks noGrp="1" noChangeArrowheads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C65F549-CE36-4A0A-B973-038637079B59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43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80899" name="ตัวยึดหมายเลขภาพนิ่ง 5"/>
          <p:cNvSpPr txBox="1">
            <a:spLocks noGrp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2C8219B5-2DE4-4D2D-87DE-50B55439730B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43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h-TH" dirty="0" smtClean="0"/>
              <a:t>ตัวอย่าง </a:t>
            </a:r>
            <a:r>
              <a:rPr lang="en-US" dirty="0" smtClean="0">
                <a:solidFill>
                  <a:schemeClr val="tx2"/>
                </a:solidFill>
              </a:rPr>
              <a:t>do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</a:rPr>
              <a:t>…</a:t>
            </a:r>
            <a:r>
              <a:rPr lang="en-US" dirty="0" smtClean="0">
                <a:solidFill>
                  <a:schemeClr val="tx2"/>
                </a:solidFill>
              </a:rPr>
              <a:t>while</a:t>
            </a:r>
            <a:r>
              <a:rPr lang="th-TH" dirty="0" smtClean="0">
                <a:solidFill>
                  <a:schemeClr val="tx2"/>
                </a:solidFill>
              </a:rPr>
              <a:t> </a:t>
            </a:r>
            <a:r>
              <a:rPr lang="th-TH" dirty="0" smtClean="0"/>
              <a:t>ลูป</a:t>
            </a:r>
            <a:endParaRPr lang="en-US" dirty="0" smtClean="0"/>
          </a:p>
        </p:txBody>
      </p:sp>
      <p:sp>
        <p:nvSpPr>
          <p:cNvPr id="166940" name="Rectangle 28"/>
          <p:cNvSpPr>
            <a:spLocks noChangeArrowheads="1"/>
          </p:cNvSpPr>
          <p:nvPr/>
        </p:nvSpPr>
        <p:spPr bwMode="auto">
          <a:xfrm>
            <a:off x="685800" y="990600"/>
            <a:ext cx="7924800" cy="58674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5400" b="1" dirty="0" smtClean="0"/>
              <a:t>  do</a:t>
            </a:r>
            <a:endParaRPr lang="en-US" altLang="th-TH" sz="5400" b="1" dirty="0"/>
          </a:p>
          <a:p>
            <a:pPr eaLnBrk="1" hangingPunct="1"/>
            <a:r>
              <a:rPr lang="en-US" altLang="th-TH" sz="5400" b="1" dirty="0"/>
              <a:t>    </a:t>
            </a:r>
            <a:r>
              <a:rPr lang="en-US" altLang="th-TH" sz="5400" b="1" dirty="0" err="1" smtClean="0"/>
              <a:t>printf</a:t>
            </a:r>
            <a:r>
              <a:rPr lang="en-US" altLang="th-TH" sz="5400" b="1" dirty="0" smtClean="0"/>
              <a:t>(“Hello\n”); </a:t>
            </a:r>
            <a:endParaRPr lang="en-US" altLang="th-TH" sz="5400" b="1" dirty="0"/>
          </a:p>
          <a:p>
            <a:pPr eaLnBrk="1" hangingPunct="1"/>
            <a:r>
              <a:rPr lang="en-US" altLang="th-TH" sz="5400" b="1" dirty="0"/>
              <a:t>  </a:t>
            </a:r>
            <a:r>
              <a:rPr lang="en-US" altLang="th-TH" sz="5400" b="1" dirty="0" smtClean="0"/>
              <a:t>while(0); </a:t>
            </a:r>
            <a:endParaRPr lang="en-US" altLang="th-TH" sz="5400" b="1" dirty="0"/>
          </a:p>
          <a:p>
            <a:pPr eaLnBrk="1" hangingPunct="1"/>
            <a:endParaRPr lang="en-US" altLang="th-TH" sz="3200" b="1" dirty="0"/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5715000" y="1905000"/>
            <a:ext cx="1905000" cy="523220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 smtClean="0"/>
              <a:t>Hello</a:t>
            </a:r>
            <a:endParaRPr lang="nb-NO" altLang="th-TH" sz="2800" dirty="0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dowhile2</a:t>
            </a:r>
            <a:endParaRPr lang="th-TH" altLang="th-TH" sz="3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52070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40" grpId="0" animBg="1"/>
      <p:bldP spid="70661" grpId="0" animBg="1"/>
      <p:bldP spid="7066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 txBox="1">
            <a:spLocks noGrp="1" noChangeArrowheads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C65F549-CE36-4A0A-B973-038637079B59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44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80899" name="ตัวยึดหมายเลขภาพนิ่ง 5"/>
          <p:cNvSpPr txBox="1">
            <a:spLocks noGrp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2C8219B5-2DE4-4D2D-87DE-50B55439730B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44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h-TH" dirty="0" smtClean="0"/>
              <a:t>ตัวอย่าง </a:t>
            </a:r>
            <a:r>
              <a:rPr lang="en-US" dirty="0" smtClean="0">
                <a:solidFill>
                  <a:schemeClr val="tx2"/>
                </a:solidFill>
              </a:rPr>
              <a:t>do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</a:rPr>
              <a:t>…</a:t>
            </a:r>
            <a:r>
              <a:rPr lang="en-US" dirty="0" smtClean="0">
                <a:solidFill>
                  <a:schemeClr val="tx2"/>
                </a:solidFill>
              </a:rPr>
              <a:t>while</a:t>
            </a:r>
            <a:r>
              <a:rPr lang="th-TH" dirty="0" smtClean="0">
                <a:solidFill>
                  <a:schemeClr val="tx2"/>
                </a:solidFill>
              </a:rPr>
              <a:t> </a:t>
            </a:r>
            <a:r>
              <a:rPr lang="th-TH" dirty="0" smtClean="0"/>
              <a:t>ลูป</a:t>
            </a:r>
            <a:endParaRPr lang="en-US" dirty="0" smtClean="0"/>
          </a:p>
        </p:txBody>
      </p:sp>
      <p:sp>
        <p:nvSpPr>
          <p:cNvPr id="166940" name="Rectangle 28"/>
          <p:cNvSpPr>
            <a:spLocks noChangeArrowheads="1"/>
          </p:cNvSpPr>
          <p:nvPr/>
        </p:nvSpPr>
        <p:spPr bwMode="auto">
          <a:xfrm>
            <a:off x="685800" y="990600"/>
            <a:ext cx="7924800" cy="58674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5400" b="1" dirty="0" smtClean="0"/>
              <a:t>  </a:t>
            </a:r>
            <a:r>
              <a:rPr lang="en-US" altLang="th-TH" sz="5400" b="1" dirty="0" err="1" smtClean="0"/>
              <a:t>int</a:t>
            </a:r>
            <a:r>
              <a:rPr lang="en-US" altLang="th-TH" sz="5400" b="1" dirty="0" smtClean="0"/>
              <a:t> </a:t>
            </a:r>
            <a:r>
              <a:rPr lang="en-US" altLang="th-TH" sz="5400" b="1" dirty="0" err="1"/>
              <a:t>i</a:t>
            </a:r>
            <a:r>
              <a:rPr lang="en-US" altLang="th-TH" sz="5400" b="1" dirty="0"/>
              <a:t>=1;</a:t>
            </a:r>
          </a:p>
          <a:p>
            <a:pPr eaLnBrk="1" hangingPunct="1"/>
            <a:r>
              <a:rPr lang="en-US" altLang="th-TH" sz="5400" b="1" dirty="0"/>
              <a:t>  do</a:t>
            </a:r>
          </a:p>
          <a:p>
            <a:pPr eaLnBrk="1" hangingPunct="1"/>
            <a:r>
              <a:rPr lang="en-US" altLang="th-TH" sz="5400" b="1" dirty="0"/>
              <a:t>  {</a:t>
            </a:r>
          </a:p>
          <a:p>
            <a:pPr eaLnBrk="1" hangingPunct="1"/>
            <a:r>
              <a:rPr lang="en-US" altLang="th-TH" sz="5400" b="1" dirty="0"/>
              <a:t>    </a:t>
            </a:r>
            <a:r>
              <a:rPr lang="en-US" altLang="th-TH" sz="5400" b="1" dirty="0" err="1"/>
              <a:t>printf</a:t>
            </a:r>
            <a:r>
              <a:rPr lang="en-US" altLang="th-TH" sz="5400" b="1" dirty="0"/>
              <a:t>("Hello %d\n",</a:t>
            </a:r>
            <a:r>
              <a:rPr lang="en-US" altLang="th-TH" sz="5400" b="1" dirty="0" err="1"/>
              <a:t>i</a:t>
            </a:r>
            <a:r>
              <a:rPr lang="en-US" altLang="th-TH" sz="5400" b="1" dirty="0"/>
              <a:t>);</a:t>
            </a:r>
          </a:p>
          <a:p>
            <a:pPr eaLnBrk="1" hangingPunct="1"/>
            <a:r>
              <a:rPr lang="en-US" altLang="th-TH" sz="5400" b="1" dirty="0"/>
              <a:t>    </a:t>
            </a:r>
            <a:r>
              <a:rPr lang="en-US" altLang="th-TH" sz="5400" b="1" dirty="0" err="1"/>
              <a:t>i</a:t>
            </a:r>
            <a:r>
              <a:rPr lang="en-US" altLang="th-TH" sz="5400" b="1" dirty="0"/>
              <a:t>++;    </a:t>
            </a:r>
          </a:p>
          <a:p>
            <a:pPr eaLnBrk="1" hangingPunct="1"/>
            <a:r>
              <a:rPr lang="en-US" altLang="th-TH" sz="5400" b="1" dirty="0"/>
              <a:t>  }  </a:t>
            </a:r>
          </a:p>
          <a:p>
            <a:pPr eaLnBrk="1" hangingPunct="1"/>
            <a:r>
              <a:rPr lang="en-US" altLang="th-TH" sz="5400" b="1" dirty="0"/>
              <a:t>  while(</a:t>
            </a:r>
            <a:r>
              <a:rPr lang="en-US" altLang="th-TH" sz="5400" b="1" dirty="0" err="1"/>
              <a:t>i</a:t>
            </a:r>
            <a:r>
              <a:rPr lang="en-US" altLang="th-TH" sz="5400" b="1" dirty="0"/>
              <a:t>&lt;=10</a:t>
            </a:r>
            <a:r>
              <a:rPr lang="en-US" altLang="th-TH" sz="5400" b="1" dirty="0" smtClean="0"/>
              <a:t>);</a:t>
            </a:r>
            <a:endParaRPr lang="en-US" altLang="th-TH" sz="5400" b="1" dirty="0"/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6324600" y="1905000"/>
            <a:ext cx="1295400" cy="4401205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Hello 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Hello 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Hello 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Hello 4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Hello 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Hello 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Hello 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Hello 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Hello 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2800" dirty="0"/>
              <a:t>Hello 10</a:t>
            </a:r>
            <a:endParaRPr lang="th-TH" altLang="th-TH" sz="2800" dirty="0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dowhile3</a:t>
            </a:r>
            <a:endParaRPr lang="th-TH" altLang="th-TH" sz="3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1530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40" grpId="0" animBg="1"/>
      <p:bldP spid="70661" grpId="0" animBg="1"/>
      <p:bldP spid="7066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ตัวยึดหมายเลขภาพนิ่ง 5"/>
          <p:cNvSpPr txBox="1">
            <a:spLocks noGrp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77A29F58-FC9B-4F03-BF16-7AC4D4B1AA34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45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h-TH" dirty="0" smtClean="0"/>
              <a:t>ตัวอย่าง </a:t>
            </a:r>
            <a:r>
              <a:rPr lang="en-US" dirty="0" smtClean="0">
                <a:solidFill>
                  <a:schemeClr val="tx2"/>
                </a:solidFill>
              </a:rPr>
              <a:t>do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</a:rPr>
              <a:t>…</a:t>
            </a:r>
            <a:r>
              <a:rPr lang="en-US" dirty="0" smtClean="0">
                <a:solidFill>
                  <a:schemeClr val="tx2"/>
                </a:solidFill>
              </a:rPr>
              <a:t>while</a:t>
            </a:r>
            <a:r>
              <a:rPr lang="th-TH" dirty="0" smtClean="0">
                <a:solidFill>
                  <a:schemeClr val="tx2"/>
                </a:solidFill>
              </a:rPr>
              <a:t> </a:t>
            </a:r>
            <a:r>
              <a:rPr lang="th-TH" dirty="0" smtClean="0"/>
              <a:t>ลูป</a:t>
            </a:r>
            <a:endParaRPr lang="en-US" dirty="0" smtClean="0"/>
          </a:p>
        </p:txBody>
      </p:sp>
      <p:sp>
        <p:nvSpPr>
          <p:cNvPr id="166940" name="Rectangle 28"/>
          <p:cNvSpPr>
            <a:spLocks noChangeArrowheads="1"/>
          </p:cNvSpPr>
          <p:nvPr/>
        </p:nvSpPr>
        <p:spPr bwMode="auto">
          <a:xfrm>
            <a:off x="685800" y="990600"/>
            <a:ext cx="7924800" cy="58674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5400" b="1" dirty="0" smtClean="0"/>
              <a:t>  </a:t>
            </a:r>
            <a:r>
              <a:rPr lang="en-US" altLang="th-TH" sz="5400" b="1" dirty="0" err="1" smtClean="0"/>
              <a:t>int</a:t>
            </a:r>
            <a:r>
              <a:rPr lang="en-US" altLang="th-TH" sz="5400" b="1" dirty="0" smtClean="0"/>
              <a:t> </a:t>
            </a:r>
            <a:r>
              <a:rPr lang="en-US" altLang="th-TH" sz="5400" b="1" dirty="0" err="1"/>
              <a:t>i</a:t>
            </a:r>
            <a:r>
              <a:rPr lang="en-US" altLang="th-TH" sz="5400" b="1" dirty="0"/>
              <a:t>=10;</a:t>
            </a:r>
          </a:p>
          <a:p>
            <a:pPr eaLnBrk="1" hangingPunct="1"/>
            <a:r>
              <a:rPr lang="en-US" altLang="th-TH" sz="5400" b="1" dirty="0"/>
              <a:t>  do</a:t>
            </a:r>
          </a:p>
          <a:p>
            <a:pPr eaLnBrk="1" hangingPunct="1"/>
            <a:r>
              <a:rPr lang="en-US" altLang="th-TH" sz="5400" b="1" dirty="0"/>
              <a:t>  {</a:t>
            </a:r>
          </a:p>
          <a:p>
            <a:pPr eaLnBrk="1" hangingPunct="1"/>
            <a:r>
              <a:rPr lang="en-US" altLang="th-TH" sz="5400" b="1" dirty="0"/>
              <a:t>    </a:t>
            </a:r>
            <a:r>
              <a:rPr lang="en-US" altLang="th-TH" sz="5400" b="1" dirty="0" err="1"/>
              <a:t>printf</a:t>
            </a:r>
            <a:r>
              <a:rPr lang="en-US" altLang="th-TH" sz="5400" b="1" dirty="0"/>
              <a:t>("Hello %d\n",</a:t>
            </a:r>
            <a:r>
              <a:rPr lang="en-US" altLang="th-TH" sz="5400" b="1" dirty="0" err="1"/>
              <a:t>i</a:t>
            </a:r>
            <a:r>
              <a:rPr lang="en-US" altLang="th-TH" sz="5400" b="1" dirty="0"/>
              <a:t>);</a:t>
            </a:r>
          </a:p>
          <a:p>
            <a:pPr eaLnBrk="1" hangingPunct="1"/>
            <a:r>
              <a:rPr lang="en-US" altLang="th-TH" sz="5400" b="1" dirty="0"/>
              <a:t>    </a:t>
            </a:r>
            <a:r>
              <a:rPr lang="en-US" altLang="th-TH" sz="5400" b="1" dirty="0" err="1"/>
              <a:t>i</a:t>
            </a:r>
            <a:r>
              <a:rPr lang="en-US" altLang="th-TH" sz="5400" b="1" dirty="0"/>
              <a:t>--;    </a:t>
            </a:r>
          </a:p>
          <a:p>
            <a:pPr eaLnBrk="1" hangingPunct="1"/>
            <a:r>
              <a:rPr lang="en-US" altLang="th-TH" sz="5400" b="1" dirty="0"/>
              <a:t>  }  </a:t>
            </a:r>
          </a:p>
          <a:p>
            <a:pPr eaLnBrk="1" hangingPunct="1"/>
            <a:r>
              <a:rPr lang="en-US" altLang="th-TH" sz="5400" b="1" dirty="0"/>
              <a:t>  while(</a:t>
            </a:r>
            <a:r>
              <a:rPr lang="en-US" altLang="th-TH" sz="5400" b="1" dirty="0" err="1"/>
              <a:t>i</a:t>
            </a:r>
            <a:r>
              <a:rPr lang="en-US" altLang="th-TH" sz="5400" b="1" dirty="0"/>
              <a:t>&gt;=1</a:t>
            </a:r>
            <a:r>
              <a:rPr lang="en-US" altLang="th-TH" sz="5400" b="1" dirty="0" smtClean="0"/>
              <a:t>);</a:t>
            </a:r>
            <a:endParaRPr lang="en-US" altLang="th-TH" sz="5400" b="1" dirty="0"/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6220691" y="1778000"/>
            <a:ext cx="1905000" cy="5003800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Hello10</a:t>
            </a:r>
            <a:endParaRPr lang="th-TH" altLang="th-TH" sz="32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Hello </a:t>
            </a:r>
            <a:r>
              <a:rPr lang="en-US" altLang="th-TH" sz="3200" dirty="0"/>
              <a:t>9</a:t>
            </a:r>
            <a:endParaRPr lang="nb-NO" altLang="th-TH" sz="32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Hello 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Hello 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Hello 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Hello 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Hello 4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Hello 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Hello 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 smtClean="0"/>
              <a:t>Hello 1</a:t>
            </a:r>
            <a:endParaRPr lang="th-TH" altLang="th-TH" sz="3200" dirty="0"/>
          </a:p>
        </p:txBody>
      </p:sp>
      <p:sp>
        <p:nvSpPr>
          <p:cNvPr id="126982" name="Rectangle 6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dowhile4</a:t>
            </a:r>
            <a:endParaRPr lang="th-TH" altLang="th-TH" sz="3600" b="1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40" grpId="0" animBg="1"/>
      <p:bldP spid="126981" grpId="0" animBg="1"/>
      <p:bldP spid="12698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ตัวยึดหมายเลขภาพนิ่ง 5"/>
          <p:cNvSpPr txBox="1">
            <a:spLocks noGrp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D7BB9EA6-2B1D-48BF-95CF-96FBE1E0466A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46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385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h-TH" dirty="0" smtClean="0"/>
              <a:t>ตัวอย่าง </a:t>
            </a:r>
            <a:r>
              <a:rPr lang="en-US" dirty="0" smtClean="0">
                <a:solidFill>
                  <a:schemeClr val="tx2"/>
                </a:solidFill>
              </a:rPr>
              <a:t>do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</a:rPr>
              <a:t>…</a:t>
            </a:r>
            <a:r>
              <a:rPr lang="en-US" dirty="0" smtClean="0">
                <a:solidFill>
                  <a:schemeClr val="tx2"/>
                </a:solidFill>
              </a:rPr>
              <a:t>while</a:t>
            </a:r>
            <a:r>
              <a:rPr lang="th-TH" dirty="0" smtClean="0">
                <a:solidFill>
                  <a:schemeClr val="tx2"/>
                </a:solidFill>
              </a:rPr>
              <a:t> </a:t>
            </a:r>
            <a:r>
              <a:rPr lang="th-TH" dirty="0" smtClean="0"/>
              <a:t>ลูป</a:t>
            </a:r>
            <a:endParaRPr lang="en-US" dirty="0" smtClean="0"/>
          </a:p>
        </p:txBody>
      </p:sp>
      <p:sp>
        <p:nvSpPr>
          <p:cNvPr id="166940" name="Rectangle 28"/>
          <p:cNvSpPr>
            <a:spLocks noChangeArrowheads="1"/>
          </p:cNvSpPr>
          <p:nvPr/>
        </p:nvSpPr>
        <p:spPr bwMode="auto">
          <a:xfrm>
            <a:off x="685800" y="990600"/>
            <a:ext cx="7924800" cy="58674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5400" b="1" dirty="0" smtClean="0"/>
              <a:t>  </a:t>
            </a:r>
            <a:r>
              <a:rPr lang="en-US" altLang="th-TH" sz="5400" b="1" dirty="0" err="1" smtClean="0"/>
              <a:t>int</a:t>
            </a:r>
            <a:r>
              <a:rPr lang="en-US" altLang="th-TH" sz="5400" b="1" dirty="0" smtClean="0"/>
              <a:t> </a:t>
            </a:r>
            <a:r>
              <a:rPr lang="en-US" altLang="th-TH" sz="5400" b="1" dirty="0"/>
              <a:t>n;</a:t>
            </a:r>
          </a:p>
          <a:p>
            <a:pPr eaLnBrk="1" hangingPunct="1"/>
            <a:r>
              <a:rPr lang="en-US" altLang="th-TH" sz="5400" b="1" dirty="0"/>
              <a:t>  do</a:t>
            </a:r>
          </a:p>
          <a:p>
            <a:pPr eaLnBrk="1" hangingPunct="1"/>
            <a:r>
              <a:rPr lang="en-US" altLang="th-TH" sz="5400" b="1" dirty="0"/>
              <a:t>  {</a:t>
            </a:r>
          </a:p>
          <a:p>
            <a:pPr eaLnBrk="1" hangingPunct="1"/>
            <a:r>
              <a:rPr lang="en-US" altLang="th-TH" sz="5400" b="1" dirty="0"/>
              <a:t>    </a:t>
            </a:r>
            <a:r>
              <a:rPr lang="en-US" altLang="th-TH" sz="5400" b="1" dirty="0" err="1"/>
              <a:t>scanf</a:t>
            </a:r>
            <a:r>
              <a:rPr lang="en-US" altLang="th-TH" sz="5400" b="1" dirty="0"/>
              <a:t>("%</a:t>
            </a:r>
            <a:r>
              <a:rPr lang="en-US" altLang="th-TH" sz="5400" b="1" dirty="0" err="1"/>
              <a:t>d",&amp;n</a:t>
            </a:r>
            <a:r>
              <a:rPr lang="en-US" altLang="th-TH" sz="5400" b="1" dirty="0"/>
              <a:t>);</a:t>
            </a:r>
          </a:p>
          <a:p>
            <a:pPr eaLnBrk="1" hangingPunct="1"/>
            <a:r>
              <a:rPr lang="en-US" altLang="th-TH" sz="5400" b="1" dirty="0"/>
              <a:t>  }  </a:t>
            </a:r>
          </a:p>
          <a:p>
            <a:pPr eaLnBrk="1" hangingPunct="1"/>
            <a:r>
              <a:rPr lang="en-US" altLang="th-TH" sz="5400" b="1" dirty="0"/>
              <a:t>  while(n!=0);    </a:t>
            </a: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5715000" y="1905000"/>
            <a:ext cx="1905000" cy="4031873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34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13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42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12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54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31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34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0</a:t>
            </a:r>
            <a:endParaRPr lang="th-TH" altLang="th-TH" sz="3200" dirty="0"/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dowhile5</a:t>
            </a:r>
            <a:endParaRPr lang="th-TH" altLang="th-TH" sz="3600" b="1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40" grpId="0" animBg="1"/>
      <p:bldP spid="128005" grpId="0" animBg="1"/>
      <p:bldP spid="12800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ตัวยึดหมายเลขภาพนิ่ง 5"/>
          <p:cNvSpPr txBox="1">
            <a:spLocks noGrp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79CBF53E-E968-4CDE-B5FB-C4B62419C7B5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47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h-TH" dirty="0" smtClean="0"/>
              <a:t>ตัวอย่าง </a:t>
            </a:r>
            <a:r>
              <a:rPr lang="en-US" dirty="0" smtClean="0">
                <a:solidFill>
                  <a:schemeClr val="tx2"/>
                </a:solidFill>
              </a:rPr>
              <a:t>do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</a:rPr>
              <a:t>…</a:t>
            </a:r>
            <a:r>
              <a:rPr lang="en-US" dirty="0" smtClean="0">
                <a:solidFill>
                  <a:schemeClr val="tx2"/>
                </a:solidFill>
              </a:rPr>
              <a:t>while</a:t>
            </a:r>
            <a:r>
              <a:rPr lang="th-TH" dirty="0" smtClean="0">
                <a:solidFill>
                  <a:schemeClr val="tx2"/>
                </a:solidFill>
              </a:rPr>
              <a:t> </a:t>
            </a:r>
            <a:r>
              <a:rPr lang="th-TH" dirty="0" smtClean="0"/>
              <a:t>ลูป</a:t>
            </a:r>
            <a:endParaRPr lang="en-US" dirty="0" smtClean="0"/>
          </a:p>
        </p:txBody>
      </p:sp>
      <p:sp>
        <p:nvSpPr>
          <p:cNvPr id="166940" name="Rectangle 28"/>
          <p:cNvSpPr>
            <a:spLocks noChangeArrowheads="1"/>
          </p:cNvSpPr>
          <p:nvPr/>
        </p:nvSpPr>
        <p:spPr bwMode="auto">
          <a:xfrm>
            <a:off x="685800" y="990600"/>
            <a:ext cx="7924800" cy="58674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5400" b="1" dirty="0" smtClean="0"/>
              <a:t>  char </a:t>
            </a:r>
            <a:r>
              <a:rPr lang="en-US" altLang="th-TH" sz="5400" b="1" dirty="0"/>
              <a:t>n;</a:t>
            </a:r>
          </a:p>
          <a:p>
            <a:pPr eaLnBrk="1" hangingPunct="1"/>
            <a:r>
              <a:rPr lang="en-US" altLang="th-TH" sz="5400" b="1" dirty="0"/>
              <a:t>  do</a:t>
            </a:r>
          </a:p>
          <a:p>
            <a:pPr eaLnBrk="1" hangingPunct="1"/>
            <a:r>
              <a:rPr lang="en-US" altLang="th-TH" sz="5400" b="1" dirty="0"/>
              <a:t>  {</a:t>
            </a:r>
          </a:p>
          <a:p>
            <a:pPr eaLnBrk="1" hangingPunct="1"/>
            <a:r>
              <a:rPr lang="en-US" altLang="th-TH" sz="5400" b="1" dirty="0"/>
              <a:t>    </a:t>
            </a:r>
            <a:r>
              <a:rPr lang="en-US" altLang="th-TH" sz="5400" b="1" dirty="0" err="1"/>
              <a:t>scanf</a:t>
            </a:r>
            <a:r>
              <a:rPr lang="en-US" altLang="th-TH" sz="5400" b="1" dirty="0"/>
              <a:t>("%</a:t>
            </a:r>
            <a:r>
              <a:rPr lang="en-US" altLang="th-TH" sz="5400" b="1" dirty="0" err="1"/>
              <a:t>c",&amp;n</a:t>
            </a:r>
            <a:r>
              <a:rPr lang="en-US" altLang="th-TH" sz="5400" b="1" dirty="0"/>
              <a:t>);</a:t>
            </a:r>
          </a:p>
          <a:p>
            <a:pPr eaLnBrk="1" hangingPunct="1"/>
            <a:r>
              <a:rPr lang="en-US" altLang="th-TH" sz="5400" b="1" dirty="0"/>
              <a:t>  }  </a:t>
            </a:r>
          </a:p>
          <a:p>
            <a:pPr eaLnBrk="1" hangingPunct="1"/>
            <a:r>
              <a:rPr lang="en-US" altLang="th-TH" sz="5400" b="1" dirty="0"/>
              <a:t>  while(n!=‘e</a:t>
            </a:r>
            <a:r>
              <a:rPr lang="en-US" altLang="th-TH" sz="5400" b="1" dirty="0" smtClean="0"/>
              <a:t>’);</a:t>
            </a:r>
            <a:endParaRPr lang="en-US" altLang="th-TH" sz="5400" b="1" dirty="0" smtClean="0"/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5715000" y="1905000"/>
            <a:ext cx="1905000" cy="4893647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4800" dirty="0"/>
              <a:t>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4800" dirty="0"/>
              <a:t>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4800" dirty="0"/>
              <a:t>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4800" dirty="0"/>
              <a:t>u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4800" dirty="0"/>
              <a:t>i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4800" dirty="0"/>
              <a:t>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th-TH" altLang="th-TH" sz="2400" dirty="0"/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dowhile6</a:t>
            </a:r>
            <a:endParaRPr lang="th-TH" altLang="th-TH" sz="3600" b="1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40" grpId="0" animBg="1"/>
      <p:bldP spid="128005" grpId="0" animBg="1"/>
      <p:bldP spid="12800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ตัวยึดหมายเลขภาพนิ่ง 5"/>
          <p:cNvSpPr txBox="1">
            <a:spLocks noGrp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20143E6-0AB1-4CEA-97C3-BC51AD668B2E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48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h-TH" dirty="0" smtClean="0"/>
              <a:t>ตัวอย่าง </a:t>
            </a:r>
            <a:r>
              <a:rPr lang="en-US" dirty="0" smtClean="0">
                <a:solidFill>
                  <a:schemeClr val="tx2"/>
                </a:solidFill>
              </a:rPr>
              <a:t>do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</a:rPr>
              <a:t>…</a:t>
            </a:r>
            <a:r>
              <a:rPr lang="en-US" dirty="0" smtClean="0">
                <a:solidFill>
                  <a:schemeClr val="tx2"/>
                </a:solidFill>
              </a:rPr>
              <a:t>while</a:t>
            </a:r>
            <a:r>
              <a:rPr lang="th-TH" dirty="0" smtClean="0">
                <a:solidFill>
                  <a:schemeClr val="tx2"/>
                </a:solidFill>
              </a:rPr>
              <a:t> </a:t>
            </a:r>
            <a:r>
              <a:rPr lang="th-TH" dirty="0" smtClean="0"/>
              <a:t>ลูป</a:t>
            </a:r>
            <a:endParaRPr lang="en-US" dirty="0" smtClean="0"/>
          </a:p>
        </p:txBody>
      </p:sp>
      <p:sp>
        <p:nvSpPr>
          <p:cNvPr id="166940" name="Rectangle 28"/>
          <p:cNvSpPr>
            <a:spLocks noChangeArrowheads="1"/>
          </p:cNvSpPr>
          <p:nvPr/>
        </p:nvSpPr>
        <p:spPr bwMode="auto">
          <a:xfrm>
            <a:off x="685800" y="990600"/>
            <a:ext cx="7924800" cy="58674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5400" b="1" dirty="0" smtClean="0"/>
              <a:t>  char </a:t>
            </a:r>
            <a:r>
              <a:rPr lang="en-US" altLang="th-TH" sz="5400" b="1" dirty="0"/>
              <a:t>n;</a:t>
            </a:r>
          </a:p>
          <a:p>
            <a:pPr eaLnBrk="1" hangingPunct="1"/>
            <a:r>
              <a:rPr lang="en-US" altLang="th-TH" sz="5400" b="1" dirty="0"/>
              <a:t>  do</a:t>
            </a:r>
          </a:p>
          <a:p>
            <a:pPr eaLnBrk="1" hangingPunct="1"/>
            <a:r>
              <a:rPr lang="en-US" altLang="th-TH" sz="5400" b="1" dirty="0"/>
              <a:t>  {</a:t>
            </a:r>
          </a:p>
          <a:p>
            <a:pPr eaLnBrk="1" hangingPunct="1"/>
            <a:r>
              <a:rPr lang="en-US" altLang="th-TH" sz="5400" b="1" dirty="0"/>
              <a:t>    </a:t>
            </a:r>
            <a:r>
              <a:rPr lang="en-US" altLang="th-TH" sz="5400" b="1" dirty="0" err="1"/>
              <a:t>scanf</a:t>
            </a:r>
            <a:r>
              <a:rPr lang="en-US" altLang="th-TH" sz="5400" b="1" dirty="0"/>
              <a:t>("%</a:t>
            </a:r>
            <a:r>
              <a:rPr lang="en-US" altLang="th-TH" sz="5400" b="1" dirty="0" err="1"/>
              <a:t>c",&amp;n</a:t>
            </a:r>
            <a:r>
              <a:rPr lang="en-US" altLang="th-TH" sz="5400" b="1" dirty="0"/>
              <a:t>);</a:t>
            </a:r>
          </a:p>
          <a:p>
            <a:pPr eaLnBrk="1" hangingPunct="1"/>
            <a:r>
              <a:rPr lang="en-US" altLang="th-TH" sz="5400" b="1" dirty="0"/>
              <a:t>  }  </a:t>
            </a:r>
          </a:p>
          <a:p>
            <a:pPr eaLnBrk="1" hangingPunct="1"/>
            <a:r>
              <a:rPr lang="en-US" altLang="th-TH" sz="5400" b="1" dirty="0"/>
              <a:t>  while(n!=‘e’ &amp;&amp; n!=‘E</a:t>
            </a:r>
            <a:r>
              <a:rPr lang="en-US" altLang="th-TH" sz="5400" b="1" dirty="0" smtClean="0"/>
              <a:t>’);</a:t>
            </a:r>
            <a:endParaRPr lang="en-US" altLang="th-TH" sz="5400" b="1" dirty="0"/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6629400" y="1905000"/>
            <a:ext cx="1676400" cy="3785652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dirty="0"/>
              <a:t>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dirty="0"/>
              <a:t>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dirty="0"/>
              <a:t>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dirty="0"/>
              <a:t>U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dirty="0"/>
              <a:t>i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dirty="0" smtClean="0"/>
              <a:t>E</a:t>
            </a:r>
            <a:endParaRPr lang="nb-NO" altLang="th-TH" dirty="0"/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dowhile7</a:t>
            </a:r>
            <a:endParaRPr lang="th-TH" altLang="th-TH" sz="3600" b="1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40" grpId="0" animBg="1"/>
      <p:bldP spid="128005" grpId="0" animBg="1"/>
      <p:bldP spid="12800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 txBox="1">
            <a:spLocks noGrp="1" noChangeArrowheads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C65F549-CE36-4A0A-B973-038637079B59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49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80899" name="ตัวยึดหมายเลขภาพนิ่ง 5"/>
          <p:cNvSpPr txBox="1">
            <a:spLocks noGrp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2C8219B5-2DE4-4D2D-87DE-50B55439730B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49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h-TH" dirty="0" smtClean="0"/>
              <a:t>ตัวอย่าง </a:t>
            </a:r>
            <a:r>
              <a:rPr lang="en-US" dirty="0" smtClean="0">
                <a:solidFill>
                  <a:schemeClr val="tx2"/>
                </a:solidFill>
              </a:rPr>
              <a:t>do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</a:rPr>
              <a:t>…</a:t>
            </a:r>
            <a:r>
              <a:rPr lang="en-US" dirty="0" smtClean="0">
                <a:solidFill>
                  <a:schemeClr val="tx2"/>
                </a:solidFill>
              </a:rPr>
              <a:t>while</a:t>
            </a:r>
            <a:r>
              <a:rPr lang="th-TH" dirty="0" smtClean="0">
                <a:solidFill>
                  <a:schemeClr val="tx2"/>
                </a:solidFill>
              </a:rPr>
              <a:t> </a:t>
            </a:r>
            <a:r>
              <a:rPr lang="th-TH" dirty="0" smtClean="0"/>
              <a:t>ลูป</a:t>
            </a:r>
            <a:endParaRPr lang="en-US" dirty="0" smtClean="0"/>
          </a:p>
        </p:txBody>
      </p:sp>
      <p:sp>
        <p:nvSpPr>
          <p:cNvPr id="166940" name="Rectangle 28"/>
          <p:cNvSpPr>
            <a:spLocks noChangeArrowheads="1"/>
          </p:cNvSpPr>
          <p:nvPr/>
        </p:nvSpPr>
        <p:spPr bwMode="auto">
          <a:xfrm>
            <a:off x="685800" y="990600"/>
            <a:ext cx="7924800" cy="58674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4400" b="1" dirty="0" smtClean="0"/>
              <a:t>  </a:t>
            </a:r>
            <a:r>
              <a:rPr lang="en-US" altLang="th-TH" sz="4400" b="1" dirty="0" err="1" smtClean="0"/>
              <a:t>int</a:t>
            </a:r>
            <a:r>
              <a:rPr lang="en-US" altLang="th-TH" sz="4400" b="1" dirty="0" smtClean="0"/>
              <a:t> </a:t>
            </a:r>
            <a:r>
              <a:rPr lang="en-US" altLang="th-TH" sz="4400" b="1" dirty="0" err="1" smtClean="0"/>
              <a:t>i</a:t>
            </a:r>
            <a:r>
              <a:rPr lang="en-US" altLang="th-TH" sz="4400" b="1" dirty="0" smtClean="0"/>
              <a:t>=1,</a:t>
            </a:r>
            <a:r>
              <a:rPr lang="en-US" altLang="th-TH" sz="4400" b="1" dirty="0" smtClean="0">
                <a:solidFill>
                  <a:srgbClr val="FF0000"/>
                </a:solidFill>
              </a:rPr>
              <a:t>n</a:t>
            </a:r>
            <a:r>
              <a:rPr lang="en-US" altLang="th-TH" sz="4400" b="1" dirty="0" smtClean="0"/>
              <a:t>;</a:t>
            </a:r>
          </a:p>
          <a:p>
            <a:pPr eaLnBrk="1" hangingPunct="1"/>
            <a:r>
              <a:rPr lang="en-US" altLang="th-TH" sz="4400" b="1" dirty="0"/>
              <a:t> </a:t>
            </a:r>
            <a:r>
              <a:rPr lang="en-US" altLang="th-TH" sz="4400" b="1" dirty="0" smtClean="0"/>
              <a:t> float sum=0;</a:t>
            </a:r>
          </a:p>
          <a:p>
            <a:pPr eaLnBrk="1" hangingPunct="1"/>
            <a:r>
              <a:rPr lang="en-US" altLang="th-TH" sz="4400" b="1" dirty="0"/>
              <a:t> </a:t>
            </a:r>
            <a:r>
              <a:rPr lang="en-US" altLang="th-TH" sz="4400" b="1" dirty="0" smtClean="0"/>
              <a:t> </a:t>
            </a:r>
            <a:r>
              <a:rPr lang="en-US" altLang="th-TH" sz="4400" b="1" dirty="0" err="1" smtClean="0"/>
              <a:t>scanf</a:t>
            </a:r>
            <a:r>
              <a:rPr lang="en-US" altLang="th-TH" sz="4400" b="1" dirty="0" smtClean="0"/>
              <a:t>(“%</a:t>
            </a:r>
            <a:r>
              <a:rPr lang="en-US" altLang="th-TH" sz="4400" b="1" dirty="0" err="1" smtClean="0"/>
              <a:t>d”,&amp;</a:t>
            </a:r>
            <a:r>
              <a:rPr lang="en-US" altLang="th-TH" sz="4400" b="1" dirty="0" err="1" smtClean="0">
                <a:solidFill>
                  <a:srgbClr val="FF0000"/>
                </a:solidFill>
              </a:rPr>
              <a:t>n</a:t>
            </a:r>
            <a:r>
              <a:rPr lang="en-US" altLang="th-TH" sz="4400" b="1" dirty="0" smtClean="0"/>
              <a:t>);</a:t>
            </a:r>
            <a:endParaRPr lang="en-US" altLang="th-TH" sz="4400" b="1" dirty="0"/>
          </a:p>
          <a:p>
            <a:pPr eaLnBrk="1" hangingPunct="1"/>
            <a:r>
              <a:rPr lang="en-US" altLang="th-TH" sz="4400" b="1" dirty="0"/>
              <a:t>  </a:t>
            </a:r>
            <a:r>
              <a:rPr lang="en-US" altLang="th-TH" sz="4400" b="1" dirty="0" smtClean="0"/>
              <a:t>do	{</a:t>
            </a:r>
            <a:endParaRPr lang="en-US" altLang="th-TH" sz="4400" b="1" dirty="0"/>
          </a:p>
          <a:p>
            <a:pPr eaLnBrk="1" hangingPunct="1"/>
            <a:r>
              <a:rPr lang="en-US" altLang="th-TH" sz="4400" b="1" dirty="0"/>
              <a:t>   </a:t>
            </a:r>
            <a:r>
              <a:rPr lang="en-US" altLang="th-TH" sz="4400" b="1" dirty="0" smtClean="0"/>
              <a:t> sum+=</a:t>
            </a:r>
            <a:r>
              <a:rPr lang="en-US" altLang="th-TH" sz="4400" b="1" dirty="0" err="1" smtClean="0"/>
              <a:t>i</a:t>
            </a:r>
            <a:r>
              <a:rPr lang="en-US" altLang="th-TH" sz="4400" b="1" dirty="0" smtClean="0"/>
              <a:t>;  </a:t>
            </a:r>
            <a:endParaRPr lang="en-US" altLang="th-TH" sz="4400" b="1" dirty="0"/>
          </a:p>
          <a:p>
            <a:pPr eaLnBrk="1" hangingPunct="1"/>
            <a:r>
              <a:rPr lang="en-US" altLang="th-TH" sz="4400" b="1" dirty="0"/>
              <a:t>    </a:t>
            </a:r>
            <a:r>
              <a:rPr lang="en-US" altLang="th-TH" sz="4400" b="1" dirty="0" err="1"/>
              <a:t>i</a:t>
            </a:r>
            <a:r>
              <a:rPr lang="en-US" altLang="th-TH" sz="4400" b="1" dirty="0"/>
              <a:t>++;    </a:t>
            </a:r>
          </a:p>
          <a:p>
            <a:pPr eaLnBrk="1" hangingPunct="1"/>
            <a:r>
              <a:rPr lang="en-US" altLang="th-TH" sz="4400" b="1" dirty="0"/>
              <a:t>  }  </a:t>
            </a:r>
          </a:p>
          <a:p>
            <a:pPr eaLnBrk="1" hangingPunct="1"/>
            <a:r>
              <a:rPr lang="en-US" altLang="th-TH" sz="4400" b="1" dirty="0"/>
              <a:t>  while(</a:t>
            </a:r>
            <a:r>
              <a:rPr lang="en-US" altLang="th-TH" sz="4400" b="1" dirty="0" err="1"/>
              <a:t>i</a:t>
            </a:r>
            <a:r>
              <a:rPr lang="en-US" altLang="th-TH" sz="4400" b="1" dirty="0" smtClean="0"/>
              <a:t>&lt;=</a:t>
            </a:r>
            <a:r>
              <a:rPr lang="en-US" altLang="th-TH" sz="4400" b="1" dirty="0">
                <a:solidFill>
                  <a:srgbClr val="FF0000"/>
                </a:solidFill>
              </a:rPr>
              <a:t>n</a:t>
            </a:r>
            <a:r>
              <a:rPr lang="en-US" altLang="th-TH" sz="4400" b="1" dirty="0" smtClean="0"/>
              <a:t>);    </a:t>
            </a:r>
            <a:endParaRPr lang="en-US" altLang="th-TH" sz="4400" b="1" dirty="0"/>
          </a:p>
          <a:p>
            <a:pPr eaLnBrk="1" hangingPunct="1"/>
            <a:r>
              <a:rPr lang="en-US" altLang="th-TH" sz="4400" b="1" dirty="0"/>
              <a:t> </a:t>
            </a:r>
            <a:r>
              <a:rPr lang="en-US" altLang="th-TH" sz="4400" b="1" dirty="0" smtClean="0"/>
              <a:t> </a:t>
            </a:r>
            <a:r>
              <a:rPr lang="en-US" altLang="th-TH" sz="4400" b="1" dirty="0" err="1" smtClean="0"/>
              <a:t>printf</a:t>
            </a:r>
            <a:r>
              <a:rPr lang="en-US" altLang="th-TH" sz="4400" b="1" dirty="0" smtClean="0"/>
              <a:t>(“%.2f”,sum/</a:t>
            </a:r>
            <a:r>
              <a:rPr lang="en-US" altLang="th-TH" sz="4400" b="1" dirty="0" smtClean="0">
                <a:solidFill>
                  <a:srgbClr val="FF0000"/>
                </a:solidFill>
              </a:rPr>
              <a:t>n</a:t>
            </a:r>
            <a:r>
              <a:rPr lang="en-US" altLang="th-TH" sz="4400" b="1" dirty="0" smtClean="0"/>
              <a:t>);</a:t>
            </a:r>
            <a:endParaRPr lang="en-US" altLang="th-TH" sz="4400" b="1" dirty="0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dowhile8</a:t>
            </a:r>
            <a:endParaRPr lang="th-TH" altLang="th-TH" sz="3600" b="1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715000" y="1962150"/>
            <a:ext cx="2819400" cy="1077218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 smtClean="0"/>
              <a:t>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 smtClean="0"/>
              <a:t>5.50</a:t>
            </a:r>
            <a:endParaRPr lang="nb-NO" altLang="th-TH" sz="3200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715000" y="3309491"/>
            <a:ext cx="2819400" cy="1077218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5</a:t>
            </a:r>
            <a:endParaRPr lang="nb-NO" altLang="th-TH" sz="3200" dirty="0" smtClean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 smtClean="0"/>
              <a:t>3.00</a:t>
            </a:r>
            <a:endParaRPr lang="nb-NO" altLang="th-TH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4720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40" grpId="0" animBg="1"/>
      <p:bldP spid="70662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h-TH" altLang="th-TH" dirty="0" smtClean="0">
                <a:effectLst/>
              </a:rPr>
              <a:t>การกำหนดค่าตัวนับ</a:t>
            </a:r>
          </a:p>
        </p:txBody>
      </p:sp>
      <p:grpSp>
        <p:nvGrpSpPr>
          <p:cNvPr id="62472" name="Group 9"/>
          <p:cNvGrpSpPr>
            <a:grpSpLocks/>
          </p:cNvGrpSpPr>
          <p:nvPr/>
        </p:nvGrpSpPr>
        <p:grpSpPr bwMode="auto">
          <a:xfrm>
            <a:off x="187036" y="76200"/>
            <a:ext cx="2286000" cy="1143000"/>
            <a:chOff x="636" y="864"/>
            <a:chExt cx="1440" cy="720"/>
          </a:xfrm>
        </p:grpSpPr>
        <p:sp>
          <p:nvSpPr>
            <p:cNvPr id="62473" name="AutoShape 8"/>
            <p:cNvSpPr>
              <a:spLocks noChangeArrowheads="1"/>
            </p:cNvSpPr>
            <p:nvPr/>
          </p:nvSpPr>
          <p:spPr bwMode="auto">
            <a:xfrm>
              <a:off x="636" y="933"/>
              <a:ext cx="1440" cy="528"/>
            </a:xfrm>
            <a:prstGeom prst="flowChartAlternateProcess">
              <a:avLst/>
            </a:prstGeom>
            <a:gradFill rotWithShape="1">
              <a:gsLst>
                <a:gs pos="0">
                  <a:srgbClr val="002F00"/>
                </a:gs>
                <a:gs pos="100000">
                  <a:srgbClr val="006600"/>
                </a:gs>
              </a:gsLst>
              <a:lin ang="5400000" scaled="1"/>
            </a:gradFill>
            <a:ln w="38100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9pPr>
            </a:lstStyle>
            <a:p>
              <a:pPr eaLnBrk="1" hangingPunct="1"/>
              <a:endParaRPr lang="th-TH" altLang="th-TH"/>
            </a:p>
          </p:txBody>
        </p:sp>
        <p:sp>
          <p:nvSpPr>
            <p:cNvPr id="62474" name="Rectangle 7"/>
            <p:cNvSpPr>
              <a:spLocks noChangeArrowheads="1"/>
            </p:cNvSpPr>
            <p:nvPr/>
          </p:nvSpPr>
          <p:spPr bwMode="auto">
            <a:xfrm>
              <a:off x="672" y="864"/>
              <a:ext cx="1392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lnSpc>
                  <a:spcPct val="80000"/>
                </a:lnSpc>
                <a:spcBef>
                  <a:spcPct val="20000"/>
                </a:spcBef>
                <a:buChar char="•"/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1pPr>
              <a:lvl2pPr marL="742950" indent="-285750" eaLnBrk="0" hangingPunct="0">
                <a:lnSpc>
                  <a:spcPct val="80000"/>
                </a:lnSpc>
                <a:spcBef>
                  <a:spcPct val="20000"/>
                </a:spcBef>
                <a:buSzPct val="50000"/>
                <a:buFont typeface="Wingdings" pitchFamily="2" charset="2"/>
                <a:buChar char="Ø"/>
                <a:defRPr sz="36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2pPr>
              <a:lvl3pPr marL="1143000" indent="-228600" eaLnBrk="0" hangingPunct="0">
                <a:lnSpc>
                  <a:spcPct val="80000"/>
                </a:lnSpc>
                <a:spcBef>
                  <a:spcPct val="20000"/>
                </a:spcBef>
                <a:buSzPct val="50000"/>
                <a:buFont typeface="Wingdings" pitchFamily="2" charset="2"/>
                <a:buChar char="Ä"/>
                <a:defRPr sz="32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3pPr>
              <a:lvl4pPr marL="1600200" indent="-228600" eaLnBrk="0" hangingPunct="0">
                <a:lnSpc>
                  <a:spcPct val="80000"/>
                </a:lnSpc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4pPr>
              <a:lvl5pPr marL="2057400" indent="-228600" eaLnBrk="0" hangingPunct="0">
                <a:lnSpc>
                  <a:spcPct val="80000"/>
                </a:lnSpc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th-TH" altLang="th-TH" sz="5400" b="1">
                  <a:solidFill>
                    <a:schemeClr val="folHlink"/>
                  </a:solidFill>
                </a:rPr>
                <a:t>ตัวอย่าง</a:t>
              </a:r>
            </a:p>
          </p:txBody>
        </p:sp>
      </p:grpSp>
      <p:sp>
        <p:nvSpPr>
          <p:cNvPr id="2" name="ตัวแทนเนื้อหา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457200" y="1190193"/>
            <a:ext cx="8305800" cy="5591607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5400" b="1" dirty="0" smtClean="0"/>
              <a:t>  </a:t>
            </a:r>
            <a:r>
              <a:rPr lang="en-US" altLang="th-TH" sz="5400" b="1" dirty="0" err="1" smtClean="0"/>
              <a:t>int</a:t>
            </a:r>
            <a:r>
              <a:rPr lang="en-US" altLang="th-TH" sz="5400" b="1" dirty="0" smtClean="0"/>
              <a:t> </a:t>
            </a:r>
            <a:r>
              <a:rPr lang="en-US" altLang="th-TH" sz="5400" b="1" dirty="0" smtClean="0"/>
              <a:t>n=5,i=1;</a:t>
            </a:r>
          </a:p>
          <a:p>
            <a:pPr eaLnBrk="1" hangingPunct="1"/>
            <a:r>
              <a:rPr lang="en-US" altLang="th-TH" sz="5400" b="1" dirty="0"/>
              <a:t> </a:t>
            </a:r>
            <a:r>
              <a:rPr lang="en-US" altLang="th-TH" sz="5400" b="1" dirty="0" smtClean="0"/>
              <a:t> </a:t>
            </a:r>
            <a:r>
              <a:rPr lang="en-US" altLang="th-TH" sz="5400" b="1" dirty="0" err="1" smtClean="0"/>
              <a:t>i</a:t>
            </a:r>
            <a:r>
              <a:rPr lang="en-US" altLang="th-TH" sz="5400" b="1" dirty="0" smtClean="0"/>
              <a:t>--;</a:t>
            </a:r>
          </a:p>
          <a:p>
            <a:pPr eaLnBrk="1" hangingPunct="1"/>
            <a:r>
              <a:rPr lang="en-US" altLang="th-TH" sz="5400" b="1" dirty="0" smtClean="0"/>
              <a:t>  </a:t>
            </a:r>
            <a:r>
              <a:rPr lang="en-US" altLang="th-TH" sz="5400" b="1" dirty="0" err="1" smtClean="0"/>
              <a:t>printf</a:t>
            </a:r>
            <a:r>
              <a:rPr lang="en-US" altLang="th-TH" sz="5400" b="1" dirty="0" smtClean="0"/>
              <a:t>(“</a:t>
            </a:r>
            <a:r>
              <a:rPr lang="en-US" altLang="th-TH" sz="5400" b="1" dirty="0" err="1" smtClean="0"/>
              <a:t>i</a:t>
            </a:r>
            <a:r>
              <a:rPr lang="en-US" altLang="th-TH" sz="5400" b="1" dirty="0" smtClean="0"/>
              <a:t>=%d\n”,</a:t>
            </a:r>
            <a:r>
              <a:rPr lang="en-US" altLang="th-TH" sz="5400" b="1" dirty="0" err="1" smtClean="0"/>
              <a:t>i</a:t>
            </a:r>
            <a:r>
              <a:rPr lang="en-US" altLang="th-TH" sz="5400" b="1" dirty="0" smtClean="0"/>
              <a:t>);</a:t>
            </a:r>
          </a:p>
          <a:p>
            <a:pPr eaLnBrk="1" hangingPunct="1"/>
            <a:r>
              <a:rPr lang="en-US" altLang="th-TH" sz="5400" b="1" dirty="0" smtClean="0"/>
              <a:t>  n=</a:t>
            </a:r>
            <a:r>
              <a:rPr lang="en-US" altLang="th-TH" sz="5400" b="1" dirty="0" err="1" smtClean="0"/>
              <a:t>n+i</a:t>
            </a:r>
            <a:r>
              <a:rPr lang="en-US" altLang="th-TH" sz="5400" b="1" dirty="0" smtClean="0"/>
              <a:t>;</a:t>
            </a:r>
          </a:p>
          <a:p>
            <a:pPr eaLnBrk="1" hangingPunct="1"/>
            <a:r>
              <a:rPr lang="en-US" altLang="th-TH" sz="5400" b="1" dirty="0"/>
              <a:t> </a:t>
            </a:r>
            <a:r>
              <a:rPr lang="en-US" altLang="th-TH" sz="5400" b="1" dirty="0" smtClean="0"/>
              <a:t> </a:t>
            </a:r>
            <a:r>
              <a:rPr lang="en-US" altLang="th-TH" sz="5400" b="1" dirty="0" err="1" smtClean="0"/>
              <a:t>printf</a:t>
            </a:r>
            <a:r>
              <a:rPr lang="en-US" altLang="th-TH" sz="5400" b="1" dirty="0" smtClean="0"/>
              <a:t>(“n=%d\</a:t>
            </a:r>
            <a:r>
              <a:rPr lang="en-US" altLang="th-TH" sz="5400" b="1" dirty="0" err="1" smtClean="0"/>
              <a:t>n”,n</a:t>
            </a:r>
            <a:r>
              <a:rPr lang="en-US" altLang="th-TH" sz="5400" b="1" dirty="0" smtClean="0"/>
              <a:t>);</a:t>
            </a:r>
          </a:p>
          <a:p>
            <a:pPr eaLnBrk="1" hangingPunct="1"/>
            <a:r>
              <a:rPr lang="en-US" altLang="th-TH" sz="5400" b="1" dirty="0" smtClean="0"/>
              <a:t>  </a:t>
            </a:r>
            <a:r>
              <a:rPr lang="en-US" altLang="th-TH" sz="5400" b="1" dirty="0" err="1" smtClean="0"/>
              <a:t>printf</a:t>
            </a:r>
            <a:r>
              <a:rPr lang="en-US" altLang="th-TH" sz="5400" b="1" dirty="0" smtClean="0"/>
              <a:t>(“</a:t>
            </a:r>
            <a:r>
              <a:rPr lang="en-US" altLang="th-TH" sz="5400" b="1" dirty="0" err="1" smtClean="0"/>
              <a:t>i</a:t>
            </a:r>
            <a:r>
              <a:rPr lang="en-US" altLang="th-TH" sz="5400" b="1" dirty="0" smtClean="0"/>
              <a:t>=%</a:t>
            </a:r>
            <a:r>
              <a:rPr lang="en-US" altLang="th-TH" sz="5400" b="1" dirty="0"/>
              <a:t>d\n</a:t>
            </a:r>
            <a:r>
              <a:rPr lang="en-US" altLang="th-TH" sz="5400" b="1" dirty="0" smtClean="0"/>
              <a:t>”,</a:t>
            </a:r>
            <a:r>
              <a:rPr lang="en-US" altLang="th-TH" sz="5400" b="1" dirty="0" err="1" smtClean="0"/>
              <a:t>i</a:t>
            </a:r>
            <a:r>
              <a:rPr lang="en-US" altLang="th-TH" sz="5400" b="1" dirty="0" smtClean="0"/>
              <a:t>);</a:t>
            </a:r>
            <a:endParaRPr lang="en-US" altLang="th-TH" sz="5400" b="1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638800" y="1905000"/>
            <a:ext cx="1981200" cy="2585323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5400" dirty="0" err="1" smtClean="0"/>
              <a:t>i</a:t>
            </a:r>
            <a:r>
              <a:rPr lang="en-US" altLang="th-TH" sz="5400" dirty="0" smtClean="0"/>
              <a:t>=0</a:t>
            </a:r>
            <a:endParaRPr lang="en-US" altLang="th-TH" sz="5400" dirty="0" smtClean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5400" dirty="0" smtClean="0"/>
              <a:t>n=5</a:t>
            </a:r>
            <a:endParaRPr lang="en-US" altLang="th-TH" sz="5400" dirty="0" smtClean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5400" dirty="0" err="1" smtClean="0"/>
              <a:t>i</a:t>
            </a:r>
            <a:r>
              <a:rPr lang="en-US" altLang="th-TH" sz="5400" dirty="0" smtClean="0"/>
              <a:t>=0</a:t>
            </a:r>
            <a:endParaRPr lang="th-TH" altLang="th-TH" sz="5400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/>
              <a:t>count2</a:t>
            </a:r>
            <a:endParaRPr lang="th-TH" altLang="th-TH" sz="3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721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7150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th-TH" sz="4000" dirty="0" smtClean="0"/>
              <a:t>#include &lt;</a:t>
            </a:r>
            <a:r>
              <a:rPr lang="en-US" altLang="th-TH" sz="4000" dirty="0" err="1" smtClean="0"/>
              <a:t>stdio.h</a:t>
            </a:r>
            <a:r>
              <a:rPr lang="en-US" altLang="th-TH" sz="4000" dirty="0" smtClean="0"/>
              <a:t>&gt;</a:t>
            </a:r>
          </a:p>
          <a:p>
            <a:pPr lvl="1">
              <a:buFontTx/>
              <a:buNone/>
            </a:pPr>
            <a:r>
              <a:rPr lang="en-US" altLang="th-TH" sz="4000" dirty="0" smtClean="0"/>
              <a:t>main()</a:t>
            </a:r>
          </a:p>
          <a:p>
            <a:pPr lvl="1">
              <a:buFontTx/>
              <a:buNone/>
            </a:pPr>
            <a:r>
              <a:rPr lang="en-US" altLang="th-TH" sz="4000" dirty="0" smtClean="0"/>
              <a:t>{</a:t>
            </a:r>
          </a:p>
          <a:p>
            <a:pPr lvl="1">
              <a:buFontTx/>
              <a:buNone/>
            </a:pPr>
            <a:r>
              <a:rPr lang="en-US" altLang="th-TH" sz="4000" dirty="0" smtClean="0"/>
              <a:t>		</a:t>
            </a:r>
            <a:r>
              <a:rPr lang="en-US" altLang="th-TH" sz="4000" dirty="0" err="1" smtClean="0"/>
              <a:t>int</a:t>
            </a:r>
            <a:r>
              <a:rPr lang="en-US" altLang="th-TH" sz="4000" dirty="0" smtClean="0"/>
              <a:t> n = 1;</a:t>
            </a:r>
          </a:p>
          <a:p>
            <a:pPr lvl="1">
              <a:buFontTx/>
              <a:buNone/>
            </a:pPr>
            <a:r>
              <a:rPr lang="en-US" altLang="th-TH" sz="4000" dirty="0" smtClean="0"/>
              <a:t>	    do</a:t>
            </a:r>
          </a:p>
          <a:p>
            <a:pPr lvl="1">
              <a:buFontTx/>
              <a:buNone/>
            </a:pPr>
            <a:r>
              <a:rPr lang="en-US" altLang="th-TH" sz="4000" dirty="0" smtClean="0"/>
              <a:t>	    {</a:t>
            </a:r>
          </a:p>
          <a:p>
            <a:pPr lvl="1">
              <a:buFontTx/>
              <a:buNone/>
            </a:pPr>
            <a:r>
              <a:rPr lang="en-US" altLang="th-TH" sz="4000" dirty="0" smtClean="0"/>
              <a:t>	    	</a:t>
            </a:r>
            <a:r>
              <a:rPr lang="en-US" altLang="th-TH" sz="4000" dirty="0" err="1" smtClean="0"/>
              <a:t>printf</a:t>
            </a:r>
            <a:r>
              <a:rPr lang="en-US" altLang="th-TH" sz="4000" dirty="0" smtClean="0"/>
              <a:t>(“\</a:t>
            </a:r>
            <a:r>
              <a:rPr lang="en-US" altLang="th-TH" sz="4000" dirty="0" err="1" smtClean="0"/>
              <a:t>n%d</a:t>
            </a:r>
            <a:r>
              <a:rPr lang="en-US" altLang="th-TH" sz="4000" dirty="0" smtClean="0"/>
              <a:t>“,n);</a:t>
            </a:r>
          </a:p>
          <a:p>
            <a:pPr lvl="1">
              <a:buFontTx/>
              <a:buNone/>
            </a:pPr>
            <a:r>
              <a:rPr lang="en-US" altLang="th-TH" sz="4000" dirty="0" smtClean="0"/>
              <a:t>		         n++;</a:t>
            </a:r>
          </a:p>
          <a:p>
            <a:pPr lvl="1">
              <a:buFontTx/>
              <a:buNone/>
            </a:pPr>
            <a:r>
              <a:rPr lang="en-US" altLang="th-TH" sz="4000" dirty="0" smtClean="0"/>
              <a:t>	    }while (n &lt;= 5);</a:t>
            </a:r>
          </a:p>
          <a:p>
            <a:pPr lvl="1">
              <a:buFontTx/>
              <a:buNone/>
            </a:pPr>
            <a:r>
              <a:rPr lang="en-US" altLang="th-TH" sz="4000" dirty="0" smtClean="0"/>
              <a:t>}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7647709" y="2307847"/>
            <a:ext cx="457200" cy="255454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724400" y="3200400"/>
            <a:ext cx="224612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4400" dirty="0"/>
              <a:t>ผลการทำงาน</a:t>
            </a: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6897792" y="347082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h-TH" altLang="th-TH" sz="24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th-TH" altLang="th-TH" sz="5400" b="1" dirty="0" smtClean="0">
                <a:solidFill>
                  <a:srgbClr val="FFFF00"/>
                </a:solidFill>
                <a:latin typeface="LilyUPC" pitchFamily="34" charset="-34"/>
              </a:rPr>
              <a:t>ตัวอย่าง</a:t>
            </a:r>
            <a:endParaRPr lang="en-US" altLang="th-TH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5290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nimBg="1"/>
      <p:bldP spid="40965" grpId="0"/>
      <p:bldP spid="4096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001000" cy="914400"/>
          </a:xfrm>
        </p:spPr>
        <p:txBody>
          <a:bodyPr/>
          <a:lstStyle/>
          <a:p>
            <a:pPr>
              <a:buFontTx/>
              <a:buNone/>
            </a:pPr>
            <a:r>
              <a:rPr lang="th-TH" altLang="th-TH" sz="3200" dirty="0" smtClean="0"/>
              <a:t>รับค่าเลขจำนวนเต็ม </a:t>
            </a:r>
            <a:r>
              <a:rPr lang="en-US" altLang="th-TH" sz="3200" dirty="0"/>
              <a:t>n </a:t>
            </a:r>
            <a:r>
              <a:rPr lang="th-TH" altLang="th-TH" sz="3200" dirty="0" smtClean="0"/>
              <a:t>จากแป้นพิมพ์ แล้วแสดงค่าแฟคทอเรียลของจำนวนเต็มนั้น</a:t>
            </a:r>
          </a:p>
          <a:p>
            <a:pPr>
              <a:buFontTx/>
              <a:buNone/>
            </a:pPr>
            <a:endParaRPr lang="th-TH" altLang="th-TH" sz="3200" dirty="0"/>
          </a:p>
        </p:txBody>
      </p:sp>
      <p:sp>
        <p:nvSpPr>
          <p:cNvPr id="14340" name="Text Box 9"/>
          <p:cNvSpPr txBox="1">
            <a:spLocks noChangeArrowheads="1"/>
          </p:cNvSpPr>
          <p:nvPr/>
        </p:nvSpPr>
        <p:spPr bwMode="auto">
          <a:xfrm>
            <a:off x="6553200" y="28194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h-TH" altLang="th-TH" sz="240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09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9pPr>
          </a:lstStyle>
          <a:p>
            <a:r>
              <a:rPr lang="th-TH" altLang="th-TH" sz="5400" kern="0" dirty="0" smtClean="0">
                <a:solidFill>
                  <a:srgbClr val="FFFF00"/>
                </a:solidFill>
                <a:latin typeface="LilyUPC" pitchFamily="34" charset="-34"/>
              </a:rPr>
              <a:t>โจทย์หาค่าแฟคทอเรียล</a:t>
            </a:r>
            <a:endParaRPr lang="en-US" altLang="th-TH" kern="0" dirty="0" smtClean="0">
              <a:solidFill>
                <a:srgbClr val="FFFF00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127870" y="2386280"/>
            <a:ext cx="2819400" cy="1077218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nb-NO" altLang="th-T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</a:t>
            </a:r>
            <a:endParaRPr lang="nb-NO" altLang="th-TH" sz="3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90048" y="2386280"/>
            <a:ext cx="32944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8000" b="1" dirty="0" smtClean="0">
                <a:solidFill>
                  <a:srgbClr val="FFFF00"/>
                </a:solidFill>
              </a:rPr>
              <a:t>แนวคิด </a:t>
            </a:r>
            <a:r>
              <a:rPr lang="en-US" sz="8000" b="1" dirty="0" smtClean="0">
                <a:solidFill>
                  <a:srgbClr val="FFFF00"/>
                </a:solidFill>
              </a:rPr>
              <a:t>?</a:t>
            </a:r>
            <a:r>
              <a:rPr lang="th-TH" sz="8000" b="1" dirty="0" smtClean="0">
                <a:solidFill>
                  <a:srgbClr val="FFFF00"/>
                </a:solidFill>
              </a:rPr>
              <a:t> </a:t>
            </a:r>
            <a:endParaRPr lang="th-TH" sz="8000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0" y="3810000"/>
            <a:ext cx="50545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rgbClr val="FFFF00"/>
                </a:solidFill>
              </a:rPr>
              <a:t>5!=5</a:t>
            </a:r>
            <a:r>
              <a:rPr lang="en-US" sz="8000" dirty="0" smtClean="0">
                <a:solidFill>
                  <a:srgbClr val="FFFF00"/>
                </a:solidFill>
              </a:rPr>
              <a:t>x</a:t>
            </a:r>
            <a:r>
              <a:rPr lang="en-US" sz="8000" b="1" dirty="0" smtClean="0">
                <a:solidFill>
                  <a:srgbClr val="FFFF00"/>
                </a:solidFill>
              </a:rPr>
              <a:t>4</a:t>
            </a:r>
            <a:r>
              <a:rPr lang="en-US" sz="8000" dirty="0" smtClean="0">
                <a:solidFill>
                  <a:srgbClr val="FFFF00"/>
                </a:solidFill>
              </a:rPr>
              <a:t>x</a:t>
            </a:r>
            <a:r>
              <a:rPr lang="en-US" sz="8000" b="1" dirty="0" smtClean="0">
                <a:solidFill>
                  <a:srgbClr val="FFFF00"/>
                </a:solidFill>
              </a:rPr>
              <a:t>3</a:t>
            </a:r>
            <a:r>
              <a:rPr lang="en-US" sz="8000" dirty="0" smtClean="0">
                <a:solidFill>
                  <a:srgbClr val="FFFF00"/>
                </a:solidFill>
              </a:rPr>
              <a:t>x</a:t>
            </a:r>
            <a:r>
              <a:rPr lang="en-US" sz="8000" b="1" dirty="0" smtClean="0">
                <a:solidFill>
                  <a:srgbClr val="FFFF00"/>
                </a:solidFill>
              </a:rPr>
              <a:t>2</a:t>
            </a:r>
            <a:r>
              <a:rPr lang="en-US" sz="8000" dirty="0" smtClean="0">
                <a:solidFill>
                  <a:srgbClr val="FFFF00"/>
                </a:solidFill>
              </a:rPr>
              <a:t>x</a:t>
            </a:r>
            <a:r>
              <a:rPr lang="en-US" sz="8000" b="1" dirty="0" smtClean="0">
                <a:solidFill>
                  <a:srgbClr val="FFFF00"/>
                </a:solidFill>
              </a:rPr>
              <a:t>1</a:t>
            </a:r>
            <a:endParaRPr lang="th-TH" sz="8000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7870" y="3775692"/>
            <a:ext cx="17828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92D050"/>
                </a:solidFill>
              </a:rPr>
              <a:t>f</a:t>
            </a:r>
            <a:r>
              <a:rPr lang="en-US" sz="4800" b="1" dirty="0" smtClean="0">
                <a:solidFill>
                  <a:srgbClr val="92D050"/>
                </a:solidFill>
              </a:rPr>
              <a:t>or</a:t>
            </a:r>
          </a:p>
          <a:p>
            <a:r>
              <a:rPr lang="en-US" sz="4800" b="1" dirty="0">
                <a:solidFill>
                  <a:srgbClr val="92D050"/>
                </a:solidFill>
              </a:rPr>
              <a:t>w</a:t>
            </a:r>
            <a:r>
              <a:rPr lang="en-US" sz="4800" b="1" dirty="0" smtClean="0">
                <a:solidFill>
                  <a:srgbClr val="92D050"/>
                </a:solidFill>
              </a:rPr>
              <a:t>hile</a:t>
            </a:r>
          </a:p>
          <a:p>
            <a:r>
              <a:rPr lang="en-US" sz="4800" b="1" dirty="0">
                <a:solidFill>
                  <a:srgbClr val="92D050"/>
                </a:solidFill>
              </a:rPr>
              <a:t>d</a:t>
            </a:r>
            <a:r>
              <a:rPr lang="en-US" sz="4800" b="1" dirty="0" smtClean="0">
                <a:solidFill>
                  <a:srgbClr val="92D050"/>
                </a:solidFill>
              </a:rPr>
              <a:t>o…while</a:t>
            </a:r>
            <a:endParaRPr lang="th-TH" sz="4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29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8" grpId="0"/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th-TH" altLang="th-TH" sz="5400" dirty="0">
                <a:solidFill>
                  <a:srgbClr val="FFFF00"/>
                </a:solidFill>
                <a:latin typeface="LilyUPC" pitchFamily="34" charset="-34"/>
              </a:rPr>
              <a:t>คำสั่งควบคุมแบบ</a:t>
            </a:r>
            <a:r>
              <a:rPr lang="th-TH" altLang="th-TH" sz="5400" dirty="0" smtClean="0">
                <a:solidFill>
                  <a:srgbClr val="FFFF00"/>
                </a:solidFill>
                <a:latin typeface="LilyUPC" pitchFamily="34" charset="-34"/>
              </a:rPr>
              <a:t>ทำซ้ำ</a:t>
            </a:r>
            <a:r>
              <a:rPr lang="en-US" altLang="th-TH" sz="5400" dirty="0" smtClean="0">
                <a:solidFill>
                  <a:srgbClr val="FFFF00"/>
                </a:solidFill>
                <a:latin typeface="LilyUPC" pitchFamily="34" charset="-34"/>
              </a:rPr>
              <a:t>+</a:t>
            </a:r>
            <a:r>
              <a:rPr lang="th-TH" altLang="th-TH" sz="5400" dirty="0" smtClean="0">
                <a:solidFill>
                  <a:srgbClr val="FFFF00"/>
                </a:solidFill>
                <a:latin typeface="LilyUPC" pitchFamily="34" charset="-34"/>
              </a:rPr>
              <a:t>ควบคุม</a:t>
            </a:r>
            <a:r>
              <a:rPr lang="th-TH" altLang="th-TH" sz="5400" dirty="0">
                <a:solidFill>
                  <a:srgbClr val="FFFF00"/>
                </a:solidFill>
                <a:latin typeface="LilyUPC" pitchFamily="34" charset="-34"/>
              </a:rPr>
              <a:t>แบบเลือก</a:t>
            </a:r>
            <a:r>
              <a:rPr lang="th-TH" altLang="th-TH" sz="5400" dirty="0" smtClean="0">
                <a:solidFill>
                  <a:srgbClr val="FFFF00"/>
                </a:solidFill>
                <a:latin typeface="LilyUPC" pitchFamily="34" charset="-34"/>
              </a:rPr>
              <a:t>ทำ</a:t>
            </a:r>
            <a:endParaRPr lang="en-US" altLang="th-TH" dirty="0" smtClean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167640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 smtClean="0"/>
              <a:t>ใช้ในกรณีใดบ้าง</a:t>
            </a:r>
          </a:p>
          <a:p>
            <a:r>
              <a:rPr lang="th-TH" b="1" dirty="0"/>
              <a:t>	</a:t>
            </a:r>
            <a:r>
              <a:rPr lang="en-US" b="1" dirty="0" smtClean="0"/>
              <a:t>- </a:t>
            </a:r>
            <a:r>
              <a:rPr lang="th-TH" b="1" dirty="0" smtClean="0"/>
              <a:t>มีการตรวจสอบค่า เพื่อคำนวณ</a:t>
            </a:r>
            <a:r>
              <a:rPr lang="en-US" b="1" dirty="0" smtClean="0"/>
              <a:t>/</a:t>
            </a:r>
            <a:r>
              <a:rPr lang="th-TH" b="1" dirty="0" smtClean="0"/>
              <a:t>แสดง</a:t>
            </a:r>
            <a:r>
              <a:rPr lang="th-TH" b="1" dirty="0"/>
              <a:t> </a:t>
            </a:r>
            <a:r>
              <a:rPr lang="th-TH" b="1" dirty="0" smtClean="0"/>
              <a:t>จากการทำซ้ำในทุกๆ รอบนั้น</a:t>
            </a:r>
          </a:p>
          <a:p>
            <a:r>
              <a:rPr lang="th-TH" b="1" dirty="0"/>
              <a:t>	</a:t>
            </a:r>
            <a:r>
              <a:rPr lang="en-US" b="1" dirty="0" smtClean="0"/>
              <a:t>- </a:t>
            </a:r>
            <a:r>
              <a:rPr lang="th-TH" b="1" dirty="0" smtClean="0"/>
              <a:t>ใช้ควบคู่กับตัวแปร </a:t>
            </a:r>
            <a:r>
              <a:rPr lang="en-US" b="1" dirty="0" smtClean="0"/>
              <a:t>Array</a:t>
            </a:r>
            <a:r>
              <a:rPr lang="th-TH" b="1" dirty="0" smtClean="0"/>
              <a:t> เพื่อ</a:t>
            </a:r>
            <a:r>
              <a:rPr lang="th-TH" b="1" dirty="0"/>
              <a:t>คำนวณ</a:t>
            </a:r>
            <a:r>
              <a:rPr lang="en-US" b="1" dirty="0"/>
              <a:t>/</a:t>
            </a:r>
            <a:r>
              <a:rPr lang="th-TH" b="1" dirty="0" smtClean="0"/>
              <a:t>แสดง </a:t>
            </a:r>
            <a:r>
              <a:rPr lang="th-TH" b="1" dirty="0"/>
              <a:t>จากการทำซ้ำในทุกๆ รอบนั้น</a:t>
            </a:r>
          </a:p>
          <a:p>
            <a:r>
              <a:rPr lang="th-TH" b="1" dirty="0" smtClean="0"/>
              <a:t> 	</a:t>
            </a:r>
            <a:r>
              <a:rPr lang="en-US" b="1" dirty="0" smtClean="0">
                <a:solidFill>
                  <a:srgbClr val="FFC000"/>
                </a:solidFill>
              </a:rPr>
              <a:t>- </a:t>
            </a:r>
            <a:r>
              <a:rPr lang="th-TH" b="1" dirty="0" smtClean="0">
                <a:solidFill>
                  <a:srgbClr val="FFC000"/>
                </a:solidFill>
              </a:rPr>
              <a:t>ตัวอย่างเช่น คำนวณหาเลขจำนวนคู่ ที่อยู่ระหว่าง </a:t>
            </a:r>
            <a:r>
              <a:rPr lang="en-US" b="1" dirty="0" smtClean="0">
                <a:solidFill>
                  <a:srgbClr val="FFC000"/>
                </a:solidFill>
              </a:rPr>
              <a:t>1-10 </a:t>
            </a:r>
            <a:r>
              <a:rPr lang="th-TH" b="1" dirty="0" smtClean="0">
                <a:solidFill>
                  <a:srgbClr val="FFC000"/>
                </a:solidFill>
              </a:rPr>
              <a:t>หรือระหว่าง </a:t>
            </a:r>
            <a:r>
              <a:rPr lang="en-US" b="1" dirty="0" smtClean="0">
                <a:solidFill>
                  <a:srgbClr val="FFC000"/>
                </a:solidFill>
              </a:rPr>
              <a:t>m-n</a:t>
            </a:r>
            <a:endParaRPr lang="en-US" b="1" dirty="0" smtClean="0">
              <a:solidFill>
                <a:srgbClr val="FFC000"/>
              </a:solidFill>
            </a:endParaRPr>
          </a:p>
          <a:p>
            <a:r>
              <a:rPr lang="en-US" b="1" dirty="0" smtClean="0">
                <a:solidFill>
                  <a:srgbClr val="FFC000"/>
                </a:solidFill>
              </a:rPr>
              <a:t>	- </a:t>
            </a:r>
            <a:r>
              <a:rPr lang="th-TH" b="1" dirty="0">
                <a:solidFill>
                  <a:srgbClr val="FFC000"/>
                </a:solidFill>
              </a:rPr>
              <a:t>ตัวอย่างเช่น คำนวณหาเลข</a:t>
            </a:r>
            <a:r>
              <a:rPr lang="th-TH" b="1" dirty="0" smtClean="0">
                <a:solidFill>
                  <a:srgbClr val="FFC000"/>
                </a:solidFill>
              </a:rPr>
              <a:t>จำนวนคี่ </a:t>
            </a:r>
            <a:r>
              <a:rPr lang="th-TH" b="1" dirty="0">
                <a:solidFill>
                  <a:srgbClr val="FFC000"/>
                </a:solidFill>
              </a:rPr>
              <a:t>ที่อยู่ระหว่าง </a:t>
            </a:r>
            <a:r>
              <a:rPr lang="en-US" b="1" dirty="0" smtClean="0">
                <a:solidFill>
                  <a:srgbClr val="FFC000"/>
                </a:solidFill>
              </a:rPr>
              <a:t>1-10 </a:t>
            </a:r>
            <a:r>
              <a:rPr lang="th-TH" b="1" dirty="0">
                <a:solidFill>
                  <a:srgbClr val="FFC000"/>
                </a:solidFill>
              </a:rPr>
              <a:t>หรือระหว่าง </a:t>
            </a:r>
            <a:r>
              <a:rPr lang="en-US" b="1" dirty="0">
                <a:solidFill>
                  <a:srgbClr val="FFC000"/>
                </a:solidFill>
              </a:rPr>
              <a:t>m-n</a:t>
            </a:r>
            <a:endParaRPr lang="en-US" b="1" dirty="0">
              <a:solidFill>
                <a:srgbClr val="FFC000"/>
              </a:solidFill>
            </a:endParaRPr>
          </a:p>
          <a:p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40052367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533400" y="1143000"/>
            <a:ext cx="8077200" cy="52578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pt-BR" altLang="th-TH" sz="5400" b="1" dirty="0" smtClean="0"/>
              <a:t>  int </a:t>
            </a:r>
            <a:r>
              <a:rPr lang="pt-BR" altLang="th-TH" sz="5400" b="1" dirty="0"/>
              <a:t>n;</a:t>
            </a:r>
          </a:p>
          <a:p>
            <a:pPr eaLnBrk="1" hangingPunct="1"/>
            <a:r>
              <a:rPr lang="pt-BR" altLang="th-TH" sz="5400" b="1" dirty="0" smtClean="0"/>
              <a:t>  for(n=1</a:t>
            </a:r>
            <a:r>
              <a:rPr lang="pt-BR" altLang="th-TH" sz="5400" b="1" dirty="0"/>
              <a:t>; </a:t>
            </a:r>
            <a:r>
              <a:rPr lang="pt-BR" altLang="th-TH" sz="5400" b="1" dirty="0" smtClean="0"/>
              <a:t>n&lt;=10</a:t>
            </a:r>
            <a:r>
              <a:rPr lang="pt-BR" altLang="th-TH" sz="5400" b="1" dirty="0"/>
              <a:t>; n++)</a:t>
            </a:r>
          </a:p>
          <a:p>
            <a:pPr eaLnBrk="1" hangingPunct="1"/>
            <a:r>
              <a:rPr lang="pt-BR" altLang="th-TH" sz="5400" b="1" dirty="0" smtClean="0"/>
              <a:t>    if(n%2</a:t>
            </a:r>
            <a:r>
              <a:rPr lang="pt-BR" altLang="th-TH" sz="5400" b="1" dirty="0"/>
              <a:t>==0) </a:t>
            </a:r>
          </a:p>
          <a:p>
            <a:pPr eaLnBrk="1" hangingPunct="1"/>
            <a:r>
              <a:rPr lang="pt-BR" altLang="th-TH" sz="5400" b="1" dirty="0" smtClean="0"/>
              <a:t>      printf</a:t>
            </a:r>
            <a:r>
              <a:rPr lang="pt-BR" altLang="th-TH" sz="5400" b="1" dirty="0"/>
              <a:t>(“%d\n“,n</a:t>
            </a:r>
            <a:r>
              <a:rPr lang="pt-BR" altLang="th-TH" sz="5400" b="1" dirty="0" smtClean="0"/>
              <a:t>);</a:t>
            </a:r>
            <a:endParaRPr lang="pt-BR" altLang="th-TH" sz="5400" b="1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th-TH" altLang="th-TH" sz="5400" dirty="0">
                <a:solidFill>
                  <a:srgbClr val="FFFF00"/>
                </a:solidFill>
                <a:latin typeface="LilyUPC" pitchFamily="34" charset="-34"/>
              </a:rPr>
              <a:t>คำสั่งควบคุมแบบ</a:t>
            </a:r>
            <a:r>
              <a:rPr lang="th-TH" altLang="th-TH" sz="5400" dirty="0" smtClean="0">
                <a:solidFill>
                  <a:srgbClr val="FFFF00"/>
                </a:solidFill>
                <a:latin typeface="LilyUPC" pitchFamily="34" charset="-34"/>
              </a:rPr>
              <a:t>ทำซ้ำ</a:t>
            </a:r>
            <a:r>
              <a:rPr lang="en-US" altLang="th-TH" sz="5400" dirty="0" smtClean="0">
                <a:solidFill>
                  <a:srgbClr val="FFFF00"/>
                </a:solidFill>
                <a:latin typeface="LilyUPC" pitchFamily="34" charset="-34"/>
              </a:rPr>
              <a:t>+</a:t>
            </a:r>
            <a:r>
              <a:rPr lang="th-TH" altLang="th-TH" sz="5400" dirty="0" smtClean="0">
                <a:solidFill>
                  <a:srgbClr val="FFFF00"/>
                </a:solidFill>
                <a:latin typeface="LilyUPC" pitchFamily="34" charset="-34"/>
              </a:rPr>
              <a:t>ควบคุม</a:t>
            </a:r>
            <a:r>
              <a:rPr lang="th-TH" altLang="th-TH" sz="5400" dirty="0">
                <a:solidFill>
                  <a:srgbClr val="FFFF00"/>
                </a:solidFill>
                <a:latin typeface="LilyUPC" pitchFamily="34" charset="-34"/>
              </a:rPr>
              <a:t>แบบเลือก</a:t>
            </a:r>
            <a:r>
              <a:rPr lang="th-TH" altLang="th-TH" sz="5400" dirty="0" smtClean="0">
                <a:solidFill>
                  <a:srgbClr val="FFFF00"/>
                </a:solidFill>
                <a:latin typeface="LilyUPC" pitchFamily="34" charset="-34"/>
              </a:rPr>
              <a:t>ทำ</a:t>
            </a:r>
            <a:endParaRPr lang="en-US" altLang="th-TH" dirty="0" smtClean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for_if1</a:t>
            </a:r>
            <a:endParaRPr lang="th-TH" altLang="th-TH" sz="3600" b="1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715000" y="1962150"/>
            <a:ext cx="1905000" cy="2554545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4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278494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533400" y="1143000"/>
            <a:ext cx="8077200" cy="52578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endParaRPr lang="pt-BR" altLang="th-TH" sz="3200" b="1" dirty="0"/>
          </a:p>
          <a:p>
            <a:pPr eaLnBrk="1" hangingPunct="1"/>
            <a:r>
              <a:rPr lang="pt-BR" altLang="th-TH" sz="5400" b="1" dirty="0" smtClean="0"/>
              <a:t>  int n,m;</a:t>
            </a:r>
          </a:p>
          <a:p>
            <a:pPr eaLnBrk="1" hangingPunct="1"/>
            <a:r>
              <a:rPr lang="pt-BR" altLang="th-TH" sz="5400" b="1" dirty="0"/>
              <a:t> </a:t>
            </a:r>
            <a:r>
              <a:rPr lang="pt-BR" altLang="th-TH" sz="5400" b="1" dirty="0" smtClean="0"/>
              <a:t> scanf(“%d”,&amp;m);</a:t>
            </a:r>
            <a:endParaRPr lang="pt-BR" altLang="th-TH" sz="5400" b="1" dirty="0"/>
          </a:p>
          <a:p>
            <a:pPr eaLnBrk="1" hangingPunct="1"/>
            <a:r>
              <a:rPr lang="pt-BR" altLang="th-TH" sz="5400" b="1" dirty="0" smtClean="0"/>
              <a:t>  for(n=1</a:t>
            </a:r>
            <a:r>
              <a:rPr lang="pt-BR" altLang="th-TH" sz="5400" b="1" dirty="0"/>
              <a:t>; </a:t>
            </a:r>
            <a:r>
              <a:rPr lang="pt-BR" altLang="th-TH" sz="5400" b="1" dirty="0" smtClean="0"/>
              <a:t>n&lt;=m; </a:t>
            </a:r>
            <a:r>
              <a:rPr lang="pt-BR" altLang="th-TH" sz="5400" b="1" dirty="0"/>
              <a:t>n++)</a:t>
            </a:r>
          </a:p>
          <a:p>
            <a:pPr eaLnBrk="1" hangingPunct="1"/>
            <a:r>
              <a:rPr lang="pt-BR" altLang="th-TH" sz="5400" b="1" dirty="0" smtClean="0"/>
              <a:t>    if(n%2</a:t>
            </a:r>
            <a:r>
              <a:rPr lang="pt-BR" altLang="th-TH" sz="5400" b="1" dirty="0"/>
              <a:t>==0) </a:t>
            </a:r>
          </a:p>
          <a:p>
            <a:pPr eaLnBrk="1" hangingPunct="1"/>
            <a:r>
              <a:rPr lang="pt-BR" altLang="th-TH" sz="5400" b="1" dirty="0" smtClean="0"/>
              <a:t>      printf</a:t>
            </a:r>
            <a:r>
              <a:rPr lang="pt-BR" altLang="th-TH" sz="5400" b="1" dirty="0"/>
              <a:t>(“%d\n“,n</a:t>
            </a:r>
            <a:r>
              <a:rPr lang="pt-BR" altLang="th-TH" sz="5400" b="1" dirty="0" smtClean="0"/>
              <a:t>);</a:t>
            </a:r>
            <a:endParaRPr lang="pt-BR" altLang="th-TH" sz="5400" b="1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th-TH" altLang="th-TH" sz="5400" dirty="0">
                <a:solidFill>
                  <a:srgbClr val="FFFF00"/>
                </a:solidFill>
                <a:latin typeface="LilyUPC" pitchFamily="34" charset="-34"/>
              </a:rPr>
              <a:t>คำสั่งควบคุมแบบ</a:t>
            </a:r>
            <a:r>
              <a:rPr lang="th-TH" altLang="th-TH" sz="5400" dirty="0" smtClean="0">
                <a:solidFill>
                  <a:srgbClr val="FFFF00"/>
                </a:solidFill>
                <a:latin typeface="LilyUPC" pitchFamily="34" charset="-34"/>
              </a:rPr>
              <a:t>ทำซ้ำ</a:t>
            </a:r>
            <a:r>
              <a:rPr lang="en-US" altLang="th-TH" sz="5400" dirty="0" smtClean="0">
                <a:solidFill>
                  <a:srgbClr val="FFFF00"/>
                </a:solidFill>
                <a:latin typeface="LilyUPC" pitchFamily="34" charset="-34"/>
              </a:rPr>
              <a:t>+</a:t>
            </a:r>
            <a:r>
              <a:rPr lang="th-TH" altLang="th-TH" sz="5400" dirty="0" smtClean="0">
                <a:solidFill>
                  <a:srgbClr val="FFFF00"/>
                </a:solidFill>
                <a:latin typeface="LilyUPC" pitchFamily="34" charset="-34"/>
              </a:rPr>
              <a:t>ควบคุม</a:t>
            </a:r>
            <a:r>
              <a:rPr lang="th-TH" altLang="th-TH" sz="5400" dirty="0">
                <a:solidFill>
                  <a:srgbClr val="FFFF00"/>
                </a:solidFill>
                <a:latin typeface="LilyUPC" pitchFamily="34" charset="-34"/>
              </a:rPr>
              <a:t>แบบเลือก</a:t>
            </a:r>
            <a:r>
              <a:rPr lang="th-TH" altLang="th-TH" sz="5400" dirty="0" smtClean="0">
                <a:solidFill>
                  <a:srgbClr val="FFFF00"/>
                </a:solidFill>
                <a:latin typeface="LilyUPC" pitchFamily="34" charset="-34"/>
              </a:rPr>
              <a:t>ทำ</a:t>
            </a:r>
            <a:endParaRPr lang="en-US" altLang="th-TH" dirty="0" smtClean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for_if2</a:t>
            </a:r>
            <a:endParaRPr lang="th-TH" altLang="th-TH" sz="3600" b="1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715000" y="1962150"/>
            <a:ext cx="1828800" cy="3046988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b="1" dirty="0" smtClean="0"/>
              <a:t>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 smtClean="0"/>
              <a:t>2</a:t>
            </a:r>
            <a:endParaRPr lang="nb-NO" altLang="th-TH" sz="32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4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528880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533400" y="1143000"/>
            <a:ext cx="8077200" cy="52578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pt-BR" altLang="th-TH" sz="5400" b="1" dirty="0" smtClean="0"/>
              <a:t>  int </a:t>
            </a:r>
            <a:r>
              <a:rPr lang="pt-BR" altLang="th-TH" sz="5400" b="1" dirty="0"/>
              <a:t>n;</a:t>
            </a:r>
          </a:p>
          <a:p>
            <a:pPr eaLnBrk="1" hangingPunct="1"/>
            <a:r>
              <a:rPr lang="pt-BR" altLang="th-TH" sz="5400" b="1" dirty="0" smtClean="0"/>
              <a:t>  for(n=1</a:t>
            </a:r>
            <a:r>
              <a:rPr lang="pt-BR" altLang="th-TH" sz="5400" b="1" dirty="0"/>
              <a:t>; </a:t>
            </a:r>
            <a:r>
              <a:rPr lang="pt-BR" altLang="th-TH" sz="5400" b="1" dirty="0" smtClean="0"/>
              <a:t>n&lt;=10</a:t>
            </a:r>
            <a:r>
              <a:rPr lang="pt-BR" altLang="th-TH" sz="5400" b="1" dirty="0"/>
              <a:t>; n++)</a:t>
            </a:r>
          </a:p>
          <a:p>
            <a:pPr eaLnBrk="1" hangingPunct="1"/>
            <a:r>
              <a:rPr lang="pt-BR" altLang="th-TH" sz="5400" b="1" dirty="0" smtClean="0"/>
              <a:t>    if(n%2!=0</a:t>
            </a:r>
            <a:r>
              <a:rPr lang="pt-BR" altLang="th-TH" sz="5400" b="1" dirty="0"/>
              <a:t>) </a:t>
            </a:r>
          </a:p>
          <a:p>
            <a:pPr eaLnBrk="1" hangingPunct="1"/>
            <a:r>
              <a:rPr lang="pt-BR" altLang="th-TH" sz="5400" b="1" dirty="0" smtClean="0"/>
              <a:t>      printf</a:t>
            </a:r>
            <a:r>
              <a:rPr lang="pt-BR" altLang="th-TH" sz="5400" b="1" dirty="0"/>
              <a:t>(“%d\n“,n</a:t>
            </a:r>
            <a:r>
              <a:rPr lang="pt-BR" altLang="th-TH" sz="5400" b="1" dirty="0" smtClean="0"/>
              <a:t>);</a:t>
            </a:r>
            <a:endParaRPr lang="pt-BR" altLang="th-TH" sz="5400" b="1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th-TH" altLang="th-TH" sz="5400" dirty="0">
                <a:solidFill>
                  <a:srgbClr val="FFFF00"/>
                </a:solidFill>
                <a:latin typeface="LilyUPC" pitchFamily="34" charset="-34"/>
              </a:rPr>
              <a:t>คำสั่งควบคุมแบบ</a:t>
            </a:r>
            <a:r>
              <a:rPr lang="th-TH" altLang="th-TH" sz="5400" dirty="0" smtClean="0">
                <a:solidFill>
                  <a:srgbClr val="FFFF00"/>
                </a:solidFill>
                <a:latin typeface="LilyUPC" pitchFamily="34" charset="-34"/>
              </a:rPr>
              <a:t>ทำซ้ำ</a:t>
            </a:r>
            <a:r>
              <a:rPr lang="en-US" altLang="th-TH" sz="5400" dirty="0" smtClean="0">
                <a:solidFill>
                  <a:srgbClr val="FFFF00"/>
                </a:solidFill>
                <a:latin typeface="LilyUPC" pitchFamily="34" charset="-34"/>
              </a:rPr>
              <a:t>+</a:t>
            </a:r>
            <a:r>
              <a:rPr lang="th-TH" altLang="th-TH" sz="5400" dirty="0" smtClean="0">
                <a:solidFill>
                  <a:srgbClr val="FFFF00"/>
                </a:solidFill>
                <a:latin typeface="LilyUPC" pitchFamily="34" charset="-34"/>
              </a:rPr>
              <a:t>ควบคุม</a:t>
            </a:r>
            <a:r>
              <a:rPr lang="th-TH" altLang="th-TH" sz="5400" dirty="0">
                <a:solidFill>
                  <a:srgbClr val="FFFF00"/>
                </a:solidFill>
                <a:latin typeface="LilyUPC" pitchFamily="34" charset="-34"/>
              </a:rPr>
              <a:t>แบบเลือก</a:t>
            </a:r>
            <a:r>
              <a:rPr lang="th-TH" altLang="th-TH" sz="5400" dirty="0" smtClean="0">
                <a:solidFill>
                  <a:srgbClr val="FFFF00"/>
                </a:solidFill>
                <a:latin typeface="LilyUPC" pitchFamily="34" charset="-34"/>
              </a:rPr>
              <a:t>ทำ</a:t>
            </a:r>
            <a:endParaRPr lang="en-US" altLang="th-TH" dirty="0" smtClean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for_if3</a:t>
            </a:r>
            <a:endParaRPr lang="th-TH" altLang="th-TH" sz="3600" b="1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715000" y="1962150"/>
            <a:ext cx="1828800" cy="2554545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013946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533400" y="1143000"/>
            <a:ext cx="8077200" cy="52578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pt-BR" altLang="th-TH" sz="5400" b="1" dirty="0" smtClean="0"/>
              <a:t>  int </a:t>
            </a:r>
            <a:r>
              <a:rPr lang="pt-BR" altLang="th-TH" sz="5400" b="1" dirty="0" smtClean="0"/>
              <a:t>n,m;</a:t>
            </a:r>
          </a:p>
          <a:p>
            <a:pPr eaLnBrk="1" hangingPunct="1"/>
            <a:r>
              <a:rPr lang="pt-BR" altLang="th-TH" sz="5400" b="1" dirty="0"/>
              <a:t> </a:t>
            </a:r>
            <a:r>
              <a:rPr lang="pt-BR" altLang="th-TH" sz="5400" b="1" dirty="0" smtClean="0"/>
              <a:t> scanf(“%d”,&amp;m);</a:t>
            </a:r>
            <a:endParaRPr lang="pt-BR" altLang="th-TH" sz="5400" b="1" dirty="0"/>
          </a:p>
          <a:p>
            <a:pPr eaLnBrk="1" hangingPunct="1"/>
            <a:r>
              <a:rPr lang="pt-BR" altLang="th-TH" sz="5400" b="1" dirty="0" smtClean="0"/>
              <a:t>  for(n=1</a:t>
            </a:r>
            <a:r>
              <a:rPr lang="pt-BR" altLang="th-TH" sz="5400" b="1" dirty="0"/>
              <a:t>; </a:t>
            </a:r>
            <a:r>
              <a:rPr lang="pt-BR" altLang="th-TH" sz="5400" b="1" dirty="0" smtClean="0"/>
              <a:t>n&lt;=m; </a:t>
            </a:r>
            <a:r>
              <a:rPr lang="pt-BR" altLang="th-TH" sz="5400" b="1" dirty="0"/>
              <a:t>n++)</a:t>
            </a:r>
          </a:p>
          <a:p>
            <a:pPr eaLnBrk="1" hangingPunct="1"/>
            <a:r>
              <a:rPr lang="pt-BR" altLang="th-TH" sz="5400" b="1" dirty="0" smtClean="0"/>
              <a:t>    if(n%2!=0</a:t>
            </a:r>
            <a:r>
              <a:rPr lang="pt-BR" altLang="th-TH" sz="5400" b="1" dirty="0"/>
              <a:t>) </a:t>
            </a:r>
          </a:p>
          <a:p>
            <a:pPr eaLnBrk="1" hangingPunct="1"/>
            <a:r>
              <a:rPr lang="pt-BR" altLang="th-TH" sz="5400" b="1" dirty="0" smtClean="0"/>
              <a:t>      printf</a:t>
            </a:r>
            <a:r>
              <a:rPr lang="pt-BR" altLang="th-TH" sz="5400" b="1" dirty="0"/>
              <a:t>(“%d\n“,n</a:t>
            </a:r>
            <a:r>
              <a:rPr lang="pt-BR" altLang="th-TH" sz="5400" b="1" dirty="0" smtClean="0"/>
              <a:t>);</a:t>
            </a:r>
            <a:endParaRPr lang="pt-BR" altLang="th-TH" sz="5400" b="1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th-TH" altLang="th-TH" sz="5400" dirty="0">
                <a:solidFill>
                  <a:srgbClr val="FFFF00"/>
                </a:solidFill>
                <a:latin typeface="LilyUPC" pitchFamily="34" charset="-34"/>
              </a:rPr>
              <a:t>คำสั่งควบคุมแบบ</a:t>
            </a:r>
            <a:r>
              <a:rPr lang="th-TH" altLang="th-TH" sz="5400" dirty="0" smtClean="0">
                <a:solidFill>
                  <a:srgbClr val="FFFF00"/>
                </a:solidFill>
                <a:latin typeface="LilyUPC" pitchFamily="34" charset="-34"/>
              </a:rPr>
              <a:t>ทำซ้ำ</a:t>
            </a:r>
            <a:r>
              <a:rPr lang="en-US" altLang="th-TH" sz="5400" dirty="0" smtClean="0">
                <a:solidFill>
                  <a:srgbClr val="FFFF00"/>
                </a:solidFill>
                <a:latin typeface="LilyUPC" pitchFamily="34" charset="-34"/>
              </a:rPr>
              <a:t>+</a:t>
            </a:r>
            <a:r>
              <a:rPr lang="th-TH" altLang="th-TH" sz="5400" dirty="0" smtClean="0">
                <a:solidFill>
                  <a:srgbClr val="FFFF00"/>
                </a:solidFill>
                <a:latin typeface="LilyUPC" pitchFamily="34" charset="-34"/>
              </a:rPr>
              <a:t>ควบคุม</a:t>
            </a:r>
            <a:r>
              <a:rPr lang="th-TH" altLang="th-TH" sz="5400" dirty="0">
                <a:solidFill>
                  <a:srgbClr val="FFFF00"/>
                </a:solidFill>
                <a:latin typeface="LilyUPC" pitchFamily="34" charset="-34"/>
              </a:rPr>
              <a:t>แบบเลือก</a:t>
            </a:r>
            <a:r>
              <a:rPr lang="th-TH" altLang="th-TH" sz="5400" dirty="0" smtClean="0">
                <a:solidFill>
                  <a:srgbClr val="FFFF00"/>
                </a:solidFill>
                <a:latin typeface="LilyUPC" pitchFamily="34" charset="-34"/>
              </a:rPr>
              <a:t>ทำ</a:t>
            </a:r>
            <a:endParaRPr lang="en-US" altLang="th-TH" dirty="0" smtClean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for_if4</a:t>
            </a:r>
            <a:endParaRPr lang="th-TH" altLang="th-TH" sz="3600" b="1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715000" y="1962150"/>
            <a:ext cx="1828800" cy="3046988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 smtClean="0"/>
              <a:t>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 smtClean="0"/>
              <a:t>1</a:t>
            </a:r>
            <a:endParaRPr lang="nb-NO" altLang="th-TH" sz="32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219452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533400" y="1143000"/>
            <a:ext cx="8077200" cy="52578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pt-BR" altLang="th-TH" b="1" dirty="0" smtClean="0"/>
              <a:t>  int </a:t>
            </a:r>
            <a:r>
              <a:rPr lang="pt-BR" altLang="th-TH" b="1" dirty="0" smtClean="0"/>
              <a:t>n,m;</a:t>
            </a:r>
          </a:p>
          <a:p>
            <a:pPr eaLnBrk="1" hangingPunct="1"/>
            <a:r>
              <a:rPr lang="pt-BR" altLang="th-TH" b="1" dirty="0"/>
              <a:t> </a:t>
            </a:r>
            <a:r>
              <a:rPr lang="pt-BR" altLang="th-TH" b="1" dirty="0" smtClean="0"/>
              <a:t> scanf(“%d”,&amp;m);</a:t>
            </a:r>
            <a:endParaRPr lang="pt-BR" altLang="th-TH" b="1" dirty="0"/>
          </a:p>
          <a:p>
            <a:pPr eaLnBrk="1" hangingPunct="1"/>
            <a:r>
              <a:rPr lang="pt-BR" altLang="th-TH" b="1" dirty="0" smtClean="0"/>
              <a:t>  for(n=1</a:t>
            </a:r>
            <a:r>
              <a:rPr lang="pt-BR" altLang="th-TH" b="1" dirty="0"/>
              <a:t>; </a:t>
            </a:r>
            <a:r>
              <a:rPr lang="pt-BR" altLang="th-TH" b="1" dirty="0" smtClean="0"/>
              <a:t>n&lt;=m; </a:t>
            </a:r>
            <a:r>
              <a:rPr lang="pt-BR" altLang="th-TH" b="1" dirty="0"/>
              <a:t>n++)</a:t>
            </a:r>
          </a:p>
          <a:p>
            <a:pPr eaLnBrk="1" hangingPunct="1"/>
            <a:r>
              <a:rPr lang="pt-BR" altLang="th-TH" b="1" dirty="0" smtClean="0"/>
              <a:t>    if(n&gt;=5) </a:t>
            </a:r>
            <a:endParaRPr lang="pt-BR" altLang="th-TH" b="1" dirty="0"/>
          </a:p>
          <a:p>
            <a:pPr eaLnBrk="1" hangingPunct="1"/>
            <a:r>
              <a:rPr lang="pt-BR" altLang="th-TH" b="1" dirty="0" smtClean="0"/>
              <a:t>      printf</a:t>
            </a:r>
            <a:r>
              <a:rPr lang="pt-BR" altLang="th-TH" b="1" dirty="0"/>
              <a:t>(“%</a:t>
            </a:r>
            <a:r>
              <a:rPr lang="pt-BR" altLang="th-TH" b="1" dirty="0" smtClean="0"/>
              <a:t>d</a:t>
            </a:r>
            <a:r>
              <a:rPr lang="pt-BR" altLang="th-TH" b="1" dirty="0"/>
              <a:t> </a:t>
            </a:r>
            <a:r>
              <a:rPr lang="pt-BR" altLang="th-TH" b="1" dirty="0" smtClean="0"/>
              <a:t>“,</a:t>
            </a:r>
            <a:r>
              <a:rPr lang="pt-BR" altLang="th-TH" b="1" dirty="0"/>
              <a:t>n</a:t>
            </a:r>
            <a:r>
              <a:rPr lang="pt-BR" altLang="th-TH" b="1" dirty="0" smtClean="0"/>
              <a:t>);</a:t>
            </a:r>
            <a:endParaRPr lang="pt-BR" altLang="th-TH" b="1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th-TH" altLang="th-TH" sz="5400" dirty="0">
                <a:solidFill>
                  <a:srgbClr val="FFFF00"/>
                </a:solidFill>
                <a:latin typeface="LilyUPC" pitchFamily="34" charset="-34"/>
              </a:rPr>
              <a:t>คำสั่งควบคุมแบบ</a:t>
            </a:r>
            <a:r>
              <a:rPr lang="th-TH" altLang="th-TH" sz="5400" dirty="0" smtClean="0">
                <a:solidFill>
                  <a:srgbClr val="FFFF00"/>
                </a:solidFill>
                <a:latin typeface="LilyUPC" pitchFamily="34" charset="-34"/>
              </a:rPr>
              <a:t>ทำซ้ำ</a:t>
            </a:r>
            <a:r>
              <a:rPr lang="en-US" altLang="th-TH" sz="5400" dirty="0" smtClean="0">
                <a:solidFill>
                  <a:srgbClr val="FFFF00"/>
                </a:solidFill>
                <a:latin typeface="LilyUPC" pitchFamily="34" charset="-34"/>
              </a:rPr>
              <a:t>+</a:t>
            </a:r>
            <a:r>
              <a:rPr lang="th-TH" altLang="th-TH" sz="5400" dirty="0" smtClean="0">
                <a:solidFill>
                  <a:srgbClr val="FFFF00"/>
                </a:solidFill>
                <a:latin typeface="LilyUPC" pitchFamily="34" charset="-34"/>
              </a:rPr>
              <a:t>ควบคุม</a:t>
            </a:r>
            <a:r>
              <a:rPr lang="th-TH" altLang="th-TH" sz="5400" dirty="0">
                <a:solidFill>
                  <a:srgbClr val="FFFF00"/>
                </a:solidFill>
                <a:latin typeface="LilyUPC" pitchFamily="34" charset="-34"/>
              </a:rPr>
              <a:t>แบบเลือก</a:t>
            </a:r>
            <a:r>
              <a:rPr lang="th-TH" altLang="th-TH" sz="5400" dirty="0" smtClean="0">
                <a:solidFill>
                  <a:srgbClr val="FFFF00"/>
                </a:solidFill>
                <a:latin typeface="LilyUPC" pitchFamily="34" charset="-34"/>
              </a:rPr>
              <a:t>ทำ</a:t>
            </a:r>
            <a:endParaRPr lang="en-US" altLang="th-TH" dirty="0" smtClean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for_if5</a:t>
            </a:r>
            <a:endParaRPr lang="th-TH" altLang="th-TH" sz="3600" b="1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49236" y="1752600"/>
            <a:ext cx="6096000" cy="1077218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20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5 6 </a:t>
            </a:r>
            <a:r>
              <a:rPr lang="nb-NO" altLang="th-TH" sz="3200" dirty="0" smtClean="0"/>
              <a:t>7 8 9 10 11 12 13 14 15 16 17 18 19 20</a:t>
            </a:r>
            <a:endParaRPr lang="nb-NO" altLang="th-TH" sz="3200" dirty="0"/>
          </a:p>
        </p:txBody>
      </p:sp>
    </p:spTree>
    <p:extLst>
      <p:ext uri="{BB962C8B-B14F-4D97-AF65-F5344CB8AC3E}">
        <p14:creationId xmlns:p14="http://schemas.microsoft.com/office/powerpoint/2010/main" val="24221697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533400" y="1143000"/>
            <a:ext cx="8077200" cy="52578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pt-BR" altLang="th-TH" sz="5400" b="1" dirty="0" smtClean="0"/>
              <a:t>  int </a:t>
            </a:r>
            <a:r>
              <a:rPr lang="pt-BR" altLang="th-TH" sz="5400" b="1" dirty="0" smtClean="0"/>
              <a:t>n,m;</a:t>
            </a:r>
          </a:p>
          <a:p>
            <a:pPr eaLnBrk="1" hangingPunct="1"/>
            <a:r>
              <a:rPr lang="pt-BR" altLang="th-TH" sz="5400" b="1" dirty="0"/>
              <a:t> </a:t>
            </a:r>
            <a:r>
              <a:rPr lang="pt-BR" altLang="th-TH" sz="5400" b="1" dirty="0" smtClean="0"/>
              <a:t> scanf(“%d”,&amp;m);</a:t>
            </a:r>
            <a:endParaRPr lang="pt-BR" altLang="th-TH" sz="5400" b="1" dirty="0"/>
          </a:p>
          <a:p>
            <a:pPr eaLnBrk="1" hangingPunct="1"/>
            <a:r>
              <a:rPr lang="pt-BR" altLang="th-TH" sz="5400" b="1" dirty="0" smtClean="0"/>
              <a:t>  for(n=1</a:t>
            </a:r>
            <a:r>
              <a:rPr lang="pt-BR" altLang="th-TH" sz="5400" b="1" dirty="0"/>
              <a:t>; </a:t>
            </a:r>
            <a:r>
              <a:rPr lang="pt-BR" altLang="th-TH" sz="5400" b="1" dirty="0" smtClean="0"/>
              <a:t>n&lt;=m; </a:t>
            </a:r>
            <a:r>
              <a:rPr lang="pt-BR" altLang="th-TH" sz="5400" b="1" dirty="0"/>
              <a:t>n++)</a:t>
            </a:r>
          </a:p>
          <a:p>
            <a:pPr eaLnBrk="1" hangingPunct="1"/>
            <a:r>
              <a:rPr lang="pt-BR" altLang="th-TH" sz="5400" b="1" dirty="0" smtClean="0"/>
              <a:t>    if(n&gt;=5 &amp;&amp; n&lt;=7) </a:t>
            </a:r>
            <a:endParaRPr lang="pt-BR" altLang="th-TH" sz="5400" b="1" dirty="0"/>
          </a:p>
          <a:p>
            <a:pPr eaLnBrk="1" hangingPunct="1"/>
            <a:r>
              <a:rPr lang="pt-BR" altLang="th-TH" sz="5400" b="1" dirty="0" smtClean="0"/>
              <a:t>      printf</a:t>
            </a:r>
            <a:r>
              <a:rPr lang="pt-BR" altLang="th-TH" sz="5400" b="1" dirty="0"/>
              <a:t>(“%</a:t>
            </a:r>
            <a:r>
              <a:rPr lang="pt-BR" altLang="th-TH" sz="5400" b="1" dirty="0" smtClean="0"/>
              <a:t>d</a:t>
            </a:r>
            <a:r>
              <a:rPr lang="pt-BR" altLang="th-TH" sz="5400" b="1" dirty="0"/>
              <a:t> </a:t>
            </a:r>
            <a:r>
              <a:rPr lang="pt-BR" altLang="th-TH" sz="5400" b="1" dirty="0" smtClean="0"/>
              <a:t>“,</a:t>
            </a:r>
            <a:r>
              <a:rPr lang="pt-BR" altLang="th-TH" sz="5400" b="1" dirty="0"/>
              <a:t>n</a:t>
            </a:r>
            <a:r>
              <a:rPr lang="pt-BR" altLang="th-TH" sz="5400" b="1" dirty="0" smtClean="0"/>
              <a:t>);</a:t>
            </a:r>
            <a:endParaRPr lang="pt-BR" altLang="th-TH" sz="5400" b="1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th-TH" altLang="th-TH" sz="5400" dirty="0">
                <a:solidFill>
                  <a:srgbClr val="FFFF00"/>
                </a:solidFill>
                <a:latin typeface="LilyUPC" pitchFamily="34" charset="-34"/>
              </a:rPr>
              <a:t>คำสั่งควบคุมแบบ</a:t>
            </a:r>
            <a:r>
              <a:rPr lang="th-TH" altLang="th-TH" sz="5400" dirty="0" smtClean="0">
                <a:solidFill>
                  <a:srgbClr val="FFFF00"/>
                </a:solidFill>
                <a:latin typeface="LilyUPC" pitchFamily="34" charset="-34"/>
              </a:rPr>
              <a:t>ทำซ้ำ</a:t>
            </a:r>
            <a:r>
              <a:rPr lang="en-US" altLang="th-TH" sz="5400" dirty="0" smtClean="0">
                <a:solidFill>
                  <a:srgbClr val="FFFF00"/>
                </a:solidFill>
                <a:latin typeface="LilyUPC" pitchFamily="34" charset="-34"/>
              </a:rPr>
              <a:t>+</a:t>
            </a:r>
            <a:r>
              <a:rPr lang="th-TH" altLang="th-TH" sz="5400" dirty="0" smtClean="0">
                <a:solidFill>
                  <a:srgbClr val="FFFF00"/>
                </a:solidFill>
                <a:latin typeface="LilyUPC" pitchFamily="34" charset="-34"/>
              </a:rPr>
              <a:t>ควบคุม</a:t>
            </a:r>
            <a:r>
              <a:rPr lang="th-TH" altLang="th-TH" sz="5400" dirty="0">
                <a:solidFill>
                  <a:srgbClr val="FFFF00"/>
                </a:solidFill>
                <a:latin typeface="LilyUPC" pitchFamily="34" charset="-34"/>
              </a:rPr>
              <a:t>แบบเลือก</a:t>
            </a:r>
            <a:r>
              <a:rPr lang="th-TH" altLang="th-TH" sz="5400" dirty="0" smtClean="0">
                <a:solidFill>
                  <a:srgbClr val="FFFF00"/>
                </a:solidFill>
                <a:latin typeface="LilyUPC" pitchFamily="34" charset="-34"/>
              </a:rPr>
              <a:t>ทำ</a:t>
            </a:r>
            <a:endParaRPr lang="en-US" altLang="th-TH" dirty="0" smtClean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for_if6</a:t>
            </a:r>
            <a:endParaRPr lang="th-TH" altLang="th-TH" sz="3600" b="1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715000" y="1962150"/>
            <a:ext cx="1828800" cy="1077218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20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5 6 7</a:t>
            </a:r>
          </a:p>
        </p:txBody>
      </p:sp>
    </p:spTree>
    <p:extLst>
      <p:ext uri="{BB962C8B-B14F-4D97-AF65-F5344CB8AC3E}">
        <p14:creationId xmlns:p14="http://schemas.microsoft.com/office/powerpoint/2010/main" val="7584719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533400" y="1143000"/>
            <a:ext cx="8077200" cy="52578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pt-BR" altLang="th-TH" sz="5400" b="1" dirty="0" smtClean="0"/>
              <a:t>  int </a:t>
            </a:r>
            <a:r>
              <a:rPr lang="pt-BR" altLang="th-TH" sz="5400" b="1" dirty="0" smtClean="0"/>
              <a:t>n,m,sum=0;</a:t>
            </a:r>
          </a:p>
          <a:p>
            <a:pPr eaLnBrk="1" hangingPunct="1"/>
            <a:r>
              <a:rPr lang="pt-BR" altLang="th-TH" sz="5400" b="1" dirty="0"/>
              <a:t> </a:t>
            </a:r>
            <a:r>
              <a:rPr lang="pt-BR" altLang="th-TH" sz="5400" b="1" dirty="0" smtClean="0"/>
              <a:t> scanf(“%d”,&amp;m);</a:t>
            </a:r>
            <a:endParaRPr lang="pt-BR" altLang="th-TH" sz="5400" b="1" dirty="0"/>
          </a:p>
          <a:p>
            <a:pPr eaLnBrk="1" hangingPunct="1"/>
            <a:r>
              <a:rPr lang="pt-BR" altLang="th-TH" sz="5400" b="1" dirty="0" smtClean="0"/>
              <a:t>  for(n=1</a:t>
            </a:r>
            <a:r>
              <a:rPr lang="pt-BR" altLang="th-TH" sz="5400" b="1" dirty="0"/>
              <a:t>; </a:t>
            </a:r>
            <a:r>
              <a:rPr lang="pt-BR" altLang="th-TH" sz="5400" b="1" dirty="0" smtClean="0"/>
              <a:t>n&lt;=m; </a:t>
            </a:r>
            <a:r>
              <a:rPr lang="pt-BR" altLang="th-TH" sz="5400" b="1" dirty="0"/>
              <a:t>n++)</a:t>
            </a:r>
          </a:p>
          <a:p>
            <a:pPr eaLnBrk="1" hangingPunct="1"/>
            <a:r>
              <a:rPr lang="pt-BR" altLang="th-TH" sz="5400" b="1" dirty="0" smtClean="0"/>
              <a:t>    if(n&gt;=5 &amp;&amp; n&lt;=7) </a:t>
            </a:r>
            <a:endParaRPr lang="pt-BR" altLang="th-TH" sz="5400" b="1" dirty="0"/>
          </a:p>
          <a:p>
            <a:pPr eaLnBrk="1" hangingPunct="1"/>
            <a:r>
              <a:rPr lang="pt-BR" altLang="th-TH" sz="5400" b="1" dirty="0"/>
              <a:t> </a:t>
            </a:r>
            <a:r>
              <a:rPr lang="pt-BR" altLang="th-TH" sz="5400" b="1" dirty="0" smtClean="0"/>
              <a:t>     sum+=n;      </a:t>
            </a:r>
          </a:p>
          <a:p>
            <a:pPr eaLnBrk="1" hangingPunct="1"/>
            <a:r>
              <a:rPr lang="pt-BR" altLang="th-TH" sz="5400" b="1" dirty="0" smtClean="0"/>
              <a:t>  printf</a:t>
            </a:r>
            <a:r>
              <a:rPr lang="pt-BR" altLang="th-TH" sz="5400" b="1" dirty="0"/>
              <a:t>(“%</a:t>
            </a:r>
            <a:r>
              <a:rPr lang="pt-BR" altLang="th-TH" sz="5400" b="1" dirty="0" smtClean="0"/>
              <a:t>d“,sum</a:t>
            </a:r>
            <a:r>
              <a:rPr lang="pt-BR" altLang="th-TH" sz="5400" b="1" dirty="0" smtClean="0"/>
              <a:t>);</a:t>
            </a:r>
            <a:endParaRPr lang="pt-BR" altLang="th-TH" sz="5400" b="1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th-TH" altLang="th-TH" sz="5400" dirty="0">
                <a:solidFill>
                  <a:srgbClr val="FFFF00"/>
                </a:solidFill>
                <a:latin typeface="LilyUPC" pitchFamily="34" charset="-34"/>
              </a:rPr>
              <a:t>คำสั่งควบคุมแบบ</a:t>
            </a:r>
            <a:r>
              <a:rPr lang="th-TH" altLang="th-TH" sz="5400" dirty="0" smtClean="0">
                <a:solidFill>
                  <a:srgbClr val="FFFF00"/>
                </a:solidFill>
                <a:latin typeface="LilyUPC" pitchFamily="34" charset="-34"/>
              </a:rPr>
              <a:t>ทำซ้ำ</a:t>
            </a:r>
            <a:r>
              <a:rPr lang="en-US" altLang="th-TH" sz="5400" dirty="0" smtClean="0">
                <a:solidFill>
                  <a:srgbClr val="FFFF00"/>
                </a:solidFill>
                <a:latin typeface="LilyUPC" pitchFamily="34" charset="-34"/>
              </a:rPr>
              <a:t>+</a:t>
            </a:r>
            <a:r>
              <a:rPr lang="th-TH" altLang="th-TH" sz="5400" dirty="0" smtClean="0">
                <a:solidFill>
                  <a:srgbClr val="FFFF00"/>
                </a:solidFill>
                <a:latin typeface="LilyUPC" pitchFamily="34" charset="-34"/>
              </a:rPr>
              <a:t>ควบคุม</a:t>
            </a:r>
            <a:r>
              <a:rPr lang="th-TH" altLang="th-TH" sz="5400" dirty="0">
                <a:solidFill>
                  <a:srgbClr val="FFFF00"/>
                </a:solidFill>
                <a:latin typeface="LilyUPC" pitchFamily="34" charset="-34"/>
              </a:rPr>
              <a:t>แบบเลือก</a:t>
            </a:r>
            <a:r>
              <a:rPr lang="th-TH" altLang="th-TH" sz="5400" dirty="0" smtClean="0">
                <a:solidFill>
                  <a:srgbClr val="FFFF00"/>
                </a:solidFill>
                <a:latin typeface="LilyUPC" pitchFamily="34" charset="-34"/>
              </a:rPr>
              <a:t>ทำ</a:t>
            </a:r>
            <a:endParaRPr lang="en-US" altLang="th-TH" dirty="0" smtClean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for_if7</a:t>
            </a:r>
            <a:endParaRPr lang="th-TH" altLang="th-TH" sz="3600" b="1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715000" y="1962150"/>
            <a:ext cx="1905000" cy="1077218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20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 smtClean="0"/>
              <a:t>18</a:t>
            </a:r>
            <a:endParaRPr lang="nb-NO" altLang="th-TH" sz="3200" dirty="0"/>
          </a:p>
        </p:txBody>
      </p:sp>
    </p:spTree>
    <p:extLst>
      <p:ext uri="{BB962C8B-B14F-4D97-AF65-F5344CB8AC3E}">
        <p14:creationId xmlns:p14="http://schemas.microsoft.com/office/powerpoint/2010/main" val="31201229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h-TH" altLang="th-TH" dirty="0" smtClean="0">
                <a:effectLst/>
              </a:rPr>
              <a:t>การกำหนดค่าตัวนับ</a:t>
            </a:r>
          </a:p>
        </p:txBody>
      </p:sp>
      <p:grpSp>
        <p:nvGrpSpPr>
          <p:cNvPr id="62472" name="Group 9"/>
          <p:cNvGrpSpPr>
            <a:grpSpLocks/>
          </p:cNvGrpSpPr>
          <p:nvPr/>
        </p:nvGrpSpPr>
        <p:grpSpPr bwMode="auto">
          <a:xfrm>
            <a:off x="187036" y="76200"/>
            <a:ext cx="2286000" cy="1143000"/>
            <a:chOff x="636" y="864"/>
            <a:chExt cx="1440" cy="720"/>
          </a:xfrm>
        </p:grpSpPr>
        <p:sp>
          <p:nvSpPr>
            <p:cNvPr id="62473" name="AutoShape 8"/>
            <p:cNvSpPr>
              <a:spLocks noChangeArrowheads="1"/>
            </p:cNvSpPr>
            <p:nvPr/>
          </p:nvSpPr>
          <p:spPr bwMode="auto">
            <a:xfrm>
              <a:off x="636" y="933"/>
              <a:ext cx="1440" cy="528"/>
            </a:xfrm>
            <a:prstGeom prst="flowChartAlternateProcess">
              <a:avLst/>
            </a:prstGeom>
            <a:gradFill rotWithShape="1">
              <a:gsLst>
                <a:gs pos="0">
                  <a:srgbClr val="002F00"/>
                </a:gs>
                <a:gs pos="100000">
                  <a:srgbClr val="006600"/>
                </a:gs>
              </a:gsLst>
              <a:lin ang="5400000" scaled="1"/>
            </a:gradFill>
            <a:ln w="38100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9pPr>
            </a:lstStyle>
            <a:p>
              <a:pPr eaLnBrk="1" hangingPunct="1"/>
              <a:endParaRPr lang="th-TH" altLang="th-TH"/>
            </a:p>
          </p:txBody>
        </p:sp>
        <p:sp>
          <p:nvSpPr>
            <p:cNvPr id="62474" name="Rectangle 7"/>
            <p:cNvSpPr>
              <a:spLocks noChangeArrowheads="1"/>
            </p:cNvSpPr>
            <p:nvPr/>
          </p:nvSpPr>
          <p:spPr bwMode="auto">
            <a:xfrm>
              <a:off x="672" y="864"/>
              <a:ext cx="1392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lnSpc>
                  <a:spcPct val="80000"/>
                </a:lnSpc>
                <a:spcBef>
                  <a:spcPct val="20000"/>
                </a:spcBef>
                <a:buChar char="•"/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1pPr>
              <a:lvl2pPr marL="742950" indent="-285750" eaLnBrk="0" hangingPunct="0">
                <a:lnSpc>
                  <a:spcPct val="80000"/>
                </a:lnSpc>
                <a:spcBef>
                  <a:spcPct val="20000"/>
                </a:spcBef>
                <a:buSzPct val="50000"/>
                <a:buFont typeface="Wingdings" pitchFamily="2" charset="2"/>
                <a:buChar char="Ø"/>
                <a:defRPr sz="36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2pPr>
              <a:lvl3pPr marL="1143000" indent="-228600" eaLnBrk="0" hangingPunct="0">
                <a:lnSpc>
                  <a:spcPct val="80000"/>
                </a:lnSpc>
                <a:spcBef>
                  <a:spcPct val="20000"/>
                </a:spcBef>
                <a:buSzPct val="50000"/>
                <a:buFont typeface="Wingdings" pitchFamily="2" charset="2"/>
                <a:buChar char="Ä"/>
                <a:defRPr sz="32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3pPr>
              <a:lvl4pPr marL="1600200" indent="-228600" eaLnBrk="0" hangingPunct="0">
                <a:lnSpc>
                  <a:spcPct val="80000"/>
                </a:lnSpc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4pPr>
              <a:lvl5pPr marL="2057400" indent="-228600" eaLnBrk="0" hangingPunct="0">
                <a:lnSpc>
                  <a:spcPct val="80000"/>
                </a:lnSpc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th-TH" altLang="th-TH" sz="5400" b="1">
                  <a:solidFill>
                    <a:schemeClr val="folHlink"/>
                  </a:solidFill>
                </a:rPr>
                <a:t>ตัวอย่าง</a:t>
              </a:r>
            </a:p>
          </p:txBody>
        </p:sp>
      </p:grpSp>
      <p:sp>
        <p:nvSpPr>
          <p:cNvPr id="2" name="ตัวแทนเนื้อหา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457200" y="1190193"/>
            <a:ext cx="8305800" cy="5591607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5400" b="1" dirty="0" smtClean="0"/>
              <a:t>  </a:t>
            </a:r>
            <a:r>
              <a:rPr lang="en-US" altLang="th-TH" sz="5400" b="1" dirty="0" err="1" smtClean="0"/>
              <a:t>int</a:t>
            </a:r>
            <a:r>
              <a:rPr lang="en-US" altLang="th-TH" sz="5400" b="1" dirty="0" smtClean="0"/>
              <a:t> </a:t>
            </a:r>
            <a:r>
              <a:rPr lang="en-US" altLang="th-TH" sz="5400" b="1" dirty="0" smtClean="0"/>
              <a:t>n=5,i=1;</a:t>
            </a:r>
          </a:p>
          <a:p>
            <a:pPr eaLnBrk="1" hangingPunct="1"/>
            <a:r>
              <a:rPr lang="en-US" altLang="th-TH" sz="5400" b="1" dirty="0"/>
              <a:t> </a:t>
            </a:r>
            <a:r>
              <a:rPr lang="en-US" altLang="th-TH" sz="5400" b="1" dirty="0" smtClean="0"/>
              <a:t> </a:t>
            </a:r>
            <a:r>
              <a:rPr lang="en-US" altLang="th-TH" sz="5400" b="1" dirty="0"/>
              <a:t>++</a:t>
            </a:r>
            <a:r>
              <a:rPr lang="en-US" altLang="th-TH" sz="5400" b="1" dirty="0" err="1" smtClean="0"/>
              <a:t>i</a:t>
            </a:r>
            <a:r>
              <a:rPr lang="en-US" altLang="th-TH" sz="5400" b="1" dirty="0" smtClean="0"/>
              <a:t>;</a:t>
            </a:r>
          </a:p>
          <a:p>
            <a:pPr eaLnBrk="1" hangingPunct="1"/>
            <a:r>
              <a:rPr lang="en-US" altLang="th-TH" sz="5400" b="1" dirty="0" smtClean="0"/>
              <a:t>  </a:t>
            </a:r>
            <a:r>
              <a:rPr lang="en-US" altLang="th-TH" sz="5400" b="1" dirty="0" err="1" smtClean="0"/>
              <a:t>printf</a:t>
            </a:r>
            <a:r>
              <a:rPr lang="en-US" altLang="th-TH" sz="5400" b="1" dirty="0" smtClean="0"/>
              <a:t>(“</a:t>
            </a:r>
            <a:r>
              <a:rPr lang="en-US" altLang="th-TH" sz="5400" b="1" dirty="0" err="1" smtClean="0"/>
              <a:t>i</a:t>
            </a:r>
            <a:r>
              <a:rPr lang="en-US" altLang="th-TH" sz="5400" b="1" dirty="0" smtClean="0"/>
              <a:t>=%d\n”,</a:t>
            </a:r>
            <a:r>
              <a:rPr lang="en-US" altLang="th-TH" sz="5400" b="1" dirty="0" err="1" smtClean="0"/>
              <a:t>i</a:t>
            </a:r>
            <a:r>
              <a:rPr lang="en-US" altLang="th-TH" sz="5400" b="1" dirty="0" smtClean="0"/>
              <a:t>);</a:t>
            </a:r>
          </a:p>
          <a:p>
            <a:pPr eaLnBrk="1" hangingPunct="1"/>
            <a:r>
              <a:rPr lang="en-US" altLang="th-TH" sz="5400" b="1" dirty="0" smtClean="0"/>
              <a:t>  n=</a:t>
            </a:r>
            <a:r>
              <a:rPr lang="en-US" altLang="th-TH" sz="5400" b="1" dirty="0" err="1" smtClean="0"/>
              <a:t>n+i</a:t>
            </a:r>
            <a:r>
              <a:rPr lang="en-US" altLang="th-TH" sz="5400" b="1" dirty="0" smtClean="0"/>
              <a:t>;</a:t>
            </a:r>
          </a:p>
          <a:p>
            <a:pPr eaLnBrk="1" hangingPunct="1"/>
            <a:r>
              <a:rPr lang="en-US" altLang="th-TH" sz="5400" b="1" dirty="0"/>
              <a:t> </a:t>
            </a:r>
            <a:r>
              <a:rPr lang="en-US" altLang="th-TH" sz="5400" b="1" dirty="0" smtClean="0"/>
              <a:t> </a:t>
            </a:r>
            <a:r>
              <a:rPr lang="en-US" altLang="th-TH" sz="5400" b="1" dirty="0" err="1" smtClean="0"/>
              <a:t>printf</a:t>
            </a:r>
            <a:r>
              <a:rPr lang="en-US" altLang="th-TH" sz="5400" b="1" dirty="0" smtClean="0"/>
              <a:t>(“n=%d\</a:t>
            </a:r>
            <a:r>
              <a:rPr lang="en-US" altLang="th-TH" sz="5400" b="1" dirty="0" err="1" smtClean="0"/>
              <a:t>n”,n</a:t>
            </a:r>
            <a:r>
              <a:rPr lang="en-US" altLang="th-TH" sz="5400" b="1" dirty="0" smtClean="0"/>
              <a:t>);</a:t>
            </a:r>
          </a:p>
          <a:p>
            <a:pPr eaLnBrk="1" hangingPunct="1"/>
            <a:r>
              <a:rPr lang="en-US" altLang="th-TH" sz="5400" b="1" dirty="0" smtClean="0"/>
              <a:t>  </a:t>
            </a:r>
            <a:r>
              <a:rPr lang="en-US" altLang="th-TH" sz="5400" b="1" dirty="0" err="1" smtClean="0"/>
              <a:t>printf</a:t>
            </a:r>
            <a:r>
              <a:rPr lang="en-US" altLang="th-TH" sz="5400" b="1" dirty="0" smtClean="0"/>
              <a:t>(“</a:t>
            </a:r>
            <a:r>
              <a:rPr lang="en-US" altLang="th-TH" sz="5400" b="1" dirty="0" err="1" smtClean="0"/>
              <a:t>i</a:t>
            </a:r>
            <a:r>
              <a:rPr lang="en-US" altLang="th-TH" sz="5400" b="1" dirty="0" smtClean="0"/>
              <a:t>=%</a:t>
            </a:r>
            <a:r>
              <a:rPr lang="en-US" altLang="th-TH" sz="5400" b="1" dirty="0"/>
              <a:t>d\n</a:t>
            </a:r>
            <a:r>
              <a:rPr lang="en-US" altLang="th-TH" sz="5400" b="1" dirty="0" smtClean="0"/>
              <a:t>”,</a:t>
            </a:r>
            <a:r>
              <a:rPr lang="en-US" altLang="th-TH" sz="5400" b="1" dirty="0" err="1" smtClean="0"/>
              <a:t>i</a:t>
            </a:r>
            <a:r>
              <a:rPr lang="en-US" altLang="th-TH" sz="5400" b="1" dirty="0" smtClean="0"/>
              <a:t>);</a:t>
            </a:r>
            <a:endParaRPr lang="en-US" altLang="th-TH" sz="5400" b="1" dirty="0"/>
          </a:p>
          <a:p>
            <a:pPr eaLnBrk="1" hangingPunct="1"/>
            <a:endParaRPr lang="en-US" altLang="th-TH" sz="3600" b="1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638800" y="1905000"/>
            <a:ext cx="1981200" cy="2585323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5400" dirty="0" err="1" smtClean="0"/>
              <a:t>i</a:t>
            </a:r>
            <a:r>
              <a:rPr lang="en-US" altLang="th-TH" sz="5400" dirty="0" smtClean="0"/>
              <a:t>=2</a:t>
            </a:r>
            <a:endParaRPr lang="en-US" altLang="th-TH" sz="5400" dirty="0" smtClean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5400" dirty="0"/>
              <a:t>n</a:t>
            </a:r>
            <a:r>
              <a:rPr lang="en-US" altLang="th-TH" sz="5400" dirty="0" smtClean="0"/>
              <a:t>=7</a:t>
            </a:r>
            <a:endParaRPr lang="en-US" altLang="th-TH" sz="5400" dirty="0" smtClean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5400" dirty="0" err="1" smtClean="0"/>
              <a:t>i</a:t>
            </a:r>
            <a:r>
              <a:rPr lang="en-US" altLang="th-TH" sz="5400" dirty="0" smtClean="0"/>
              <a:t>=2</a:t>
            </a:r>
            <a:endParaRPr lang="th-TH" altLang="th-TH" sz="5400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/>
              <a:t>count3</a:t>
            </a:r>
            <a:endParaRPr lang="th-TH" altLang="th-TH" sz="3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12044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533400" y="1143000"/>
            <a:ext cx="8077200" cy="52578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pt-BR" altLang="th-TH" sz="4800" b="1" dirty="0" smtClean="0"/>
              <a:t>  int </a:t>
            </a:r>
            <a:r>
              <a:rPr lang="pt-BR" altLang="th-TH" sz="4800" b="1" dirty="0" smtClean="0"/>
              <a:t>n,m,sum=0,</a:t>
            </a:r>
            <a:r>
              <a:rPr lang="pt-BR" altLang="th-TH" sz="4800" b="1" dirty="0" smtClean="0">
                <a:solidFill>
                  <a:srgbClr val="FF0000"/>
                </a:solidFill>
              </a:rPr>
              <a:t>a</a:t>
            </a:r>
            <a:r>
              <a:rPr lang="pt-BR" altLang="th-TH" sz="4800" b="1" dirty="0" smtClean="0"/>
              <a:t>,</a:t>
            </a:r>
            <a:r>
              <a:rPr lang="pt-BR" altLang="th-TH" sz="4800" b="1" dirty="0" smtClean="0">
                <a:solidFill>
                  <a:srgbClr val="FF0000"/>
                </a:solidFill>
              </a:rPr>
              <a:t>b</a:t>
            </a:r>
            <a:r>
              <a:rPr lang="pt-BR" altLang="th-TH" sz="4800" b="1" dirty="0" smtClean="0"/>
              <a:t>;</a:t>
            </a:r>
          </a:p>
          <a:p>
            <a:pPr eaLnBrk="1" hangingPunct="1"/>
            <a:r>
              <a:rPr lang="pt-BR" altLang="th-TH" sz="4800" b="1" dirty="0"/>
              <a:t> </a:t>
            </a:r>
            <a:r>
              <a:rPr lang="pt-BR" altLang="th-TH" sz="4800" b="1" dirty="0" smtClean="0"/>
              <a:t> scanf(“%d”,&amp;m);</a:t>
            </a:r>
          </a:p>
          <a:p>
            <a:pPr eaLnBrk="1" hangingPunct="1"/>
            <a:r>
              <a:rPr lang="pt-BR" altLang="th-TH" sz="4800" b="1" dirty="0" smtClean="0"/>
              <a:t>  scanf</a:t>
            </a:r>
            <a:r>
              <a:rPr lang="pt-BR" altLang="th-TH" sz="4800" b="1" dirty="0"/>
              <a:t>(“%</a:t>
            </a:r>
            <a:r>
              <a:rPr lang="pt-BR" altLang="th-TH" sz="4800" b="1" dirty="0" smtClean="0"/>
              <a:t>d </a:t>
            </a:r>
            <a:r>
              <a:rPr lang="pt-BR" altLang="th-TH" sz="4800" b="1" dirty="0"/>
              <a:t>%d</a:t>
            </a:r>
            <a:r>
              <a:rPr lang="pt-BR" altLang="th-TH" sz="4800" b="1" dirty="0" smtClean="0"/>
              <a:t>”,&amp;</a:t>
            </a:r>
            <a:r>
              <a:rPr lang="pt-BR" altLang="th-TH" sz="4800" b="1" dirty="0" smtClean="0">
                <a:solidFill>
                  <a:srgbClr val="FF0000"/>
                </a:solidFill>
              </a:rPr>
              <a:t>a</a:t>
            </a:r>
            <a:r>
              <a:rPr lang="pt-BR" altLang="th-TH" sz="4800" b="1" dirty="0" smtClean="0"/>
              <a:t>,&amp;</a:t>
            </a:r>
            <a:r>
              <a:rPr lang="pt-BR" altLang="th-TH" sz="4800" b="1" dirty="0" smtClean="0">
                <a:solidFill>
                  <a:srgbClr val="FF0000"/>
                </a:solidFill>
              </a:rPr>
              <a:t>b</a:t>
            </a:r>
            <a:r>
              <a:rPr lang="pt-BR" altLang="th-TH" sz="4800" b="1" dirty="0" smtClean="0"/>
              <a:t>);</a:t>
            </a:r>
            <a:endParaRPr lang="pt-BR" altLang="th-TH" sz="4800" b="1" dirty="0"/>
          </a:p>
          <a:p>
            <a:pPr eaLnBrk="1" hangingPunct="1"/>
            <a:r>
              <a:rPr lang="pt-BR" altLang="th-TH" sz="4800" b="1" dirty="0" smtClean="0"/>
              <a:t>  for(n=1</a:t>
            </a:r>
            <a:r>
              <a:rPr lang="pt-BR" altLang="th-TH" sz="4800" b="1" dirty="0"/>
              <a:t>; </a:t>
            </a:r>
            <a:r>
              <a:rPr lang="pt-BR" altLang="th-TH" sz="4800" b="1" dirty="0" smtClean="0"/>
              <a:t>n&lt;=m; </a:t>
            </a:r>
            <a:r>
              <a:rPr lang="pt-BR" altLang="th-TH" sz="4800" b="1" dirty="0"/>
              <a:t>n++)</a:t>
            </a:r>
          </a:p>
          <a:p>
            <a:pPr eaLnBrk="1" hangingPunct="1"/>
            <a:r>
              <a:rPr lang="pt-BR" altLang="th-TH" sz="4800" b="1" dirty="0" smtClean="0"/>
              <a:t>    if(n&gt;=</a:t>
            </a:r>
            <a:r>
              <a:rPr lang="pt-BR" altLang="th-TH" sz="4800" b="1" dirty="0" smtClean="0">
                <a:solidFill>
                  <a:srgbClr val="FF0000"/>
                </a:solidFill>
              </a:rPr>
              <a:t>a</a:t>
            </a:r>
            <a:r>
              <a:rPr lang="pt-BR" altLang="th-TH" sz="4800" b="1" dirty="0" smtClean="0"/>
              <a:t> &amp;&amp; n&lt;=</a:t>
            </a:r>
            <a:r>
              <a:rPr lang="pt-BR" altLang="th-TH" sz="4800" b="1" dirty="0" smtClean="0">
                <a:solidFill>
                  <a:srgbClr val="FF0000"/>
                </a:solidFill>
              </a:rPr>
              <a:t>b</a:t>
            </a:r>
            <a:r>
              <a:rPr lang="pt-BR" altLang="th-TH" sz="4800" b="1" dirty="0" smtClean="0"/>
              <a:t>) </a:t>
            </a:r>
            <a:endParaRPr lang="pt-BR" altLang="th-TH" sz="4800" b="1" dirty="0"/>
          </a:p>
          <a:p>
            <a:pPr eaLnBrk="1" hangingPunct="1"/>
            <a:r>
              <a:rPr lang="pt-BR" altLang="th-TH" sz="4800" b="1" dirty="0"/>
              <a:t> </a:t>
            </a:r>
            <a:r>
              <a:rPr lang="pt-BR" altLang="th-TH" sz="4800" b="1" dirty="0" smtClean="0"/>
              <a:t>     sum+=n;      </a:t>
            </a:r>
          </a:p>
          <a:p>
            <a:pPr eaLnBrk="1" hangingPunct="1"/>
            <a:r>
              <a:rPr lang="pt-BR" altLang="th-TH" sz="4800" b="1" dirty="0" smtClean="0"/>
              <a:t>  printf</a:t>
            </a:r>
            <a:r>
              <a:rPr lang="pt-BR" altLang="th-TH" sz="4800" b="1" dirty="0"/>
              <a:t>(“%</a:t>
            </a:r>
            <a:r>
              <a:rPr lang="pt-BR" altLang="th-TH" sz="4800" b="1" dirty="0" smtClean="0"/>
              <a:t>d“,sum</a:t>
            </a:r>
            <a:r>
              <a:rPr lang="pt-BR" altLang="th-TH" sz="4800" b="1" dirty="0" smtClean="0"/>
              <a:t>);</a:t>
            </a:r>
            <a:endParaRPr lang="pt-BR" altLang="th-TH" sz="4800" b="1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th-TH" altLang="th-TH" sz="5400" dirty="0">
                <a:solidFill>
                  <a:srgbClr val="FFFF00"/>
                </a:solidFill>
                <a:latin typeface="LilyUPC" pitchFamily="34" charset="-34"/>
              </a:rPr>
              <a:t>คำสั่งควบคุมแบบ</a:t>
            </a:r>
            <a:r>
              <a:rPr lang="th-TH" altLang="th-TH" sz="5400" dirty="0" smtClean="0">
                <a:solidFill>
                  <a:srgbClr val="FFFF00"/>
                </a:solidFill>
                <a:latin typeface="LilyUPC" pitchFamily="34" charset="-34"/>
              </a:rPr>
              <a:t>ทำซ้ำ</a:t>
            </a:r>
            <a:r>
              <a:rPr lang="en-US" altLang="th-TH" sz="5400" dirty="0" smtClean="0">
                <a:solidFill>
                  <a:srgbClr val="FFFF00"/>
                </a:solidFill>
                <a:latin typeface="LilyUPC" pitchFamily="34" charset="-34"/>
              </a:rPr>
              <a:t>+</a:t>
            </a:r>
            <a:r>
              <a:rPr lang="th-TH" altLang="th-TH" sz="5400" dirty="0" smtClean="0">
                <a:solidFill>
                  <a:srgbClr val="FFFF00"/>
                </a:solidFill>
                <a:latin typeface="LilyUPC" pitchFamily="34" charset="-34"/>
              </a:rPr>
              <a:t>ควบคุม</a:t>
            </a:r>
            <a:r>
              <a:rPr lang="th-TH" altLang="th-TH" sz="5400" dirty="0">
                <a:solidFill>
                  <a:srgbClr val="FFFF00"/>
                </a:solidFill>
                <a:latin typeface="LilyUPC" pitchFamily="34" charset="-34"/>
              </a:rPr>
              <a:t>แบบเลือก</a:t>
            </a:r>
            <a:r>
              <a:rPr lang="th-TH" altLang="th-TH" sz="5400" dirty="0" smtClean="0">
                <a:solidFill>
                  <a:srgbClr val="FFFF00"/>
                </a:solidFill>
                <a:latin typeface="LilyUPC" pitchFamily="34" charset="-34"/>
              </a:rPr>
              <a:t>ทำ</a:t>
            </a:r>
            <a:endParaRPr lang="en-US" altLang="th-TH" dirty="0" smtClean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for_if8</a:t>
            </a:r>
            <a:endParaRPr lang="th-TH" altLang="th-TH" sz="3600" b="1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715000" y="1962150"/>
            <a:ext cx="1905000" cy="1569660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20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 smtClean="0"/>
              <a:t>1 10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 smtClean="0"/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19936038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533400" y="1143000"/>
            <a:ext cx="8077200" cy="52578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pt-BR" altLang="th-TH" sz="4800" b="1" dirty="0" smtClean="0"/>
              <a:t>  int </a:t>
            </a:r>
            <a:r>
              <a:rPr lang="pt-BR" altLang="th-TH" sz="4800" b="1" dirty="0" smtClean="0"/>
              <a:t>n,m,num=0,</a:t>
            </a:r>
            <a:r>
              <a:rPr lang="pt-BR" altLang="th-TH" sz="4800" b="1" dirty="0" smtClean="0">
                <a:solidFill>
                  <a:srgbClr val="FF0000"/>
                </a:solidFill>
              </a:rPr>
              <a:t>a</a:t>
            </a:r>
            <a:r>
              <a:rPr lang="pt-BR" altLang="th-TH" sz="4800" b="1" dirty="0" smtClean="0"/>
              <a:t>,</a:t>
            </a:r>
            <a:r>
              <a:rPr lang="pt-BR" altLang="th-TH" sz="4800" b="1" dirty="0" smtClean="0">
                <a:solidFill>
                  <a:srgbClr val="FF0000"/>
                </a:solidFill>
              </a:rPr>
              <a:t>b</a:t>
            </a:r>
            <a:r>
              <a:rPr lang="pt-BR" altLang="th-TH" sz="4800" b="1" dirty="0" smtClean="0"/>
              <a:t>;</a:t>
            </a:r>
          </a:p>
          <a:p>
            <a:pPr eaLnBrk="1" hangingPunct="1"/>
            <a:r>
              <a:rPr lang="pt-BR" altLang="th-TH" sz="4800" b="1" dirty="0"/>
              <a:t> </a:t>
            </a:r>
            <a:r>
              <a:rPr lang="pt-BR" altLang="th-TH" sz="4800" b="1" dirty="0" smtClean="0"/>
              <a:t> scanf(“%d”,&amp;m);</a:t>
            </a:r>
          </a:p>
          <a:p>
            <a:pPr eaLnBrk="1" hangingPunct="1"/>
            <a:r>
              <a:rPr lang="pt-BR" altLang="th-TH" sz="4800" b="1" dirty="0" smtClean="0"/>
              <a:t>  scanf</a:t>
            </a:r>
            <a:r>
              <a:rPr lang="pt-BR" altLang="th-TH" sz="4800" b="1" dirty="0"/>
              <a:t>(“%</a:t>
            </a:r>
            <a:r>
              <a:rPr lang="pt-BR" altLang="th-TH" sz="4800" b="1" dirty="0" smtClean="0"/>
              <a:t>d </a:t>
            </a:r>
            <a:r>
              <a:rPr lang="pt-BR" altLang="th-TH" sz="4800" b="1" dirty="0"/>
              <a:t>%d</a:t>
            </a:r>
            <a:r>
              <a:rPr lang="pt-BR" altLang="th-TH" sz="4800" b="1" dirty="0" smtClean="0"/>
              <a:t>”,&amp;</a:t>
            </a:r>
            <a:r>
              <a:rPr lang="pt-BR" altLang="th-TH" sz="4800" b="1" dirty="0" smtClean="0">
                <a:solidFill>
                  <a:srgbClr val="FF0000"/>
                </a:solidFill>
              </a:rPr>
              <a:t>a</a:t>
            </a:r>
            <a:r>
              <a:rPr lang="pt-BR" altLang="th-TH" sz="4800" b="1" dirty="0" smtClean="0"/>
              <a:t>,&amp;</a:t>
            </a:r>
            <a:r>
              <a:rPr lang="pt-BR" altLang="th-TH" sz="4800" b="1" dirty="0" smtClean="0">
                <a:solidFill>
                  <a:srgbClr val="FF0000"/>
                </a:solidFill>
              </a:rPr>
              <a:t>b</a:t>
            </a:r>
            <a:r>
              <a:rPr lang="pt-BR" altLang="th-TH" sz="4800" b="1" dirty="0" smtClean="0"/>
              <a:t>);</a:t>
            </a:r>
            <a:endParaRPr lang="pt-BR" altLang="th-TH" sz="4800" b="1" dirty="0"/>
          </a:p>
          <a:p>
            <a:pPr eaLnBrk="1" hangingPunct="1"/>
            <a:r>
              <a:rPr lang="pt-BR" altLang="th-TH" sz="4800" b="1" dirty="0" smtClean="0"/>
              <a:t>  for(n=1; n&lt;=m; </a:t>
            </a:r>
            <a:r>
              <a:rPr lang="pt-BR" altLang="th-TH" sz="4800" b="1" dirty="0"/>
              <a:t>n++)</a:t>
            </a:r>
          </a:p>
          <a:p>
            <a:pPr eaLnBrk="1" hangingPunct="1"/>
            <a:r>
              <a:rPr lang="pt-BR" altLang="th-TH" sz="4800" b="1" dirty="0" smtClean="0"/>
              <a:t>    if(n&gt;=</a:t>
            </a:r>
            <a:r>
              <a:rPr lang="pt-BR" altLang="th-TH" sz="4800" b="1" dirty="0" smtClean="0">
                <a:solidFill>
                  <a:srgbClr val="FF0000"/>
                </a:solidFill>
              </a:rPr>
              <a:t>a</a:t>
            </a:r>
            <a:r>
              <a:rPr lang="pt-BR" altLang="th-TH" sz="4800" b="1" dirty="0" smtClean="0"/>
              <a:t> &amp;&amp; n&lt;=</a:t>
            </a:r>
            <a:r>
              <a:rPr lang="pt-BR" altLang="th-TH" sz="4800" b="1" dirty="0" smtClean="0">
                <a:solidFill>
                  <a:srgbClr val="FF0000"/>
                </a:solidFill>
              </a:rPr>
              <a:t>b</a:t>
            </a:r>
            <a:r>
              <a:rPr lang="pt-BR" altLang="th-TH" sz="4800" b="1" dirty="0" smtClean="0"/>
              <a:t>) </a:t>
            </a:r>
            <a:endParaRPr lang="pt-BR" altLang="th-TH" sz="4800" b="1" dirty="0"/>
          </a:p>
          <a:p>
            <a:pPr eaLnBrk="1" hangingPunct="1"/>
            <a:r>
              <a:rPr lang="pt-BR" altLang="th-TH" sz="4800" b="1" dirty="0"/>
              <a:t> </a:t>
            </a:r>
            <a:r>
              <a:rPr lang="pt-BR" altLang="th-TH" sz="4800" b="1" dirty="0" smtClean="0"/>
              <a:t>     num++;      </a:t>
            </a:r>
          </a:p>
          <a:p>
            <a:pPr eaLnBrk="1" hangingPunct="1"/>
            <a:r>
              <a:rPr lang="pt-BR" altLang="th-TH" sz="4800" b="1" dirty="0" smtClean="0"/>
              <a:t>  printf</a:t>
            </a:r>
            <a:r>
              <a:rPr lang="pt-BR" altLang="th-TH" sz="4800" b="1" dirty="0"/>
              <a:t>(“%</a:t>
            </a:r>
            <a:r>
              <a:rPr lang="pt-BR" altLang="th-TH" sz="4800" b="1" dirty="0" smtClean="0"/>
              <a:t>d“,num</a:t>
            </a:r>
            <a:r>
              <a:rPr lang="pt-BR" altLang="th-TH" sz="4800" b="1" dirty="0" smtClean="0"/>
              <a:t>);</a:t>
            </a:r>
            <a:endParaRPr lang="pt-BR" altLang="th-TH" sz="4800" b="1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th-TH" altLang="th-TH" sz="5400" dirty="0">
                <a:solidFill>
                  <a:srgbClr val="FFFF00"/>
                </a:solidFill>
                <a:latin typeface="LilyUPC" pitchFamily="34" charset="-34"/>
              </a:rPr>
              <a:t>คำสั่งควบคุมแบบ</a:t>
            </a:r>
            <a:r>
              <a:rPr lang="th-TH" altLang="th-TH" sz="5400" dirty="0" smtClean="0">
                <a:solidFill>
                  <a:srgbClr val="FFFF00"/>
                </a:solidFill>
                <a:latin typeface="LilyUPC" pitchFamily="34" charset="-34"/>
              </a:rPr>
              <a:t>ทำซ้ำ</a:t>
            </a:r>
            <a:r>
              <a:rPr lang="en-US" altLang="th-TH" sz="5400" dirty="0" smtClean="0">
                <a:solidFill>
                  <a:srgbClr val="FFFF00"/>
                </a:solidFill>
                <a:latin typeface="LilyUPC" pitchFamily="34" charset="-34"/>
              </a:rPr>
              <a:t>+</a:t>
            </a:r>
            <a:r>
              <a:rPr lang="th-TH" altLang="th-TH" sz="5400" dirty="0" smtClean="0">
                <a:solidFill>
                  <a:srgbClr val="FFFF00"/>
                </a:solidFill>
                <a:latin typeface="LilyUPC" pitchFamily="34" charset="-34"/>
              </a:rPr>
              <a:t>ควบคุม</a:t>
            </a:r>
            <a:r>
              <a:rPr lang="th-TH" altLang="th-TH" sz="5400" dirty="0">
                <a:solidFill>
                  <a:srgbClr val="FFFF00"/>
                </a:solidFill>
                <a:latin typeface="LilyUPC" pitchFamily="34" charset="-34"/>
              </a:rPr>
              <a:t>แบบเลือก</a:t>
            </a:r>
            <a:r>
              <a:rPr lang="th-TH" altLang="th-TH" sz="5400" dirty="0" smtClean="0">
                <a:solidFill>
                  <a:srgbClr val="FFFF00"/>
                </a:solidFill>
                <a:latin typeface="LilyUPC" pitchFamily="34" charset="-34"/>
              </a:rPr>
              <a:t>ทำ</a:t>
            </a:r>
            <a:endParaRPr lang="en-US" altLang="th-TH" dirty="0" smtClean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for_if9</a:t>
            </a:r>
            <a:endParaRPr lang="th-TH" altLang="th-TH" sz="3600" b="1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715000" y="1962150"/>
            <a:ext cx="2819400" cy="1569660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20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7 15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9</a:t>
            </a:r>
            <a:endParaRPr lang="nb-NO" altLang="th-TH" sz="3200" dirty="0" smtClean="0"/>
          </a:p>
        </p:txBody>
      </p:sp>
      <p:sp>
        <p:nvSpPr>
          <p:cNvPr id="2" name="ดาว 5 แฉก 1"/>
          <p:cNvSpPr/>
          <p:nvPr/>
        </p:nvSpPr>
        <p:spPr bwMode="auto">
          <a:xfrm>
            <a:off x="5832764" y="4038600"/>
            <a:ext cx="1866900" cy="1951759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EucrosiaUPC" pitchFamily="18" charset="-34"/>
              <a:cs typeface="Eucrosi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244063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001000" cy="914400"/>
          </a:xfrm>
        </p:spPr>
        <p:txBody>
          <a:bodyPr/>
          <a:lstStyle/>
          <a:p>
            <a:pPr>
              <a:buFontTx/>
              <a:buNone/>
            </a:pPr>
            <a:r>
              <a:rPr lang="th-TH" altLang="th-TH" sz="3200" dirty="0" smtClean="0"/>
              <a:t>รับค่าเลขจำนวนเต็ม </a:t>
            </a:r>
            <a:r>
              <a:rPr lang="en-US" altLang="th-TH" sz="3200" dirty="0"/>
              <a:t>n </a:t>
            </a:r>
            <a:r>
              <a:rPr lang="th-TH" altLang="th-TH" sz="3200" dirty="0" smtClean="0"/>
              <a:t>จากแป้นพิมพ์ แล้วแสดงค่าจำนวนที่มีค่าน้อยที่สุดผ่านทางหน้าจอ</a:t>
            </a:r>
          </a:p>
          <a:p>
            <a:pPr>
              <a:buFontTx/>
              <a:buNone/>
            </a:pPr>
            <a:endParaRPr lang="th-TH" altLang="th-TH" sz="3200" dirty="0"/>
          </a:p>
        </p:txBody>
      </p:sp>
      <p:sp>
        <p:nvSpPr>
          <p:cNvPr id="14340" name="Text Box 9"/>
          <p:cNvSpPr txBox="1">
            <a:spLocks noChangeArrowheads="1"/>
          </p:cNvSpPr>
          <p:nvPr/>
        </p:nvSpPr>
        <p:spPr bwMode="auto">
          <a:xfrm>
            <a:off x="6553200" y="28194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h-TH" altLang="th-TH" sz="240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09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9pPr>
          </a:lstStyle>
          <a:p>
            <a:r>
              <a:rPr lang="th-TH" altLang="th-TH" sz="5400" kern="0" dirty="0" smtClean="0">
                <a:solidFill>
                  <a:srgbClr val="FFFF00"/>
                </a:solidFill>
                <a:latin typeface="LilyUPC" pitchFamily="34" charset="-34"/>
              </a:rPr>
              <a:t>โจทย์หาจำนวนที่มีค่าน้อยที่สุด</a:t>
            </a:r>
            <a:endParaRPr lang="en-US" altLang="th-TH" kern="0" dirty="0" smtClean="0">
              <a:solidFill>
                <a:srgbClr val="FFFF00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066800" y="2209800"/>
            <a:ext cx="2819400" cy="3539430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3200" dirty="0" smtClean="0"/>
              <a:t>5</a:t>
            </a:r>
            <a:endParaRPr lang="nb-NO" altLang="th-TH" sz="32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 smtClean="0"/>
              <a:t>1</a:t>
            </a:r>
            <a:endParaRPr lang="nb-NO" altLang="th-TH" sz="32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 smtClean="0"/>
              <a:t>-1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 smtClean="0"/>
              <a:t>100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 smtClean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 smtClean="0"/>
              <a:t>-200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b="1" dirty="0" smtClean="0">
                <a:solidFill>
                  <a:srgbClr val="FFC000"/>
                </a:solidFill>
              </a:rPr>
              <a:t>-200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48200" y="3054928"/>
            <a:ext cx="32944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8000" b="1" dirty="0" smtClean="0">
                <a:solidFill>
                  <a:srgbClr val="FFFF00"/>
                </a:solidFill>
              </a:rPr>
              <a:t>แนวคิด </a:t>
            </a:r>
            <a:r>
              <a:rPr lang="en-US" sz="8000" b="1" dirty="0" smtClean="0">
                <a:solidFill>
                  <a:srgbClr val="FFFF00"/>
                </a:solidFill>
              </a:rPr>
              <a:t>?</a:t>
            </a:r>
            <a:r>
              <a:rPr lang="th-TH" sz="8000" b="1" dirty="0" smtClean="0">
                <a:solidFill>
                  <a:srgbClr val="FFFF00"/>
                </a:solidFill>
              </a:rPr>
              <a:t> </a:t>
            </a:r>
            <a:endParaRPr lang="th-TH"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936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001000" cy="914400"/>
          </a:xfrm>
        </p:spPr>
        <p:txBody>
          <a:bodyPr/>
          <a:lstStyle/>
          <a:p>
            <a:pPr>
              <a:buFontTx/>
              <a:buNone/>
            </a:pPr>
            <a:r>
              <a:rPr lang="th-TH" altLang="th-TH" sz="3200" dirty="0" smtClean="0"/>
              <a:t>รับค่าเลขจำนวนเต็ม </a:t>
            </a:r>
            <a:r>
              <a:rPr lang="en-US" altLang="th-TH" sz="3200" dirty="0"/>
              <a:t>n </a:t>
            </a:r>
            <a:r>
              <a:rPr lang="th-TH" altLang="th-TH" sz="3200" dirty="0" smtClean="0"/>
              <a:t>จากแป้นพิมพ์ แล้วแสดงค่าจำนวนที่มีค่ามากที่สุดผ่านทางหน้าจอ</a:t>
            </a:r>
          </a:p>
          <a:p>
            <a:pPr>
              <a:buFontTx/>
              <a:buNone/>
            </a:pPr>
            <a:endParaRPr lang="th-TH" altLang="th-TH" sz="3200" dirty="0"/>
          </a:p>
        </p:txBody>
      </p:sp>
      <p:sp>
        <p:nvSpPr>
          <p:cNvPr id="14340" name="Text Box 9"/>
          <p:cNvSpPr txBox="1">
            <a:spLocks noChangeArrowheads="1"/>
          </p:cNvSpPr>
          <p:nvPr/>
        </p:nvSpPr>
        <p:spPr bwMode="auto">
          <a:xfrm>
            <a:off x="6553200" y="28194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h-TH" altLang="th-TH" sz="240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09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9pPr>
          </a:lstStyle>
          <a:p>
            <a:r>
              <a:rPr lang="th-TH" altLang="th-TH" sz="5400" kern="0" dirty="0" smtClean="0">
                <a:solidFill>
                  <a:srgbClr val="FFFF00"/>
                </a:solidFill>
                <a:latin typeface="LilyUPC" pitchFamily="34" charset="-34"/>
              </a:rPr>
              <a:t>โจทย์หาจำนวนที่มีค่ามากที่สุด</a:t>
            </a:r>
            <a:endParaRPr lang="en-US" altLang="th-TH" kern="0" dirty="0" smtClean="0">
              <a:solidFill>
                <a:srgbClr val="FFFF00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066800" y="2209800"/>
            <a:ext cx="2819400" cy="3539430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3200" dirty="0" smtClean="0"/>
              <a:t>5</a:t>
            </a:r>
            <a:endParaRPr lang="nb-NO" altLang="th-TH" sz="32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 smtClean="0"/>
              <a:t>1</a:t>
            </a:r>
            <a:endParaRPr lang="nb-NO" altLang="th-TH" sz="32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 smtClean="0"/>
              <a:t>-1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 smtClean="0"/>
              <a:t>100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 smtClean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 smtClean="0"/>
              <a:t>-200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3200" b="1" dirty="0" smtClean="0">
                <a:solidFill>
                  <a:srgbClr val="FFC000"/>
                </a:solidFill>
              </a:rPr>
              <a:t>100</a:t>
            </a:r>
            <a:endParaRPr lang="nb-NO" altLang="th-TH" sz="3200" b="1" dirty="0" smtClean="0">
              <a:solidFill>
                <a:srgbClr val="FFC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48200" y="3054928"/>
            <a:ext cx="32944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8000" b="1" dirty="0" smtClean="0">
                <a:solidFill>
                  <a:srgbClr val="FFFF00"/>
                </a:solidFill>
              </a:rPr>
              <a:t>แนวคิด </a:t>
            </a:r>
            <a:r>
              <a:rPr lang="en-US" sz="8000" b="1" dirty="0" smtClean="0">
                <a:solidFill>
                  <a:srgbClr val="FFFF00"/>
                </a:solidFill>
              </a:rPr>
              <a:t>?</a:t>
            </a:r>
            <a:r>
              <a:rPr lang="th-TH" sz="8000" b="1" dirty="0" smtClean="0">
                <a:solidFill>
                  <a:srgbClr val="FFFF00"/>
                </a:solidFill>
              </a:rPr>
              <a:t> </a:t>
            </a:r>
            <a:endParaRPr lang="th-TH"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6251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7772400" cy="6019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th-TH" sz="3200" dirty="0" smtClean="0"/>
              <a:t>char </a:t>
            </a:r>
            <a:r>
              <a:rPr lang="en-US" altLang="th-TH" sz="3200" dirty="0" err="1" smtClean="0"/>
              <a:t>ch</a:t>
            </a:r>
            <a:r>
              <a:rPr lang="en-US" altLang="th-TH" sz="3200" dirty="0" smtClean="0"/>
              <a:t>;</a:t>
            </a:r>
          </a:p>
          <a:p>
            <a:pPr>
              <a:buFontTx/>
              <a:buNone/>
            </a:pPr>
            <a:r>
              <a:rPr lang="en-US" altLang="th-TH" sz="3200" dirty="0" smtClean="0"/>
              <a:t>while ((</a:t>
            </a:r>
            <a:r>
              <a:rPr lang="en-US" altLang="th-TH" sz="3200" dirty="0" err="1" smtClean="0"/>
              <a:t>ch</a:t>
            </a:r>
            <a:r>
              <a:rPr lang="en-US" altLang="th-TH" sz="3200" dirty="0" smtClean="0"/>
              <a:t> = </a:t>
            </a:r>
            <a:r>
              <a:rPr lang="en-US" altLang="th-TH" sz="3200" dirty="0" err="1" smtClean="0"/>
              <a:t>getch</a:t>
            </a:r>
            <a:r>
              <a:rPr lang="en-US" altLang="th-TH" sz="3200" dirty="0" smtClean="0"/>
              <a:t>()!= ‘q’))</a:t>
            </a:r>
          </a:p>
          <a:p>
            <a:pPr>
              <a:buFontTx/>
              <a:buNone/>
            </a:pPr>
            <a:r>
              <a:rPr lang="en-US" altLang="th-TH" sz="3200" dirty="0" smtClean="0"/>
              <a:t>{</a:t>
            </a:r>
          </a:p>
          <a:p>
            <a:pPr>
              <a:buFontTx/>
              <a:buNone/>
            </a:pPr>
            <a:r>
              <a:rPr lang="en-US" altLang="th-TH" sz="3200" dirty="0" smtClean="0"/>
              <a:t>	    switch(</a:t>
            </a:r>
            <a:r>
              <a:rPr lang="en-US" altLang="th-TH" sz="3200" dirty="0" err="1" smtClean="0"/>
              <a:t>ch</a:t>
            </a:r>
            <a:r>
              <a:rPr lang="en-US" altLang="th-TH" sz="3200" dirty="0" smtClean="0"/>
              <a:t>)</a:t>
            </a:r>
          </a:p>
          <a:p>
            <a:pPr>
              <a:buFontTx/>
              <a:buNone/>
            </a:pPr>
            <a:r>
              <a:rPr lang="en-US" altLang="th-TH" sz="3200" dirty="0" smtClean="0"/>
              <a:t>         {</a:t>
            </a:r>
          </a:p>
          <a:p>
            <a:pPr>
              <a:buFontTx/>
              <a:buNone/>
            </a:pPr>
            <a:r>
              <a:rPr lang="en-US" altLang="th-TH" sz="3200" dirty="0" smtClean="0"/>
              <a:t> 		      case ‘A’ :</a:t>
            </a:r>
          </a:p>
          <a:p>
            <a:pPr>
              <a:buFontTx/>
              <a:buNone/>
            </a:pPr>
            <a:r>
              <a:rPr lang="en-US" altLang="th-TH" sz="3200" dirty="0" smtClean="0"/>
              <a:t>                </a:t>
            </a:r>
            <a:r>
              <a:rPr lang="en-US" altLang="th-TH" sz="3200" dirty="0" smtClean="0"/>
              <a:t>case </a:t>
            </a:r>
            <a:r>
              <a:rPr lang="en-US" altLang="th-TH" sz="3200" dirty="0" smtClean="0"/>
              <a:t>‘a’ : </a:t>
            </a:r>
            <a:r>
              <a:rPr lang="en-US" altLang="th-TH" sz="3200" dirty="0" err="1" smtClean="0"/>
              <a:t>printf</a:t>
            </a:r>
            <a:r>
              <a:rPr lang="en-US" altLang="th-TH" sz="3200" dirty="0" smtClean="0"/>
              <a:t>(“A”);</a:t>
            </a:r>
            <a:endParaRPr lang="en-US" altLang="th-TH" sz="3200" dirty="0" smtClean="0"/>
          </a:p>
          <a:p>
            <a:pPr>
              <a:buFontTx/>
              <a:buNone/>
            </a:pPr>
            <a:r>
              <a:rPr lang="en-US" altLang="th-TH" sz="3200" dirty="0" smtClean="0"/>
              <a:t>                </a:t>
            </a:r>
            <a:r>
              <a:rPr lang="en-US" altLang="th-TH" sz="3200" dirty="0" smtClean="0"/>
              <a:t>case </a:t>
            </a:r>
            <a:r>
              <a:rPr lang="en-US" altLang="th-TH" sz="3200" dirty="0" smtClean="0"/>
              <a:t>‘B’ </a:t>
            </a:r>
            <a:r>
              <a:rPr lang="en-US" altLang="th-TH" sz="3200" dirty="0"/>
              <a:t>:</a:t>
            </a:r>
            <a:br>
              <a:rPr lang="en-US" altLang="th-TH" sz="3200" dirty="0"/>
            </a:br>
            <a:r>
              <a:rPr lang="en-US" altLang="th-TH" sz="3200" dirty="0"/>
              <a:t>	</a:t>
            </a:r>
            <a:r>
              <a:rPr lang="en-US" altLang="th-TH" sz="3200" dirty="0" smtClean="0"/>
              <a:t>      case ‘C’ : </a:t>
            </a:r>
            <a:r>
              <a:rPr lang="en-US" altLang="th-TH" sz="3200" dirty="0" err="1"/>
              <a:t>printf</a:t>
            </a:r>
            <a:r>
              <a:rPr lang="en-US" altLang="th-TH" sz="3200" dirty="0" smtClean="0"/>
              <a:t>(“C”);</a:t>
            </a:r>
            <a:endParaRPr lang="en-US" altLang="th-TH" sz="3200" dirty="0" smtClean="0"/>
          </a:p>
          <a:p>
            <a:pPr>
              <a:buFontTx/>
              <a:buNone/>
            </a:pPr>
            <a:r>
              <a:rPr lang="en-US" altLang="th-TH" sz="3200" dirty="0" smtClean="0"/>
              <a:t>		      case ‘b’ : </a:t>
            </a:r>
            <a:r>
              <a:rPr lang="en-US" altLang="th-TH" sz="3200" dirty="0" err="1" smtClean="0"/>
              <a:t>printf</a:t>
            </a:r>
            <a:r>
              <a:rPr lang="en-US" altLang="th-TH" sz="3200" dirty="0" smtClean="0"/>
              <a:t>(“B”);</a:t>
            </a:r>
          </a:p>
          <a:p>
            <a:pPr>
              <a:buFontTx/>
              <a:buNone/>
            </a:pPr>
            <a:r>
              <a:rPr lang="en-US" altLang="th-TH" sz="3200" dirty="0" smtClean="0"/>
              <a:t>                </a:t>
            </a:r>
            <a:r>
              <a:rPr lang="en-US" altLang="th-TH" sz="3200" dirty="0" smtClean="0"/>
              <a:t>default  </a:t>
            </a:r>
            <a:r>
              <a:rPr lang="en-US" altLang="th-TH" sz="3200" dirty="0" smtClean="0"/>
              <a:t>:  </a:t>
            </a:r>
            <a:r>
              <a:rPr lang="en-US" altLang="th-TH" sz="3200" dirty="0" err="1" smtClean="0"/>
              <a:t>printf</a:t>
            </a:r>
            <a:r>
              <a:rPr lang="en-US" altLang="th-TH" sz="3200" dirty="0" smtClean="0"/>
              <a:t>(“Other case“);</a:t>
            </a:r>
          </a:p>
          <a:p>
            <a:pPr>
              <a:buFontTx/>
              <a:buNone/>
            </a:pPr>
            <a:r>
              <a:rPr lang="en-US" altLang="th-TH" sz="3200" dirty="0" smtClean="0"/>
              <a:t>         }</a:t>
            </a:r>
          </a:p>
          <a:p>
            <a:pPr>
              <a:buFontTx/>
              <a:buNone/>
            </a:pPr>
            <a:r>
              <a:rPr lang="en-US" altLang="th-TH" sz="3200" dirty="0" smtClean="0"/>
              <a:t>}</a:t>
            </a:r>
            <a:r>
              <a:rPr lang="en-US" altLang="th-TH" sz="4400" dirty="0" smtClean="0"/>
              <a:t>	</a:t>
            </a:r>
          </a:p>
        </p:txBody>
      </p:sp>
      <p:sp>
        <p:nvSpPr>
          <p:cNvPr id="14340" name="Text Box 9"/>
          <p:cNvSpPr txBox="1">
            <a:spLocks noChangeArrowheads="1"/>
          </p:cNvSpPr>
          <p:nvPr/>
        </p:nvSpPr>
        <p:spPr bwMode="auto">
          <a:xfrm>
            <a:off x="6553200" y="28194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h-TH" altLang="th-TH" sz="2400"/>
          </a:p>
        </p:txBody>
      </p:sp>
      <p:sp>
        <p:nvSpPr>
          <p:cNvPr id="14341" name="Text Box 10"/>
          <p:cNvSpPr txBox="1">
            <a:spLocks noChangeArrowheads="1"/>
          </p:cNvSpPr>
          <p:nvPr/>
        </p:nvSpPr>
        <p:spPr bwMode="auto">
          <a:xfrm>
            <a:off x="4070789" y="2192311"/>
            <a:ext cx="4964821" cy="10772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b="1" dirty="0">
                <a:solidFill>
                  <a:srgbClr val="FF0000"/>
                </a:solidFill>
                <a:cs typeface="Angsana New" pitchFamily="18" charset="-34"/>
              </a:rPr>
              <a:t>จงหาว่าผลลัพธ์ของโปรแกรมจะเป็นอย่างไร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b="1" dirty="0">
                <a:solidFill>
                  <a:srgbClr val="FF0000"/>
                </a:solidFill>
                <a:cs typeface="Angsana New" pitchFamily="18" charset="-34"/>
              </a:rPr>
              <a:t>เมื่อป้อนค่าเข้าไปเป็น </a:t>
            </a:r>
            <a:r>
              <a:rPr lang="en-US" altLang="th-TH" b="1" dirty="0">
                <a:solidFill>
                  <a:srgbClr val="FF0000"/>
                </a:solidFill>
                <a:cs typeface="Angsana New" pitchFamily="18" charset="-34"/>
              </a:rPr>
              <a:t>C</a:t>
            </a:r>
            <a:endParaRPr lang="th-TH" altLang="th-TH" b="1" dirty="0">
              <a:solidFill>
                <a:srgbClr val="FF0000"/>
              </a:solidFill>
              <a:cs typeface="Angsana New" pitchFamily="18" charset="-34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09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9pPr>
          </a:lstStyle>
          <a:p>
            <a:r>
              <a:rPr lang="th-TH" altLang="th-TH" sz="5400" kern="0" dirty="0" smtClean="0">
                <a:solidFill>
                  <a:srgbClr val="FFFF00"/>
                </a:solidFill>
                <a:latin typeface="LilyUPC" pitchFamily="34" charset="-34"/>
              </a:rPr>
              <a:t>จากส่วนของโปรแกรมต่อไปนี้</a:t>
            </a:r>
            <a:endParaRPr lang="en-US" altLang="th-TH" kern="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3153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127" y="990600"/>
            <a:ext cx="8222673" cy="5790188"/>
          </a:xfrm>
        </p:spPr>
        <p:txBody>
          <a:bodyPr/>
          <a:lstStyle/>
          <a:p>
            <a:pPr>
              <a:buFontTx/>
              <a:buNone/>
            </a:pPr>
            <a:r>
              <a:rPr lang="th-TH" altLang="th-TH" sz="3200" dirty="0" smtClean="0"/>
              <a:t>ถ้าใช้คำสั่ง </a:t>
            </a:r>
            <a:r>
              <a:rPr lang="en-US" altLang="th-TH" sz="3200" dirty="0" smtClean="0"/>
              <a:t>break </a:t>
            </a:r>
            <a:r>
              <a:rPr lang="th-TH" altLang="th-TH" sz="3200" dirty="0" smtClean="0"/>
              <a:t>ใน </a:t>
            </a:r>
            <a:r>
              <a:rPr lang="en-US" altLang="th-TH" sz="3200" dirty="0" smtClean="0"/>
              <a:t>loop </a:t>
            </a:r>
            <a:r>
              <a:rPr lang="th-TH" altLang="th-TH" sz="3200" dirty="0" smtClean="0"/>
              <a:t>ใดๆ แล้ว จะทำให้ออกจาก </a:t>
            </a:r>
            <a:r>
              <a:rPr lang="en-US" altLang="th-TH" sz="3200" dirty="0" smtClean="0"/>
              <a:t>loop </a:t>
            </a:r>
            <a:r>
              <a:rPr lang="th-TH" altLang="th-TH" sz="3200" dirty="0" smtClean="0"/>
              <a:t>ทันที แล้วมาทำคำสั่งที่ต่อจาก </a:t>
            </a:r>
            <a:r>
              <a:rPr lang="en-US" altLang="th-TH" sz="3200" dirty="0" smtClean="0"/>
              <a:t>loop </a:t>
            </a:r>
            <a:r>
              <a:rPr lang="th-TH" altLang="th-TH" sz="3200" dirty="0" smtClean="0"/>
              <a:t>นั้น</a:t>
            </a:r>
            <a:endParaRPr lang="en-US" altLang="th-TH" dirty="0" smtClean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th-TH" altLang="th-TH" sz="5400" b="1" dirty="0" smtClean="0">
                <a:solidFill>
                  <a:srgbClr val="FFFF00"/>
                </a:solidFill>
                <a:latin typeface="LilyUPC" pitchFamily="34" charset="-34"/>
              </a:rPr>
              <a:t>คำสั่ง </a:t>
            </a:r>
            <a:r>
              <a:rPr lang="en-US" altLang="th-TH" sz="5400" b="1" dirty="0" smtClean="0">
                <a:solidFill>
                  <a:srgbClr val="FFFF00"/>
                </a:solidFill>
                <a:latin typeface="LilyUPC" pitchFamily="34" charset="-34"/>
              </a:rPr>
              <a:t>break</a:t>
            </a:r>
            <a:endParaRPr lang="en-US" altLang="th-TH" dirty="0" smtClean="0">
              <a:solidFill>
                <a:srgbClr val="FFFF00"/>
              </a:solidFill>
            </a:endParaRPr>
          </a:p>
        </p:txBody>
      </p:sp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464127" y="1905000"/>
            <a:ext cx="8077200" cy="49530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pt-BR" altLang="th-TH" sz="4800" b="1" dirty="0" smtClean="0"/>
              <a:t>  int </a:t>
            </a:r>
            <a:r>
              <a:rPr lang="en-US" altLang="th-TH" sz="4800" b="1" dirty="0" err="1" smtClean="0"/>
              <a:t>i</a:t>
            </a:r>
            <a:r>
              <a:rPr lang="pt-BR" altLang="th-TH" sz="4800" b="1" dirty="0" smtClean="0"/>
              <a:t>;</a:t>
            </a:r>
            <a:endParaRPr lang="pt-BR" altLang="th-TH" sz="4800" b="1" dirty="0"/>
          </a:p>
          <a:p>
            <a:pPr eaLnBrk="1" hangingPunct="1"/>
            <a:r>
              <a:rPr lang="pt-BR" altLang="th-TH" sz="4800" b="1" dirty="0" smtClean="0"/>
              <a:t>  for(i=1; </a:t>
            </a:r>
            <a:r>
              <a:rPr lang="pt-BR" altLang="th-TH" sz="4800" b="1" dirty="0"/>
              <a:t>i</a:t>
            </a:r>
            <a:r>
              <a:rPr lang="pt-BR" altLang="th-TH" sz="4800" b="1" dirty="0" smtClean="0"/>
              <a:t>&lt;=10; i++)	  {</a:t>
            </a:r>
            <a:endParaRPr lang="pt-BR" altLang="th-TH" sz="4800" b="1" dirty="0"/>
          </a:p>
          <a:p>
            <a:pPr eaLnBrk="1" hangingPunct="1"/>
            <a:r>
              <a:rPr lang="pt-BR" altLang="th-TH" sz="4800" b="1" dirty="0" smtClean="0"/>
              <a:t>    if(i==5) </a:t>
            </a:r>
            <a:endParaRPr lang="pt-BR" altLang="th-TH" sz="4800" b="1" dirty="0"/>
          </a:p>
          <a:p>
            <a:pPr eaLnBrk="1" hangingPunct="1"/>
            <a:r>
              <a:rPr lang="pt-BR" altLang="th-TH" sz="4800" b="1" dirty="0"/>
              <a:t> </a:t>
            </a:r>
            <a:r>
              <a:rPr lang="pt-BR" altLang="th-TH" sz="4800" b="1" dirty="0" smtClean="0"/>
              <a:t>     break;      </a:t>
            </a:r>
          </a:p>
          <a:p>
            <a:pPr eaLnBrk="1" hangingPunct="1"/>
            <a:r>
              <a:rPr lang="pt-BR" altLang="th-TH" sz="4800" b="1" dirty="0" smtClean="0"/>
              <a:t>    printf(“Hello %d\n“,i);</a:t>
            </a:r>
          </a:p>
          <a:p>
            <a:pPr eaLnBrk="1" hangingPunct="1"/>
            <a:r>
              <a:rPr lang="pt-BR" altLang="th-TH" sz="4800" b="1" dirty="0" smtClean="0"/>
              <a:t>  }</a:t>
            </a:r>
            <a:endParaRPr lang="pt-BR" altLang="th-TH" sz="4800" b="1" dirty="0"/>
          </a:p>
          <a:p>
            <a:pPr eaLnBrk="1" hangingPunct="1"/>
            <a:endParaRPr lang="pt-BR" altLang="th-TH" sz="3200" b="1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483928" y="22860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break1</a:t>
            </a:r>
            <a:endParaRPr lang="th-TH" altLang="th-TH" sz="3600" b="1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331529" y="3028950"/>
            <a:ext cx="1676400" cy="2062103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Hello 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Hello 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Hello 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th-TH" sz="3200" dirty="0"/>
              <a:t>Hello 4</a:t>
            </a:r>
            <a:endParaRPr lang="nb-NO" altLang="th-TH" sz="3200" dirty="0" smtClean="0"/>
          </a:p>
        </p:txBody>
      </p:sp>
    </p:spTree>
    <p:extLst>
      <p:ext uri="{BB962C8B-B14F-4D97-AF65-F5344CB8AC3E}">
        <p14:creationId xmlns:p14="http://schemas.microsoft.com/office/powerpoint/2010/main" val="31063897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127" y="990600"/>
            <a:ext cx="8298873" cy="5790188"/>
          </a:xfrm>
        </p:spPr>
        <p:txBody>
          <a:bodyPr/>
          <a:lstStyle/>
          <a:p>
            <a:pPr algn="thaiDist">
              <a:buFontTx/>
              <a:buNone/>
            </a:pPr>
            <a:r>
              <a:rPr lang="th-TH" altLang="th-TH" sz="3200" dirty="0" smtClean="0"/>
              <a:t>ถ้าใช้คำสั่ง </a:t>
            </a:r>
            <a:r>
              <a:rPr lang="en-US" altLang="th-TH" sz="3200" dirty="0" smtClean="0"/>
              <a:t>continue </a:t>
            </a:r>
            <a:r>
              <a:rPr lang="th-TH" altLang="th-TH" sz="3200" dirty="0" smtClean="0"/>
              <a:t>ใน </a:t>
            </a:r>
            <a:r>
              <a:rPr lang="en-US" altLang="th-TH" sz="3200" dirty="0" smtClean="0"/>
              <a:t>loop </a:t>
            </a:r>
            <a:r>
              <a:rPr lang="th-TH" altLang="th-TH" sz="3200" dirty="0" smtClean="0"/>
              <a:t>ใดๆ แล้ว จะทำให้คำสั่งทั้งหมดที่อยู่หลังจากคำสั่ง </a:t>
            </a:r>
            <a:r>
              <a:rPr lang="en-US" altLang="th-TH" sz="3200" dirty="0" smtClean="0"/>
              <a:t>continue </a:t>
            </a:r>
            <a:r>
              <a:rPr lang="th-TH" altLang="th-TH" sz="3200" dirty="0" smtClean="0"/>
              <a:t>ภายใน </a:t>
            </a:r>
            <a:r>
              <a:rPr lang="en-US" altLang="th-TH" sz="3200" dirty="0" smtClean="0"/>
              <a:t>loop </a:t>
            </a:r>
            <a:r>
              <a:rPr lang="th-TH" altLang="th-TH" sz="3200" dirty="0" smtClean="0"/>
              <a:t>นั้นๆ ไม่ถูกประมวลผล จะข้ามการทำงานไปทำคำสั่งใน </a:t>
            </a:r>
            <a:r>
              <a:rPr lang="en-US" altLang="th-TH" sz="3200" dirty="0" smtClean="0"/>
              <a:t>loop </a:t>
            </a:r>
            <a:r>
              <a:rPr lang="th-TH" altLang="th-TH" sz="3200" dirty="0" smtClean="0"/>
              <a:t>ต่อไปทันที</a:t>
            </a:r>
            <a:endParaRPr lang="en-US" altLang="th-TH" dirty="0" smtClean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th-TH" altLang="th-TH" sz="5400" b="1" dirty="0" smtClean="0">
                <a:solidFill>
                  <a:srgbClr val="FFFF00"/>
                </a:solidFill>
                <a:latin typeface="LilyUPC" pitchFamily="34" charset="-34"/>
              </a:rPr>
              <a:t>คำสั่ง </a:t>
            </a:r>
            <a:r>
              <a:rPr lang="en-US" altLang="th-TH" sz="5400" b="1" dirty="0" smtClean="0">
                <a:solidFill>
                  <a:srgbClr val="FFFF00"/>
                </a:solidFill>
                <a:latin typeface="LilyUPC" pitchFamily="34" charset="-34"/>
              </a:rPr>
              <a:t>continue</a:t>
            </a:r>
            <a:endParaRPr lang="en-US" altLang="th-TH" dirty="0" smtClean="0">
              <a:solidFill>
                <a:srgbClr val="FFFF00"/>
              </a:solidFill>
            </a:endParaRPr>
          </a:p>
        </p:txBody>
      </p:sp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464127" y="2209800"/>
            <a:ext cx="8077200" cy="4648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endParaRPr lang="pt-BR" altLang="th-TH" sz="2900" b="1" dirty="0"/>
          </a:p>
          <a:p>
            <a:pPr eaLnBrk="1" hangingPunct="1"/>
            <a:r>
              <a:rPr lang="pt-BR" altLang="th-TH" sz="4800" b="1" dirty="0" smtClean="0"/>
              <a:t>  int </a:t>
            </a:r>
            <a:r>
              <a:rPr lang="en-US" altLang="th-TH" sz="4800" b="1" dirty="0" err="1" smtClean="0"/>
              <a:t>i</a:t>
            </a:r>
            <a:r>
              <a:rPr lang="pt-BR" altLang="th-TH" sz="4800" b="1" dirty="0" smtClean="0"/>
              <a:t>;</a:t>
            </a:r>
            <a:endParaRPr lang="pt-BR" altLang="th-TH" sz="4800" b="1" dirty="0"/>
          </a:p>
          <a:p>
            <a:pPr eaLnBrk="1" hangingPunct="1"/>
            <a:r>
              <a:rPr lang="pt-BR" altLang="th-TH" sz="4800" b="1" dirty="0" smtClean="0"/>
              <a:t>  for(i=1; </a:t>
            </a:r>
            <a:r>
              <a:rPr lang="pt-BR" altLang="th-TH" sz="4800" b="1" dirty="0"/>
              <a:t>i</a:t>
            </a:r>
            <a:r>
              <a:rPr lang="pt-BR" altLang="th-TH" sz="4800" b="1" dirty="0" smtClean="0"/>
              <a:t>&lt;=5; i++)	  {</a:t>
            </a:r>
            <a:endParaRPr lang="pt-BR" altLang="th-TH" sz="4800" b="1" dirty="0"/>
          </a:p>
          <a:p>
            <a:pPr eaLnBrk="1" hangingPunct="1"/>
            <a:r>
              <a:rPr lang="pt-BR" altLang="th-TH" sz="4800" b="1" dirty="0" smtClean="0"/>
              <a:t>    if(i==3) </a:t>
            </a:r>
            <a:endParaRPr lang="pt-BR" altLang="th-TH" sz="4800" b="1" dirty="0"/>
          </a:p>
          <a:p>
            <a:pPr eaLnBrk="1" hangingPunct="1"/>
            <a:r>
              <a:rPr lang="pt-BR" altLang="th-TH" sz="4800" b="1" dirty="0"/>
              <a:t> </a:t>
            </a:r>
            <a:r>
              <a:rPr lang="pt-BR" altLang="th-TH" sz="4800" b="1" dirty="0" smtClean="0"/>
              <a:t>     </a:t>
            </a:r>
            <a:r>
              <a:rPr lang="en-US" altLang="th-TH" sz="4800" b="1" dirty="0" smtClean="0"/>
              <a:t>continue</a:t>
            </a:r>
            <a:r>
              <a:rPr lang="pt-BR" altLang="th-TH" sz="4800" b="1" dirty="0" smtClean="0"/>
              <a:t>;      </a:t>
            </a:r>
          </a:p>
          <a:p>
            <a:pPr eaLnBrk="1" hangingPunct="1"/>
            <a:r>
              <a:rPr lang="pt-BR" altLang="th-TH" sz="4800" b="1" dirty="0" smtClean="0"/>
              <a:t>    printf(“Hello %d\n“,i);</a:t>
            </a:r>
          </a:p>
          <a:p>
            <a:pPr eaLnBrk="1" hangingPunct="1"/>
            <a:r>
              <a:rPr lang="pt-BR" altLang="th-TH" sz="4800" b="1" dirty="0" smtClean="0"/>
              <a:t>  </a:t>
            </a:r>
            <a:r>
              <a:rPr lang="pt-BR" altLang="th-TH" sz="4800" b="1" dirty="0" smtClean="0"/>
              <a:t>}</a:t>
            </a:r>
            <a:endParaRPr lang="pt-BR" altLang="th-TH" sz="4800" b="1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324600" y="28194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continue1</a:t>
            </a:r>
            <a:endParaRPr lang="th-TH" altLang="th-TH" sz="3600" b="1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248400" y="3562350"/>
            <a:ext cx="1676400" cy="2062103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n-NO" altLang="th-TH" sz="3200" dirty="0"/>
              <a:t>Hello 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n-NO" altLang="th-TH" sz="3200" dirty="0"/>
              <a:t>Hello 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n-NO" altLang="th-TH" sz="3200" dirty="0"/>
              <a:t>Hello 4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n-NO" altLang="th-TH" sz="3200" dirty="0"/>
              <a:t>Hello 5</a:t>
            </a:r>
            <a:endParaRPr lang="nb-NO" altLang="th-TH" sz="3200" dirty="0" smtClean="0"/>
          </a:p>
        </p:txBody>
      </p:sp>
    </p:spTree>
    <p:extLst>
      <p:ext uri="{BB962C8B-B14F-4D97-AF65-F5344CB8AC3E}">
        <p14:creationId xmlns:p14="http://schemas.microsoft.com/office/powerpoint/2010/main" val="50429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469107" y="990600"/>
            <a:ext cx="8077200" cy="54864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>
              <a:buNone/>
            </a:pPr>
            <a:r>
              <a:rPr lang="en-US" altLang="th-TH" sz="5400" dirty="0"/>
              <a:t> </a:t>
            </a:r>
            <a:r>
              <a:rPr lang="en-US" altLang="th-TH" sz="5400" dirty="0" smtClean="0"/>
              <a:t> </a:t>
            </a:r>
            <a:r>
              <a:rPr lang="en-US" altLang="th-TH" sz="5400" dirty="0" err="1" smtClean="0"/>
              <a:t>int</a:t>
            </a:r>
            <a:r>
              <a:rPr lang="en-US" altLang="th-TH" sz="5400" dirty="0" smtClean="0"/>
              <a:t> </a:t>
            </a:r>
            <a:r>
              <a:rPr lang="en-US" altLang="th-TH" sz="5400" dirty="0"/>
              <a:t>n, m;</a:t>
            </a:r>
          </a:p>
          <a:p>
            <a:pPr>
              <a:buFontTx/>
              <a:buNone/>
            </a:pPr>
            <a:r>
              <a:rPr lang="en-US" altLang="th-TH" sz="5400" dirty="0" smtClean="0"/>
              <a:t>  for </a:t>
            </a:r>
            <a:r>
              <a:rPr lang="en-US" altLang="th-TH" sz="5400" dirty="0"/>
              <a:t>(n = 1; n &lt;= 2; n++)</a:t>
            </a:r>
          </a:p>
          <a:p>
            <a:pPr>
              <a:buFontTx/>
              <a:buNone/>
            </a:pPr>
            <a:r>
              <a:rPr lang="en-US" altLang="th-TH" sz="5400" dirty="0" smtClean="0"/>
              <a:t>    for </a:t>
            </a:r>
            <a:r>
              <a:rPr lang="en-US" altLang="th-TH" sz="5400" dirty="0"/>
              <a:t>(m = 1; m &lt;= 3; m++)</a:t>
            </a:r>
          </a:p>
          <a:p>
            <a:pPr>
              <a:buFontTx/>
              <a:buNone/>
            </a:pPr>
            <a:r>
              <a:rPr lang="en-US" altLang="th-TH" sz="5400" dirty="0" smtClean="0"/>
              <a:t>      </a:t>
            </a:r>
            <a:r>
              <a:rPr lang="en-US" altLang="th-TH" sz="5400" dirty="0" err="1" smtClean="0"/>
              <a:t>printf</a:t>
            </a:r>
            <a:r>
              <a:rPr lang="en-US" altLang="th-TH" sz="5400" dirty="0"/>
              <a:t>(“\</a:t>
            </a:r>
            <a:r>
              <a:rPr lang="en-US" altLang="th-TH" sz="5400" dirty="0" err="1"/>
              <a:t>n%d</a:t>
            </a:r>
            <a:r>
              <a:rPr lang="en-US" altLang="th-TH" sz="5400" dirty="0"/>
              <a:t>  %d“,</a:t>
            </a:r>
            <a:r>
              <a:rPr lang="en-US" altLang="th-TH" sz="5400" dirty="0" err="1"/>
              <a:t>n,m</a:t>
            </a:r>
            <a:r>
              <a:rPr lang="en-US" altLang="th-TH" sz="5400" dirty="0" smtClean="0"/>
              <a:t>);</a:t>
            </a:r>
            <a:endParaRPr lang="en-US" altLang="th-TH" sz="5400" dirty="0"/>
          </a:p>
        </p:txBody>
      </p:sp>
      <p:sp>
        <p:nvSpPr>
          <p:cNvPr id="13318" name="Text Box 8"/>
          <p:cNvSpPr txBox="1">
            <a:spLocks noChangeArrowheads="1"/>
          </p:cNvSpPr>
          <p:nvPr/>
        </p:nvSpPr>
        <p:spPr bwMode="auto">
          <a:xfrm>
            <a:off x="6896100" y="3109913"/>
            <a:ext cx="914400" cy="304698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1   2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1   3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2   2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2   3</a:t>
            </a:r>
          </a:p>
        </p:txBody>
      </p:sp>
      <p:sp>
        <p:nvSpPr>
          <p:cNvPr id="13319" name="Text Box 9"/>
          <p:cNvSpPr txBox="1">
            <a:spLocks noChangeArrowheads="1"/>
          </p:cNvSpPr>
          <p:nvPr/>
        </p:nvSpPr>
        <p:spPr bwMode="auto">
          <a:xfrm>
            <a:off x="6172200" y="1966913"/>
            <a:ext cx="2065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 dirty="0"/>
              <a:t>ผลการรันโปรแกรม</a:t>
            </a:r>
          </a:p>
        </p:txBody>
      </p:sp>
      <p:sp>
        <p:nvSpPr>
          <p:cNvPr id="13320" name="AutoShape 10"/>
          <p:cNvSpPr>
            <a:spLocks noChangeArrowheads="1"/>
          </p:cNvSpPr>
          <p:nvPr/>
        </p:nvSpPr>
        <p:spPr bwMode="auto">
          <a:xfrm>
            <a:off x="7162800" y="2424113"/>
            <a:ext cx="381000" cy="609600"/>
          </a:xfrm>
          <a:prstGeom prst="down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h-TH" altLang="th-TH" sz="240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th-TH" altLang="th-TH" sz="5400" b="1" dirty="0" smtClean="0">
                <a:solidFill>
                  <a:srgbClr val="FFFF00"/>
                </a:solidFill>
                <a:latin typeface="LilyUPC" pitchFamily="34" charset="-34"/>
              </a:rPr>
              <a:t>การรวมลูปซ้ำซ้อน</a:t>
            </a:r>
            <a:endParaRPr lang="en-US" altLang="th-TH" dirty="0" smtClean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41231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loop1</a:t>
            </a:r>
            <a:endParaRPr lang="th-TH" altLang="th-TH" sz="3600" b="1" dirty="0"/>
          </a:p>
        </p:txBody>
      </p:sp>
    </p:spTree>
    <p:extLst>
      <p:ext uri="{BB962C8B-B14F-4D97-AF65-F5344CB8AC3E}">
        <p14:creationId xmlns:p14="http://schemas.microsoft.com/office/powerpoint/2010/main" val="38607437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318" grpId="0" animBg="1"/>
      <p:bldP spid="13319" grpId="0"/>
      <p:bldP spid="13320" grpId="0" animBg="1"/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457200" y="990600"/>
            <a:ext cx="8077200" cy="54864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>
              <a:buNone/>
            </a:pPr>
            <a:r>
              <a:rPr lang="pt-BR" altLang="th-TH" sz="5400" dirty="0" smtClean="0"/>
              <a:t>  int </a:t>
            </a:r>
            <a:r>
              <a:rPr lang="pt-BR" altLang="th-TH" sz="5400" dirty="0"/>
              <a:t>n, m;</a:t>
            </a:r>
          </a:p>
          <a:p>
            <a:pPr>
              <a:buNone/>
            </a:pPr>
            <a:r>
              <a:rPr lang="pt-BR" altLang="th-TH" sz="5400" dirty="0" smtClean="0"/>
              <a:t>  for </a:t>
            </a:r>
            <a:r>
              <a:rPr lang="pt-BR" altLang="th-TH" sz="5400" dirty="0"/>
              <a:t>(n = 1; n &lt;= 2; n++)</a:t>
            </a:r>
          </a:p>
          <a:p>
            <a:pPr>
              <a:buNone/>
            </a:pPr>
            <a:r>
              <a:rPr lang="pt-BR" altLang="th-TH" sz="5400" dirty="0" smtClean="0"/>
              <a:t>  {</a:t>
            </a:r>
            <a:endParaRPr lang="pt-BR" altLang="th-TH" sz="5400" dirty="0"/>
          </a:p>
          <a:p>
            <a:pPr>
              <a:buNone/>
            </a:pPr>
            <a:r>
              <a:rPr lang="pt-BR" altLang="th-TH" sz="5400" dirty="0" smtClean="0"/>
              <a:t>    for </a:t>
            </a:r>
            <a:r>
              <a:rPr lang="pt-BR" altLang="th-TH" sz="5400" dirty="0"/>
              <a:t>(m = 1; m &lt;= 3; m++)</a:t>
            </a:r>
          </a:p>
          <a:p>
            <a:pPr>
              <a:buNone/>
            </a:pPr>
            <a:r>
              <a:rPr lang="pt-BR" altLang="th-TH" sz="5400" dirty="0" smtClean="0"/>
              <a:t>      printf</a:t>
            </a:r>
            <a:r>
              <a:rPr lang="pt-BR" altLang="th-TH" sz="5400" dirty="0"/>
              <a:t>("%d %d\t",n,m);</a:t>
            </a:r>
          </a:p>
          <a:p>
            <a:pPr>
              <a:buNone/>
            </a:pPr>
            <a:r>
              <a:rPr lang="pt-BR" altLang="th-TH" sz="5400" dirty="0" smtClean="0"/>
              <a:t>    printf</a:t>
            </a:r>
            <a:r>
              <a:rPr lang="pt-BR" altLang="th-TH" sz="5400" dirty="0"/>
              <a:t>("\n");</a:t>
            </a:r>
          </a:p>
          <a:p>
            <a:pPr>
              <a:buNone/>
            </a:pPr>
            <a:r>
              <a:rPr lang="pt-BR" altLang="th-TH" sz="5400" dirty="0" smtClean="0"/>
              <a:t>  }</a:t>
            </a:r>
            <a:endParaRPr lang="pt-BR" altLang="th-TH" sz="5400" dirty="0"/>
          </a:p>
        </p:txBody>
      </p:sp>
      <p:sp>
        <p:nvSpPr>
          <p:cNvPr id="13318" name="Text Box 8"/>
          <p:cNvSpPr txBox="1">
            <a:spLocks noChangeArrowheads="1"/>
          </p:cNvSpPr>
          <p:nvPr/>
        </p:nvSpPr>
        <p:spPr bwMode="auto">
          <a:xfrm>
            <a:off x="5534098" y="5257800"/>
            <a:ext cx="2908300" cy="107721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1 1     1 2     1 3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2 1     2 2     2 3</a:t>
            </a:r>
          </a:p>
        </p:txBody>
      </p:sp>
      <p:sp>
        <p:nvSpPr>
          <p:cNvPr id="13319" name="Text Box 9"/>
          <p:cNvSpPr txBox="1">
            <a:spLocks noChangeArrowheads="1"/>
          </p:cNvSpPr>
          <p:nvPr/>
        </p:nvSpPr>
        <p:spPr bwMode="auto">
          <a:xfrm>
            <a:off x="6206331" y="4129087"/>
            <a:ext cx="2065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 dirty="0"/>
              <a:t>ผลการรันโปรแกรม</a:t>
            </a:r>
          </a:p>
        </p:txBody>
      </p:sp>
      <p:sp>
        <p:nvSpPr>
          <p:cNvPr id="13320" name="AutoShape 10"/>
          <p:cNvSpPr>
            <a:spLocks noChangeArrowheads="1"/>
          </p:cNvSpPr>
          <p:nvPr/>
        </p:nvSpPr>
        <p:spPr bwMode="auto">
          <a:xfrm>
            <a:off x="6797748" y="4648200"/>
            <a:ext cx="381000" cy="609600"/>
          </a:xfrm>
          <a:prstGeom prst="down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h-TH" altLang="th-TH" sz="240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th-TH" altLang="th-TH" sz="5400" b="1" dirty="0" smtClean="0">
                <a:solidFill>
                  <a:srgbClr val="FFFF00"/>
                </a:solidFill>
                <a:latin typeface="LilyUPC" pitchFamily="34" charset="-34"/>
              </a:rPr>
              <a:t>การรวมลูปซ้ำซ้อน</a:t>
            </a:r>
            <a:endParaRPr lang="en-US" altLang="th-TH" dirty="0" smtClean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087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loop2</a:t>
            </a:r>
            <a:endParaRPr lang="th-TH" altLang="th-TH" sz="3600" b="1" dirty="0"/>
          </a:p>
        </p:txBody>
      </p:sp>
    </p:spTree>
    <p:extLst>
      <p:ext uri="{BB962C8B-B14F-4D97-AF65-F5344CB8AC3E}">
        <p14:creationId xmlns:p14="http://schemas.microsoft.com/office/powerpoint/2010/main" val="30866991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318" grpId="0" animBg="1"/>
      <p:bldP spid="13319" grpId="0"/>
      <p:bldP spid="13320" grpId="0" animBg="1"/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ตัวยึดหมายเลขภาพนิ่ง 5"/>
          <p:cNvSpPr txBox="1">
            <a:spLocks noGrp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10BDC6A-6B0E-4FAD-9FCD-F2EF68E31773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69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pPr eaLnBrk="1" hangingPunct="1"/>
            <a:r>
              <a:rPr lang="th-TH" altLang="th-TH" dirty="0" smtClean="0"/>
              <a:t>เขียนโปรแกรมเพื่อรับตัวเลขระบุขนาด และพิมพ์</a:t>
            </a:r>
            <a:r>
              <a:rPr lang="th-TH" altLang="th-TH" dirty="0" smtClean="0"/>
              <a:t>รูปสี่เหลี่ยม</a:t>
            </a:r>
            <a:r>
              <a:rPr lang="th-TH" altLang="th-TH" dirty="0" smtClean="0"/>
              <a:t>ที่มีขนาดตามที่กำหนด โดยใช้คำสั่ง </a:t>
            </a:r>
            <a:endParaRPr lang="en-US" altLang="th-TH" dirty="0" smtClean="0"/>
          </a:p>
          <a:p>
            <a:pPr marL="0" indent="0" algn="ctr" eaLnBrk="1" hangingPunct="1">
              <a:buNone/>
            </a:pPr>
            <a:r>
              <a:rPr lang="en-US" altLang="th-TH" dirty="0" smtClean="0"/>
              <a:t>for, while</a:t>
            </a:r>
            <a:r>
              <a:rPr lang="th-TH" altLang="th-TH" dirty="0" smtClean="0"/>
              <a:t> และ </a:t>
            </a:r>
            <a:r>
              <a:rPr lang="en-US" altLang="th-TH" dirty="0" smtClean="0"/>
              <a:t>do…while</a:t>
            </a:r>
            <a:endParaRPr lang="th-TH" altLang="th-TH" dirty="0" smtClean="0"/>
          </a:p>
        </p:txBody>
      </p:sp>
      <p:sp>
        <p:nvSpPr>
          <p:cNvPr id="94214" name="Rectangle 4"/>
          <p:cNvSpPr>
            <a:spLocks noChangeArrowheads="1"/>
          </p:cNvSpPr>
          <p:nvPr/>
        </p:nvSpPr>
        <p:spPr bwMode="auto">
          <a:xfrm>
            <a:off x="2120900" y="3848100"/>
            <a:ext cx="1905000" cy="99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1600" b="1" dirty="0">
                <a:latin typeface="Courier New" pitchFamily="49" charset="0"/>
                <a:cs typeface="Arial" pitchFamily="34" charset="0"/>
              </a:rPr>
              <a:t>Enter N: </a:t>
            </a:r>
            <a:r>
              <a:rPr lang="en-US" altLang="th-TH" sz="1600" b="1" u="sng" dirty="0">
                <a:latin typeface="Courier New" pitchFamily="49" charset="0"/>
                <a:cs typeface="Arial" pitchFamily="34" charset="0"/>
              </a:rPr>
              <a:t>3</a:t>
            </a:r>
          </a:p>
          <a:p>
            <a:pPr eaLnBrk="1" hangingPunct="1"/>
            <a:r>
              <a:rPr lang="en-US" altLang="th-TH" sz="1600" b="1" dirty="0" smtClean="0">
                <a:latin typeface="Courier New" pitchFamily="49" charset="0"/>
                <a:cs typeface="Arial" pitchFamily="34" charset="0"/>
              </a:rPr>
              <a:t>**</a:t>
            </a:r>
            <a:r>
              <a:rPr lang="en-US" altLang="th-TH" sz="1600" b="1" dirty="0" smtClean="0">
                <a:latin typeface="Courier New" pitchFamily="49" charset="0"/>
                <a:cs typeface="Arial" pitchFamily="34" charset="0"/>
              </a:rPr>
              <a:t>*</a:t>
            </a:r>
            <a:endParaRPr lang="en-US" altLang="th-TH" sz="1600" b="1" dirty="0">
              <a:latin typeface="Courier New" pitchFamily="49" charset="0"/>
              <a:cs typeface="Arial" pitchFamily="34" charset="0"/>
            </a:endParaRPr>
          </a:p>
          <a:p>
            <a:pPr eaLnBrk="1" hangingPunct="1"/>
            <a:r>
              <a:rPr lang="en-US" altLang="th-TH" sz="1600" b="1" dirty="0" smtClean="0">
                <a:latin typeface="Courier New" pitchFamily="49" charset="0"/>
                <a:cs typeface="Arial" pitchFamily="34" charset="0"/>
              </a:rPr>
              <a:t>***</a:t>
            </a:r>
            <a:endParaRPr lang="en-US" altLang="th-TH" sz="1600" b="1" dirty="0">
              <a:latin typeface="Courier New" pitchFamily="49" charset="0"/>
              <a:cs typeface="Arial" pitchFamily="34" charset="0"/>
            </a:endParaRPr>
          </a:p>
          <a:p>
            <a:pPr eaLnBrk="1" hangingPunct="1"/>
            <a:r>
              <a:rPr lang="en-US" altLang="th-TH" sz="1600" b="1" dirty="0">
                <a:latin typeface="Courier New" pitchFamily="49" charset="0"/>
                <a:cs typeface="Arial" pitchFamily="34" charset="0"/>
              </a:rPr>
              <a:t>***</a:t>
            </a:r>
          </a:p>
        </p:txBody>
      </p:sp>
      <p:sp>
        <p:nvSpPr>
          <p:cNvPr id="94215" name="Rectangle 5"/>
          <p:cNvSpPr>
            <a:spLocks noChangeArrowheads="1"/>
          </p:cNvSpPr>
          <p:nvPr/>
        </p:nvSpPr>
        <p:spPr bwMode="auto">
          <a:xfrm>
            <a:off x="4635500" y="3505200"/>
            <a:ext cx="1905000" cy="18669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1600" b="1" dirty="0">
                <a:latin typeface="Courier New" pitchFamily="49" charset="0"/>
                <a:cs typeface="Arial" pitchFamily="34" charset="0"/>
              </a:rPr>
              <a:t>Enter N: </a:t>
            </a:r>
            <a:r>
              <a:rPr lang="en-US" altLang="th-TH" sz="1600" b="1" u="sng" dirty="0">
                <a:latin typeface="Courier New" pitchFamily="49" charset="0"/>
                <a:cs typeface="Arial" pitchFamily="34" charset="0"/>
              </a:rPr>
              <a:t>6</a:t>
            </a:r>
            <a:endParaRPr lang="en-US" altLang="th-TH" sz="1600" b="1" u="sng" dirty="0">
              <a:latin typeface="Courier New" pitchFamily="49" charset="0"/>
              <a:cs typeface="Arial" pitchFamily="34" charset="0"/>
            </a:endParaRPr>
          </a:p>
          <a:p>
            <a:pPr eaLnBrk="1" hangingPunct="1"/>
            <a:r>
              <a:rPr lang="en-US" altLang="th-TH" sz="1600" b="1" dirty="0">
                <a:latin typeface="Courier New" pitchFamily="49" charset="0"/>
                <a:cs typeface="Arial" pitchFamily="34" charset="0"/>
              </a:rPr>
              <a:t>******</a:t>
            </a:r>
            <a:endParaRPr lang="en-US" altLang="th-TH" sz="1600" b="1" dirty="0">
              <a:latin typeface="Courier New" pitchFamily="49" charset="0"/>
              <a:cs typeface="Arial" pitchFamily="34" charset="0"/>
            </a:endParaRPr>
          </a:p>
          <a:p>
            <a:pPr eaLnBrk="1" hangingPunct="1"/>
            <a:r>
              <a:rPr lang="en-US" altLang="th-TH" sz="1600" b="1" dirty="0">
                <a:latin typeface="Courier New" pitchFamily="49" charset="0"/>
                <a:cs typeface="Arial" pitchFamily="34" charset="0"/>
              </a:rPr>
              <a:t>******</a:t>
            </a:r>
            <a:endParaRPr lang="en-US" altLang="th-TH" sz="1600" b="1" dirty="0">
              <a:latin typeface="Courier New" pitchFamily="49" charset="0"/>
              <a:cs typeface="Arial" pitchFamily="34" charset="0"/>
            </a:endParaRPr>
          </a:p>
          <a:p>
            <a:pPr eaLnBrk="1" hangingPunct="1"/>
            <a:r>
              <a:rPr lang="en-US" altLang="th-TH" sz="1600" b="1" dirty="0">
                <a:latin typeface="Courier New" pitchFamily="49" charset="0"/>
                <a:cs typeface="Arial" pitchFamily="34" charset="0"/>
              </a:rPr>
              <a:t>******</a:t>
            </a:r>
            <a:endParaRPr lang="en-US" altLang="th-TH" sz="1600" b="1" dirty="0">
              <a:latin typeface="Courier New" pitchFamily="49" charset="0"/>
              <a:cs typeface="Arial" pitchFamily="34" charset="0"/>
            </a:endParaRPr>
          </a:p>
          <a:p>
            <a:pPr eaLnBrk="1" hangingPunct="1"/>
            <a:r>
              <a:rPr lang="en-US" altLang="th-TH" sz="1600" b="1" dirty="0">
                <a:latin typeface="Courier New" pitchFamily="49" charset="0"/>
                <a:cs typeface="Arial" pitchFamily="34" charset="0"/>
              </a:rPr>
              <a:t>******</a:t>
            </a:r>
            <a:endParaRPr lang="en-US" altLang="th-TH" sz="1600" b="1" dirty="0">
              <a:latin typeface="Courier New" pitchFamily="49" charset="0"/>
              <a:cs typeface="Arial" pitchFamily="34" charset="0"/>
            </a:endParaRPr>
          </a:p>
          <a:p>
            <a:pPr eaLnBrk="1" hangingPunct="1"/>
            <a:r>
              <a:rPr lang="en-US" altLang="th-TH" sz="1600" b="1" dirty="0">
                <a:latin typeface="Courier New" pitchFamily="49" charset="0"/>
                <a:cs typeface="Arial" pitchFamily="34" charset="0"/>
              </a:rPr>
              <a:t>******</a:t>
            </a:r>
            <a:endParaRPr lang="en-US" altLang="th-TH" sz="1600" b="1" dirty="0" smtClean="0">
              <a:latin typeface="Courier New" pitchFamily="49" charset="0"/>
              <a:cs typeface="Arial" pitchFamily="34" charset="0"/>
            </a:endParaRPr>
          </a:p>
          <a:p>
            <a:pPr eaLnBrk="1" hangingPunct="1"/>
            <a:r>
              <a:rPr lang="en-US" altLang="th-TH" sz="1600" b="1" dirty="0" smtClean="0">
                <a:latin typeface="Courier New" pitchFamily="49" charset="0"/>
                <a:cs typeface="Arial" pitchFamily="34" charset="0"/>
              </a:rPr>
              <a:t>******</a:t>
            </a:r>
            <a:endParaRPr lang="en-US" altLang="th-TH" sz="1600" b="1" dirty="0" smtClean="0">
              <a:latin typeface="Courier New" pitchFamily="49" charset="0"/>
              <a:cs typeface="Arial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0" y="9398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loop3</a:t>
            </a:r>
            <a:endParaRPr lang="th-TH" altLang="th-TH" sz="36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09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9pPr>
          </a:lstStyle>
          <a:p>
            <a:r>
              <a:rPr lang="th-TH" altLang="th-TH" sz="5400" kern="0" dirty="0" smtClean="0">
                <a:solidFill>
                  <a:srgbClr val="FFFF00"/>
                </a:solidFill>
                <a:latin typeface="LilyUPC" pitchFamily="34" charset="-34"/>
              </a:rPr>
              <a:t>โจทย์</a:t>
            </a:r>
            <a:endParaRPr lang="en-US" altLang="th-TH" kern="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9413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h-TH" altLang="th-TH" dirty="0" smtClean="0">
                <a:effectLst/>
              </a:rPr>
              <a:t>การกำหนดค่าตัวนับ</a:t>
            </a:r>
          </a:p>
        </p:txBody>
      </p:sp>
      <p:grpSp>
        <p:nvGrpSpPr>
          <p:cNvPr id="62472" name="Group 9"/>
          <p:cNvGrpSpPr>
            <a:grpSpLocks/>
          </p:cNvGrpSpPr>
          <p:nvPr/>
        </p:nvGrpSpPr>
        <p:grpSpPr bwMode="auto">
          <a:xfrm>
            <a:off x="187036" y="76200"/>
            <a:ext cx="2286000" cy="1143000"/>
            <a:chOff x="636" y="864"/>
            <a:chExt cx="1440" cy="720"/>
          </a:xfrm>
        </p:grpSpPr>
        <p:sp>
          <p:nvSpPr>
            <p:cNvPr id="62473" name="AutoShape 8"/>
            <p:cNvSpPr>
              <a:spLocks noChangeArrowheads="1"/>
            </p:cNvSpPr>
            <p:nvPr/>
          </p:nvSpPr>
          <p:spPr bwMode="auto">
            <a:xfrm>
              <a:off x="636" y="933"/>
              <a:ext cx="1440" cy="528"/>
            </a:xfrm>
            <a:prstGeom prst="flowChartAlternateProcess">
              <a:avLst/>
            </a:prstGeom>
            <a:gradFill rotWithShape="1">
              <a:gsLst>
                <a:gs pos="0">
                  <a:srgbClr val="002F00"/>
                </a:gs>
                <a:gs pos="100000">
                  <a:srgbClr val="006600"/>
                </a:gs>
              </a:gsLst>
              <a:lin ang="5400000" scaled="1"/>
            </a:gradFill>
            <a:ln w="38100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9pPr>
            </a:lstStyle>
            <a:p>
              <a:pPr eaLnBrk="1" hangingPunct="1"/>
              <a:endParaRPr lang="th-TH" altLang="th-TH"/>
            </a:p>
          </p:txBody>
        </p:sp>
        <p:sp>
          <p:nvSpPr>
            <p:cNvPr id="62474" name="Rectangle 7"/>
            <p:cNvSpPr>
              <a:spLocks noChangeArrowheads="1"/>
            </p:cNvSpPr>
            <p:nvPr/>
          </p:nvSpPr>
          <p:spPr bwMode="auto">
            <a:xfrm>
              <a:off x="672" y="864"/>
              <a:ext cx="1392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lnSpc>
                  <a:spcPct val="80000"/>
                </a:lnSpc>
                <a:spcBef>
                  <a:spcPct val="20000"/>
                </a:spcBef>
                <a:buChar char="•"/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1pPr>
              <a:lvl2pPr marL="742950" indent="-285750" eaLnBrk="0" hangingPunct="0">
                <a:lnSpc>
                  <a:spcPct val="80000"/>
                </a:lnSpc>
                <a:spcBef>
                  <a:spcPct val="20000"/>
                </a:spcBef>
                <a:buSzPct val="50000"/>
                <a:buFont typeface="Wingdings" pitchFamily="2" charset="2"/>
                <a:buChar char="Ø"/>
                <a:defRPr sz="36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2pPr>
              <a:lvl3pPr marL="1143000" indent="-228600" eaLnBrk="0" hangingPunct="0">
                <a:lnSpc>
                  <a:spcPct val="80000"/>
                </a:lnSpc>
                <a:spcBef>
                  <a:spcPct val="20000"/>
                </a:spcBef>
                <a:buSzPct val="50000"/>
                <a:buFont typeface="Wingdings" pitchFamily="2" charset="2"/>
                <a:buChar char="Ä"/>
                <a:defRPr sz="32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3pPr>
              <a:lvl4pPr marL="1600200" indent="-228600" eaLnBrk="0" hangingPunct="0">
                <a:lnSpc>
                  <a:spcPct val="80000"/>
                </a:lnSpc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4pPr>
              <a:lvl5pPr marL="2057400" indent="-228600" eaLnBrk="0" hangingPunct="0">
                <a:lnSpc>
                  <a:spcPct val="80000"/>
                </a:lnSpc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th-TH" altLang="th-TH" sz="5400" b="1">
                  <a:solidFill>
                    <a:schemeClr val="folHlink"/>
                  </a:solidFill>
                </a:rPr>
                <a:t>ตัวอย่าง</a:t>
              </a:r>
            </a:p>
          </p:txBody>
        </p:sp>
      </p:grpSp>
      <p:sp>
        <p:nvSpPr>
          <p:cNvPr id="2" name="ตัวแทนเนื้อหา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457200" y="1190193"/>
            <a:ext cx="8305800" cy="5591607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5400" b="1" dirty="0" smtClean="0"/>
              <a:t>  </a:t>
            </a:r>
            <a:r>
              <a:rPr lang="en-US" altLang="th-TH" sz="5400" b="1" dirty="0" err="1" smtClean="0"/>
              <a:t>int</a:t>
            </a:r>
            <a:r>
              <a:rPr lang="en-US" altLang="th-TH" sz="5400" b="1" dirty="0" smtClean="0"/>
              <a:t> </a:t>
            </a:r>
            <a:r>
              <a:rPr lang="en-US" altLang="th-TH" sz="5400" b="1" dirty="0" smtClean="0"/>
              <a:t>n=5,i=1;</a:t>
            </a:r>
          </a:p>
          <a:p>
            <a:pPr eaLnBrk="1" hangingPunct="1"/>
            <a:r>
              <a:rPr lang="en-US" altLang="th-TH" sz="5400" b="1" dirty="0"/>
              <a:t> </a:t>
            </a:r>
            <a:r>
              <a:rPr lang="en-US" altLang="th-TH" sz="5400" b="1" dirty="0" smtClean="0"/>
              <a:t> </a:t>
            </a:r>
            <a:r>
              <a:rPr lang="en-US" altLang="th-TH" sz="5400" b="1" dirty="0"/>
              <a:t>--</a:t>
            </a:r>
            <a:r>
              <a:rPr lang="en-US" altLang="th-TH" sz="5400" b="1" dirty="0" err="1" smtClean="0"/>
              <a:t>i</a:t>
            </a:r>
            <a:r>
              <a:rPr lang="en-US" altLang="th-TH" sz="5400" b="1" dirty="0" smtClean="0"/>
              <a:t>;</a:t>
            </a:r>
          </a:p>
          <a:p>
            <a:pPr eaLnBrk="1" hangingPunct="1"/>
            <a:r>
              <a:rPr lang="en-US" altLang="th-TH" sz="5400" b="1" dirty="0" smtClean="0"/>
              <a:t>  </a:t>
            </a:r>
            <a:r>
              <a:rPr lang="en-US" altLang="th-TH" sz="5400" b="1" dirty="0" err="1" smtClean="0"/>
              <a:t>printf</a:t>
            </a:r>
            <a:r>
              <a:rPr lang="en-US" altLang="th-TH" sz="5400" b="1" dirty="0" smtClean="0"/>
              <a:t>(“</a:t>
            </a:r>
            <a:r>
              <a:rPr lang="en-US" altLang="th-TH" sz="5400" b="1" dirty="0" err="1" smtClean="0"/>
              <a:t>i</a:t>
            </a:r>
            <a:r>
              <a:rPr lang="en-US" altLang="th-TH" sz="5400" b="1" dirty="0" smtClean="0"/>
              <a:t>=%d\n”,</a:t>
            </a:r>
            <a:r>
              <a:rPr lang="en-US" altLang="th-TH" sz="5400" b="1" dirty="0" err="1" smtClean="0"/>
              <a:t>i</a:t>
            </a:r>
            <a:r>
              <a:rPr lang="en-US" altLang="th-TH" sz="5400" b="1" dirty="0" smtClean="0"/>
              <a:t>);</a:t>
            </a:r>
          </a:p>
          <a:p>
            <a:pPr eaLnBrk="1" hangingPunct="1"/>
            <a:r>
              <a:rPr lang="en-US" altLang="th-TH" sz="5400" b="1" dirty="0" smtClean="0"/>
              <a:t>  n=</a:t>
            </a:r>
            <a:r>
              <a:rPr lang="en-US" altLang="th-TH" sz="5400" b="1" dirty="0" err="1" smtClean="0"/>
              <a:t>n+i</a:t>
            </a:r>
            <a:r>
              <a:rPr lang="en-US" altLang="th-TH" sz="5400" b="1" dirty="0" smtClean="0"/>
              <a:t>;</a:t>
            </a:r>
          </a:p>
          <a:p>
            <a:pPr eaLnBrk="1" hangingPunct="1"/>
            <a:r>
              <a:rPr lang="en-US" altLang="th-TH" sz="5400" b="1" dirty="0"/>
              <a:t> </a:t>
            </a:r>
            <a:r>
              <a:rPr lang="en-US" altLang="th-TH" sz="5400" b="1" dirty="0" smtClean="0"/>
              <a:t> </a:t>
            </a:r>
            <a:r>
              <a:rPr lang="en-US" altLang="th-TH" sz="5400" b="1" dirty="0" err="1" smtClean="0"/>
              <a:t>printf</a:t>
            </a:r>
            <a:r>
              <a:rPr lang="en-US" altLang="th-TH" sz="5400" b="1" dirty="0" smtClean="0"/>
              <a:t>(“n=%d\</a:t>
            </a:r>
            <a:r>
              <a:rPr lang="en-US" altLang="th-TH" sz="5400" b="1" dirty="0" err="1" smtClean="0"/>
              <a:t>n”,n</a:t>
            </a:r>
            <a:r>
              <a:rPr lang="en-US" altLang="th-TH" sz="5400" b="1" dirty="0" smtClean="0"/>
              <a:t>);</a:t>
            </a:r>
          </a:p>
          <a:p>
            <a:pPr eaLnBrk="1" hangingPunct="1"/>
            <a:r>
              <a:rPr lang="en-US" altLang="th-TH" sz="5400" b="1" dirty="0" smtClean="0"/>
              <a:t>  </a:t>
            </a:r>
            <a:r>
              <a:rPr lang="en-US" altLang="th-TH" sz="5400" b="1" dirty="0" err="1" smtClean="0"/>
              <a:t>printf</a:t>
            </a:r>
            <a:r>
              <a:rPr lang="en-US" altLang="th-TH" sz="5400" b="1" dirty="0" smtClean="0"/>
              <a:t>(“</a:t>
            </a:r>
            <a:r>
              <a:rPr lang="en-US" altLang="th-TH" sz="5400" b="1" dirty="0" err="1" smtClean="0"/>
              <a:t>i</a:t>
            </a:r>
            <a:r>
              <a:rPr lang="en-US" altLang="th-TH" sz="5400" b="1" dirty="0" smtClean="0"/>
              <a:t>=%</a:t>
            </a:r>
            <a:r>
              <a:rPr lang="en-US" altLang="th-TH" sz="5400" b="1" dirty="0"/>
              <a:t>d\n</a:t>
            </a:r>
            <a:r>
              <a:rPr lang="en-US" altLang="th-TH" sz="5400" b="1" dirty="0" smtClean="0"/>
              <a:t>”,</a:t>
            </a:r>
            <a:r>
              <a:rPr lang="en-US" altLang="th-TH" sz="5400" b="1" dirty="0" err="1" smtClean="0"/>
              <a:t>i</a:t>
            </a:r>
            <a:r>
              <a:rPr lang="en-US" altLang="th-TH" sz="5400" b="1" dirty="0" smtClean="0"/>
              <a:t>);</a:t>
            </a:r>
            <a:endParaRPr lang="en-US" altLang="th-TH" sz="5400" b="1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638800" y="1905000"/>
            <a:ext cx="1981200" cy="2585323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5400" dirty="0" err="1" smtClean="0"/>
              <a:t>i</a:t>
            </a:r>
            <a:r>
              <a:rPr lang="en-US" altLang="th-TH" sz="5400" dirty="0" smtClean="0"/>
              <a:t>=0</a:t>
            </a:r>
            <a:endParaRPr lang="en-US" altLang="th-TH" sz="5400" dirty="0" smtClean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5400" dirty="0"/>
              <a:t>n</a:t>
            </a:r>
            <a:r>
              <a:rPr lang="en-US" altLang="th-TH" sz="5400" dirty="0" smtClean="0"/>
              <a:t>=5</a:t>
            </a:r>
            <a:endParaRPr lang="en-US" altLang="th-TH" sz="5400" dirty="0" smtClean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5400" dirty="0" err="1" smtClean="0"/>
              <a:t>i</a:t>
            </a:r>
            <a:r>
              <a:rPr lang="en-US" altLang="th-TH" sz="5400" dirty="0" smtClean="0"/>
              <a:t>=0</a:t>
            </a:r>
            <a:endParaRPr lang="th-TH" altLang="th-TH" sz="5400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/>
              <a:t>count4</a:t>
            </a:r>
            <a:endParaRPr lang="th-TH" altLang="th-TH" sz="3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30738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ตัวยึดหมายเลขภาพนิ่ง 5"/>
          <p:cNvSpPr txBox="1">
            <a:spLocks noGrp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10BDC6A-6B0E-4FAD-9FCD-F2EF68E31773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70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pPr eaLnBrk="1" hangingPunct="1"/>
            <a:r>
              <a:rPr lang="th-TH" altLang="th-TH" dirty="0" smtClean="0"/>
              <a:t>เขียนโปรแกรมเพื่อรับตัวเลขระบุขนาด และพิมพ์</a:t>
            </a:r>
            <a:r>
              <a:rPr lang="th-TH" altLang="th-TH" dirty="0" smtClean="0"/>
              <a:t>รูปสี่เหลี่ยม</a:t>
            </a:r>
            <a:r>
              <a:rPr lang="th-TH" altLang="th-TH" dirty="0" smtClean="0"/>
              <a:t>ที่มีขนาดตามที่กำหนด โดยใช้คำสั่ง </a:t>
            </a:r>
            <a:endParaRPr lang="en-US" altLang="th-TH" dirty="0" smtClean="0"/>
          </a:p>
          <a:p>
            <a:pPr marL="0" indent="0" algn="ctr" eaLnBrk="1" hangingPunct="1">
              <a:buNone/>
            </a:pPr>
            <a:r>
              <a:rPr lang="en-US" altLang="th-TH" dirty="0" smtClean="0"/>
              <a:t>for, while</a:t>
            </a:r>
            <a:r>
              <a:rPr lang="th-TH" altLang="th-TH" dirty="0" smtClean="0"/>
              <a:t> และ </a:t>
            </a:r>
            <a:r>
              <a:rPr lang="en-US" altLang="th-TH" dirty="0" smtClean="0"/>
              <a:t>do…while</a:t>
            </a:r>
            <a:endParaRPr lang="th-TH" altLang="th-TH" dirty="0" smtClean="0"/>
          </a:p>
        </p:txBody>
      </p:sp>
      <p:sp>
        <p:nvSpPr>
          <p:cNvPr id="94214" name="Rectangle 4"/>
          <p:cNvSpPr>
            <a:spLocks noChangeArrowheads="1"/>
          </p:cNvSpPr>
          <p:nvPr/>
        </p:nvSpPr>
        <p:spPr bwMode="auto">
          <a:xfrm>
            <a:off x="2120900" y="3848100"/>
            <a:ext cx="1905000" cy="99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1600" b="1" dirty="0">
                <a:latin typeface="Courier New" pitchFamily="49" charset="0"/>
                <a:cs typeface="Arial" pitchFamily="34" charset="0"/>
              </a:rPr>
              <a:t>Enter </a:t>
            </a:r>
            <a:r>
              <a:rPr lang="en-US" altLang="th-TH" sz="1600" b="1" dirty="0" smtClean="0">
                <a:latin typeface="Courier New" pitchFamily="49" charset="0"/>
                <a:cs typeface="Arial" pitchFamily="34" charset="0"/>
              </a:rPr>
              <a:t>R: </a:t>
            </a:r>
            <a:r>
              <a:rPr lang="en-US" altLang="th-TH" sz="1600" b="1" u="sng" dirty="0">
                <a:latin typeface="Courier New" pitchFamily="49" charset="0"/>
                <a:cs typeface="Arial" pitchFamily="34" charset="0"/>
              </a:rPr>
              <a:t>2</a:t>
            </a:r>
            <a:r>
              <a:rPr lang="en-US" altLang="th-TH" sz="1600" b="1" u="sng" dirty="0" smtClean="0">
                <a:latin typeface="Courier New" pitchFamily="49" charset="0"/>
                <a:cs typeface="Arial" pitchFamily="34" charset="0"/>
              </a:rPr>
              <a:t/>
            </a:r>
            <a:br>
              <a:rPr lang="en-US" altLang="th-TH" sz="1600" b="1" u="sng" dirty="0" smtClean="0">
                <a:latin typeface="Courier New" pitchFamily="49" charset="0"/>
                <a:cs typeface="Arial" pitchFamily="34" charset="0"/>
              </a:rPr>
            </a:br>
            <a:r>
              <a:rPr lang="en-US" altLang="th-TH" sz="1600" b="1" dirty="0">
                <a:latin typeface="Courier New" pitchFamily="49" charset="0"/>
                <a:cs typeface="Arial" pitchFamily="34" charset="0"/>
              </a:rPr>
              <a:t>Enter </a:t>
            </a:r>
            <a:r>
              <a:rPr lang="en-US" altLang="th-TH" sz="1600" b="1" dirty="0" smtClean="0">
                <a:latin typeface="Courier New" pitchFamily="49" charset="0"/>
                <a:cs typeface="Arial" pitchFamily="34" charset="0"/>
              </a:rPr>
              <a:t>C: </a:t>
            </a:r>
            <a:r>
              <a:rPr lang="en-US" altLang="th-TH" sz="1600" b="1" u="sng" dirty="0">
                <a:latin typeface="Courier New" pitchFamily="49" charset="0"/>
                <a:cs typeface="Arial" pitchFamily="34" charset="0"/>
              </a:rPr>
              <a:t>3</a:t>
            </a:r>
            <a:endParaRPr lang="en-US" altLang="th-TH" sz="1600" b="1" u="sng" dirty="0">
              <a:latin typeface="Courier New" pitchFamily="49" charset="0"/>
              <a:cs typeface="Arial" pitchFamily="34" charset="0"/>
            </a:endParaRPr>
          </a:p>
          <a:p>
            <a:pPr eaLnBrk="1" hangingPunct="1"/>
            <a:r>
              <a:rPr lang="en-US" altLang="th-TH" sz="1600" b="1" dirty="0" smtClean="0">
                <a:latin typeface="Courier New" pitchFamily="49" charset="0"/>
                <a:cs typeface="Arial" pitchFamily="34" charset="0"/>
              </a:rPr>
              <a:t>**</a:t>
            </a:r>
            <a:r>
              <a:rPr lang="en-US" altLang="th-TH" sz="1600" b="1" dirty="0" smtClean="0">
                <a:latin typeface="Courier New" pitchFamily="49" charset="0"/>
                <a:cs typeface="Arial" pitchFamily="34" charset="0"/>
              </a:rPr>
              <a:t>*</a:t>
            </a:r>
            <a:endParaRPr lang="en-US" altLang="th-TH" sz="1600" b="1" dirty="0">
              <a:latin typeface="Courier New" pitchFamily="49" charset="0"/>
              <a:cs typeface="Arial" pitchFamily="34" charset="0"/>
            </a:endParaRPr>
          </a:p>
          <a:p>
            <a:pPr eaLnBrk="1" hangingPunct="1"/>
            <a:r>
              <a:rPr lang="en-US" altLang="th-TH" sz="1600" b="1" dirty="0" smtClean="0">
                <a:latin typeface="Courier New" pitchFamily="49" charset="0"/>
                <a:cs typeface="Arial" pitchFamily="34" charset="0"/>
              </a:rPr>
              <a:t>***</a:t>
            </a:r>
            <a:endParaRPr lang="en-US" altLang="th-TH" sz="1600" b="1" dirty="0">
              <a:latin typeface="Courier New" pitchFamily="49" charset="0"/>
              <a:cs typeface="Arial" pitchFamily="34" charset="0"/>
            </a:endParaRPr>
          </a:p>
        </p:txBody>
      </p:sp>
      <p:sp>
        <p:nvSpPr>
          <p:cNvPr id="94215" name="Rectangle 5"/>
          <p:cNvSpPr>
            <a:spLocks noChangeArrowheads="1"/>
          </p:cNvSpPr>
          <p:nvPr/>
        </p:nvSpPr>
        <p:spPr bwMode="auto">
          <a:xfrm>
            <a:off x="4635500" y="3505200"/>
            <a:ext cx="1905000" cy="18669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1600" b="1" dirty="0">
                <a:latin typeface="Courier New" pitchFamily="49" charset="0"/>
                <a:cs typeface="Arial" pitchFamily="34" charset="0"/>
              </a:rPr>
              <a:t>Enter </a:t>
            </a:r>
            <a:r>
              <a:rPr lang="en-US" altLang="th-TH" sz="1600" b="1" dirty="0">
                <a:latin typeface="Courier New" pitchFamily="49" charset="0"/>
                <a:cs typeface="Arial" pitchFamily="34" charset="0"/>
              </a:rPr>
              <a:t>R</a:t>
            </a:r>
            <a:r>
              <a:rPr lang="en-US" altLang="th-TH" sz="1600" b="1" dirty="0" smtClean="0">
                <a:latin typeface="Courier New" pitchFamily="49" charset="0"/>
                <a:cs typeface="Arial" pitchFamily="34" charset="0"/>
              </a:rPr>
              <a:t>: </a:t>
            </a:r>
            <a:r>
              <a:rPr lang="en-US" altLang="th-TH" sz="1600" b="1" u="sng" dirty="0">
                <a:latin typeface="Courier New" pitchFamily="49" charset="0"/>
                <a:cs typeface="Arial" pitchFamily="34" charset="0"/>
              </a:rPr>
              <a:t>5</a:t>
            </a:r>
            <a:endParaRPr lang="en-US" altLang="th-TH" sz="1600" b="1" u="sng" dirty="0" smtClean="0">
              <a:latin typeface="Courier New" pitchFamily="49" charset="0"/>
              <a:cs typeface="Arial" pitchFamily="34" charset="0"/>
            </a:endParaRPr>
          </a:p>
          <a:p>
            <a:pPr eaLnBrk="1" hangingPunct="1"/>
            <a:r>
              <a:rPr lang="en-US" altLang="th-TH" sz="1600" b="1" dirty="0">
                <a:latin typeface="Courier New" pitchFamily="49" charset="0"/>
                <a:cs typeface="Arial" pitchFamily="34" charset="0"/>
              </a:rPr>
              <a:t>Enter C</a:t>
            </a:r>
            <a:r>
              <a:rPr lang="en-US" altLang="th-TH" sz="1600" b="1" dirty="0" smtClean="0">
                <a:latin typeface="Courier New" pitchFamily="49" charset="0"/>
                <a:cs typeface="Arial" pitchFamily="34" charset="0"/>
              </a:rPr>
              <a:t>: </a:t>
            </a:r>
            <a:r>
              <a:rPr lang="en-US" altLang="th-TH" sz="1600" b="1" u="sng" dirty="0">
                <a:latin typeface="Courier New" pitchFamily="49" charset="0"/>
                <a:cs typeface="Arial" pitchFamily="34" charset="0"/>
              </a:rPr>
              <a:t>4</a:t>
            </a:r>
            <a:endParaRPr lang="en-US" altLang="th-TH" sz="1600" b="1" u="sng" dirty="0">
              <a:latin typeface="Courier New" pitchFamily="49" charset="0"/>
              <a:cs typeface="Arial" pitchFamily="34" charset="0"/>
            </a:endParaRPr>
          </a:p>
          <a:p>
            <a:pPr eaLnBrk="1" hangingPunct="1"/>
            <a:r>
              <a:rPr lang="en-US" altLang="th-TH" sz="1600" b="1" dirty="0" smtClean="0">
                <a:latin typeface="Courier New" pitchFamily="49" charset="0"/>
                <a:cs typeface="Arial" pitchFamily="34" charset="0"/>
              </a:rPr>
              <a:t>****</a:t>
            </a:r>
            <a:endParaRPr lang="en-US" altLang="th-TH" sz="1600" b="1" dirty="0">
              <a:latin typeface="Courier New" pitchFamily="49" charset="0"/>
              <a:cs typeface="Arial" pitchFamily="34" charset="0"/>
            </a:endParaRPr>
          </a:p>
          <a:p>
            <a:pPr eaLnBrk="1" hangingPunct="1"/>
            <a:r>
              <a:rPr lang="en-US" altLang="th-TH" sz="1600" b="1" dirty="0" smtClean="0">
                <a:latin typeface="Courier New" pitchFamily="49" charset="0"/>
                <a:cs typeface="Arial" pitchFamily="34" charset="0"/>
              </a:rPr>
              <a:t>****</a:t>
            </a:r>
            <a:endParaRPr lang="en-US" altLang="th-TH" sz="1600" b="1" dirty="0">
              <a:latin typeface="Courier New" pitchFamily="49" charset="0"/>
              <a:cs typeface="Arial" pitchFamily="34" charset="0"/>
            </a:endParaRPr>
          </a:p>
          <a:p>
            <a:pPr eaLnBrk="1" hangingPunct="1"/>
            <a:r>
              <a:rPr lang="en-US" altLang="th-TH" sz="1600" b="1" dirty="0" smtClean="0">
                <a:latin typeface="Courier New" pitchFamily="49" charset="0"/>
                <a:cs typeface="Arial" pitchFamily="34" charset="0"/>
              </a:rPr>
              <a:t>****</a:t>
            </a:r>
            <a:endParaRPr lang="en-US" altLang="th-TH" sz="1600" b="1" dirty="0">
              <a:latin typeface="Courier New" pitchFamily="49" charset="0"/>
              <a:cs typeface="Arial" pitchFamily="34" charset="0"/>
            </a:endParaRPr>
          </a:p>
          <a:p>
            <a:pPr eaLnBrk="1" hangingPunct="1"/>
            <a:r>
              <a:rPr lang="en-US" altLang="th-TH" sz="1600" b="1" dirty="0" smtClean="0">
                <a:latin typeface="Courier New" pitchFamily="49" charset="0"/>
                <a:cs typeface="Arial" pitchFamily="34" charset="0"/>
              </a:rPr>
              <a:t>****</a:t>
            </a:r>
            <a:endParaRPr lang="en-US" altLang="th-TH" sz="1600" b="1" dirty="0">
              <a:latin typeface="Courier New" pitchFamily="49" charset="0"/>
              <a:cs typeface="Arial" pitchFamily="34" charset="0"/>
            </a:endParaRPr>
          </a:p>
          <a:p>
            <a:pPr eaLnBrk="1" hangingPunct="1"/>
            <a:r>
              <a:rPr lang="en-US" altLang="th-TH" sz="1600" b="1" dirty="0" smtClean="0">
                <a:latin typeface="Courier New" pitchFamily="49" charset="0"/>
                <a:cs typeface="Arial" pitchFamily="34" charset="0"/>
              </a:rPr>
              <a:t>****</a:t>
            </a:r>
            <a:endParaRPr lang="en-US" altLang="th-TH" sz="1600" b="1" dirty="0" smtClean="0">
              <a:latin typeface="Courier New" pitchFamily="49" charset="0"/>
              <a:cs typeface="Arial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0" y="9398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loop4</a:t>
            </a:r>
            <a:endParaRPr lang="th-TH" altLang="th-TH" sz="36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09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9pPr>
          </a:lstStyle>
          <a:p>
            <a:r>
              <a:rPr lang="th-TH" altLang="th-TH" sz="5400" kern="0" dirty="0" smtClean="0">
                <a:solidFill>
                  <a:srgbClr val="FFFF00"/>
                </a:solidFill>
                <a:latin typeface="LilyUPC" pitchFamily="34" charset="-34"/>
              </a:rPr>
              <a:t>โจทย์</a:t>
            </a:r>
            <a:endParaRPr lang="en-US" altLang="th-TH" kern="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928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ตัวยึดหมายเลขภาพนิ่ง 5"/>
          <p:cNvSpPr txBox="1">
            <a:spLocks noGrp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10BDC6A-6B0E-4FAD-9FCD-F2EF68E31773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71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pPr eaLnBrk="1" hangingPunct="1"/>
            <a:r>
              <a:rPr lang="th-TH" altLang="th-TH" dirty="0" smtClean="0"/>
              <a:t>เขียนโปรแกรมเพื่อรับตัวเลขระบุขนาด และพิมพ์รูปสามเหลี่ยมที่มีขนาดตามที่กำหนด โดยใช้คำสั่ง </a:t>
            </a:r>
            <a:endParaRPr lang="en-US" altLang="th-TH" dirty="0" smtClean="0"/>
          </a:p>
          <a:p>
            <a:pPr marL="0" indent="0" algn="ctr" eaLnBrk="1" hangingPunct="1">
              <a:buNone/>
            </a:pPr>
            <a:r>
              <a:rPr lang="en-US" altLang="th-TH" dirty="0" smtClean="0"/>
              <a:t>for, while</a:t>
            </a:r>
            <a:r>
              <a:rPr lang="th-TH" altLang="th-TH" dirty="0" smtClean="0"/>
              <a:t> และ </a:t>
            </a:r>
            <a:r>
              <a:rPr lang="en-US" altLang="th-TH" dirty="0" smtClean="0"/>
              <a:t>do…while</a:t>
            </a:r>
            <a:endParaRPr lang="th-TH" altLang="th-TH" dirty="0" smtClean="0"/>
          </a:p>
        </p:txBody>
      </p:sp>
      <p:sp>
        <p:nvSpPr>
          <p:cNvPr id="94214" name="Rectangle 4"/>
          <p:cNvSpPr>
            <a:spLocks noChangeArrowheads="1"/>
          </p:cNvSpPr>
          <p:nvPr/>
        </p:nvSpPr>
        <p:spPr bwMode="auto">
          <a:xfrm>
            <a:off x="2120900" y="3848100"/>
            <a:ext cx="1905000" cy="99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1600" b="1" dirty="0">
                <a:latin typeface="Courier New" pitchFamily="49" charset="0"/>
                <a:cs typeface="Arial" pitchFamily="34" charset="0"/>
              </a:rPr>
              <a:t>Enter N: </a:t>
            </a:r>
            <a:r>
              <a:rPr lang="en-US" altLang="th-TH" sz="1600" b="1" u="sng" dirty="0">
                <a:latin typeface="Courier New" pitchFamily="49" charset="0"/>
                <a:cs typeface="Arial" pitchFamily="34" charset="0"/>
              </a:rPr>
              <a:t>3</a:t>
            </a:r>
          </a:p>
          <a:p>
            <a:pPr eaLnBrk="1" hangingPunct="1"/>
            <a:r>
              <a:rPr lang="en-US" altLang="th-TH" sz="1600" b="1" dirty="0">
                <a:latin typeface="Courier New" pitchFamily="49" charset="0"/>
                <a:cs typeface="Arial" pitchFamily="34" charset="0"/>
              </a:rPr>
              <a:t>*</a:t>
            </a:r>
          </a:p>
          <a:p>
            <a:pPr eaLnBrk="1" hangingPunct="1"/>
            <a:r>
              <a:rPr lang="en-US" altLang="th-TH" sz="1600" b="1" dirty="0">
                <a:latin typeface="Courier New" pitchFamily="49" charset="0"/>
                <a:cs typeface="Arial" pitchFamily="34" charset="0"/>
              </a:rPr>
              <a:t>**</a:t>
            </a:r>
          </a:p>
          <a:p>
            <a:pPr eaLnBrk="1" hangingPunct="1"/>
            <a:r>
              <a:rPr lang="en-US" altLang="th-TH" sz="1600" b="1" dirty="0">
                <a:latin typeface="Courier New" pitchFamily="49" charset="0"/>
                <a:cs typeface="Arial" pitchFamily="34" charset="0"/>
              </a:rPr>
              <a:t>***</a:t>
            </a:r>
          </a:p>
        </p:txBody>
      </p:sp>
      <p:sp>
        <p:nvSpPr>
          <p:cNvPr id="94215" name="Rectangle 5"/>
          <p:cNvSpPr>
            <a:spLocks noChangeArrowheads="1"/>
          </p:cNvSpPr>
          <p:nvPr/>
        </p:nvSpPr>
        <p:spPr bwMode="auto">
          <a:xfrm>
            <a:off x="4635500" y="3848100"/>
            <a:ext cx="1905000" cy="1524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1600" b="1" dirty="0">
                <a:latin typeface="Courier New" pitchFamily="49" charset="0"/>
                <a:cs typeface="Arial" pitchFamily="34" charset="0"/>
              </a:rPr>
              <a:t>Enter N: </a:t>
            </a:r>
            <a:r>
              <a:rPr lang="en-US" altLang="th-TH" sz="1600" b="1" u="sng" dirty="0">
                <a:latin typeface="Courier New" pitchFamily="49" charset="0"/>
                <a:cs typeface="Arial" pitchFamily="34" charset="0"/>
              </a:rPr>
              <a:t>5</a:t>
            </a:r>
          </a:p>
          <a:p>
            <a:pPr eaLnBrk="1" hangingPunct="1"/>
            <a:r>
              <a:rPr lang="en-US" altLang="th-TH" sz="1600" b="1" dirty="0">
                <a:latin typeface="Courier New" pitchFamily="49" charset="0"/>
                <a:cs typeface="Arial" pitchFamily="34" charset="0"/>
              </a:rPr>
              <a:t>*</a:t>
            </a:r>
          </a:p>
          <a:p>
            <a:pPr eaLnBrk="1" hangingPunct="1"/>
            <a:r>
              <a:rPr lang="en-US" altLang="th-TH" sz="1600" b="1" dirty="0">
                <a:latin typeface="Courier New" pitchFamily="49" charset="0"/>
                <a:cs typeface="Arial" pitchFamily="34" charset="0"/>
              </a:rPr>
              <a:t>**</a:t>
            </a:r>
          </a:p>
          <a:p>
            <a:pPr eaLnBrk="1" hangingPunct="1"/>
            <a:r>
              <a:rPr lang="en-US" altLang="th-TH" sz="1600" b="1" dirty="0">
                <a:latin typeface="Courier New" pitchFamily="49" charset="0"/>
                <a:cs typeface="Arial" pitchFamily="34" charset="0"/>
              </a:rPr>
              <a:t>***</a:t>
            </a:r>
          </a:p>
          <a:p>
            <a:pPr eaLnBrk="1" hangingPunct="1"/>
            <a:r>
              <a:rPr lang="en-US" altLang="th-TH" sz="1600" b="1" dirty="0">
                <a:latin typeface="Courier New" pitchFamily="49" charset="0"/>
                <a:cs typeface="Arial" pitchFamily="34" charset="0"/>
              </a:rPr>
              <a:t>****</a:t>
            </a:r>
          </a:p>
          <a:p>
            <a:pPr eaLnBrk="1" hangingPunct="1"/>
            <a:r>
              <a:rPr lang="en-US" altLang="th-TH" sz="1600" b="1" dirty="0">
                <a:latin typeface="Courier New" pitchFamily="49" charset="0"/>
                <a:cs typeface="Arial" pitchFamily="34" charset="0"/>
              </a:rPr>
              <a:t>*****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0" y="9398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loop5</a:t>
            </a:r>
            <a:endParaRPr lang="th-TH" altLang="th-TH" sz="36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09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9pPr>
          </a:lstStyle>
          <a:p>
            <a:r>
              <a:rPr lang="th-TH" altLang="th-TH" sz="5400" kern="0" dirty="0" smtClean="0">
                <a:solidFill>
                  <a:srgbClr val="FFFF00"/>
                </a:solidFill>
                <a:latin typeface="LilyUPC" pitchFamily="34" charset="-34"/>
              </a:rPr>
              <a:t>โจทย์</a:t>
            </a:r>
            <a:endParaRPr lang="en-US" altLang="th-TH" kern="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ตัวยึดหมายเลขภาพนิ่ง 5"/>
          <p:cNvSpPr txBox="1">
            <a:spLocks noGrp="1"/>
          </p:cNvSpPr>
          <p:nvPr/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10BDC6A-6B0E-4FAD-9FCD-F2EF68E31773}" type="slidenum">
              <a:rPr lang="en-US" altLang="th-TH" sz="1400">
                <a:latin typeface="Arial" pitchFamily="34" charset="0"/>
                <a:cs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72</a:t>
            </a:fld>
            <a:endParaRPr lang="en-US" altLang="th-TH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pPr eaLnBrk="1" hangingPunct="1"/>
            <a:r>
              <a:rPr lang="th-TH" altLang="th-TH" dirty="0" smtClean="0"/>
              <a:t>เขียนโปรแกรมเพื่อรับตัวเลขระบุขนาด และพิมพ์รูปสามเหลี่ยมที่มีขนาดตามที่กำหนด โดยใช้คำสั่ง </a:t>
            </a:r>
            <a:endParaRPr lang="en-US" altLang="th-TH" dirty="0" smtClean="0"/>
          </a:p>
          <a:p>
            <a:pPr marL="0" indent="0" algn="ctr" eaLnBrk="1" hangingPunct="1">
              <a:buNone/>
            </a:pPr>
            <a:r>
              <a:rPr lang="en-US" altLang="th-TH" dirty="0" smtClean="0"/>
              <a:t>for, while</a:t>
            </a:r>
            <a:r>
              <a:rPr lang="th-TH" altLang="th-TH" dirty="0" smtClean="0"/>
              <a:t> และ </a:t>
            </a:r>
            <a:r>
              <a:rPr lang="en-US" altLang="th-TH" dirty="0" smtClean="0"/>
              <a:t>do…while</a:t>
            </a:r>
            <a:endParaRPr lang="th-TH" altLang="th-TH" dirty="0" smtClean="0"/>
          </a:p>
        </p:txBody>
      </p:sp>
      <p:sp>
        <p:nvSpPr>
          <p:cNvPr id="94214" name="Rectangle 4"/>
          <p:cNvSpPr>
            <a:spLocks noChangeArrowheads="1"/>
          </p:cNvSpPr>
          <p:nvPr/>
        </p:nvSpPr>
        <p:spPr bwMode="auto">
          <a:xfrm>
            <a:off x="2120900" y="3848100"/>
            <a:ext cx="1905000" cy="99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1600" b="1" dirty="0">
                <a:latin typeface="Courier New" pitchFamily="49" charset="0"/>
                <a:cs typeface="Arial" pitchFamily="34" charset="0"/>
              </a:rPr>
              <a:t>Enter N: </a:t>
            </a:r>
            <a:r>
              <a:rPr lang="en-US" altLang="th-TH" sz="1600" b="1" u="sng" dirty="0">
                <a:latin typeface="Courier New" pitchFamily="49" charset="0"/>
                <a:cs typeface="Arial" pitchFamily="34" charset="0"/>
              </a:rPr>
              <a:t>3</a:t>
            </a:r>
          </a:p>
          <a:p>
            <a:pPr eaLnBrk="1" hangingPunct="1"/>
            <a:r>
              <a:rPr lang="en-US" altLang="th-TH" sz="1600" b="1" dirty="0" smtClean="0">
                <a:latin typeface="Courier New" pitchFamily="49" charset="0"/>
                <a:cs typeface="Arial" pitchFamily="34" charset="0"/>
              </a:rPr>
              <a:t>  *</a:t>
            </a:r>
            <a:endParaRPr lang="en-US" altLang="th-TH" sz="1600" b="1" dirty="0">
              <a:latin typeface="Courier New" pitchFamily="49" charset="0"/>
              <a:cs typeface="Arial" pitchFamily="34" charset="0"/>
            </a:endParaRPr>
          </a:p>
          <a:p>
            <a:pPr eaLnBrk="1" hangingPunct="1"/>
            <a:r>
              <a:rPr lang="en-US" altLang="th-TH" sz="1600" b="1" dirty="0" smtClean="0">
                <a:latin typeface="Courier New" pitchFamily="49" charset="0"/>
                <a:cs typeface="Arial" pitchFamily="34" charset="0"/>
              </a:rPr>
              <a:t> **</a:t>
            </a:r>
            <a:endParaRPr lang="en-US" altLang="th-TH" sz="1600" b="1" dirty="0">
              <a:latin typeface="Courier New" pitchFamily="49" charset="0"/>
              <a:cs typeface="Arial" pitchFamily="34" charset="0"/>
            </a:endParaRPr>
          </a:p>
          <a:p>
            <a:pPr eaLnBrk="1" hangingPunct="1"/>
            <a:r>
              <a:rPr lang="en-US" altLang="th-TH" sz="1600" b="1" dirty="0">
                <a:latin typeface="Courier New" pitchFamily="49" charset="0"/>
                <a:cs typeface="Arial" pitchFamily="34" charset="0"/>
              </a:rPr>
              <a:t>***</a:t>
            </a:r>
          </a:p>
        </p:txBody>
      </p:sp>
      <p:sp>
        <p:nvSpPr>
          <p:cNvPr id="94215" name="Rectangle 5"/>
          <p:cNvSpPr>
            <a:spLocks noChangeArrowheads="1"/>
          </p:cNvSpPr>
          <p:nvPr/>
        </p:nvSpPr>
        <p:spPr bwMode="auto">
          <a:xfrm>
            <a:off x="4635500" y="3505200"/>
            <a:ext cx="1905000" cy="18669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1600" b="1" dirty="0">
                <a:latin typeface="Courier New" pitchFamily="49" charset="0"/>
                <a:cs typeface="Arial" pitchFamily="34" charset="0"/>
              </a:rPr>
              <a:t>Enter N: </a:t>
            </a:r>
            <a:r>
              <a:rPr lang="en-US" altLang="th-TH" sz="1600" b="1" u="sng" dirty="0">
                <a:latin typeface="Courier New" pitchFamily="49" charset="0"/>
                <a:cs typeface="Arial" pitchFamily="34" charset="0"/>
              </a:rPr>
              <a:t>6</a:t>
            </a:r>
            <a:endParaRPr lang="en-US" altLang="th-TH" sz="1600" b="1" u="sng" dirty="0">
              <a:latin typeface="Courier New" pitchFamily="49" charset="0"/>
              <a:cs typeface="Arial" pitchFamily="34" charset="0"/>
            </a:endParaRPr>
          </a:p>
          <a:p>
            <a:pPr eaLnBrk="1" hangingPunct="1"/>
            <a:r>
              <a:rPr lang="en-US" altLang="th-TH" sz="1600" b="1" dirty="0" smtClean="0">
                <a:latin typeface="Courier New" pitchFamily="49" charset="0"/>
                <a:cs typeface="Arial" pitchFamily="34" charset="0"/>
              </a:rPr>
              <a:t>     *</a:t>
            </a:r>
            <a:endParaRPr lang="en-US" altLang="th-TH" sz="1600" b="1" dirty="0">
              <a:latin typeface="Courier New" pitchFamily="49" charset="0"/>
              <a:cs typeface="Arial" pitchFamily="34" charset="0"/>
            </a:endParaRPr>
          </a:p>
          <a:p>
            <a:pPr eaLnBrk="1" hangingPunct="1"/>
            <a:r>
              <a:rPr lang="en-US" altLang="th-TH" sz="1600" b="1" dirty="0" smtClean="0">
                <a:latin typeface="Courier New" pitchFamily="49" charset="0"/>
                <a:cs typeface="Arial" pitchFamily="34" charset="0"/>
              </a:rPr>
              <a:t>    **</a:t>
            </a:r>
            <a:endParaRPr lang="en-US" altLang="th-TH" sz="1600" b="1" dirty="0">
              <a:latin typeface="Courier New" pitchFamily="49" charset="0"/>
              <a:cs typeface="Arial" pitchFamily="34" charset="0"/>
            </a:endParaRPr>
          </a:p>
          <a:p>
            <a:pPr eaLnBrk="1" hangingPunct="1"/>
            <a:r>
              <a:rPr lang="en-US" altLang="th-TH" sz="1600" b="1" dirty="0" smtClean="0">
                <a:latin typeface="Courier New" pitchFamily="49" charset="0"/>
                <a:cs typeface="Arial" pitchFamily="34" charset="0"/>
              </a:rPr>
              <a:t>   ***</a:t>
            </a:r>
            <a:endParaRPr lang="en-US" altLang="th-TH" sz="1600" b="1" dirty="0">
              <a:latin typeface="Courier New" pitchFamily="49" charset="0"/>
              <a:cs typeface="Arial" pitchFamily="34" charset="0"/>
            </a:endParaRPr>
          </a:p>
          <a:p>
            <a:pPr eaLnBrk="1" hangingPunct="1"/>
            <a:r>
              <a:rPr lang="en-US" altLang="th-TH" sz="1600" b="1" dirty="0" smtClean="0">
                <a:latin typeface="Courier New" pitchFamily="49" charset="0"/>
                <a:cs typeface="Arial" pitchFamily="34" charset="0"/>
              </a:rPr>
              <a:t>  ****</a:t>
            </a:r>
            <a:endParaRPr lang="en-US" altLang="th-TH" sz="1600" b="1" dirty="0">
              <a:latin typeface="Courier New" pitchFamily="49" charset="0"/>
              <a:cs typeface="Arial" pitchFamily="34" charset="0"/>
            </a:endParaRPr>
          </a:p>
          <a:p>
            <a:pPr eaLnBrk="1" hangingPunct="1"/>
            <a:r>
              <a:rPr lang="en-US" altLang="th-TH" sz="1600" b="1" dirty="0" smtClean="0">
                <a:latin typeface="Courier New" pitchFamily="49" charset="0"/>
                <a:cs typeface="Arial" pitchFamily="34" charset="0"/>
              </a:rPr>
              <a:t> *****</a:t>
            </a:r>
          </a:p>
          <a:p>
            <a:pPr eaLnBrk="1" hangingPunct="1"/>
            <a:r>
              <a:rPr lang="en-US" altLang="th-TH" sz="1600" b="1" dirty="0" smtClean="0">
                <a:latin typeface="Courier New" pitchFamily="49" charset="0"/>
                <a:cs typeface="Arial" pitchFamily="34" charset="0"/>
              </a:rPr>
              <a:t>******</a:t>
            </a:r>
            <a:endParaRPr lang="en-US" altLang="th-TH" sz="1600" b="1" dirty="0" smtClean="0">
              <a:latin typeface="Courier New" pitchFamily="49" charset="0"/>
              <a:cs typeface="Arial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0" y="9398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loop6</a:t>
            </a:r>
            <a:endParaRPr lang="th-TH" altLang="th-TH" sz="36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09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9pPr>
          </a:lstStyle>
          <a:p>
            <a:r>
              <a:rPr lang="th-TH" altLang="th-TH" sz="5400" kern="0" dirty="0" smtClean="0">
                <a:solidFill>
                  <a:srgbClr val="FFFF00"/>
                </a:solidFill>
                <a:latin typeface="LilyUPC" pitchFamily="34" charset="-34"/>
              </a:rPr>
              <a:t>โจทย์</a:t>
            </a:r>
            <a:endParaRPr lang="en-US" altLang="th-TH" kern="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4076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endParaRPr lang="en-US" altLang="th-TH" smtClean="0"/>
          </a:p>
          <a:p>
            <a:endParaRPr lang="en-US" altLang="th-TH" smtClean="0"/>
          </a:p>
          <a:p>
            <a:pPr algn="ctr">
              <a:buFontTx/>
              <a:buNone/>
            </a:pPr>
            <a:r>
              <a:rPr lang="en-US" altLang="th-TH" sz="9600" smtClean="0">
                <a:solidFill>
                  <a:srgbClr val="FFE701"/>
                </a:solidFill>
              </a:rPr>
              <a:t>THANK YOU</a:t>
            </a:r>
          </a:p>
          <a:p>
            <a:pPr algn="ctr">
              <a:buFontTx/>
              <a:buNone/>
            </a:pPr>
            <a:r>
              <a:rPr lang="en-US" altLang="th-TH" sz="9600" smtClean="0">
                <a:solidFill>
                  <a:srgbClr val="FFE701"/>
                </a:solidFill>
              </a:rPr>
              <a:t>QUESTION ?</a:t>
            </a:r>
            <a:endParaRPr lang="th-TH" altLang="th-TH" sz="9600" smtClean="0">
              <a:solidFill>
                <a:srgbClr val="FFE70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914400"/>
            <a:ext cx="8382000" cy="5943600"/>
          </a:xfrm>
        </p:spPr>
        <p:txBody>
          <a:bodyPr/>
          <a:lstStyle/>
          <a:p>
            <a:pPr algn="l"/>
            <a:r>
              <a:rPr lang="en-US" altLang="th-TH" sz="3600" dirty="0" smtClean="0">
                <a:solidFill>
                  <a:srgbClr val="FFFF00"/>
                </a:solidFill>
                <a:latin typeface="+mj-lt"/>
                <a:cs typeface="Angsana New" pitchFamily="18" charset="-34"/>
              </a:rPr>
              <a:t>1.</a:t>
            </a:r>
            <a:r>
              <a:rPr lang="th-TH" altLang="th-TH" sz="3600" dirty="0" smtClean="0">
                <a:latin typeface="+mj-lt"/>
                <a:cs typeface="Angsana New" pitchFamily="18" charset="-34"/>
              </a:rPr>
              <a:t>จงเขียนโปรแกรมรับตัวเลข </a:t>
            </a:r>
            <a:r>
              <a:rPr lang="en-US" altLang="th-TH" sz="3600" dirty="0" smtClean="0">
                <a:latin typeface="+mj-lt"/>
                <a:cs typeface="Angsana New" pitchFamily="18" charset="-34"/>
              </a:rPr>
              <a:t>10 </a:t>
            </a:r>
            <a:r>
              <a:rPr lang="th-TH" altLang="th-TH" sz="3600" dirty="0" smtClean="0">
                <a:latin typeface="+mj-lt"/>
                <a:cs typeface="Angsana New" pitchFamily="18" charset="-34"/>
              </a:rPr>
              <a:t>ค่า แล้วหาค่าเฉลี่ย</a:t>
            </a:r>
          </a:p>
          <a:p>
            <a:pPr algn="l"/>
            <a:r>
              <a:rPr lang="en-US" altLang="th-TH" sz="3600" dirty="0" smtClean="0">
                <a:solidFill>
                  <a:srgbClr val="FFFF00"/>
                </a:solidFill>
                <a:latin typeface="+mj-lt"/>
                <a:cs typeface="Angsana New" pitchFamily="18" charset="-34"/>
              </a:rPr>
              <a:t>2.</a:t>
            </a:r>
            <a:r>
              <a:rPr lang="th-TH" altLang="th-TH" sz="3600" dirty="0" smtClean="0">
                <a:latin typeface="+mj-lt"/>
                <a:cs typeface="Angsana New" pitchFamily="18" charset="-34"/>
              </a:rPr>
              <a:t>จง</a:t>
            </a:r>
            <a:r>
              <a:rPr lang="th-TH" altLang="th-TH" sz="3600" dirty="0">
                <a:latin typeface="+mj-lt"/>
                <a:cs typeface="Angsana New" pitchFamily="18" charset="-34"/>
              </a:rPr>
              <a:t>เขียนโปรแกรมรับตัวเลข </a:t>
            </a:r>
            <a:r>
              <a:rPr lang="en-US" altLang="th-TH" sz="3600" dirty="0">
                <a:latin typeface="+mj-lt"/>
                <a:cs typeface="Angsana New" pitchFamily="18" charset="-34"/>
              </a:rPr>
              <a:t>n</a:t>
            </a:r>
            <a:r>
              <a:rPr lang="en-US" altLang="th-TH" sz="3600" dirty="0" smtClean="0">
                <a:latin typeface="+mj-lt"/>
                <a:cs typeface="Angsana New" pitchFamily="18" charset="-34"/>
              </a:rPr>
              <a:t> </a:t>
            </a:r>
            <a:r>
              <a:rPr lang="th-TH" altLang="th-TH" sz="3600" dirty="0">
                <a:latin typeface="+mj-lt"/>
                <a:cs typeface="Angsana New" pitchFamily="18" charset="-34"/>
              </a:rPr>
              <a:t>ค่า แล้วหา</a:t>
            </a:r>
            <a:r>
              <a:rPr lang="th-TH" altLang="th-TH" sz="3600" dirty="0" smtClean="0">
                <a:latin typeface="+mj-lt"/>
                <a:cs typeface="Angsana New" pitchFamily="18" charset="-34"/>
              </a:rPr>
              <a:t>ค่าเฉลี่ย</a:t>
            </a:r>
          </a:p>
          <a:p>
            <a:pPr algn="l"/>
            <a:r>
              <a:rPr lang="en-US" altLang="th-TH" sz="3600" dirty="0" smtClean="0">
                <a:solidFill>
                  <a:srgbClr val="FFFF00"/>
                </a:solidFill>
                <a:latin typeface="+mj-lt"/>
                <a:cs typeface="Angsana New" pitchFamily="18" charset="-34"/>
              </a:rPr>
              <a:t>3.</a:t>
            </a:r>
            <a:r>
              <a:rPr lang="th-TH" altLang="th-TH" sz="3600" dirty="0" smtClean="0">
                <a:latin typeface="+mj-lt"/>
                <a:cs typeface="Angsana New" pitchFamily="18" charset="-34"/>
              </a:rPr>
              <a:t>จงเขียนโปรแกรมรับตัวเลข </a:t>
            </a:r>
            <a:r>
              <a:rPr lang="en-US" altLang="th-TH" sz="3600" dirty="0" smtClean="0">
                <a:latin typeface="+mj-lt"/>
                <a:cs typeface="Angsana New" pitchFamily="18" charset="-34"/>
              </a:rPr>
              <a:t>10 </a:t>
            </a:r>
            <a:r>
              <a:rPr lang="th-TH" altLang="th-TH" sz="3600" dirty="0" smtClean="0">
                <a:latin typeface="+mj-lt"/>
                <a:cs typeface="Angsana New" pitchFamily="18" charset="-34"/>
              </a:rPr>
              <a:t>ค่า แล้วบอกค่าสูงสุดและต่ำสุด</a:t>
            </a:r>
          </a:p>
          <a:p>
            <a:pPr algn="l"/>
            <a:r>
              <a:rPr lang="en-US" altLang="th-TH" sz="3600" dirty="0" smtClean="0">
                <a:solidFill>
                  <a:srgbClr val="FFFF00"/>
                </a:solidFill>
                <a:latin typeface="+mj-lt"/>
                <a:cs typeface="Angsana New" pitchFamily="18" charset="-34"/>
              </a:rPr>
              <a:t>4.</a:t>
            </a:r>
            <a:r>
              <a:rPr lang="th-TH" altLang="th-TH" sz="3600" dirty="0" smtClean="0">
                <a:latin typeface="+mj-lt"/>
                <a:cs typeface="Angsana New" pitchFamily="18" charset="-34"/>
              </a:rPr>
              <a:t>จง</a:t>
            </a:r>
            <a:r>
              <a:rPr lang="th-TH" altLang="th-TH" sz="3600" dirty="0">
                <a:latin typeface="+mj-lt"/>
                <a:cs typeface="Angsana New" pitchFamily="18" charset="-34"/>
              </a:rPr>
              <a:t>เขียนโปรแกรมรับตัวเลข </a:t>
            </a:r>
            <a:r>
              <a:rPr lang="en-US" altLang="th-TH" sz="3600" dirty="0">
                <a:latin typeface="+mj-lt"/>
                <a:cs typeface="Angsana New" pitchFamily="18" charset="-34"/>
              </a:rPr>
              <a:t>n</a:t>
            </a:r>
            <a:r>
              <a:rPr lang="en-US" altLang="th-TH" sz="3600" dirty="0" smtClean="0">
                <a:latin typeface="+mj-lt"/>
                <a:cs typeface="Angsana New" pitchFamily="18" charset="-34"/>
              </a:rPr>
              <a:t> </a:t>
            </a:r>
            <a:r>
              <a:rPr lang="th-TH" altLang="th-TH" sz="3600" dirty="0">
                <a:latin typeface="+mj-lt"/>
                <a:cs typeface="Angsana New" pitchFamily="18" charset="-34"/>
              </a:rPr>
              <a:t>ค่า แล้วบอกค่าสูงสุดและ</a:t>
            </a:r>
            <a:r>
              <a:rPr lang="th-TH" altLang="th-TH" sz="3600" dirty="0" smtClean="0">
                <a:latin typeface="+mj-lt"/>
                <a:cs typeface="Angsana New" pitchFamily="18" charset="-34"/>
              </a:rPr>
              <a:t>ต่ำสุด</a:t>
            </a:r>
          </a:p>
          <a:p>
            <a:pPr algn="l"/>
            <a:r>
              <a:rPr lang="en-US" altLang="th-TH" sz="3600" dirty="0" smtClean="0">
                <a:solidFill>
                  <a:srgbClr val="FFFF00"/>
                </a:solidFill>
                <a:latin typeface="+mj-lt"/>
                <a:cs typeface="Angsana New" pitchFamily="18" charset="-34"/>
              </a:rPr>
              <a:t>5.</a:t>
            </a:r>
            <a:r>
              <a:rPr lang="th-TH" altLang="th-TH" sz="3600" dirty="0" smtClean="0">
                <a:latin typeface="+mj-lt"/>
                <a:cs typeface="Angsana New" pitchFamily="18" charset="-34"/>
              </a:rPr>
              <a:t>จง</a:t>
            </a:r>
            <a:r>
              <a:rPr lang="th-TH" altLang="th-TH" sz="3600" dirty="0">
                <a:latin typeface="+mj-lt"/>
                <a:cs typeface="Angsana New" pitchFamily="18" charset="-34"/>
              </a:rPr>
              <a:t>เขียนโปรแกรมรับตัวเลข </a:t>
            </a:r>
            <a:r>
              <a:rPr lang="en-US" altLang="th-TH" sz="3600" dirty="0">
                <a:latin typeface="+mj-lt"/>
                <a:cs typeface="Angsana New" pitchFamily="18" charset="-34"/>
              </a:rPr>
              <a:t>n </a:t>
            </a:r>
            <a:r>
              <a:rPr lang="th-TH" altLang="th-TH" sz="3600" dirty="0">
                <a:latin typeface="+mj-lt"/>
                <a:cs typeface="Angsana New" pitchFamily="18" charset="-34"/>
              </a:rPr>
              <a:t>ค่า แล้วบอกค่าสูงสุดและ</a:t>
            </a:r>
            <a:r>
              <a:rPr lang="th-TH" altLang="th-TH" sz="3600" dirty="0" smtClean="0">
                <a:latin typeface="+mj-lt"/>
                <a:cs typeface="Angsana New" pitchFamily="18" charset="-34"/>
              </a:rPr>
              <a:t>ต่ำสุด และ ผลต่างระหว่าง </a:t>
            </a:r>
            <a:r>
              <a:rPr lang="th-TH" altLang="th-TH" sz="3600" dirty="0">
                <a:latin typeface="+mj-lt"/>
                <a:cs typeface="Angsana New" pitchFamily="18" charset="-34"/>
              </a:rPr>
              <a:t>ค่าสูงสุดและต่ำสุด</a:t>
            </a:r>
            <a:endParaRPr lang="th-TH" altLang="th-TH" sz="3600" dirty="0" smtClean="0">
              <a:latin typeface="+mj-lt"/>
              <a:cs typeface="Angsana New" pitchFamily="18" charset="-34"/>
            </a:endParaRPr>
          </a:p>
          <a:p>
            <a:pPr algn="l"/>
            <a:r>
              <a:rPr lang="en-US" altLang="th-TH" sz="3600" dirty="0" smtClean="0">
                <a:solidFill>
                  <a:srgbClr val="FFFF00"/>
                </a:solidFill>
                <a:latin typeface="+mj-lt"/>
                <a:cs typeface="Angsana New" pitchFamily="18" charset="-34"/>
              </a:rPr>
              <a:t>6.</a:t>
            </a:r>
            <a:r>
              <a:rPr lang="th-TH" altLang="th-TH" sz="3600" dirty="0" smtClean="0">
                <a:latin typeface="+mj-lt"/>
                <a:cs typeface="Angsana New" pitchFamily="18" charset="-34"/>
              </a:rPr>
              <a:t>จง</a:t>
            </a:r>
            <a:r>
              <a:rPr lang="th-TH" altLang="th-TH" sz="3600" dirty="0">
                <a:latin typeface="+mj-lt"/>
                <a:cs typeface="Angsana New" pitchFamily="18" charset="-34"/>
              </a:rPr>
              <a:t>เขียนโปรแกรมรับ</a:t>
            </a:r>
            <a:r>
              <a:rPr lang="th-TH" altLang="th-TH" sz="3600" dirty="0" smtClean="0">
                <a:latin typeface="+mj-lt"/>
                <a:cs typeface="Angsana New" pitchFamily="18" charset="-34"/>
              </a:rPr>
              <a:t>ตัวเลข </a:t>
            </a:r>
            <a:r>
              <a:rPr lang="en-US" altLang="th-TH" sz="3600" dirty="0" smtClean="0">
                <a:latin typeface="+mj-lt"/>
                <a:cs typeface="Angsana New" pitchFamily="18" charset="-34"/>
              </a:rPr>
              <a:t>n</a:t>
            </a:r>
            <a:r>
              <a:rPr lang="th-TH" altLang="th-TH" sz="3600" dirty="0" smtClean="0">
                <a:latin typeface="+mj-lt"/>
                <a:cs typeface="Angsana New" pitchFamily="18" charset="-34"/>
              </a:rPr>
              <a:t> </a:t>
            </a:r>
            <a:r>
              <a:rPr lang="th-TH" altLang="th-TH" sz="3600" dirty="0">
                <a:latin typeface="+mj-lt"/>
                <a:cs typeface="Angsana New" pitchFamily="18" charset="-34"/>
              </a:rPr>
              <a:t>แล้วแจ้งว่าตัวเลขตั้งแต่ 1 </a:t>
            </a:r>
            <a:r>
              <a:rPr lang="th-TH" altLang="th-TH" sz="3600" dirty="0" smtClean="0">
                <a:latin typeface="+mj-lt"/>
                <a:cs typeface="Angsana New" pitchFamily="18" charset="-34"/>
              </a:rPr>
              <a:t>ถึง </a:t>
            </a:r>
            <a:r>
              <a:rPr lang="en-US" altLang="th-TH" sz="3600" dirty="0" smtClean="0">
                <a:latin typeface="+mj-lt"/>
                <a:cs typeface="Angsana New" pitchFamily="18" charset="-34"/>
              </a:rPr>
              <a:t>n </a:t>
            </a:r>
            <a:r>
              <a:rPr lang="th-TH" altLang="th-TH" sz="3600" dirty="0" smtClean="0">
                <a:latin typeface="+mj-lt"/>
                <a:cs typeface="Angsana New" pitchFamily="18" charset="-34"/>
              </a:rPr>
              <a:t>มีจำ</a:t>
            </a:r>
            <a:r>
              <a:rPr lang="th-TH" altLang="th-TH" sz="3600" dirty="0">
                <a:latin typeface="+mj-lt"/>
                <a:cs typeface="Angsana New" pitchFamily="18" charset="-34"/>
              </a:rPr>
              <a:t>นวนเฉพาะกี่</a:t>
            </a:r>
            <a:r>
              <a:rPr lang="th-TH" altLang="th-TH" sz="3600" dirty="0" smtClean="0">
                <a:latin typeface="+mj-lt"/>
                <a:cs typeface="Angsana New" pitchFamily="18" charset="-34"/>
              </a:rPr>
              <a:t>ตัว</a:t>
            </a:r>
          </a:p>
          <a:p>
            <a:pPr algn="l"/>
            <a:r>
              <a:rPr lang="en-US" altLang="th-TH" sz="3600" dirty="0" smtClean="0">
                <a:solidFill>
                  <a:srgbClr val="FFFF00"/>
                </a:solidFill>
                <a:latin typeface="+mj-lt"/>
                <a:cs typeface="Angsana New" pitchFamily="18" charset="-34"/>
              </a:rPr>
              <a:t>7.</a:t>
            </a:r>
            <a:r>
              <a:rPr lang="th-TH" altLang="th-TH" sz="3600" dirty="0" smtClean="0">
                <a:latin typeface="+mj-lt"/>
                <a:cs typeface="Angsana New" pitchFamily="18" charset="-34"/>
              </a:rPr>
              <a:t>จง</a:t>
            </a:r>
            <a:r>
              <a:rPr lang="th-TH" altLang="th-TH" sz="3600" dirty="0">
                <a:latin typeface="+mj-lt"/>
                <a:cs typeface="Angsana New" pitchFamily="18" charset="-34"/>
              </a:rPr>
              <a:t>เขียนโปรแกรมรับตัวเลข </a:t>
            </a:r>
            <a:r>
              <a:rPr lang="en-US" altLang="th-TH" sz="3600" dirty="0">
                <a:latin typeface="+mj-lt"/>
                <a:cs typeface="Angsana New" pitchFamily="18" charset="-34"/>
              </a:rPr>
              <a:t>n</a:t>
            </a:r>
            <a:r>
              <a:rPr lang="th-TH" altLang="th-TH" sz="3600" dirty="0">
                <a:latin typeface="+mj-lt"/>
                <a:cs typeface="Angsana New" pitchFamily="18" charset="-34"/>
              </a:rPr>
              <a:t> แล้วแจ้งว่าตัวเลขตั้งแต่ 1 ถึง </a:t>
            </a:r>
            <a:r>
              <a:rPr lang="en-US" altLang="th-TH" sz="3600" dirty="0">
                <a:latin typeface="+mj-lt"/>
                <a:cs typeface="Angsana New" pitchFamily="18" charset="-34"/>
              </a:rPr>
              <a:t>n </a:t>
            </a:r>
            <a:r>
              <a:rPr lang="th-TH" altLang="th-TH" sz="3600" dirty="0">
                <a:latin typeface="+mj-lt"/>
                <a:cs typeface="Angsana New" pitchFamily="18" charset="-34"/>
              </a:rPr>
              <a:t>มีจำนวนเฉพาะกี่ตัว พร้อมแสดงจำนวนเฉพาะออกมาทางจอภาพ</a:t>
            </a:r>
            <a:endParaRPr lang="en-US" altLang="th-TH" sz="3600" dirty="0">
              <a:latin typeface="+mj-lt"/>
              <a:cs typeface="Angsana New" pitchFamily="18" charset="-34"/>
            </a:endParaRPr>
          </a:p>
          <a:p>
            <a:pPr algn="l"/>
            <a:endParaRPr lang="en-US" altLang="th-TH" sz="3600" dirty="0" smtClean="0">
              <a:latin typeface="+mj-lt"/>
              <a:cs typeface="Angsana New" pitchFamily="18" charset="-34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09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9pPr>
          </a:lstStyle>
          <a:p>
            <a:pPr algn="r"/>
            <a:r>
              <a:rPr lang="th-TH" altLang="th-TH" sz="5400" kern="0" dirty="0" smtClean="0">
                <a:solidFill>
                  <a:srgbClr val="FFFF00"/>
                </a:solidFill>
                <a:latin typeface="LilyUPC" pitchFamily="34" charset="-34"/>
              </a:rPr>
              <a:t>แบบฝึกหัด</a:t>
            </a:r>
            <a:endParaRPr lang="en-US" altLang="th-TH" kern="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2357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09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9pPr>
          </a:lstStyle>
          <a:p>
            <a:pPr algn="r"/>
            <a:r>
              <a:rPr lang="th-TH" altLang="th-TH" sz="5400" kern="0" dirty="0" smtClean="0">
                <a:solidFill>
                  <a:srgbClr val="FFFF00"/>
                </a:solidFill>
                <a:latin typeface="LilyUPC" pitchFamily="34" charset="-34"/>
              </a:rPr>
              <a:t>แบบฝึกหัด</a:t>
            </a:r>
            <a:endParaRPr lang="en-US" altLang="th-TH" kern="0" dirty="0" smtClean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914400"/>
            <a:ext cx="8610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solidFill>
                  <a:srgbClr val="FFFF00"/>
                </a:solidFill>
                <a:cs typeface="Angsana New" pitchFamily="18" charset="-34"/>
              </a:rPr>
              <a:t>8.</a:t>
            </a:r>
            <a:r>
              <a:rPr lang="th-TH" sz="3600" dirty="0" smtClean="0"/>
              <a:t>จง</a:t>
            </a:r>
            <a:r>
              <a:rPr lang="th-TH" sz="3600" dirty="0"/>
              <a:t>เขียนโปรแกรมให้มีผลลัพธ์</a:t>
            </a:r>
            <a:r>
              <a:rPr lang="th-TH" sz="3600" dirty="0" smtClean="0"/>
              <a:t>ดังนี้ </a:t>
            </a:r>
            <a:r>
              <a:rPr lang="en-US" sz="3600" dirty="0" smtClean="0"/>
              <a:t>3 6 9 12 15 ...300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FF00"/>
                </a:solidFill>
                <a:cs typeface="Angsana New" pitchFamily="18" charset="-34"/>
              </a:rPr>
              <a:t>9.</a:t>
            </a:r>
            <a:r>
              <a:rPr lang="th-TH" sz="3600" dirty="0" smtClean="0"/>
              <a:t>จง</a:t>
            </a:r>
            <a:r>
              <a:rPr lang="th-TH" sz="3600" dirty="0"/>
              <a:t>เขียนโปรแกรมให้มีผลลัพธ์ดังนี้ </a:t>
            </a:r>
            <a:r>
              <a:rPr lang="en-US" sz="3600" dirty="0" smtClean="0"/>
              <a:t>a b c e d f g … z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FF00"/>
                </a:solidFill>
                <a:cs typeface="Angsana New" pitchFamily="18" charset="-34"/>
              </a:rPr>
              <a:t>10.</a:t>
            </a:r>
            <a:r>
              <a:rPr lang="th-TH" sz="3600" dirty="0" smtClean="0"/>
              <a:t>จง</a:t>
            </a:r>
            <a:r>
              <a:rPr lang="th-TH" sz="3600" dirty="0"/>
              <a:t>เขียนโปรแกรมให้มีผลลัพธ์</a:t>
            </a:r>
            <a:r>
              <a:rPr lang="th-TH" sz="3600" dirty="0" smtClean="0"/>
              <a:t>ดังนี้ </a:t>
            </a:r>
            <a:r>
              <a:rPr lang="en-US" sz="3600" dirty="0" smtClean="0"/>
              <a:t>z y x w v u … a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FF00"/>
                </a:solidFill>
                <a:cs typeface="Angsana New" pitchFamily="18" charset="-34"/>
              </a:rPr>
              <a:t>11.</a:t>
            </a:r>
            <a:r>
              <a:rPr lang="th-TH" sz="3600" dirty="0" smtClean="0"/>
              <a:t>จง</a:t>
            </a:r>
            <a:r>
              <a:rPr lang="th-TH" sz="3600" dirty="0"/>
              <a:t>เขียนโปรแกรมให้มีผลลัพธ์ดังนี้ </a:t>
            </a:r>
            <a:r>
              <a:rPr lang="en-US" sz="3600" dirty="0" smtClean="0"/>
              <a:t>A B C D E F G </a:t>
            </a:r>
            <a:r>
              <a:rPr lang="en-US" sz="3600" dirty="0"/>
              <a:t>… </a:t>
            </a:r>
            <a:r>
              <a:rPr lang="en-US" sz="3600" dirty="0" smtClean="0"/>
              <a:t>Z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FF00"/>
                </a:solidFill>
                <a:cs typeface="Angsana New" pitchFamily="18" charset="-34"/>
              </a:rPr>
              <a:t>12</a:t>
            </a:r>
            <a:r>
              <a:rPr lang="en-US" sz="3600" dirty="0">
                <a:solidFill>
                  <a:srgbClr val="FFFF00"/>
                </a:solidFill>
                <a:cs typeface="Angsana New" pitchFamily="18" charset="-34"/>
              </a:rPr>
              <a:t>.</a:t>
            </a:r>
            <a:r>
              <a:rPr lang="th-TH" sz="3600" dirty="0" smtClean="0"/>
              <a:t>จง</a:t>
            </a:r>
            <a:r>
              <a:rPr lang="th-TH" sz="3600" dirty="0"/>
              <a:t>เขียนโปรแกรมให้มีผลลัพธ์</a:t>
            </a:r>
            <a:r>
              <a:rPr lang="th-TH" sz="3600" dirty="0" smtClean="0"/>
              <a:t>ดังนี้ </a:t>
            </a:r>
            <a:r>
              <a:rPr lang="en-US" sz="3600" dirty="0" smtClean="0"/>
              <a:t>Z Y X W V U … A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13.</a:t>
            </a:r>
            <a:r>
              <a:rPr lang="th-TH" sz="3600" dirty="0" smtClean="0"/>
              <a:t>รับเลขจำนวนเต็ม </a:t>
            </a:r>
            <a:r>
              <a:rPr lang="en-US" sz="3600" dirty="0" smtClean="0"/>
              <a:t>n </a:t>
            </a:r>
            <a:r>
              <a:rPr lang="th-TH" sz="3600" dirty="0" smtClean="0"/>
              <a:t>และหาว่า ตั้งแต่ </a:t>
            </a:r>
            <a:r>
              <a:rPr lang="en-US" sz="3600" dirty="0" smtClean="0"/>
              <a:t>1 </a:t>
            </a:r>
            <a:r>
              <a:rPr lang="th-TH" sz="3600" dirty="0" smtClean="0"/>
              <a:t>ถึง </a:t>
            </a:r>
            <a:r>
              <a:rPr lang="en-US" sz="3600" dirty="0" smtClean="0"/>
              <a:t>n </a:t>
            </a:r>
            <a:r>
              <a:rPr lang="th-TH" sz="3600" dirty="0" smtClean="0"/>
              <a:t>มีเลขจำนวนคู่กี่ตัว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14.</a:t>
            </a:r>
            <a:r>
              <a:rPr lang="th-TH" sz="3600" dirty="0" smtClean="0"/>
              <a:t>รับ</a:t>
            </a:r>
            <a:r>
              <a:rPr lang="th-TH" sz="3600" dirty="0"/>
              <a:t>เลขจำนวนเต็ม </a:t>
            </a:r>
            <a:r>
              <a:rPr lang="en-US" sz="3600" dirty="0"/>
              <a:t>n </a:t>
            </a:r>
            <a:r>
              <a:rPr lang="th-TH" sz="3600" dirty="0"/>
              <a:t>และ</a:t>
            </a:r>
            <a:r>
              <a:rPr lang="th-TH" sz="3600" dirty="0" smtClean="0"/>
              <a:t>หาค่าผลรวมเลขจำนวนคู่ ตั้งแต่ </a:t>
            </a:r>
            <a:r>
              <a:rPr lang="en-US" sz="3600" dirty="0" smtClean="0"/>
              <a:t>1 </a:t>
            </a:r>
            <a:r>
              <a:rPr lang="th-TH" sz="3600" dirty="0" smtClean="0"/>
              <a:t>ถึง </a:t>
            </a:r>
            <a:r>
              <a:rPr lang="en-US" sz="3600" dirty="0" smtClean="0"/>
              <a:t>n</a:t>
            </a:r>
            <a:endParaRPr lang="th-TH" sz="3600" dirty="0" smtClean="0"/>
          </a:p>
          <a:p>
            <a:pPr marL="0" indent="0"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15.</a:t>
            </a:r>
            <a:r>
              <a:rPr lang="th-TH" sz="3600" dirty="0" smtClean="0"/>
              <a:t>รับ</a:t>
            </a:r>
            <a:r>
              <a:rPr lang="th-TH" sz="3600" dirty="0"/>
              <a:t>เลขจำนวนเต็ม </a:t>
            </a:r>
            <a:r>
              <a:rPr lang="en-US" sz="3600" dirty="0" smtClean="0"/>
              <a:t>n </a:t>
            </a:r>
            <a:r>
              <a:rPr lang="th-TH" sz="3600" dirty="0"/>
              <a:t>และ</a:t>
            </a:r>
            <a:r>
              <a:rPr lang="th-TH" sz="3600" dirty="0" smtClean="0"/>
              <a:t>หาเลขที่</a:t>
            </a:r>
            <a:r>
              <a:rPr lang="th-TH" sz="3600" dirty="0"/>
              <a:t>หารด้วย 5 ลง</a:t>
            </a:r>
            <a:r>
              <a:rPr lang="th-TH" sz="3600" dirty="0" smtClean="0"/>
              <a:t>ตัว </a:t>
            </a:r>
            <a:r>
              <a:rPr lang="th-TH" sz="3600" dirty="0"/>
              <a:t>ตั้งแต่ </a:t>
            </a:r>
            <a:r>
              <a:rPr lang="en-US" sz="3600" dirty="0"/>
              <a:t>1 </a:t>
            </a:r>
            <a:r>
              <a:rPr lang="th-TH" sz="3600" dirty="0"/>
              <a:t>ถึง </a:t>
            </a:r>
            <a:r>
              <a:rPr lang="en-US" sz="3600" dirty="0"/>
              <a:t>n</a:t>
            </a:r>
            <a:endParaRPr lang="th-TH" sz="3600" dirty="0" smtClean="0"/>
          </a:p>
          <a:p>
            <a:pPr marL="0" indent="0"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16.</a:t>
            </a:r>
            <a:r>
              <a:rPr lang="th-TH" sz="3600" dirty="0" smtClean="0"/>
              <a:t>รับ</a:t>
            </a:r>
            <a:r>
              <a:rPr lang="th-TH" sz="3600" dirty="0"/>
              <a:t>เลขจำนวนเต็ม </a:t>
            </a:r>
            <a:r>
              <a:rPr lang="en-US" sz="3600" dirty="0"/>
              <a:t>n </a:t>
            </a:r>
            <a:r>
              <a:rPr lang="th-TH" sz="3600" dirty="0"/>
              <a:t>และ</a:t>
            </a:r>
            <a:r>
              <a:rPr lang="th-TH" sz="3600" dirty="0" smtClean="0"/>
              <a:t>หาว่า </a:t>
            </a:r>
            <a:r>
              <a:rPr lang="th-TH" sz="3600" dirty="0"/>
              <a:t>ตั้งแต่ </a:t>
            </a:r>
            <a:r>
              <a:rPr lang="en-US" sz="3600" dirty="0"/>
              <a:t>1 </a:t>
            </a:r>
            <a:r>
              <a:rPr lang="th-TH" sz="3600" dirty="0"/>
              <a:t>ถึง </a:t>
            </a:r>
            <a:r>
              <a:rPr lang="en-US" sz="3600" dirty="0" smtClean="0"/>
              <a:t>n</a:t>
            </a:r>
            <a:r>
              <a:rPr lang="th-TH" sz="3600" dirty="0" smtClean="0"/>
              <a:t> เลขที่</a:t>
            </a:r>
            <a:r>
              <a:rPr lang="th-TH" sz="3600" dirty="0"/>
              <a:t>หารด้วย 5 </a:t>
            </a:r>
            <a:r>
              <a:rPr lang="th-TH" sz="3600" dirty="0" smtClean="0"/>
              <a:t>ลง</a:t>
            </a:r>
          </a:p>
          <a:p>
            <a:pPr marL="0" indent="0">
              <a:buNone/>
            </a:pPr>
            <a:r>
              <a:rPr lang="th-TH" sz="3600" dirty="0" smtClean="0"/>
              <a:t>ตัว มีกี่ตัว</a:t>
            </a: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th-TH" sz="3600" dirty="0"/>
          </a:p>
          <a:p>
            <a:pPr marL="0" indent="0">
              <a:buNone/>
            </a:pPr>
            <a:r>
              <a:rPr lang="en-US" altLang="th-TH" sz="3600" dirty="0" smtClean="0">
                <a:cs typeface="Angsana New" pitchFamily="18" charset="-34"/>
              </a:rPr>
              <a:t> </a:t>
            </a:r>
            <a:endParaRPr lang="en-US" altLang="th-TH" sz="3600" kern="0" dirty="0" smtClean="0"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802464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09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9pPr>
          </a:lstStyle>
          <a:p>
            <a:pPr algn="r"/>
            <a:r>
              <a:rPr lang="th-TH" altLang="th-TH" sz="5400" kern="0" dirty="0" smtClean="0">
                <a:solidFill>
                  <a:srgbClr val="FFFF00"/>
                </a:solidFill>
                <a:latin typeface="LilyUPC" pitchFamily="34" charset="-34"/>
              </a:rPr>
              <a:t>แบบฝึกหัด</a:t>
            </a:r>
            <a:endParaRPr lang="en-US" altLang="th-TH" kern="0" dirty="0" smtClean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914400"/>
            <a:ext cx="83820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17.</a:t>
            </a:r>
            <a:r>
              <a:rPr lang="th-TH" sz="3600" dirty="0" smtClean="0"/>
              <a:t>รับ</a:t>
            </a:r>
            <a:r>
              <a:rPr lang="th-TH" sz="3600" dirty="0"/>
              <a:t>เลขจำนวนเต็ม </a:t>
            </a:r>
            <a:r>
              <a:rPr lang="en-US" sz="3600" dirty="0" smtClean="0"/>
              <a:t>n</a:t>
            </a:r>
            <a:r>
              <a:rPr lang="en-US" sz="3600" dirty="0"/>
              <a:t> </a:t>
            </a:r>
            <a:r>
              <a:rPr lang="th-TH" sz="3600" dirty="0" smtClean="0"/>
              <a:t>และ </a:t>
            </a:r>
            <a:r>
              <a:rPr lang="en-US" sz="3600" dirty="0" smtClean="0"/>
              <a:t>m </a:t>
            </a:r>
            <a:r>
              <a:rPr lang="th-TH" sz="3600" dirty="0" smtClean="0"/>
              <a:t>และแสดง</a:t>
            </a:r>
            <a:r>
              <a:rPr lang="en-US" sz="3600" dirty="0" smtClean="0"/>
              <a:t> n </a:t>
            </a:r>
            <a:r>
              <a:rPr lang="th-TH" sz="3600" dirty="0" smtClean="0"/>
              <a:t>ที่หารด้วย </a:t>
            </a:r>
            <a:r>
              <a:rPr lang="en-US" sz="3600" dirty="0"/>
              <a:t>m</a:t>
            </a:r>
            <a:r>
              <a:rPr lang="th-TH" sz="3600" dirty="0" smtClean="0"/>
              <a:t> </a:t>
            </a:r>
            <a:r>
              <a:rPr lang="th-TH" sz="3600" dirty="0"/>
              <a:t>ลง</a:t>
            </a:r>
            <a:r>
              <a:rPr lang="th-TH" sz="3600" dirty="0" smtClean="0"/>
              <a:t>ตัว </a:t>
            </a:r>
            <a:r>
              <a:rPr lang="th-TH" sz="3600" dirty="0"/>
              <a:t>ตั้งแต่ </a:t>
            </a:r>
            <a:r>
              <a:rPr lang="en-US" sz="3600" dirty="0"/>
              <a:t>1 </a:t>
            </a:r>
            <a:r>
              <a:rPr lang="th-TH" sz="3600" dirty="0"/>
              <a:t>ถึง </a:t>
            </a:r>
            <a:r>
              <a:rPr lang="en-US" sz="3600" dirty="0"/>
              <a:t>n</a:t>
            </a:r>
            <a:endParaRPr lang="th-TH" sz="3600" dirty="0"/>
          </a:p>
          <a:p>
            <a:pPr marL="0" indent="0"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18.</a:t>
            </a:r>
            <a:r>
              <a:rPr lang="th-TH" sz="3600" dirty="0" smtClean="0"/>
              <a:t>จง</a:t>
            </a:r>
            <a:r>
              <a:rPr lang="th-TH" sz="3600" dirty="0"/>
              <a:t>เขียน</a:t>
            </a:r>
            <a:r>
              <a:rPr lang="th-TH" sz="3600" dirty="0" smtClean="0"/>
              <a:t>โปรแกรมรับ</a:t>
            </a:r>
            <a:r>
              <a:rPr lang="th-TH" sz="3600" dirty="0"/>
              <a:t>ตัวเลขเข้ามา </a:t>
            </a:r>
            <a:r>
              <a:rPr lang="en-US" sz="3600" dirty="0" smtClean="0"/>
              <a:t>1</a:t>
            </a:r>
            <a:r>
              <a:rPr lang="th-TH" sz="3600" dirty="0" smtClean="0"/>
              <a:t> จำนวน </a:t>
            </a:r>
            <a:r>
              <a:rPr lang="th-TH" sz="3600" dirty="0"/>
              <a:t>แล้วหาผลรวมตั้งแต่ </a:t>
            </a:r>
            <a:r>
              <a:rPr lang="en-US" sz="3600" dirty="0" smtClean="0"/>
              <a:t>1 </a:t>
            </a:r>
            <a:r>
              <a:rPr lang="th-TH" sz="3600" dirty="0" smtClean="0"/>
              <a:t>จนถึงจำนวน</a:t>
            </a:r>
            <a:r>
              <a:rPr lang="th-TH" sz="3600" dirty="0"/>
              <a:t>นั้น </a:t>
            </a:r>
          </a:p>
          <a:p>
            <a:pPr marL="0" indent="0">
              <a:buNone/>
            </a:pPr>
            <a:r>
              <a:rPr lang="en-US" sz="3600" dirty="0" smtClean="0"/>
              <a:t>Enter Number </a:t>
            </a:r>
            <a:r>
              <a:rPr lang="en-US" sz="3600" u="sng" dirty="0" smtClean="0">
                <a:solidFill>
                  <a:srgbClr val="FF0000"/>
                </a:solidFill>
              </a:rPr>
              <a:t>30</a:t>
            </a:r>
          </a:p>
          <a:p>
            <a:pPr marL="0" indent="0">
              <a:buNone/>
            </a:pPr>
            <a:r>
              <a:rPr lang="en-US" sz="3600" dirty="0" smtClean="0"/>
              <a:t>Sum of 1-30 : </a:t>
            </a:r>
            <a:r>
              <a:rPr lang="en-US" sz="3600" u="sng" dirty="0" smtClean="0">
                <a:solidFill>
                  <a:srgbClr val="FF0000"/>
                </a:solidFill>
              </a:rPr>
              <a:t>__</a:t>
            </a:r>
            <a:br>
              <a:rPr lang="en-US" sz="3600" u="sng" dirty="0" smtClean="0">
                <a:solidFill>
                  <a:srgbClr val="FF0000"/>
                </a:solidFill>
              </a:rPr>
            </a:br>
            <a:r>
              <a:rPr lang="en-US" sz="3600" dirty="0" smtClean="0">
                <a:solidFill>
                  <a:srgbClr val="FFFF00"/>
                </a:solidFill>
              </a:rPr>
              <a:t>19.</a:t>
            </a:r>
            <a:r>
              <a:rPr lang="th-TH" sz="3600" dirty="0" smtClean="0"/>
              <a:t>เขียนโปรแกรมรับข้อมูลของนักเรียนทีละคน คือ </a:t>
            </a:r>
            <a:r>
              <a:rPr lang="en-US" sz="3600" dirty="0" smtClean="0"/>
              <a:t>ID, Name, X (</a:t>
            </a:r>
            <a:r>
              <a:rPr lang="th-TH" sz="3600" dirty="0" smtClean="0"/>
              <a:t>คะแนน</a:t>
            </a:r>
            <a:r>
              <a:rPr lang="en-US" sz="3600" dirty="0" smtClean="0"/>
              <a:t>) </a:t>
            </a:r>
            <a:r>
              <a:rPr lang="th-TH" sz="3600" dirty="0" smtClean="0"/>
              <a:t>ด้วยคำสั่ง </a:t>
            </a:r>
            <a:r>
              <a:rPr lang="en-US" sz="3600" dirty="0" smtClean="0"/>
              <a:t>while </a:t>
            </a:r>
            <a:r>
              <a:rPr lang="th-TH" sz="3600" dirty="0" smtClean="0"/>
              <a:t>และนับจำนวนนักเรียน กำหนดเงื่อนไขสำหรับออกจาก </a:t>
            </a:r>
            <a:r>
              <a:rPr lang="en-US" sz="3600" dirty="0" smtClean="0"/>
              <a:t>while </a:t>
            </a:r>
            <a:r>
              <a:rPr lang="th-TH" sz="3600" dirty="0" smtClean="0"/>
              <a:t>ด้วยค่า </a:t>
            </a:r>
            <a:r>
              <a:rPr lang="en-US" sz="3600" dirty="0" smtClean="0"/>
              <a:t>ID = 9</a:t>
            </a:r>
            <a:endParaRPr lang="th-TH" sz="3600" dirty="0"/>
          </a:p>
          <a:p>
            <a:pPr marL="0" indent="0">
              <a:buNone/>
            </a:pPr>
            <a:endParaRPr lang="th-TH" sz="3600" dirty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th-TH" sz="3600" dirty="0"/>
          </a:p>
          <a:p>
            <a:pPr marL="0" indent="0">
              <a:buNone/>
            </a:pPr>
            <a:r>
              <a:rPr lang="en-US" altLang="th-TH" sz="3600" dirty="0" smtClean="0">
                <a:cs typeface="Angsana New" pitchFamily="18" charset="-34"/>
              </a:rPr>
              <a:t> </a:t>
            </a:r>
            <a:endParaRPr lang="en-US" altLang="th-TH" sz="3600" kern="0" dirty="0" smtClean="0"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916668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09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9pPr>
          </a:lstStyle>
          <a:p>
            <a:pPr algn="r"/>
            <a:r>
              <a:rPr lang="th-TH" altLang="th-TH" sz="5400" kern="0" dirty="0" smtClean="0">
                <a:solidFill>
                  <a:srgbClr val="FFFF00"/>
                </a:solidFill>
                <a:latin typeface="LilyUPC" pitchFamily="34" charset="-34"/>
              </a:rPr>
              <a:t>แบบฝึกหัด</a:t>
            </a:r>
            <a:endParaRPr lang="en-US" altLang="th-TH" kern="0" dirty="0" smtClean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914400"/>
            <a:ext cx="83820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20.</a:t>
            </a:r>
            <a:r>
              <a:rPr lang="th-TH" sz="3600" dirty="0" smtClean="0"/>
              <a:t>จง</a:t>
            </a:r>
            <a:r>
              <a:rPr lang="th-TH" sz="3600" dirty="0"/>
              <a:t>เขียนโปรแกรมรับตัวเลข </a:t>
            </a:r>
            <a:r>
              <a:rPr lang="en-US" sz="3600" dirty="0"/>
              <a:t>N,n1 </a:t>
            </a:r>
            <a:r>
              <a:rPr lang="th-TH" sz="3600" dirty="0"/>
              <a:t>แล้วให้ผลลัพธ์เป็นดังนี้</a:t>
            </a:r>
          </a:p>
          <a:p>
            <a:pPr marL="0" indent="0">
              <a:buNone/>
            </a:pPr>
            <a:r>
              <a:rPr lang="en-US" sz="3600" dirty="0" smtClean="0"/>
              <a:t>N </a:t>
            </a:r>
            <a:r>
              <a:rPr lang="en-US" sz="3600" dirty="0"/>
              <a:t>= 300</a:t>
            </a:r>
          </a:p>
          <a:p>
            <a:pPr marL="0" indent="0">
              <a:buNone/>
            </a:pPr>
            <a:r>
              <a:rPr lang="en-US" sz="3600" dirty="0" smtClean="0"/>
              <a:t>n1 </a:t>
            </a:r>
            <a:r>
              <a:rPr lang="en-US" sz="3600" dirty="0"/>
              <a:t>= 8</a:t>
            </a:r>
          </a:p>
          <a:p>
            <a:pPr marL="0" indent="0">
              <a:buNone/>
            </a:pPr>
            <a:r>
              <a:rPr lang="en-US" sz="3600" dirty="0" smtClean="0"/>
              <a:t>1,2,3,4,5,6,7,8,1,2,3,4,5,6,7,8,... </a:t>
            </a:r>
            <a:r>
              <a:rPr lang="en-US" sz="3600" dirty="0"/>
              <a:t>(N </a:t>
            </a:r>
            <a:r>
              <a:rPr lang="th-TH" sz="3600" dirty="0"/>
              <a:t>ตัว)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21.</a:t>
            </a:r>
            <a:r>
              <a:rPr lang="th-TH" sz="3600" dirty="0" smtClean="0"/>
              <a:t>รับ</a:t>
            </a:r>
            <a:r>
              <a:rPr lang="th-TH" sz="3600" dirty="0"/>
              <a:t>ค่า </a:t>
            </a:r>
            <a:r>
              <a:rPr lang="en-US" sz="3600" dirty="0"/>
              <a:t>N,n1,n2 </a:t>
            </a:r>
            <a:r>
              <a:rPr lang="th-TH" sz="3600" dirty="0"/>
              <a:t>แล้วให้ผลลัพธ์เป็นดังนี้</a:t>
            </a:r>
          </a:p>
          <a:p>
            <a:pPr marL="0" indent="0">
              <a:buNone/>
            </a:pPr>
            <a:r>
              <a:rPr lang="en-US" sz="3600" dirty="0"/>
              <a:t>N = 50</a:t>
            </a:r>
          </a:p>
          <a:p>
            <a:pPr marL="0" indent="0">
              <a:buNone/>
            </a:pPr>
            <a:r>
              <a:rPr lang="en-US" sz="3600" dirty="0"/>
              <a:t>n1 = 2</a:t>
            </a:r>
          </a:p>
          <a:p>
            <a:pPr marL="0" indent="0">
              <a:buNone/>
            </a:pPr>
            <a:r>
              <a:rPr lang="en-US" sz="3600" dirty="0"/>
              <a:t>n2 = 9</a:t>
            </a:r>
          </a:p>
          <a:p>
            <a:pPr marL="0" indent="0">
              <a:buNone/>
            </a:pPr>
            <a:r>
              <a:rPr lang="en-US" sz="3600" dirty="0"/>
              <a:t>2,3,4,5,6,7,8,9,2,3,4,5,6,7,8,9,... (50 </a:t>
            </a:r>
            <a:r>
              <a:rPr lang="th-TH" sz="3600" dirty="0"/>
              <a:t>จำนวน)</a:t>
            </a: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th-TH" sz="3600" dirty="0"/>
          </a:p>
          <a:p>
            <a:pPr marL="0" indent="0">
              <a:buNone/>
            </a:pPr>
            <a:r>
              <a:rPr lang="en-US" altLang="th-TH" sz="3600" dirty="0" smtClean="0">
                <a:cs typeface="Angsana New" pitchFamily="18" charset="-34"/>
              </a:rPr>
              <a:t> </a:t>
            </a:r>
            <a:endParaRPr lang="en-US" altLang="th-TH" sz="3600" kern="0" dirty="0" smtClean="0"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069257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09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9pPr>
          </a:lstStyle>
          <a:p>
            <a:pPr algn="r"/>
            <a:r>
              <a:rPr lang="th-TH" altLang="th-TH" sz="5400" kern="0" dirty="0" smtClean="0">
                <a:solidFill>
                  <a:srgbClr val="FFFF00"/>
                </a:solidFill>
                <a:latin typeface="LilyUPC" pitchFamily="34" charset="-34"/>
              </a:rPr>
              <a:t>แบบฝึกหัด</a:t>
            </a:r>
            <a:endParaRPr lang="en-US" altLang="th-TH" kern="0" dirty="0" smtClean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914400"/>
            <a:ext cx="83820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22.</a:t>
            </a:r>
            <a:r>
              <a:rPr lang="th-TH" sz="3600" dirty="0" smtClean="0"/>
              <a:t>จง</a:t>
            </a:r>
            <a:r>
              <a:rPr lang="th-TH" sz="3600" dirty="0"/>
              <a:t>เขียนโปรแกรมรับค่า </a:t>
            </a:r>
            <a:r>
              <a:rPr lang="en-US" sz="3600" dirty="0" smtClean="0"/>
              <a:t>N </a:t>
            </a:r>
            <a:r>
              <a:rPr lang="th-TH" sz="3600" dirty="0" smtClean="0"/>
              <a:t>แล้ว</a:t>
            </a:r>
            <a:r>
              <a:rPr lang="th-TH" sz="3600" dirty="0"/>
              <a:t>ตรวจสอบว่า </a:t>
            </a:r>
            <a:r>
              <a:rPr lang="en-US" sz="3600" dirty="0" smtClean="0"/>
              <a:t>N </a:t>
            </a:r>
            <a:r>
              <a:rPr lang="th-TH" sz="3600" dirty="0" smtClean="0"/>
              <a:t>เป็นจ</a:t>
            </a:r>
            <a:r>
              <a:rPr lang="th-TH" sz="3600" dirty="0"/>
              <a:t>ำ</a:t>
            </a:r>
            <a:r>
              <a:rPr lang="th-TH" sz="3600" dirty="0" smtClean="0"/>
              <a:t>นวน</a:t>
            </a:r>
            <a:r>
              <a:rPr lang="th-TH" sz="3600" dirty="0"/>
              <a:t>เฉพาะหรือไม่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23.</a:t>
            </a:r>
            <a:r>
              <a:rPr lang="th-TH" sz="3600" dirty="0" smtClean="0"/>
              <a:t>จง</a:t>
            </a:r>
            <a:r>
              <a:rPr lang="th-TH" sz="3600" dirty="0"/>
              <a:t>เขียนโปรแกรมรับค่า </a:t>
            </a:r>
            <a:r>
              <a:rPr lang="en-US" sz="3600" dirty="0"/>
              <a:t>N </a:t>
            </a:r>
            <a:r>
              <a:rPr lang="th-TH" sz="3600" dirty="0"/>
              <a:t>แล้วตรวจสอบว่าตั้งแต่ 1 ถึง </a:t>
            </a:r>
            <a:r>
              <a:rPr lang="en-US" sz="3600" dirty="0"/>
              <a:t>N </a:t>
            </a:r>
            <a:r>
              <a:rPr lang="th-TH" sz="3600" dirty="0"/>
              <a:t>มีจำนวนเฉพาะกี่</a:t>
            </a:r>
            <a:r>
              <a:rPr lang="th-TH" sz="3600" dirty="0" smtClean="0"/>
              <a:t>จำนวน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24.</a:t>
            </a:r>
            <a:r>
              <a:rPr lang="th-TH" sz="3600" dirty="0" smtClean="0"/>
              <a:t>รับ </a:t>
            </a:r>
            <a:r>
              <a:rPr lang="en-US" sz="3600" dirty="0"/>
              <a:t>n </a:t>
            </a:r>
            <a:r>
              <a:rPr lang="th-TH" sz="3600" dirty="0"/>
              <a:t>แล้วพิมพ์ เลข 1 บรรทัดละ </a:t>
            </a:r>
            <a:r>
              <a:rPr lang="en-US" sz="3600" dirty="0" err="1"/>
              <a:t>i</a:t>
            </a:r>
            <a:r>
              <a:rPr lang="en-US" sz="3600" dirty="0"/>
              <a:t> </a:t>
            </a:r>
            <a:r>
              <a:rPr lang="th-TH" sz="3600" dirty="0"/>
              <a:t>ตัว จนถึงบรรทัดที่ </a:t>
            </a:r>
            <a:r>
              <a:rPr lang="en-US" sz="3600" dirty="0" smtClean="0"/>
              <a:t>n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25.</a:t>
            </a:r>
            <a:r>
              <a:rPr lang="th-TH" sz="3600" dirty="0" smtClean="0"/>
              <a:t>รับ</a:t>
            </a:r>
            <a:r>
              <a:rPr lang="th-TH" sz="3600" dirty="0"/>
              <a:t>ข้อมูล 5 ค่า แต่ละค่าอยู่ระหว่าง 0 – 100 แล้วให้คอมพิวเตอร์แจ้งว่า ค่า </a:t>
            </a:r>
            <a:r>
              <a:rPr lang="en-US" sz="3600" dirty="0"/>
              <a:t>MAX </a:t>
            </a:r>
            <a:r>
              <a:rPr lang="th-TH" sz="3600" dirty="0"/>
              <a:t>คือเท่าใด ค่า </a:t>
            </a:r>
            <a:r>
              <a:rPr lang="en-US" sz="3600" dirty="0"/>
              <a:t>MIN </a:t>
            </a:r>
            <a:r>
              <a:rPr lang="th-TH" sz="3600" dirty="0"/>
              <a:t>คือค่าใด พร้อมทั้งบอกผลรวมและค่าเฉลี่ย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26.</a:t>
            </a:r>
            <a:r>
              <a:rPr lang="th-TH" sz="3600" dirty="0" smtClean="0"/>
              <a:t>รับ</a:t>
            </a:r>
            <a:r>
              <a:rPr lang="th-TH" sz="3600" dirty="0"/>
              <a:t>ข้อมูล </a:t>
            </a:r>
            <a:r>
              <a:rPr lang="en-US" sz="3600" dirty="0"/>
              <a:t>N </a:t>
            </a:r>
            <a:r>
              <a:rPr lang="th-TH" sz="3600" dirty="0"/>
              <a:t>ค่า ข้อมูลนั้นมีค่าไม่เกิน 100 แล้วให้คอมพิวเตอร์บอกว่า ค่าสูงสุด </a:t>
            </a:r>
            <a:r>
              <a:rPr lang="th-TH" sz="3600" dirty="0" smtClean="0"/>
              <a:t>ค่าต่ำสุด ผลรวม </a:t>
            </a:r>
            <a:r>
              <a:rPr lang="th-TH" sz="3600" dirty="0"/>
              <a:t>ค่าเฉลี่ยคือค่าใด และเมื่อป้อนตัวเลขเป็นลบให้โปแกรมหยุดกา</a:t>
            </a:r>
            <a:r>
              <a:rPr lang="th-TH" sz="3600" dirty="0" smtClean="0"/>
              <a:t>รทำงาน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th-TH" sz="3600" dirty="0"/>
          </a:p>
          <a:p>
            <a:pPr marL="0" indent="0">
              <a:buNone/>
            </a:pPr>
            <a:r>
              <a:rPr lang="en-US" altLang="th-TH" sz="3600" dirty="0" smtClean="0">
                <a:cs typeface="Angsana New" pitchFamily="18" charset="-34"/>
              </a:rPr>
              <a:t> </a:t>
            </a:r>
            <a:endParaRPr lang="en-US" altLang="th-TH" sz="3600" kern="0" dirty="0" smtClean="0"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517748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09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9pPr>
          </a:lstStyle>
          <a:p>
            <a:pPr algn="r"/>
            <a:r>
              <a:rPr lang="th-TH" altLang="th-TH" sz="5400" kern="0" dirty="0" smtClean="0">
                <a:solidFill>
                  <a:srgbClr val="FFFF00"/>
                </a:solidFill>
                <a:latin typeface="LilyUPC" pitchFamily="34" charset="-34"/>
              </a:rPr>
              <a:t>แบบฝึกหัด</a:t>
            </a:r>
            <a:endParaRPr lang="en-US" altLang="th-TH" kern="0" dirty="0" smtClean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914400"/>
            <a:ext cx="83820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rgbClr val="FFFF00"/>
                </a:solidFill>
              </a:rPr>
              <a:t>27.</a:t>
            </a:r>
            <a:r>
              <a:rPr lang="th-TH" sz="3200" dirty="0" smtClean="0"/>
              <a:t>ให้</a:t>
            </a:r>
            <a:r>
              <a:rPr lang="th-TH" sz="3200" dirty="0"/>
              <a:t>รับค่า </a:t>
            </a:r>
            <a:r>
              <a:rPr lang="en-US" sz="3200" dirty="0" smtClean="0"/>
              <a:t>N </a:t>
            </a:r>
            <a:r>
              <a:rPr lang="th-TH" sz="3200" dirty="0" smtClean="0"/>
              <a:t>โดย</a:t>
            </a:r>
            <a:r>
              <a:rPr lang="th-TH" sz="3200" dirty="0"/>
              <a:t>ค่า </a:t>
            </a:r>
            <a:r>
              <a:rPr lang="en-US" sz="3200" dirty="0"/>
              <a:t>N </a:t>
            </a:r>
            <a:r>
              <a:rPr lang="th-TH" sz="3200" dirty="0" smtClean="0"/>
              <a:t>มี</a:t>
            </a:r>
            <a:r>
              <a:rPr lang="th-TH" sz="3200" dirty="0"/>
              <a:t>ค่าไม่เกิน 26 แล้วให้แสดงผลเป็นอักษรภาษาอังกฤษ </a:t>
            </a:r>
            <a:r>
              <a:rPr lang="en-US" sz="3200" dirty="0"/>
              <a:t>N </a:t>
            </a:r>
            <a:r>
              <a:rPr lang="th-TH" sz="3200" dirty="0" smtClean="0"/>
              <a:t>บรรทัด </a:t>
            </a:r>
            <a:r>
              <a:rPr lang="th-TH" sz="3200" dirty="0"/>
              <a:t>โดย</a:t>
            </a:r>
            <a:r>
              <a:rPr lang="th-TH" sz="3200" dirty="0" smtClean="0"/>
              <a:t>เรียงลำดับ</a:t>
            </a:r>
            <a:r>
              <a:rPr lang="th-TH" sz="3200" dirty="0"/>
              <a:t>อักษรในแต่ละบรรทัด เช่น </a:t>
            </a:r>
            <a:r>
              <a:rPr lang="en-US" sz="3200" dirty="0"/>
              <a:t>N = </a:t>
            </a:r>
            <a:r>
              <a:rPr lang="en-US" sz="3200" u="sng" dirty="0" smtClean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sz="3200" dirty="0" smtClean="0"/>
              <a:t>    A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AB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ABC</a:t>
            </a:r>
            <a:endParaRPr lang="th-TH" sz="3200" dirty="0"/>
          </a:p>
          <a:p>
            <a:pPr marL="0" indent="0">
              <a:buNone/>
            </a:pPr>
            <a:r>
              <a:rPr lang="en-US" altLang="th-TH" sz="3200" dirty="0" smtClean="0">
                <a:cs typeface="Angsana New" pitchFamily="18" charset="-34"/>
              </a:rPr>
              <a:t> </a:t>
            </a:r>
            <a:r>
              <a:rPr lang="en-US" sz="3200" dirty="0"/>
              <a:t> </a:t>
            </a:r>
            <a:r>
              <a:rPr lang="en-US" sz="3200" dirty="0" smtClean="0"/>
              <a:t>  ABCD</a:t>
            </a:r>
          </a:p>
          <a:p>
            <a:pPr marL="0" indent="0">
              <a:buNone/>
            </a:pPr>
            <a:r>
              <a:rPr lang="en-US" altLang="th-TH" sz="3200" kern="0" dirty="0" smtClean="0">
                <a:solidFill>
                  <a:srgbClr val="FFFF00"/>
                </a:solidFill>
                <a:cs typeface="Angsana New" pitchFamily="18" charset="-34"/>
              </a:rPr>
              <a:t>28.</a:t>
            </a:r>
            <a:r>
              <a:rPr lang="th-TH" altLang="th-TH" sz="3200" kern="0" dirty="0" smtClean="0">
                <a:cs typeface="Angsana New" pitchFamily="18" charset="-34"/>
              </a:rPr>
              <a:t>ให้</a:t>
            </a:r>
            <a:r>
              <a:rPr lang="th-TH" altLang="th-TH" sz="3200" kern="0" dirty="0">
                <a:cs typeface="Angsana New" pitchFamily="18" charset="-34"/>
              </a:rPr>
              <a:t>รับค่า </a:t>
            </a:r>
            <a:r>
              <a:rPr lang="en-US" altLang="th-TH" sz="3200" kern="0" dirty="0" smtClean="0">
                <a:cs typeface="Angsana New" pitchFamily="18" charset="-34"/>
              </a:rPr>
              <a:t>N </a:t>
            </a:r>
            <a:r>
              <a:rPr lang="th-TH" altLang="th-TH" sz="3200" kern="0" dirty="0" smtClean="0">
                <a:cs typeface="Angsana New" pitchFamily="18" charset="-34"/>
              </a:rPr>
              <a:t>แล้วแสดงผลดังนี้</a:t>
            </a:r>
            <a:endParaRPr lang="en-US" altLang="th-TH" sz="3200" kern="0" dirty="0" smtClean="0">
              <a:cs typeface="Angsana New" pitchFamily="18" charset="-34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90600" y="4800600"/>
            <a:ext cx="1905000" cy="1524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1600" b="1" dirty="0">
                <a:latin typeface="Courier New" pitchFamily="49" charset="0"/>
                <a:cs typeface="Arial" pitchFamily="34" charset="0"/>
              </a:rPr>
              <a:t>Enter N: </a:t>
            </a:r>
            <a:r>
              <a:rPr lang="en-US" altLang="th-TH" sz="1600" b="1" u="sng" dirty="0">
                <a:latin typeface="Courier New" pitchFamily="49" charset="0"/>
                <a:cs typeface="Arial" pitchFamily="34" charset="0"/>
              </a:rPr>
              <a:t>4</a:t>
            </a:r>
          </a:p>
          <a:p>
            <a:pPr eaLnBrk="1" hangingPunct="1"/>
            <a:r>
              <a:rPr lang="en-US" altLang="th-TH" sz="1600" b="1" dirty="0">
                <a:latin typeface="Courier New" pitchFamily="49" charset="0"/>
                <a:cs typeface="Arial" pitchFamily="34" charset="0"/>
              </a:rPr>
              <a:t>****</a:t>
            </a:r>
          </a:p>
          <a:p>
            <a:pPr eaLnBrk="1" hangingPunct="1"/>
            <a:r>
              <a:rPr lang="en-US" altLang="th-TH" sz="1600" b="1" dirty="0">
                <a:latin typeface="Courier New" pitchFamily="49" charset="0"/>
                <a:cs typeface="Arial" pitchFamily="34" charset="0"/>
              </a:rPr>
              <a:t>****</a:t>
            </a:r>
          </a:p>
          <a:p>
            <a:pPr eaLnBrk="1" hangingPunct="1"/>
            <a:r>
              <a:rPr lang="en-US" altLang="th-TH" sz="1600" b="1" dirty="0">
                <a:latin typeface="Courier New" pitchFamily="49" charset="0"/>
                <a:cs typeface="Arial" pitchFamily="34" charset="0"/>
              </a:rPr>
              <a:t>****</a:t>
            </a:r>
          </a:p>
          <a:p>
            <a:pPr eaLnBrk="1" hangingPunct="1"/>
            <a:r>
              <a:rPr lang="en-US" altLang="th-TH" sz="1600" b="1" dirty="0" smtClean="0">
                <a:latin typeface="Courier New" pitchFamily="49" charset="0"/>
                <a:cs typeface="Arial" pitchFamily="34" charset="0"/>
              </a:rPr>
              <a:t>****</a:t>
            </a:r>
            <a:endParaRPr lang="en-US" altLang="th-TH" sz="1600" b="1" dirty="0">
              <a:latin typeface="Courier New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8069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h-TH" altLang="th-TH" dirty="0" smtClean="0">
                <a:effectLst/>
              </a:rPr>
              <a:t>การกำหนดค่าตัวนับ</a:t>
            </a:r>
          </a:p>
        </p:txBody>
      </p:sp>
      <p:grpSp>
        <p:nvGrpSpPr>
          <p:cNvPr id="62472" name="Group 9"/>
          <p:cNvGrpSpPr>
            <a:grpSpLocks/>
          </p:cNvGrpSpPr>
          <p:nvPr/>
        </p:nvGrpSpPr>
        <p:grpSpPr bwMode="auto">
          <a:xfrm>
            <a:off x="187036" y="76200"/>
            <a:ext cx="2286000" cy="1143000"/>
            <a:chOff x="636" y="864"/>
            <a:chExt cx="1440" cy="720"/>
          </a:xfrm>
        </p:grpSpPr>
        <p:sp>
          <p:nvSpPr>
            <p:cNvPr id="62473" name="AutoShape 8"/>
            <p:cNvSpPr>
              <a:spLocks noChangeArrowheads="1"/>
            </p:cNvSpPr>
            <p:nvPr/>
          </p:nvSpPr>
          <p:spPr bwMode="auto">
            <a:xfrm>
              <a:off x="636" y="933"/>
              <a:ext cx="1440" cy="528"/>
            </a:xfrm>
            <a:prstGeom prst="flowChartAlternateProcess">
              <a:avLst/>
            </a:prstGeom>
            <a:gradFill rotWithShape="1">
              <a:gsLst>
                <a:gs pos="0">
                  <a:srgbClr val="002F00"/>
                </a:gs>
                <a:gs pos="100000">
                  <a:srgbClr val="006600"/>
                </a:gs>
              </a:gsLst>
              <a:lin ang="5400000" scaled="1"/>
            </a:gradFill>
            <a:ln w="38100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9pPr>
            </a:lstStyle>
            <a:p>
              <a:pPr eaLnBrk="1" hangingPunct="1"/>
              <a:endParaRPr lang="th-TH" altLang="th-TH"/>
            </a:p>
          </p:txBody>
        </p:sp>
        <p:sp>
          <p:nvSpPr>
            <p:cNvPr id="62474" name="Rectangle 7"/>
            <p:cNvSpPr>
              <a:spLocks noChangeArrowheads="1"/>
            </p:cNvSpPr>
            <p:nvPr/>
          </p:nvSpPr>
          <p:spPr bwMode="auto">
            <a:xfrm>
              <a:off x="672" y="864"/>
              <a:ext cx="1392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lnSpc>
                  <a:spcPct val="80000"/>
                </a:lnSpc>
                <a:spcBef>
                  <a:spcPct val="20000"/>
                </a:spcBef>
                <a:buChar char="•"/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1pPr>
              <a:lvl2pPr marL="742950" indent="-285750" eaLnBrk="0" hangingPunct="0">
                <a:lnSpc>
                  <a:spcPct val="80000"/>
                </a:lnSpc>
                <a:spcBef>
                  <a:spcPct val="20000"/>
                </a:spcBef>
                <a:buSzPct val="50000"/>
                <a:buFont typeface="Wingdings" pitchFamily="2" charset="2"/>
                <a:buChar char="Ø"/>
                <a:defRPr sz="36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2pPr>
              <a:lvl3pPr marL="1143000" indent="-228600" eaLnBrk="0" hangingPunct="0">
                <a:lnSpc>
                  <a:spcPct val="80000"/>
                </a:lnSpc>
                <a:spcBef>
                  <a:spcPct val="20000"/>
                </a:spcBef>
                <a:buSzPct val="50000"/>
                <a:buFont typeface="Wingdings" pitchFamily="2" charset="2"/>
                <a:buChar char="Ä"/>
                <a:defRPr sz="32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3pPr>
              <a:lvl4pPr marL="1600200" indent="-228600" eaLnBrk="0" hangingPunct="0">
                <a:lnSpc>
                  <a:spcPct val="80000"/>
                </a:lnSpc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4pPr>
              <a:lvl5pPr marL="2057400" indent="-228600" eaLnBrk="0" hangingPunct="0">
                <a:lnSpc>
                  <a:spcPct val="80000"/>
                </a:lnSpc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th-TH" altLang="th-TH" sz="5400" b="1">
                  <a:solidFill>
                    <a:schemeClr val="folHlink"/>
                  </a:solidFill>
                </a:rPr>
                <a:t>ตัวอย่าง</a:t>
              </a:r>
            </a:p>
          </p:txBody>
        </p:sp>
      </p:grpSp>
      <p:sp>
        <p:nvSpPr>
          <p:cNvPr id="2" name="ตัวแทนเนื้อหา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457200" y="1190193"/>
            <a:ext cx="8305800" cy="5591607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3200" b="1" dirty="0"/>
              <a:t>#include &lt;</a:t>
            </a:r>
            <a:r>
              <a:rPr lang="en-US" altLang="th-TH" sz="3200" b="1" dirty="0" err="1"/>
              <a:t>stdio.h</a:t>
            </a:r>
            <a:r>
              <a:rPr lang="en-US" altLang="th-TH" sz="3200" b="1" dirty="0"/>
              <a:t>&gt;</a:t>
            </a:r>
          </a:p>
          <a:p>
            <a:pPr eaLnBrk="1" hangingPunct="1"/>
            <a:r>
              <a:rPr lang="en-US" altLang="th-TH" sz="3600" b="1" dirty="0" smtClean="0"/>
              <a:t>main</a:t>
            </a:r>
            <a:r>
              <a:rPr lang="en-US" altLang="th-TH" sz="3600" b="1" dirty="0"/>
              <a:t>()</a:t>
            </a:r>
          </a:p>
          <a:p>
            <a:pPr eaLnBrk="1" hangingPunct="1"/>
            <a:r>
              <a:rPr lang="en-US" altLang="th-TH" sz="3600" b="1" dirty="0"/>
              <a:t>{</a:t>
            </a:r>
          </a:p>
          <a:p>
            <a:pPr eaLnBrk="1" hangingPunct="1"/>
            <a:r>
              <a:rPr lang="en-US" altLang="th-TH" sz="3600" b="1" dirty="0"/>
              <a:t>  </a:t>
            </a:r>
            <a:r>
              <a:rPr lang="en-US" altLang="th-TH" sz="3600" b="1" dirty="0" err="1"/>
              <a:t>int</a:t>
            </a:r>
            <a:r>
              <a:rPr lang="en-US" altLang="th-TH" sz="3600" b="1" dirty="0"/>
              <a:t> </a:t>
            </a:r>
            <a:r>
              <a:rPr lang="en-US" altLang="th-TH" sz="3600" b="1" dirty="0" smtClean="0"/>
              <a:t>n=5,i=1;</a:t>
            </a:r>
          </a:p>
          <a:p>
            <a:pPr eaLnBrk="1" hangingPunct="1"/>
            <a:r>
              <a:rPr lang="en-US" altLang="th-TH" sz="3600" b="1" dirty="0" smtClean="0"/>
              <a:t>  </a:t>
            </a:r>
            <a:r>
              <a:rPr lang="en-US" altLang="th-TH" sz="3600" b="1" dirty="0" err="1" smtClean="0"/>
              <a:t>i</a:t>
            </a:r>
            <a:r>
              <a:rPr lang="en-US" altLang="th-TH" sz="3600" b="1" dirty="0" smtClean="0"/>
              <a:t>++;</a:t>
            </a:r>
          </a:p>
          <a:p>
            <a:pPr eaLnBrk="1" hangingPunct="1"/>
            <a:r>
              <a:rPr lang="en-US" altLang="th-TH" sz="3600" b="1" dirty="0" smtClean="0"/>
              <a:t>  </a:t>
            </a:r>
            <a:r>
              <a:rPr lang="en-US" altLang="th-TH" sz="3600" b="1" dirty="0" err="1" smtClean="0"/>
              <a:t>printf</a:t>
            </a:r>
            <a:r>
              <a:rPr lang="en-US" altLang="th-TH" sz="3600" b="1" dirty="0" smtClean="0"/>
              <a:t>(“</a:t>
            </a:r>
            <a:r>
              <a:rPr lang="en-US" altLang="th-TH" sz="3600" b="1" dirty="0" err="1" smtClean="0"/>
              <a:t>i</a:t>
            </a:r>
            <a:r>
              <a:rPr lang="en-US" altLang="th-TH" sz="3600" b="1" dirty="0" smtClean="0"/>
              <a:t>=%d\n”,</a:t>
            </a:r>
            <a:r>
              <a:rPr lang="en-US" altLang="th-TH" sz="3600" b="1" dirty="0" err="1" smtClean="0"/>
              <a:t>i</a:t>
            </a:r>
            <a:r>
              <a:rPr lang="en-US" altLang="th-TH" sz="3600" b="1" dirty="0" smtClean="0"/>
              <a:t>);</a:t>
            </a:r>
          </a:p>
          <a:p>
            <a:pPr eaLnBrk="1" hangingPunct="1"/>
            <a:r>
              <a:rPr lang="en-US" altLang="th-TH" sz="3600" b="1" dirty="0" smtClean="0"/>
              <a:t>  n=n*++</a:t>
            </a:r>
            <a:r>
              <a:rPr lang="en-US" altLang="th-TH" sz="3600" b="1" dirty="0" err="1" smtClean="0"/>
              <a:t>i</a:t>
            </a:r>
            <a:r>
              <a:rPr lang="en-US" altLang="th-TH" sz="3600" b="1" dirty="0" smtClean="0"/>
              <a:t>;</a:t>
            </a:r>
          </a:p>
          <a:p>
            <a:pPr eaLnBrk="1" hangingPunct="1"/>
            <a:r>
              <a:rPr lang="en-US" altLang="th-TH" sz="3600" b="1" dirty="0"/>
              <a:t> </a:t>
            </a:r>
            <a:r>
              <a:rPr lang="en-US" altLang="th-TH" sz="3600" b="1" dirty="0" smtClean="0"/>
              <a:t> </a:t>
            </a:r>
            <a:r>
              <a:rPr lang="en-US" altLang="th-TH" sz="3600" b="1" dirty="0" err="1" smtClean="0"/>
              <a:t>printf</a:t>
            </a:r>
            <a:r>
              <a:rPr lang="en-US" altLang="th-TH" sz="3600" b="1" dirty="0" smtClean="0"/>
              <a:t>(“n=%d\</a:t>
            </a:r>
            <a:r>
              <a:rPr lang="en-US" altLang="th-TH" sz="3600" b="1" dirty="0" err="1" smtClean="0"/>
              <a:t>n”,n</a:t>
            </a:r>
            <a:r>
              <a:rPr lang="en-US" altLang="th-TH" sz="3600" b="1" dirty="0" smtClean="0"/>
              <a:t>);</a:t>
            </a:r>
          </a:p>
          <a:p>
            <a:pPr eaLnBrk="1" hangingPunct="1"/>
            <a:r>
              <a:rPr lang="en-US" altLang="th-TH" sz="3600" b="1" dirty="0" smtClean="0"/>
              <a:t>  </a:t>
            </a:r>
            <a:r>
              <a:rPr lang="en-US" altLang="th-TH" sz="3600" b="1" dirty="0" err="1" smtClean="0"/>
              <a:t>printf</a:t>
            </a:r>
            <a:r>
              <a:rPr lang="en-US" altLang="th-TH" sz="3600" b="1" dirty="0" smtClean="0"/>
              <a:t>(“</a:t>
            </a:r>
            <a:r>
              <a:rPr lang="en-US" altLang="th-TH" sz="3600" b="1" dirty="0" err="1" smtClean="0"/>
              <a:t>i</a:t>
            </a:r>
            <a:r>
              <a:rPr lang="en-US" altLang="th-TH" sz="3600" b="1" dirty="0" smtClean="0"/>
              <a:t>=%</a:t>
            </a:r>
            <a:r>
              <a:rPr lang="en-US" altLang="th-TH" sz="3600" b="1" dirty="0"/>
              <a:t>d\n</a:t>
            </a:r>
            <a:r>
              <a:rPr lang="en-US" altLang="th-TH" sz="3600" b="1" dirty="0" smtClean="0"/>
              <a:t>”,</a:t>
            </a:r>
            <a:r>
              <a:rPr lang="en-US" altLang="th-TH" sz="3600" b="1" dirty="0" err="1" smtClean="0"/>
              <a:t>i</a:t>
            </a:r>
            <a:r>
              <a:rPr lang="en-US" altLang="th-TH" sz="3600" b="1" dirty="0" smtClean="0"/>
              <a:t>);</a:t>
            </a:r>
            <a:endParaRPr lang="en-US" altLang="th-TH" sz="3600" b="1" dirty="0"/>
          </a:p>
          <a:p>
            <a:pPr eaLnBrk="1" hangingPunct="1"/>
            <a:r>
              <a:rPr lang="en-US" altLang="th-TH" sz="3600" b="1" dirty="0" smtClean="0"/>
              <a:t>}</a:t>
            </a:r>
            <a:endParaRPr lang="en-US" altLang="th-TH" sz="3600" b="1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638800" y="1905000"/>
            <a:ext cx="1981200" cy="2585323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5400" dirty="0" err="1" smtClean="0"/>
              <a:t>i</a:t>
            </a:r>
            <a:r>
              <a:rPr lang="en-US" altLang="th-TH" sz="5400" dirty="0" smtClean="0"/>
              <a:t>=2</a:t>
            </a:r>
            <a:endParaRPr lang="en-US" altLang="th-TH" sz="5400" dirty="0" smtClean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5400" dirty="0"/>
              <a:t>n</a:t>
            </a:r>
            <a:r>
              <a:rPr lang="en-US" altLang="th-TH" sz="5400" dirty="0" smtClean="0"/>
              <a:t>=15</a:t>
            </a:r>
            <a:endParaRPr lang="en-US" altLang="th-TH" sz="5400" dirty="0" smtClean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5400" dirty="0" err="1" smtClean="0"/>
              <a:t>i</a:t>
            </a:r>
            <a:r>
              <a:rPr lang="en-US" altLang="th-TH" sz="5400" dirty="0" smtClean="0"/>
              <a:t>=3</a:t>
            </a:r>
            <a:endParaRPr lang="th-TH" altLang="th-TH" sz="5400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/>
              <a:t>count5</a:t>
            </a:r>
            <a:endParaRPr lang="th-TH" altLang="th-TH" sz="3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43418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09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9pPr>
          </a:lstStyle>
          <a:p>
            <a:pPr algn="r"/>
            <a:r>
              <a:rPr lang="th-TH" altLang="th-TH" sz="5400" kern="0" dirty="0" smtClean="0">
                <a:solidFill>
                  <a:srgbClr val="FFFF00"/>
                </a:solidFill>
                <a:latin typeface="LilyUPC" pitchFamily="34" charset="-34"/>
              </a:rPr>
              <a:t>แบบฝึกหัด</a:t>
            </a:r>
            <a:endParaRPr lang="en-US" altLang="th-TH" kern="0" dirty="0" smtClean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914400"/>
            <a:ext cx="83820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th-TH" sz="3200" kern="0" dirty="0" smtClean="0">
                <a:solidFill>
                  <a:srgbClr val="FFFF00"/>
                </a:solidFill>
                <a:cs typeface="Angsana New" pitchFamily="18" charset="-34"/>
              </a:rPr>
              <a:t>29.</a:t>
            </a:r>
            <a:r>
              <a:rPr lang="th-TH" altLang="th-TH" sz="3200" kern="0" dirty="0" smtClean="0">
                <a:cs typeface="Angsana New" pitchFamily="18" charset="-34"/>
              </a:rPr>
              <a:t>จง</a:t>
            </a:r>
            <a:r>
              <a:rPr lang="th-TH" altLang="th-TH" sz="3200" kern="0" dirty="0">
                <a:cs typeface="Angsana New" pitchFamily="18" charset="-34"/>
              </a:rPr>
              <a:t>เขียนโปรแกรมแสดง</a:t>
            </a:r>
            <a:r>
              <a:rPr lang="th-TH" altLang="th-TH" sz="3200" kern="0" dirty="0" smtClean="0">
                <a:cs typeface="Angsana New" pitchFamily="18" charset="-34"/>
              </a:rPr>
              <a:t>จำนวน</a:t>
            </a:r>
            <a:r>
              <a:rPr lang="th-TH" altLang="th-TH" sz="3200" kern="0" dirty="0">
                <a:cs typeface="Angsana New" pitchFamily="18" charset="-34"/>
              </a:rPr>
              <a:t>เฉพาะตั้งแต่ 1 – 300,000 แล้วให้</a:t>
            </a:r>
            <a:r>
              <a:rPr lang="th-TH" altLang="th-TH" sz="3200" kern="0" dirty="0" smtClean="0">
                <a:cs typeface="Angsana New" pitchFamily="18" charset="-34"/>
              </a:rPr>
              <a:t>แสดง</a:t>
            </a:r>
          </a:p>
          <a:p>
            <a:pPr marL="0" indent="0">
              <a:buNone/>
            </a:pPr>
            <a:r>
              <a:rPr lang="th-TH" altLang="th-TH" sz="3200" kern="0" dirty="0" smtClean="0">
                <a:cs typeface="Angsana New" pitchFamily="18" charset="-34"/>
              </a:rPr>
              <a:t>ผลลัพธ์</a:t>
            </a:r>
            <a:r>
              <a:rPr lang="th-TH" altLang="th-TH" sz="3200" kern="0" dirty="0">
                <a:cs typeface="Angsana New" pitchFamily="18" charset="-34"/>
              </a:rPr>
              <a:t>ว่ามี</a:t>
            </a:r>
            <a:r>
              <a:rPr lang="th-TH" altLang="th-TH" sz="3200" kern="0" dirty="0" smtClean="0">
                <a:cs typeface="Angsana New" pitchFamily="18" charset="-34"/>
              </a:rPr>
              <a:t>จำนวน</a:t>
            </a:r>
            <a:r>
              <a:rPr lang="th-TH" altLang="th-TH" sz="3200" kern="0" dirty="0">
                <a:cs typeface="Angsana New" pitchFamily="18" charset="-34"/>
              </a:rPr>
              <a:t>เฉพาะกี่ตัว พร้อมทั้งหาผลรวม</a:t>
            </a:r>
            <a:r>
              <a:rPr lang="th-TH" altLang="th-TH" sz="3200" kern="0" dirty="0" smtClean="0">
                <a:cs typeface="Angsana New" pitchFamily="18" charset="-34"/>
              </a:rPr>
              <a:t>ของจ</a:t>
            </a:r>
            <a:r>
              <a:rPr lang="th-TH" altLang="th-TH" sz="3200" kern="0" dirty="0">
                <a:cs typeface="Angsana New" pitchFamily="18" charset="-34"/>
              </a:rPr>
              <a:t>ำ</a:t>
            </a:r>
            <a:r>
              <a:rPr lang="th-TH" altLang="th-TH" sz="3200" kern="0" dirty="0" smtClean="0">
                <a:cs typeface="Angsana New" pitchFamily="18" charset="-34"/>
              </a:rPr>
              <a:t>นวนเฉพาะ</a:t>
            </a:r>
          </a:p>
          <a:p>
            <a:pPr marL="0" indent="0">
              <a:buNone/>
            </a:pPr>
            <a:r>
              <a:rPr lang="en-US" sz="3200" kern="0" dirty="0" smtClean="0">
                <a:solidFill>
                  <a:srgbClr val="FFFF00"/>
                </a:solidFill>
                <a:cs typeface="Angsana New" pitchFamily="18" charset="-34"/>
              </a:rPr>
              <a:t>30.</a:t>
            </a:r>
            <a:r>
              <a:rPr lang="th-TH" sz="3200" dirty="0" smtClean="0"/>
              <a:t>ให้</a:t>
            </a:r>
            <a:r>
              <a:rPr lang="th-TH" sz="3200" dirty="0"/>
              <a:t>เขียนโปรแกรมรับค่า </a:t>
            </a:r>
            <a:r>
              <a:rPr lang="en-US" sz="3200" dirty="0"/>
              <a:t>N </a:t>
            </a:r>
            <a:r>
              <a:rPr lang="th-TH" sz="3200" dirty="0"/>
              <a:t>แล้วให้โปรแกรมบอกว่า </a:t>
            </a:r>
            <a:r>
              <a:rPr lang="en-US" sz="3200" dirty="0"/>
              <a:t>N! </a:t>
            </a:r>
            <a:r>
              <a:rPr lang="th-TH" sz="3200" dirty="0"/>
              <a:t>มีค่าเป็น</a:t>
            </a:r>
            <a:r>
              <a:rPr lang="th-TH" sz="3200" dirty="0" smtClean="0"/>
              <a:t>เท่าไร (โดยค่า </a:t>
            </a:r>
            <a:r>
              <a:rPr lang="en-US" sz="3200" dirty="0" smtClean="0"/>
              <a:t>N </a:t>
            </a:r>
            <a:r>
              <a:rPr lang="th-TH" sz="3200" dirty="0" smtClean="0"/>
              <a:t>มีค่าไม่เกิน 20)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FFFF00"/>
                </a:solidFill>
              </a:rPr>
              <a:t>31.</a:t>
            </a:r>
            <a:r>
              <a:rPr lang="th-TH" sz="3200" dirty="0" smtClean="0"/>
              <a:t>จง</a:t>
            </a:r>
            <a:r>
              <a:rPr lang="th-TH" sz="3200" dirty="0"/>
              <a:t>เขียนโปรแกรมเพื่อรับตัวเลข</a:t>
            </a:r>
            <a:r>
              <a:rPr lang="th-TH" sz="3200" dirty="0" smtClean="0"/>
              <a:t>จ</a:t>
            </a:r>
            <a:r>
              <a:rPr lang="th-TH" sz="3200" dirty="0"/>
              <a:t>ำ</a:t>
            </a:r>
            <a:r>
              <a:rPr lang="th-TH" sz="3200" dirty="0" smtClean="0"/>
              <a:t>นวน</a:t>
            </a:r>
            <a:r>
              <a:rPr lang="th-TH" sz="3200" dirty="0"/>
              <a:t>เต็ม </a:t>
            </a:r>
            <a:r>
              <a:rPr lang="en-US" sz="3200" dirty="0"/>
              <a:t>n </a:t>
            </a:r>
            <a:r>
              <a:rPr lang="th-TH" sz="3200" dirty="0"/>
              <a:t>เข้ามา 1 ตัว จากนั้นพิมพ์ตัวเลขนั้นแบบกลับจากหลังมาหน้าเป็น</a:t>
            </a:r>
            <a:r>
              <a:rPr lang="th-TH" sz="3200" dirty="0" smtClean="0"/>
              <a:t>จ</a:t>
            </a:r>
            <a:r>
              <a:rPr lang="th-TH" sz="3200" dirty="0"/>
              <a:t>ำ</a:t>
            </a:r>
            <a:r>
              <a:rPr lang="th-TH" sz="3200" dirty="0" smtClean="0"/>
              <a:t>นวน</a:t>
            </a:r>
            <a:r>
              <a:rPr lang="th-TH" sz="3200" dirty="0"/>
              <a:t>บรรทัดเท่ากับ</a:t>
            </a:r>
            <a:r>
              <a:rPr lang="th-TH" sz="3200" dirty="0" smtClean="0"/>
              <a:t>จ</a:t>
            </a:r>
            <a:r>
              <a:rPr lang="th-TH" sz="3200" dirty="0"/>
              <a:t>ำ</a:t>
            </a:r>
            <a:r>
              <a:rPr lang="th-TH" sz="3200" dirty="0" smtClean="0"/>
              <a:t>นวน</a:t>
            </a:r>
            <a:r>
              <a:rPr lang="th-TH" sz="3200" dirty="0"/>
              <a:t>หลักของตัวเลข </a:t>
            </a:r>
            <a:r>
              <a:rPr lang="en-US" sz="3200" dirty="0"/>
              <a:t>n </a:t>
            </a:r>
            <a:r>
              <a:rPr lang="th-TH" sz="3200" dirty="0" smtClean="0"/>
              <a:t>กำหนดให้ </a:t>
            </a:r>
            <a:r>
              <a:rPr lang="th-TH" sz="3200" dirty="0"/>
              <a:t>0 &lt; </a:t>
            </a:r>
            <a:r>
              <a:rPr lang="en-US" sz="3200" dirty="0"/>
              <a:t>n &lt; 1000000 </a:t>
            </a:r>
          </a:p>
          <a:p>
            <a:pPr marL="0" indent="0">
              <a:buNone/>
            </a:pPr>
            <a:r>
              <a:rPr lang="en-US" altLang="th-TH" sz="3200" kern="0" dirty="0" smtClean="0">
                <a:solidFill>
                  <a:srgbClr val="FFFF00"/>
                </a:solidFill>
                <a:cs typeface="Angsana New" pitchFamily="18" charset="-34"/>
              </a:rPr>
              <a:t>32.</a:t>
            </a:r>
            <a:r>
              <a:rPr lang="th-TH" altLang="th-TH" sz="3200" kern="0" dirty="0" smtClean="0">
                <a:cs typeface="Angsana New" pitchFamily="18" charset="-34"/>
              </a:rPr>
              <a:t>ให้</a:t>
            </a:r>
            <a:r>
              <a:rPr lang="th-TH" altLang="th-TH" sz="3200" kern="0" dirty="0">
                <a:cs typeface="Angsana New" pitchFamily="18" charset="-34"/>
              </a:rPr>
              <a:t>รับค่า </a:t>
            </a:r>
            <a:r>
              <a:rPr lang="en-US" altLang="th-TH" sz="3200" kern="0" dirty="0">
                <a:cs typeface="Angsana New" pitchFamily="18" charset="-34"/>
              </a:rPr>
              <a:t>N </a:t>
            </a:r>
            <a:r>
              <a:rPr lang="th-TH" altLang="th-TH" sz="3200" kern="0" dirty="0">
                <a:cs typeface="Angsana New" pitchFamily="18" charset="-34"/>
              </a:rPr>
              <a:t>น้อยกว่าหรือเท่ากับ 4 แล้วให้แสดงผลดังนี้</a:t>
            </a:r>
            <a:endParaRPr lang="en-US" altLang="th-TH" sz="3200" kern="0" dirty="0">
              <a:cs typeface="Angsana New" pitchFamily="18" charset="-34"/>
            </a:endParaRPr>
          </a:p>
          <a:p>
            <a:endParaRPr lang="th-TH" sz="3200" dirty="0"/>
          </a:p>
          <a:p>
            <a:pPr marL="0" indent="0">
              <a:buNone/>
            </a:pPr>
            <a:r>
              <a:rPr lang="th-TH" sz="3200" dirty="0" smtClean="0"/>
              <a:t> </a:t>
            </a:r>
            <a:endParaRPr lang="th-TH" sz="32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90600" y="4800600"/>
            <a:ext cx="1905000" cy="1524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1600" b="1" dirty="0">
                <a:latin typeface="Courier New" pitchFamily="49" charset="0"/>
                <a:cs typeface="Arial" pitchFamily="34" charset="0"/>
              </a:rPr>
              <a:t>Enter N: </a:t>
            </a:r>
            <a:r>
              <a:rPr lang="en-US" altLang="th-TH" sz="1600" b="1" u="sng" dirty="0">
                <a:latin typeface="Courier New" pitchFamily="49" charset="0"/>
                <a:cs typeface="Arial" pitchFamily="34" charset="0"/>
              </a:rPr>
              <a:t>4</a:t>
            </a:r>
          </a:p>
          <a:p>
            <a:pPr eaLnBrk="1" hangingPunct="1"/>
            <a:r>
              <a:rPr lang="en-US" altLang="th-TH" sz="1600" b="1" dirty="0" smtClean="0">
                <a:latin typeface="Courier New" pitchFamily="49" charset="0"/>
                <a:cs typeface="Arial" pitchFamily="34" charset="0"/>
              </a:rPr>
              <a:t>   *</a:t>
            </a:r>
            <a:endParaRPr lang="en-US" altLang="th-TH" sz="1600" b="1" dirty="0">
              <a:latin typeface="Courier New" pitchFamily="49" charset="0"/>
              <a:cs typeface="Arial" pitchFamily="34" charset="0"/>
            </a:endParaRPr>
          </a:p>
          <a:p>
            <a:pPr eaLnBrk="1" hangingPunct="1"/>
            <a:r>
              <a:rPr lang="en-US" altLang="th-TH" sz="1600" b="1" dirty="0" smtClean="0">
                <a:latin typeface="Courier New" pitchFamily="49" charset="0"/>
                <a:cs typeface="Arial" pitchFamily="34" charset="0"/>
              </a:rPr>
              <a:t>  **</a:t>
            </a:r>
            <a:endParaRPr lang="en-US" altLang="th-TH" sz="1600" b="1" dirty="0">
              <a:latin typeface="Courier New" pitchFamily="49" charset="0"/>
              <a:cs typeface="Arial" pitchFamily="34" charset="0"/>
            </a:endParaRPr>
          </a:p>
          <a:p>
            <a:pPr eaLnBrk="1" hangingPunct="1"/>
            <a:r>
              <a:rPr lang="en-US" altLang="th-TH" sz="1600" b="1" dirty="0" smtClean="0">
                <a:latin typeface="Courier New" pitchFamily="49" charset="0"/>
                <a:cs typeface="Arial" pitchFamily="34" charset="0"/>
              </a:rPr>
              <a:t> ***</a:t>
            </a:r>
            <a:endParaRPr lang="en-US" altLang="th-TH" sz="1600" b="1" dirty="0">
              <a:latin typeface="Courier New" pitchFamily="49" charset="0"/>
              <a:cs typeface="Arial" pitchFamily="34" charset="0"/>
            </a:endParaRPr>
          </a:p>
          <a:p>
            <a:pPr eaLnBrk="1" hangingPunct="1"/>
            <a:r>
              <a:rPr lang="en-US" altLang="th-TH" sz="1600" b="1" dirty="0" smtClean="0">
                <a:latin typeface="Courier New" pitchFamily="49" charset="0"/>
                <a:cs typeface="Arial" pitchFamily="34" charset="0"/>
              </a:rPr>
              <a:t>****</a:t>
            </a:r>
            <a:endParaRPr lang="en-US" altLang="th-TH" sz="1600" b="1" dirty="0">
              <a:latin typeface="Courier New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3933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08439" y="1143000"/>
            <a:ext cx="8806962" cy="19812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3600" dirty="0" smtClean="0">
                <a:solidFill>
                  <a:srgbClr val="FFFF00"/>
                </a:solidFill>
                <a:latin typeface="Angsana New" pitchFamily="18" charset="-34"/>
                <a:cs typeface="Angsana New" pitchFamily="18" charset="-34"/>
              </a:rPr>
              <a:t>33.</a:t>
            </a: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จง</a:t>
            </a:r>
            <a:r>
              <a:rPr lang="th-TH" sz="3600" dirty="0">
                <a:latin typeface="Angsana New" pitchFamily="18" charset="-34"/>
                <a:cs typeface="Angsana New" pitchFamily="18" charset="-34"/>
              </a:rPr>
              <a:t>เขียนโปรแกรมแสดงเลข 1-20 โดยให้แสดงเครื่องหมาย * ที่ตัวเลขที่ 3 หารลงตัวและแสดงตัวเลขเหล่านั้นในอีกบรรทัดด้วย โดยมีผลลัพธ์การทำงานดังนี้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609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9pPr>
          </a:lstStyle>
          <a:p>
            <a:pPr algn="r"/>
            <a:r>
              <a:rPr lang="th-TH" altLang="th-TH" sz="5400" kern="0" dirty="0" smtClean="0">
                <a:solidFill>
                  <a:srgbClr val="FFFF00"/>
                </a:solidFill>
                <a:latin typeface="LilyUPC" pitchFamily="34" charset="-34"/>
              </a:rPr>
              <a:t>แบบฝึกหัด</a:t>
            </a:r>
            <a:endParaRPr lang="en-US" altLang="th-TH" kern="0" dirty="0" smtClean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77" y="2895600"/>
            <a:ext cx="8269645" cy="80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ตัวแทนเนื้อหา 2"/>
          <p:cNvSpPr txBox="1">
            <a:spLocks/>
          </p:cNvSpPr>
          <p:nvPr/>
        </p:nvSpPr>
        <p:spPr bwMode="auto">
          <a:xfrm>
            <a:off x="92319" y="4191000"/>
            <a:ext cx="880696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sz="3600" kern="0" dirty="0" smtClean="0">
                <a:solidFill>
                  <a:srgbClr val="FFFF00"/>
                </a:solidFill>
                <a:latin typeface="Angsana New" pitchFamily="18" charset="-34"/>
                <a:cs typeface="Angsana New" pitchFamily="18" charset="-34"/>
              </a:rPr>
              <a:t>34.</a:t>
            </a:r>
            <a:r>
              <a:rPr lang="th-TH" sz="3600" kern="0" dirty="0" smtClean="0">
                <a:latin typeface="Angsana New" pitchFamily="18" charset="-34"/>
                <a:cs typeface="Angsana New" pitchFamily="18" charset="-34"/>
              </a:rPr>
              <a:t>รับเลข </a:t>
            </a:r>
            <a:r>
              <a:rPr lang="en-US" sz="3600" kern="0" dirty="0" smtClean="0">
                <a:latin typeface="Angsana New" pitchFamily="18" charset="-34"/>
                <a:cs typeface="Angsana New" pitchFamily="18" charset="-34"/>
              </a:rPr>
              <a:t>N </a:t>
            </a:r>
            <a:r>
              <a:rPr lang="th-TH" sz="3600" kern="0" dirty="0" smtClean="0">
                <a:latin typeface="Angsana New" pitchFamily="18" charset="-34"/>
                <a:cs typeface="Angsana New" pitchFamily="18" charset="-34"/>
              </a:rPr>
              <a:t>และเขียนโปรแกรมแสดงเลข 1-</a:t>
            </a:r>
            <a:r>
              <a:rPr lang="en-US" sz="3600" kern="0" dirty="0" smtClean="0">
                <a:latin typeface="Angsana New" pitchFamily="18" charset="-34"/>
                <a:cs typeface="Angsana New" pitchFamily="18" charset="-34"/>
              </a:rPr>
              <a:t> N</a:t>
            </a:r>
            <a:r>
              <a:rPr lang="th-TH" sz="3600" kern="0" dirty="0" smtClean="0">
                <a:latin typeface="Angsana New" pitchFamily="18" charset="-34"/>
                <a:cs typeface="Angsana New" pitchFamily="18" charset="-34"/>
              </a:rPr>
              <a:t> โดยให้แสดงเครื่องหมาย * ที่ตัวเลขที่ </a:t>
            </a:r>
            <a:r>
              <a:rPr lang="en-US" sz="3600" kern="0" dirty="0" smtClean="0">
                <a:latin typeface="Angsana New" pitchFamily="18" charset="-34"/>
                <a:cs typeface="Angsana New" pitchFamily="18" charset="-34"/>
              </a:rPr>
              <a:t>N</a:t>
            </a:r>
            <a:r>
              <a:rPr lang="th-TH" sz="3600" kern="0" dirty="0" smtClean="0">
                <a:latin typeface="Angsana New" pitchFamily="18" charset="-34"/>
                <a:cs typeface="Angsana New" pitchFamily="18" charset="-34"/>
              </a:rPr>
              <a:t> หารลงตัวและแสดงตัวเลขเหล่านั้นในอีกบรรทัดด้วย</a:t>
            </a:r>
            <a:endParaRPr lang="th-TH" sz="3600" kern="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895414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08439" y="1143000"/>
            <a:ext cx="8806962" cy="19812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3600" dirty="0" smtClean="0">
                <a:solidFill>
                  <a:srgbClr val="FFFF00"/>
                </a:solidFill>
                <a:latin typeface="Angsana New" pitchFamily="18" charset="-34"/>
                <a:cs typeface="Angsana New" pitchFamily="18" charset="-34"/>
              </a:rPr>
              <a:t>35.</a:t>
            </a: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เขียน</a:t>
            </a:r>
            <a:r>
              <a:rPr lang="th-TH" sz="3600" dirty="0">
                <a:latin typeface="Angsana New" pitchFamily="18" charset="-34"/>
                <a:cs typeface="Angsana New" pitchFamily="18" charset="-34"/>
              </a:rPr>
              <a:t>โปรแกรมให้นับ</a:t>
            </a: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ทั้งหมด 10 ครั้ง </a:t>
            </a:r>
            <a:r>
              <a:rPr lang="th-TH" sz="3600" dirty="0">
                <a:latin typeface="Angsana New" pitchFamily="18" charset="-34"/>
                <a:cs typeface="Angsana New" pitchFamily="18" charset="-34"/>
              </a:rPr>
              <a:t>โดยแต่ละครั้งให้แสดงตัวเลขออกมาตั้งแต่ 1 ถึง 10 และเมื่อนับถึง 4 ให้แสดงคำว่า </a:t>
            </a:r>
            <a:r>
              <a:rPr lang="en-US" sz="3600" dirty="0">
                <a:latin typeface="Angsana New" pitchFamily="18" charset="-34"/>
                <a:cs typeface="Angsana New" pitchFamily="18" charset="-34"/>
              </a:rPr>
              <a:t>FOUR </a:t>
            </a:r>
            <a:r>
              <a:rPr lang="th-TH" sz="3600" dirty="0">
                <a:latin typeface="Angsana New" pitchFamily="18" charset="-34"/>
                <a:cs typeface="Angsana New" pitchFamily="18" charset="-34"/>
              </a:rPr>
              <a:t>แทนที่จะแสดงตัวเลข 4 และเมื่อนับถึง 7 ให้แสดงคำว่า </a:t>
            </a:r>
            <a:r>
              <a:rPr lang="en-US" sz="3600" dirty="0">
                <a:latin typeface="Angsana New" pitchFamily="18" charset="-34"/>
                <a:cs typeface="Angsana New" pitchFamily="18" charset="-34"/>
              </a:rPr>
              <a:t>SEVEN </a:t>
            </a:r>
            <a:r>
              <a:rPr lang="th-TH" sz="3600" dirty="0">
                <a:latin typeface="Angsana New" pitchFamily="18" charset="-34"/>
                <a:cs typeface="Angsana New" pitchFamily="18" charset="-34"/>
              </a:rPr>
              <a:t>แทนที่จะแสดงตัวเลข 7 ดังผลลัพธ์ต่อไปนี้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609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9pPr>
          </a:lstStyle>
          <a:p>
            <a:pPr algn="r"/>
            <a:r>
              <a:rPr lang="th-TH" altLang="th-TH" sz="5400" kern="0" dirty="0" smtClean="0">
                <a:solidFill>
                  <a:srgbClr val="FFFF00"/>
                </a:solidFill>
                <a:latin typeface="LilyUPC" pitchFamily="34" charset="-34"/>
              </a:rPr>
              <a:t>แบบฝึกหัด</a:t>
            </a:r>
            <a:endParaRPr lang="en-US" altLang="th-TH" kern="0" dirty="0" smtClean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632200" y="3124200"/>
            <a:ext cx="1571625" cy="31702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2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3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FOUR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5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6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SEVEN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8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9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10</a:t>
            </a:r>
            <a:endParaRPr lang="th-TH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2928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ตัวแทนเนื้อหา 2"/>
              <p:cNvSpPr>
                <a:spLocks noGrp="1"/>
              </p:cNvSpPr>
              <p:nvPr>
                <p:ph idx="1"/>
              </p:nvPr>
            </p:nvSpPr>
            <p:spPr>
              <a:xfrm>
                <a:off x="108439" y="1143000"/>
                <a:ext cx="8806962" cy="5410200"/>
              </a:xfrm>
            </p:spPr>
            <p:txBody>
              <a:bodyPr/>
              <a:lstStyle/>
              <a:p>
                <a:pPr marL="0" indent="0" eaLnBrk="1" hangingPunct="1">
                  <a:buNone/>
                  <a:defRPr/>
                </a:pPr>
                <a:r>
                  <a:rPr lang="en-US" sz="3600" dirty="0" smtClean="0">
                    <a:solidFill>
                      <a:srgbClr val="FFFF00"/>
                    </a:solidFill>
                    <a:latin typeface="Angsana New" pitchFamily="18" charset="-34"/>
                    <a:cs typeface="Angsana New" pitchFamily="18" charset="-34"/>
                  </a:rPr>
                  <a:t>36.</a:t>
                </a:r>
                <a:r>
                  <a:rPr lang="th-TH" sz="3600" dirty="0">
                    <a:latin typeface="Angsana New" pitchFamily="18" charset="-34"/>
                    <a:cs typeface="Angsana New" pitchFamily="18" charset="-34"/>
                  </a:rPr>
                  <a:t>เขียนโปรแกรมเพื่อแสดงค่า</a:t>
                </a:r>
                <a:r>
                  <a:rPr lang="th-TH" sz="3600" dirty="0" err="1">
                    <a:latin typeface="Angsana New" pitchFamily="18" charset="-34"/>
                    <a:cs typeface="Angsana New" pitchFamily="18" charset="-34"/>
                  </a:rPr>
                  <a:t>กําลัง</a:t>
                </a:r>
                <a:r>
                  <a:rPr lang="th-TH" sz="3600" dirty="0">
                    <a:latin typeface="Angsana New" pitchFamily="18" charset="-34"/>
                    <a:cs typeface="Angsana New" pitchFamily="18" charset="-34"/>
                  </a:rPr>
                  <a:t>2 </a:t>
                </a:r>
                <a:r>
                  <a:rPr lang="th-TH" sz="3600" dirty="0" err="1">
                    <a:latin typeface="Angsana New" pitchFamily="18" charset="-34"/>
                    <a:cs typeface="Angsana New" pitchFamily="18" charset="-34"/>
                  </a:rPr>
                  <a:t>กําลัง</a:t>
                </a:r>
                <a:r>
                  <a:rPr lang="th-TH" sz="3600" dirty="0">
                    <a:latin typeface="Angsana New" pitchFamily="18" charset="-34"/>
                    <a:cs typeface="Angsana New" pitchFamily="18" charset="-34"/>
                  </a:rPr>
                  <a:t>3 </a:t>
                </a:r>
                <a:r>
                  <a:rPr lang="th-TH" sz="3600" dirty="0" err="1">
                    <a:latin typeface="Angsana New" pitchFamily="18" charset="-34"/>
                    <a:cs typeface="Angsana New" pitchFamily="18" charset="-34"/>
                  </a:rPr>
                  <a:t>กําลัง</a:t>
                </a:r>
                <a:r>
                  <a:rPr lang="th-TH" sz="3600" dirty="0">
                    <a:latin typeface="Angsana New" pitchFamily="18" charset="-34"/>
                    <a:cs typeface="Angsana New" pitchFamily="18" charset="-34"/>
                  </a:rPr>
                  <a:t>4 ของเลข</a:t>
                </a:r>
                <a:r>
                  <a:rPr lang="th-TH" sz="3600" dirty="0" err="1">
                    <a:latin typeface="Angsana New" pitchFamily="18" charset="-34"/>
                    <a:cs typeface="Angsana New" pitchFamily="18" charset="-34"/>
                  </a:rPr>
                  <a:t>จํานวน</a:t>
                </a:r>
                <a:r>
                  <a:rPr lang="th-TH" sz="3600" dirty="0">
                    <a:latin typeface="Angsana New" pitchFamily="18" charset="-34"/>
                    <a:cs typeface="Angsana New" pitchFamily="18" charset="-34"/>
                  </a:rPr>
                  <a:t>เต็มตั้งแต่ 1 – </a:t>
                </a:r>
                <a:r>
                  <a:rPr lang="en-US" sz="3600" dirty="0" smtClean="0">
                    <a:latin typeface="Angsana New" pitchFamily="18" charset="-34"/>
                    <a:cs typeface="Angsana New" pitchFamily="18" charset="-34"/>
                  </a:rPr>
                  <a:t>n</a:t>
                </a:r>
              </a:p>
              <a:p>
                <a:pPr marL="0" indent="0" eaLnBrk="1" hangingPunct="1">
                  <a:buNone/>
                  <a:defRPr/>
                </a:pPr>
                <a:endParaRPr lang="en-US" sz="3600" dirty="0">
                  <a:latin typeface="Angsana New" pitchFamily="18" charset="-34"/>
                  <a:cs typeface="Angsana New" pitchFamily="18" charset="-34"/>
                </a:endParaRPr>
              </a:p>
              <a:p>
                <a:pPr marL="0" indent="0" eaLnBrk="1" hangingPunct="1">
                  <a:buNone/>
                  <a:defRPr/>
                </a:pPr>
                <a:endParaRPr lang="en-US" sz="3600" dirty="0" smtClean="0">
                  <a:latin typeface="Angsana New" pitchFamily="18" charset="-34"/>
                  <a:cs typeface="Angsana New" pitchFamily="18" charset="-34"/>
                </a:endParaRPr>
              </a:p>
              <a:p>
                <a:pPr marL="0" indent="0" eaLnBrk="1" hangingPunct="1">
                  <a:buNone/>
                  <a:defRPr/>
                </a:pPr>
                <a:endParaRPr lang="en-US" sz="3600" dirty="0">
                  <a:latin typeface="Angsana New" pitchFamily="18" charset="-34"/>
                  <a:cs typeface="Angsana New" pitchFamily="18" charset="-34"/>
                </a:endParaRPr>
              </a:p>
              <a:p>
                <a:pPr marL="0" indent="0" eaLnBrk="1" hangingPunct="1">
                  <a:buNone/>
                  <a:defRPr/>
                </a:pPr>
                <a:endParaRPr lang="en-US" sz="3600" dirty="0" smtClean="0">
                  <a:latin typeface="Angsana New" pitchFamily="18" charset="-34"/>
                  <a:cs typeface="Angsana New" pitchFamily="18" charset="-34"/>
                </a:endParaRPr>
              </a:p>
              <a:p>
                <a:pPr marL="0" indent="0" eaLnBrk="1" hangingPunct="1">
                  <a:buNone/>
                  <a:defRPr/>
                </a:pPr>
                <a:endParaRPr lang="en-US" sz="3600" dirty="0">
                  <a:latin typeface="Angsana New" pitchFamily="18" charset="-34"/>
                  <a:cs typeface="Angsana New" pitchFamily="18" charset="-34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sz="3600" dirty="0" smtClean="0">
                    <a:solidFill>
                      <a:srgbClr val="FFFF00"/>
                    </a:solidFill>
                    <a:latin typeface="Angsana New" pitchFamily="18" charset="-34"/>
                    <a:cs typeface="Angsana New" pitchFamily="18" charset="-34"/>
                  </a:rPr>
                  <a:t>37.</a:t>
                </a:r>
                <a:r>
                  <a:rPr lang="th-TH" sz="3600" dirty="0" smtClean="0">
                    <a:latin typeface="Angsana New" pitchFamily="18" charset="-34"/>
                    <a:cs typeface="Angsana New" pitchFamily="18" charset="-34"/>
                  </a:rPr>
                  <a:t>รับค่า </a:t>
                </a:r>
                <a:r>
                  <a:rPr lang="en-US" sz="3600" dirty="0" smtClean="0">
                    <a:latin typeface="Angsana New" pitchFamily="18" charset="-34"/>
                    <a:cs typeface="Angsana New" pitchFamily="18" charset="-34"/>
                  </a:rPr>
                  <a:t>X </a:t>
                </a:r>
                <a:r>
                  <a:rPr lang="th-TH" sz="3600" dirty="0" smtClean="0">
                    <a:latin typeface="Angsana New" pitchFamily="18" charset="-34"/>
                    <a:cs typeface="Angsana New" pitchFamily="18" charset="-34"/>
                  </a:rPr>
                  <a:t>และ </a:t>
                </a:r>
                <a:r>
                  <a:rPr lang="en-US" sz="3600" dirty="0" smtClean="0">
                    <a:latin typeface="Angsana New" pitchFamily="18" charset="-34"/>
                    <a:cs typeface="Angsana New" pitchFamily="18" charset="-34"/>
                  </a:rPr>
                  <a:t>n </a:t>
                </a:r>
                <a:r>
                  <a:rPr lang="th-TH" sz="3600" dirty="0" smtClean="0">
                    <a:latin typeface="Angsana New" pitchFamily="18" charset="-34"/>
                    <a:cs typeface="Angsana New" pitchFamily="18" charset="-34"/>
                  </a:rPr>
                  <a:t>จง</a:t>
                </a:r>
                <a:r>
                  <a:rPr lang="th-TH" sz="3600" dirty="0">
                    <a:latin typeface="Angsana New" pitchFamily="18" charset="-34"/>
                    <a:cs typeface="Angsana New" pitchFamily="18" charset="-34"/>
                  </a:rPr>
                  <a:t>เขียนโปรแกรมเพื่อ</a:t>
                </a:r>
                <a:r>
                  <a:rPr lang="th-TH" sz="3600" dirty="0" err="1">
                    <a:latin typeface="Angsana New" pitchFamily="18" charset="-34"/>
                    <a:cs typeface="Angsana New" pitchFamily="18" charset="-34"/>
                  </a:rPr>
                  <a:t>คํานวณหา</a:t>
                </a:r>
                <a:r>
                  <a:rPr lang="th-TH" sz="3600" dirty="0">
                    <a:latin typeface="Angsana New" pitchFamily="18" charset="-34"/>
                    <a:cs typeface="Angsana New" pitchFamily="18" charset="-34"/>
                  </a:rPr>
                  <a:t>ค่าของ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h-TH" sz="3600" i="1" smtClean="0">
                            <a:latin typeface="Cambria Math"/>
                            <a:cs typeface="Angsana New" pitchFamily="18" charset="-34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/>
                            <a:cs typeface="Angsana New" pitchFamily="18" charset="-34"/>
                          </a:rPr>
                          <m:t>𝑋</m:t>
                        </m:r>
                      </m:e>
                      <m:sup>
                        <m:r>
                          <a:rPr lang="en-US" sz="3600" b="0" i="1" smtClean="0">
                            <a:latin typeface="Cambria Math"/>
                            <a:cs typeface="Angsana New" pitchFamily="18" charset="-34"/>
                          </a:rPr>
                          <m:t>𝑛</m:t>
                        </m:r>
                      </m:sup>
                    </m:sSup>
                  </m:oMath>
                </a14:m>
                <a:endParaRPr lang="th-TH" sz="3600" dirty="0" smtClean="0">
                  <a:latin typeface="Angsana New" pitchFamily="18" charset="-34"/>
                  <a:cs typeface="Angsana New" pitchFamily="18" charset="-34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sz="3600" dirty="0" smtClean="0">
                    <a:solidFill>
                      <a:srgbClr val="FFFF00"/>
                    </a:solidFill>
                    <a:latin typeface="Angsana New" pitchFamily="18" charset="-34"/>
                    <a:cs typeface="Angsana New" pitchFamily="18" charset="-34"/>
                  </a:rPr>
                  <a:t>38.</a:t>
                </a:r>
                <a:r>
                  <a:rPr lang="th-TH" sz="3600" dirty="0" smtClean="0">
                    <a:latin typeface="Angsana New" pitchFamily="18" charset="-34"/>
                    <a:cs typeface="Angsana New" pitchFamily="18" charset="-34"/>
                  </a:rPr>
                  <a:t>จง</a:t>
                </a:r>
                <a:r>
                  <a:rPr lang="th-TH" sz="3600" dirty="0">
                    <a:latin typeface="Angsana New" pitchFamily="18" charset="-34"/>
                    <a:cs typeface="Angsana New" pitchFamily="18" charset="-34"/>
                  </a:rPr>
                  <a:t>เขียนโปรแกรมแสดงค่าตัวเลข 1-100 ที่หารด้วย 7 และ 3 ลงตัวแต่ต้องไม่ลงท้ายด้วย 5 พร้อมนับ</a:t>
                </a:r>
                <a:r>
                  <a:rPr lang="th-TH" sz="3600" dirty="0" err="1">
                    <a:latin typeface="Angsana New" pitchFamily="18" charset="-34"/>
                    <a:cs typeface="Angsana New" pitchFamily="18" charset="-34"/>
                  </a:rPr>
                  <a:t>จํานวน</a:t>
                </a:r>
                <a:r>
                  <a:rPr lang="th-TH" sz="3600" dirty="0">
                    <a:latin typeface="Angsana New" pitchFamily="18" charset="-34"/>
                    <a:cs typeface="Angsana New" pitchFamily="18" charset="-34"/>
                  </a:rPr>
                  <a:t>ของเลขเหล่านั้น</a:t>
                </a:r>
                <a:endParaRPr lang="en-US" sz="3600" dirty="0" smtClean="0">
                  <a:latin typeface="Angsana New" pitchFamily="18" charset="-34"/>
                  <a:cs typeface="Angsana New" pitchFamily="18" charset="-34"/>
                </a:endParaRPr>
              </a:p>
              <a:p>
                <a:pPr marL="0" indent="0" eaLnBrk="1" hangingPunct="1">
                  <a:buNone/>
                  <a:defRPr/>
                </a:pPr>
                <a:endParaRPr lang="en-US" sz="3600" dirty="0">
                  <a:latin typeface="Angsana New" pitchFamily="18" charset="-34"/>
                  <a:cs typeface="Angsana New" pitchFamily="18" charset="-34"/>
                </a:endParaRPr>
              </a:p>
              <a:p>
                <a:pPr marL="0" indent="0" eaLnBrk="1" hangingPunct="1">
                  <a:buNone/>
                  <a:defRPr/>
                </a:pPr>
                <a:endParaRPr lang="en-US" sz="3600" dirty="0" smtClean="0">
                  <a:latin typeface="Angsana New" pitchFamily="18" charset="-34"/>
                  <a:cs typeface="Angsana New" pitchFamily="18" charset="-34"/>
                </a:endParaRPr>
              </a:p>
              <a:p>
                <a:pPr marL="0" indent="0" eaLnBrk="1" hangingPunct="1">
                  <a:buNone/>
                  <a:defRPr/>
                </a:pPr>
                <a:endParaRPr lang="th-TH" sz="3600" dirty="0">
                  <a:latin typeface="Angsana New" pitchFamily="18" charset="-34"/>
                  <a:cs typeface="Angsana New" pitchFamily="18" charset="-34"/>
                </a:endParaRPr>
              </a:p>
            </p:txBody>
          </p:sp>
        </mc:Choice>
        <mc:Fallback xmlns="">
          <p:sp>
            <p:nvSpPr>
              <p:cNvPr id="3" name="ตัวแทนเนื้อหา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439" y="1143000"/>
                <a:ext cx="8806962" cy="5410200"/>
              </a:xfrm>
              <a:blipFill rotWithShape="1">
                <a:blip r:embed="rId2"/>
                <a:stretch>
                  <a:fillRect l="-2145" t="-3269" r="-1592" b="-169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609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9pPr>
          </a:lstStyle>
          <a:p>
            <a:pPr algn="r"/>
            <a:r>
              <a:rPr lang="th-TH" altLang="th-TH" sz="5400" kern="0" dirty="0" smtClean="0">
                <a:solidFill>
                  <a:srgbClr val="FFFF00"/>
                </a:solidFill>
                <a:latin typeface="LilyUPC" pitchFamily="34" charset="-34"/>
              </a:rPr>
              <a:t>แบบฝึกหัด</a:t>
            </a:r>
            <a:endParaRPr lang="en-US" altLang="th-TH" kern="0" dirty="0" smtClean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869140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8043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08439" y="1143000"/>
            <a:ext cx="8806962" cy="54102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3600" dirty="0" smtClean="0">
                <a:solidFill>
                  <a:srgbClr val="FFFF00"/>
                </a:solidFill>
                <a:latin typeface="Angsana New" pitchFamily="18" charset="-34"/>
                <a:cs typeface="Angsana New" pitchFamily="18" charset="-34"/>
              </a:rPr>
              <a:t>39.</a:t>
            </a: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จง</a:t>
            </a:r>
            <a:r>
              <a:rPr lang="th-TH" sz="3600" dirty="0">
                <a:latin typeface="Angsana New" pitchFamily="18" charset="-34"/>
                <a:cs typeface="Angsana New" pitchFamily="18" charset="-34"/>
              </a:rPr>
              <a:t>เขียนโปรแกรมแสดงค่าตัวเลข </a:t>
            </a: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1-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N</a:t>
            </a: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3600" dirty="0">
                <a:latin typeface="Angsana New" pitchFamily="18" charset="-34"/>
                <a:cs typeface="Angsana New" pitchFamily="18" charset="-34"/>
              </a:rPr>
              <a:t>ที่หารด้วย 7 และ 3 ลงตัว</a:t>
            </a: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แต่</a:t>
            </a:r>
          </a:p>
          <a:p>
            <a:pPr marL="0" indent="0" eaLnBrk="1" hangingPunct="1">
              <a:buNone/>
              <a:defRPr/>
            </a:pP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ต้อง</a:t>
            </a:r>
            <a:r>
              <a:rPr lang="th-TH" sz="3600" dirty="0">
                <a:latin typeface="Angsana New" pitchFamily="18" charset="-34"/>
                <a:cs typeface="Angsana New" pitchFamily="18" charset="-34"/>
              </a:rPr>
              <a:t>ไม่ลงท้ายด้วย 5 พร้อมนับ</a:t>
            </a:r>
            <a:r>
              <a:rPr lang="th-TH" sz="3600" dirty="0" err="1">
                <a:latin typeface="Angsana New" pitchFamily="18" charset="-34"/>
                <a:cs typeface="Angsana New" pitchFamily="18" charset="-34"/>
              </a:rPr>
              <a:t>จํานวน</a:t>
            </a:r>
            <a:r>
              <a:rPr lang="th-TH" sz="3600" dirty="0">
                <a:latin typeface="Angsana New" pitchFamily="18" charset="-34"/>
                <a:cs typeface="Angsana New" pitchFamily="18" charset="-34"/>
              </a:rPr>
              <a:t>ของเลขเหล่านั้น</a:t>
            </a:r>
            <a:endParaRPr lang="en-US" sz="3600" dirty="0">
              <a:latin typeface="Angsana New" pitchFamily="18" charset="-34"/>
              <a:cs typeface="Angsana New" pitchFamily="18" charset="-34"/>
            </a:endParaRPr>
          </a:p>
          <a:p>
            <a:pPr marL="0" indent="0" eaLnBrk="1" hangingPunct="1">
              <a:buNone/>
              <a:defRPr/>
            </a:pPr>
            <a:r>
              <a:rPr lang="en-US" sz="3600" dirty="0" smtClean="0">
                <a:solidFill>
                  <a:srgbClr val="FFFF00"/>
                </a:solidFill>
                <a:latin typeface="Angsana New" pitchFamily="18" charset="-34"/>
                <a:cs typeface="Angsana New" pitchFamily="18" charset="-34"/>
              </a:rPr>
              <a:t>40.</a:t>
            </a:r>
            <a:r>
              <a:rPr lang="th-TH" sz="3600" dirty="0" smtClean="0"/>
              <a:t>จง</a:t>
            </a:r>
            <a:r>
              <a:rPr lang="th-TH" sz="3600" dirty="0"/>
              <a:t>เขียนโปรแกรมแสดง</a:t>
            </a:r>
            <a:r>
              <a:rPr lang="th-TH" sz="3600" dirty="0" smtClean="0"/>
              <a:t>ค่า</a:t>
            </a:r>
            <a:r>
              <a:rPr lang="th-TH" sz="3600" dirty="0"/>
              <a:t>ของตัวเลขเพิ่มขึ้นทีละ </a:t>
            </a:r>
            <a:r>
              <a:rPr lang="en-US" sz="3600" dirty="0"/>
              <a:t>N </a:t>
            </a:r>
            <a:r>
              <a:rPr lang="th-TH" sz="3600" dirty="0" err="1"/>
              <a:t>จํานวน</a:t>
            </a:r>
            <a:r>
              <a:rPr lang="th-TH" sz="3600" dirty="0"/>
              <a:t>ดัง</a:t>
            </a:r>
            <a:r>
              <a:rPr lang="th-TH" sz="3600" dirty="0" smtClean="0"/>
              <a:t>ตัวอย่างต่อไปนี้</a:t>
            </a:r>
          </a:p>
          <a:p>
            <a:pPr marL="0" indent="0" eaLnBrk="1" hangingPunct="1">
              <a:buNone/>
              <a:defRPr/>
            </a:pPr>
            <a:endParaRPr lang="th-TH" sz="3600" dirty="0">
              <a:solidFill>
                <a:srgbClr val="FFFF00"/>
              </a:solidFill>
              <a:latin typeface="Angsana New" pitchFamily="18" charset="-34"/>
              <a:cs typeface="Angsana New" pitchFamily="18" charset="-34"/>
            </a:endParaRPr>
          </a:p>
          <a:p>
            <a:pPr marL="0" indent="0" eaLnBrk="1" hangingPunct="1">
              <a:buNone/>
              <a:defRPr/>
            </a:pPr>
            <a:endParaRPr lang="th-TH" sz="3600" dirty="0" smtClean="0">
              <a:solidFill>
                <a:srgbClr val="FFFF00"/>
              </a:solidFill>
              <a:latin typeface="Angsana New" pitchFamily="18" charset="-34"/>
              <a:cs typeface="Angsana New" pitchFamily="18" charset="-34"/>
            </a:endParaRPr>
          </a:p>
          <a:p>
            <a:pPr marL="0" indent="0" eaLnBrk="1" hangingPunct="1">
              <a:buNone/>
              <a:defRPr/>
            </a:pPr>
            <a:endParaRPr lang="en-US" sz="3600" dirty="0">
              <a:latin typeface="Angsana New" pitchFamily="18" charset="-34"/>
              <a:cs typeface="Angsana New" pitchFamily="18" charset="-34"/>
            </a:endParaRPr>
          </a:p>
          <a:p>
            <a:pPr marL="0" indent="0" eaLnBrk="1" hangingPunct="1">
              <a:buNone/>
              <a:defRPr/>
            </a:pPr>
            <a:endParaRPr lang="en-US" sz="3600" dirty="0" smtClean="0">
              <a:latin typeface="Angsana New" pitchFamily="18" charset="-34"/>
              <a:cs typeface="Angsana New" pitchFamily="18" charset="-34"/>
            </a:endParaRPr>
          </a:p>
          <a:p>
            <a:pPr marL="0" indent="0" eaLnBrk="1" hangingPunct="1">
              <a:buNone/>
              <a:defRPr/>
            </a:pPr>
            <a:endParaRPr lang="th-TH" sz="36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609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ucrosiaUPC" pitchFamily="18" charset="-34"/>
                <a:cs typeface="EucrosiaUPC" pitchFamily="18" charset="-34"/>
              </a:defRPr>
            </a:lvl9pPr>
          </a:lstStyle>
          <a:p>
            <a:pPr algn="r"/>
            <a:r>
              <a:rPr lang="th-TH" altLang="th-TH" sz="5400" kern="0" dirty="0" smtClean="0">
                <a:solidFill>
                  <a:srgbClr val="FFFF00"/>
                </a:solidFill>
                <a:latin typeface="LilyUPC" pitchFamily="34" charset="-34"/>
              </a:rPr>
              <a:t>แบบฝึกหัด</a:t>
            </a:r>
            <a:endParaRPr lang="en-US" altLang="th-TH" kern="0" dirty="0" smtClean="0">
              <a:solidFill>
                <a:srgbClr val="FFFF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276600"/>
            <a:ext cx="4876800" cy="1806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2364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h-TH" altLang="th-TH" dirty="0" smtClean="0">
                <a:effectLst/>
              </a:rPr>
              <a:t>การกำหนดค่าตัวนับ</a:t>
            </a:r>
          </a:p>
        </p:txBody>
      </p:sp>
      <p:grpSp>
        <p:nvGrpSpPr>
          <p:cNvPr id="62472" name="Group 9"/>
          <p:cNvGrpSpPr>
            <a:grpSpLocks/>
          </p:cNvGrpSpPr>
          <p:nvPr/>
        </p:nvGrpSpPr>
        <p:grpSpPr bwMode="auto">
          <a:xfrm>
            <a:off x="187036" y="76200"/>
            <a:ext cx="2286000" cy="1143000"/>
            <a:chOff x="636" y="864"/>
            <a:chExt cx="1440" cy="720"/>
          </a:xfrm>
        </p:grpSpPr>
        <p:sp>
          <p:nvSpPr>
            <p:cNvPr id="62473" name="AutoShape 8"/>
            <p:cNvSpPr>
              <a:spLocks noChangeArrowheads="1"/>
            </p:cNvSpPr>
            <p:nvPr/>
          </p:nvSpPr>
          <p:spPr bwMode="auto">
            <a:xfrm>
              <a:off x="636" y="933"/>
              <a:ext cx="1440" cy="528"/>
            </a:xfrm>
            <a:prstGeom prst="flowChartAlternateProcess">
              <a:avLst/>
            </a:prstGeom>
            <a:gradFill rotWithShape="1">
              <a:gsLst>
                <a:gs pos="0">
                  <a:srgbClr val="002F00"/>
                </a:gs>
                <a:gs pos="100000">
                  <a:srgbClr val="006600"/>
                </a:gs>
              </a:gsLst>
              <a:lin ang="5400000" scaled="1"/>
            </a:gradFill>
            <a:ln w="38100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9pPr>
            </a:lstStyle>
            <a:p>
              <a:pPr eaLnBrk="1" hangingPunct="1"/>
              <a:endParaRPr lang="th-TH" altLang="th-TH"/>
            </a:p>
          </p:txBody>
        </p:sp>
        <p:sp>
          <p:nvSpPr>
            <p:cNvPr id="62474" name="Rectangle 7"/>
            <p:cNvSpPr>
              <a:spLocks noChangeArrowheads="1"/>
            </p:cNvSpPr>
            <p:nvPr/>
          </p:nvSpPr>
          <p:spPr bwMode="auto">
            <a:xfrm>
              <a:off x="672" y="864"/>
              <a:ext cx="1392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lnSpc>
                  <a:spcPct val="80000"/>
                </a:lnSpc>
                <a:spcBef>
                  <a:spcPct val="20000"/>
                </a:spcBef>
                <a:buChar char="•"/>
                <a:defRPr sz="40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1pPr>
              <a:lvl2pPr marL="742950" indent="-285750" eaLnBrk="0" hangingPunct="0">
                <a:lnSpc>
                  <a:spcPct val="80000"/>
                </a:lnSpc>
                <a:spcBef>
                  <a:spcPct val="20000"/>
                </a:spcBef>
                <a:buSzPct val="50000"/>
                <a:buFont typeface="Wingdings" pitchFamily="2" charset="2"/>
                <a:buChar char="Ø"/>
                <a:defRPr sz="36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2pPr>
              <a:lvl3pPr marL="1143000" indent="-228600" eaLnBrk="0" hangingPunct="0">
                <a:lnSpc>
                  <a:spcPct val="80000"/>
                </a:lnSpc>
                <a:spcBef>
                  <a:spcPct val="20000"/>
                </a:spcBef>
                <a:buSzPct val="50000"/>
                <a:buFont typeface="Wingdings" pitchFamily="2" charset="2"/>
                <a:buChar char="Ä"/>
                <a:defRPr sz="32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3pPr>
              <a:lvl4pPr marL="1600200" indent="-228600" eaLnBrk="0" hangingPunct="0">
                <a:lnSpc>
                  <a:spcPct val="80000"/>
                </a:lnSpc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4pPr>
              <a:lvl5pPr marL="2057400" indent="-228600" eaLnBrk="0" hangingPunct="0">
                <a:lnSpc>
                  <a:spcPct val="80000"/>
                </a:lnSpc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EucrosiaUPC" pitchFamily="18" charset="-34"/>
                  <a:cs typeface="EucrosiaUPC" pitchFamily="18" charset="-34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th-TH" altLang="th-TH" sz="5400" b="1">
                  <a:solidFill>
                    <a:schemeClr val="folHlink"/>
                  </a:solidFill>
                </a:rPr>
                <a:t>ตัวอย่าง</a:t>
              </a:r>
            </a:p>
          </p:txBody>
        </p:sp>
      </p:grpSp>
      <p:sp>
        <p:nvSpPr>
          <p:cNvPr id="2" name="ตัวแทนเนื้อหา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457200" y="1190193"/>
            <a:ext cx="8305800" cy="5591607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3200" b="1" dirty="0"/>
              <a:t>#include &lt;</a:t>
            </a:r>
            <a:r>
              <a:rPr lang="en-US" altLang="th-TH" sz="3200" b="1" dirty="0" err="1"/>
              <a:t>stdio.h</a:t>
            </a:r>
            <a:r>
              <a:rPr lang="en-US" altLang="th-TH" sz="3200" b="1" dirty="0"/>
              <a:t>&gt;</a:t>
            </a:r>
          </a:p>
          <a:p>
            <a:pPr eaLnBrk="1" hangingPunct="1"/>
            <a:r>
              <a:rPr lang="en-US" altLang="th-TH" sz="3600" b="1" dirty="0" smtClean="0"/>
              <a:t>main</a:t>
            </a:r>
            <a:r>
              <a:rPr lang="en-US" altLang="th-TH" sz="3600" b="1" dirty="0"/>
              <a:t>()</a:t>
            </a:r>
          </a:p>
          <a:p>
            <a:pPr eaLnBrk="1" hangingPunct="1"/>
            <a:r>
              <a:rPr lang="en-US" altLang="th-TH" sz="3600" b="1" dirty="0"/>
              <a:t>{</a:t>
            </a:r>
          </a:p>
          <a:p>
            <a:pPr eaLnBrk="1" hangingPunct="1"/>
            <a:r>
              <a:rPr lang="en-US" altLang="th-TH" sz="3600" b="1" dirty="0"/>
              <a:t>  </a:t>
            </a:r>
            <a:r>
              <a:rPr lang="en-US" altLang="th-TH" sz="3600" b="1" dirty="0" err="1"/>
              <a:t>int</a:t>
            </a:r>
            <a:r>
              <a:rPr lang="en-US" altLang="th-TH" sz="3600" b="1" dirty="0"/>
              <a:t> </a:t>
            </a:r>
            <a:r>
              <a:rPr lang="en-US" altLang="th-TH" sz="3600" b="1" dirty="0" smtClean="0"/>
              <a:t>n=5,i=1;</a:t>
            </a:r>
          </a:p>
          <a:p>
            <a:pPr eaLnBrk="1" hangingPunct="1"/>
            <a:r>
              <a:rPr lang="en-US" altLang="th-TH" sz="3600" b="1" dirty="0" smtClean="0"/>
              <a:t>  </a:t>
            </a:r>
            <a:r>
              <a:rPr lang="en-US" altLang="th-TH" sz="3600" b="1" dirty="0" err="1" smtClean="0"/>
              <a:t>i</a:t>
            </a:r>
            <a:r>
              <a:rPr lang="en-US" altLang="th-TH" sz="3600" b="1" dirty="0" smtClean="0"/>
              <a:t>++;</a:t>
            </a:r>
          </a:p>
          <a:p>
            <a:pPr eaLnBrk="1" hangingPunct="1"/>
            <a:r>
              <a:rPr lang="en-US" altLang="th-TH" sz="3600" b="1" dirty="0" smtClean="0"/>
              <a:t>  </a:t>
            </a:r>
            <a:r>
              <a:rPr lang="en-US" altLang="th-TH" sz="3600" b="1" dirty="0" err="1" smtClean="0"/>
              <a:t>printf</a:t>
            </a:r>
            <a:r>
              <a:rPr lang="en-US" altLang="th-TH" sz="3600" b="1" dirty="0" smtClean="0"/>
              <a:t>(“</a:t>
            </a:r>
            <a:r>
              <a:rPr lang="en-US" altLang="th-TH" sz="3600" b="1" dirty="0" err="1" smtClean="0"/>
              <a:t>i</a:t>
            </a:r>
            <a:r>
              <a:rPr lang="en-US" altLang="th-TH" sz="3600" b="1" dirty="0" smtClean="0"/>
              <a:t>=%d\n”,</a:t>
            </a:r>
            <a:r>
              <a:rPr lang="en-US" altLang="th-TH" sz="3600" b="1" dirty="0" err="1" smtClean="0"/>
              <a:t>i</a:t>
            </a:r>
            <a:r>
              <a:rPr lang="en-US" altLang="th-TH" sz="3600" b="1" dirty="0" smtClean="0"/>
              <a:t>);</a:t>
            </a:r>
          </a:p>
          <a:p>
            <a:pPr eaLnBrk="1" hangingPunct="1"/>
            <a:r>
              <a:rPr lang="en-US" altLang="th-TH" sz="3600" b="1" dirty="0" smtClean="0"/>
              <a:t>  n=n*</a:t>
            </a:r>
            <a:r>
              <a:rPr lang="en-US" altLang="th-TH" sz="3600" b="1" dirty="0" err="1" smtClean="0"/>
              <a:t>i</a:t>
            </a:r>
            <a:r>
              <a:rPr lang="en-US" altLang="th-TH" sz="3600" b="1" dirty="0" smtClean="0"/>
              <a:t>++;</a:t>
            </a:r>
          </a:p>
          <a:p>
            <a:pPr eaLnBrk="1" hangingPunct="1"/>
            <a:r>
              <a:rPr lang="en-US" altLang="th-TH" sz="3600" b="1" dirty="0"/>
              <a:t> </a:t>
            </a:r>
            <a:r>
              <a:rPr lang="en-US" altLang="th-TH" sz="3600" b="1" dirty="0" smtClean="0"/>
              <a:t> </a:t>
            </a:r>
            <a:r>
              <a:rPr lang="en-US" altLang="th-TH" sz="3600" b="1" dirty="0" err="1" smtClean="0"/>
              <a:t>printf</a:t>
            </a:r>
            <a:r>
              <a:rPr lang="en-US" altLang="th-TH" sz="3600" b="1" dirty="0" smtClean="0"/>
              <a:t>(“n=%d\</a:t>
            </a:r>
            <a:r>
              <a:rPr lang="en-US" altLang="th-TH" sz="3600" b="1" dirty="0" err="1" smtClean="0"/>
              <a:t>n”,n</a:t>
            </a:r>
            <a:r>
              <a:rPr lang="en-US" altLang="th-TH" sz="3600" b="1" dirty="0" smtClean="0"/>
              <a:t>);</a:t>
            </a:r>
          </a:p>
          <a:p>
            <a:pPr eaLnBrk="1" hangingPunct="1"/>
            <a:r>
              <a:rPr lang="en-US" altLang="th-TH" sz="3600" b="1" dirty="0" smtClean="0"/>
              <a:t>  </a:t>
            </a:r>
            <a:r>
              <a:rPr lang="en-US" altLang="th-TH" sz="3600" b="1" dirty="0" err="1" smtClean="0"/>
              <a:t>printf</a:t>
            </a:r>
            <a:r>
              <a:rPr lang="en-US" altLang="th-TH" sz="3600" b="1" dirty="0" smtClean="0"/>
              <a:t>(“</a:t>
            </a:r>
            <a:r>
              <a:rPr lang="en-US" altLang="th-TH" sz="3600" b="1" dirty="0" err="1" smtClean="0"/>
              <a:t>i</a:t>
            </a:r>
            <a:r>
              <a:rPr lang="en-US" altLang="th-TH" sz="3600" b="1" dirty="0" smtClean="0"/>
              <a:t>=%</a:t>
            </a:r>
            <a:r>
              <a:rPr lang="en-US" altLang="th-TH" sz="3600" b="1" dirty="0"/>
              <a:t>d\n</a:t>
            </a:r>
            <a:r>
              <a:rPr lang="en-US" altLang="th-TH" sz="3600" b="1" dirty="0" smtClean="0"/>
              <a:t>”,</a:t>
            </a:r>
            <a:r>
              <a:rPr lang="en-US" altLang="th-TH" sz="3600" b="1" dirty="0" err="1" smtClean="0"/>
              <a:t>i</a:t>
            </a:r>
            <a:r>
              <a:rPr lang="en-US" altLang="th-TH" sz="3600" b="1" dirty="0" smtClean="0"/>
              <a:t>);</a:t>
            </a:r>
            <a:endParaRPr lang="en-US" altLang="th-TH" sz="3600" b="1" dirty="0"/>
          </a:p>
          <a:p>
            <a:pPr eaLnBrk="1" hangingPunct="1"/>
            <a:r>
              <a:rPr lang="en-US" altLang="th-TH" sz="3600" b="1" dirty="0" smtClean="0"/>
              <a:t>}</a:t>
            </a:r>
            <a:endParaRPr lang="en-US" altLang="th-TH" sz="3600" b="1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638800" y="1905000"/>
            <a:ext cx="1981200" cy="2585323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5400" dirty="0" err="1" smtClean="0"/>
              <a:t>i</a:t>
            </a:r>
            <a:r>
              <a:rPr lang="en-US" altLang="th-TH" sz="5400" dirty="0" smtClean="0"/>
              <a:t>=2</a:t>
            </a:r>
            <a:endParaRPr lang="en-US" altLang="th-TH" sz="5400" dirty="0" smtClean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5400" dirty="0"/>
              <a:t>n</a:t>
            </a:r>
            <a:r>
              <a:rPr lang="en-US" altLang="th-TH" sz="5400" dirty="0" smtClean="0"/>
              <a:t>=10</a:t>
            </a:r>
            <a:endParaRPr lang="en-US" altLang="th-TH" sz="5400" dirty="0" smtClean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5400" dirty="0" err="1" smtClean="0"/>
              <a:t>i</a:t>
            </a:r>
            <a:r>
              <a:rPr lang="en-US" altLang="th-TH" sz="5400" dirty="0" smtClean="0"/>
              <a:t>=3</a:t>
            </a:r>
            <a:endParaRPr lang="th-TH" altLang="th-TH" sz="5400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/>
              <a:t>count6</a:t>
            </a:r>
            <a:endParaRPr lang="th-TH" altLang="th-TH" sz="3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80538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7|0.7|0.7|0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5|0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5|0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5|0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5|0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5|0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5|0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5|0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5|0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5|0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7|0.7|0.7|0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5|0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5|0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6|0.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6|0.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6|0.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6|0.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6|0.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6|0.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6|0.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6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7|0.7|0.7|0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6|0.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4|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4|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4|0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4|0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4|0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4|0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4|0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4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7|0.7|0.7|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7|0.7|0.7|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7|0.7|0.7|0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7|0.7|0.7|0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7|0.7|0.7|0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5|0.9"/>
</p:tagLst>
</file>

<file path=ppt/theme/theme1.xml><?xml version="1.0" encoding="utf-8"?>
<a:theme xmlns:a="http://schemas.openxmlformats.org/drawingml/2006/main" name="Default Design">
  <a:themeElements>
    <a:clrScheme name="Default Design 16">
      <a:dk1>
        <a:srgbClr val="003366"/>
      </a:dk1>
      <a:lt1>
        <a:srgbClr val="FFFFFF"/>
      </a:lt1>
      <a:dk2>
        <a:srgbClr val="080808"/>
      </a:dk2>
      <a:lt2>
        <a:srgbClr val="CCFFFF"/>
      </a:lt2>
      <a:accent1>
        <a:srgbClr val="FFFF66"/>
      </a:accent1>
      <a:accent2>
        <a:srgbClr val="00B000"/>
      </a:accent2>
      <a:accent3>
        <a:srgbClr val="AAAAAA"/>
      </a:accent3>
      <a:accent4>
        <a:srgbClr val="DADADA"/>
      </a:accent4>
      <a:accent5>
        <a:srgbClr val="FFFFB8"/>
      </a:accent5>
      <a:accent6>
        <a:srgbClr val="009F00"/>
      </a:accent6>
      <a:hlink>
        <a:srgbClr val="6699FF"/>
      </a:hlink>
      <a:folHlink>
        <a:srgbClr val="FFE701"/>
      </a:folHlink>
    </a:clrScheme>
    <a:fontScheme name="Default Design">
      <a:majorFont>
        <a:latin typeface="EucrosiaUPC"/>
        <a:ea typeface=""/>
        <a:cs typeface="EucrosiaUPC"/>
      </a:majorFont>
      <a:minorFont>
        <a:latin typeface="EucrosiaUPC"/>
        <a:ea typeface=""/>
        <a:cs typeface="EucrosiaUP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EucrosiaUPC" pitchFamily="18" charset="-34"/>
            <a:cs typeface="EucrosiaUPC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EucrosiaUPC" pitchFamily="18" charset="-34"/>
            <a:cs typeface="EucrosiaUPC" pitchFamily="18" charset="-34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FFFF00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FFFFAA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FFFF66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FFFFB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3366"/>
        </a:dk1>
        <a:lt1>
          <a:srgbClr val="FFFFFF"/>
        </a:lt1>
        <a:dk2>
          <a:srgbClr val="080808"/>
        </a:dk2>
        <a:lt2>
          <a:srgbClr val="CCFFFF"/>
        </a:lt2>
        <a:accent1>
          <a:srgbClr val="FFFF66"/>
        </a:accent1>
        <a:accent2>
          <a:srgbClr val="00B000"/>
        </a:accent2>
        <a:accent3>
          <a:srgbClr val="AAAAAA"/>
        </a:accent3>
        <a:accent4>
          <a:srgbClr val="DADADA"/>
        </a:accent4>
        <a:accent5>
          <a:srgbClr val="FFFFB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3366"/>
        </a:dk1>
        <a:lt1>
          <a:srgbClr val="FFFFFF"/>
        </a:lt1>
        <a:dk2>
          <a:srgbClr val="080808"/>
        </a:dk2>
        <a:lt2>
          <a:srgbClr val="CCFFFF"/>
        </a:lt2>
        <a:accent1>
          <a:srgbClr val="FFFF66"/>
        </a:accent1>
        <a:accent2>
          <a:srgbClr val="00B000"/>
        </a:accent2>
        <a:accent3>
          <a:srgbClr val="AAAAAA"/>
        </a:accent3>
        <a:accent4>
          <a:srgbClr val="DADADA"/>
        </a:accent4>
        <a:accent5>
          <a:srgbClr val="FFFFB8"/>
        </a:accent5>
        <a:accent6>
          <a:srgbClr val="009F00"/>
        </a:accent6>
        <a:hlink>
          <a:srgbClr val="6699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ชุดรูปแบบของ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8500</TotalTime>
  <Words>3861</Words>
  <Application>Microsoft Office PowerPoint</Application>
  <PresentationFormat>นำเสนอทางหน้าจอ (4:3)</PresentationFormat>
  <Paragraphs>1118</Paragraphs>
  <Slides>84</Slides>
  <Notes>6</Notes>
  <HiddenSlides>0</HiddenSlides>
  <MMClips>0</MMClips>
  <ScaleCrop>false</ScaleCrop>
  <HeadingPairs>
    <vt:vector size="6" baseType="variant">
      <vt:variant>
        <vt:lpstr>แบบอักษรที่ถูกใช้</vt:lpstr>
      </vt:variant>
      <vt:variant>
        <vt:i4>9</vt:i4>
      </vt:variant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84</vt:i4>
      </vt:variant>
    </vt:vector>
  </HeadingPairs>
  <TitlesOfParts>
    <vt:vector size="94" baseType="lpstr">
      <vt:lpstr>Arial</vt:lpstr>
      <vt:lpstr>Angsana New</vt:lpstr>
      <vt:lpstr>EucrosiaUPC</vt:lpstr>
      <vt:lpstr>LilyUPC</vt:lpstr>
      <vt:lpstr>Courier New</vt:lpstr>
      <vt:lpstr>AngsanaUPC</vt:lpstr>
      <vt:lpstr>Cambria Math</vt:lpstr>
      <vt:lpstr>Wingdings</vt:lpstr>
      <vt:lpstr>Arial Black</vt:lpstr>
      <vt:lpstr>Default Design</vt:lpstr>
      <vt:lpstr>คำสั่งควบคุมแบบทำซ้ำ</vt:lpstr>
      <vt:lpstr>คำสั่งควบคุมแบบทำซ้ำ</vt:lpstr>
      <vt:lpstr>การกำหนดค่าตัวนับ</vt:lpstr>
      <vt:lpstr>การกำหนดค่าตัวนับ</vt:lpstr>
      <vt:lpstr>การกำหนดค่าตัวนับ</vt:lpstr>
      <vt:lpstr>การกำหนดค่าตัวนับ</vt:lpstr>
      <vt:lpstr>การกำหนดค่าตัวนับ</vt:lpstr>
      <vt:lpstr>การกำหนดค่าตัวนับ</vt:lpstr>
      <vt:lpstr>การกำหนดค่าตัวนับ</vt:lpstr>
      <vt:lpstr>Boolean</vt:lpstr>
      <vt:lpstr>คำสั่งควบคุมแบบทำซ้ำ</vt:lpstr>
      <vt:lpstr>งานนำเสนอ PowerPoint</vt:lpstr>
      <vt:lpstr>งานนำเสนอ PowerPoint</vt:lpstr>
      <vt:lpstr>ตัวอย่าง for ลูป</vt:lpstr>
      <vt:lpstr>ตัวอย่าง for ลูป</vt:lpstr>
      <vt:lpstr>ตัวอย่าง for ลูป</vt:lpstr>
      <vt:lpstr>ตัวอย่าง for ลูป</vt:lpstr>
      <vt:lpstr>ตัวอย่าง for ลูป</vt:lpstr>
      <vt:lpstr>ตัวอย่าง for ลูป</vt:lpstr>
      <vt:lpstr>ตัวอย่าง for ลูป</vt:lpstr>
      <vt:lpstr>ตัวอย่าง for ลูป</vt:lpstr>
      <vt:lpstr>ตัวอย่าง for ลูป</vt:lpstr>
      <vt:lpstr>ตัวอย่าง for ลูป</vt:lpstr>
      <vt:lpstr>ตัวอย่าง for ลูป</vt:lpstr>
      <vt:lpstr>ตัวอย่าง for ลูป</vt:lpstr>
      <vt:lpstr>ตัวอย่าง for ลูป</vt:lpstr>
      <vt:lpstr>ตัวอย่าง</vt:lpstr>
      <vt:lpstr>ตัวอย่าง</vt:lpstr>
      <vt:lpstr>ตัวอย่าง</vt:lpstr>
      <vt:lpstr>งานนำเสนอ PowerPoint</vt:lpstr>
      <vt:lpstr>ตัวอย่างโครงสร้าง while ลูป</vt:lpstr>
      <vt:lpstr>ตัวอย่างโครงสร้าง while ลูป</vt:lpstr>
      <vt:lpstr>ตัวอย่างโครงสร้าง while ลูป</vt:lpstr>
      <vt:lpstr>ตัวอย่างโครงสร้าง while ลูป</vt:lpstr>
      <vt:lpstr>ตัวอย่างโครงสร้าง while ลูป</vt:lpstr>
      <vt:lpstr>ตัวอย่างโครงสร้าง while ลูป</vt:lpstr>
      <vt:lpstr>ตัวอย่างโครงสร้าง while ลูป</vt:lpstr>
      <vt:lpstr>ตัวอย่างโครงสร้าง while ลูป</vt:lpstr>
      <vt:lpstr>ตัวอย่างโครงสร้าง while ลูป</vt:lpstr>
      <vt:lpstr>ตัวอย่าง</vt:lpstr>
      <vt:lpstr>งานนำเสนอ PowerPoint</vt:lpstr>
      <vt:lpstr>ตัวอย่าง do…while ลูป</vt:lpstr>
      <vt:lpstr>ตัวอย่าง do…while ลูป</vt:lpstr>
      <vt:lpstr>ตัวอย่าง do…while ลูป</vt:lpstr>
      <vt:lpstr>ตัวอย่าง do…while ลูป</vt:lpstr>
      <vt:lpstr>ตัวอย่าง do…while ลูป</vt:lpstr>
      <vt:lpstr>ตัวอย่าง do…while ลูป</vt:lpstr>
      <vt:lpstr>ตัวอย่าง do…while ลูป</vt:lpstr>
      <vt:lpstr>ตัวอย่าง do…while ลูป</vt:lpstr>
      <vt:lpstr>ตัวอย่าง</vt:lpstr>
      <vt:lpstr>งานนำเสนอ PowerPoint</vt:lpstr>
      <vt:lpstr>คำสั่งควบคุมแบบทำซ้ำ+ควบคุมแบบเลือกทำ</vt:lpstr>
      <vt:lpstr>คำสั่งควบคุมแบบทำซ้ำ+ควบคุมแบบเลือกทำ</vt:lpstr>
      <vt:lpstr>คำสั่งควบคุมแบบทำซ้ำ+ควบคุมแบบเลือกทำ</vt:lpstr>
      <vt:lpstr>คำสั่งควบคุมแบบทำซ้ำ+ควบคุมแบบเลือกทำ</vt:lpstr>
      <vt:lpstr>คำสั่งควบคุมแบบทำซ้ำ+ควบคุมแบบเลือกทำ</vt:lpstr>
      <vt:lpstr>คำสั่งควบคุมแบบทำซ้ำ+ควบคุมแบบเลือกทำ</vt:lpstr>
      <vt:lpstr>คำสั่งควบคุมแบบทำซ้ำ+ควบคุมแบบเลือกทำ</vt:lpstr>
      <vt:lpstr>คำสั่งควบคุมแบบทำซ้ำ+ควบคุมแบบเลือกทำ</vt:lpstr>
      <vt:lpstr>คำสั่งควบคุมแบบทำซ้ำ+ควบคุมแบบเลือกทำ</vt:lpstr>
      <vt:lpstr>คำสั่งควบคุมแบบทำซ้ำ+ควบคุมแบบเลือกทำ</vt:lpstr>
      <vt:lpstr>งานนำเสนอ PowerPoint</vt:lpstr>
      <vt:lpstr>งานนำเสนอ PowerPoint</vt:lpstr>
      <vt:lpstr>งานนำเสนอ PowerPoint</vt:lpstr>
      <vt:lpstr>คำสั่ง break</vt:lpstr>
      <vt:lpstr>คำสั่ง continue</vt:lpstr>
      <vt:lpstr>การรวมลูปซ้ำซ้อน</vt:lpstr>
      <vt:lpstr>การรวมลูปซ้ำซ้อน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sasha</dc:creator>
  <cp:lastModifiedBy>User</cp:lastModifiedBy>
  <cp:revision>1639</cp:revision>
  <cp:lastPrinted>1601-01-01T00:00:00Z</cp:lastPrinted>
  <dcterms:created xsi:type="dcterms:W3CDTF">1601-01-01T00:00:00Z</dcterms:created>
  <dcterms:modified xsi:type="dcterms:W3CDTF">2018-10-13T23:54:52Z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