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50"/>
  </p:notesMasterIdLst>
  <p:sldIdLst>
    <p:sldId id="409" r:id="rId2"/>
    <p:sldId id="366" r:id="rId3"/>
    <p:sldId id="344" r:id="rId4"/>
    <p:sldId id="367" r:id="rId5"/>
    <p:sldId id="370" r:id="rId6"/>
    <p:sldId id="379" r:id="rId7"/>
    <p:sldId id="381" r:id="rId8"/>
    <p:sldId id="374" r:id="rId9"/>
    <p:sldId id="358" r:id="rId10"/>
    <p:sldId id="376" r:id="rId11"/>
    <p:sldId id="375" r:id="rId12"/>
    <p:sldId id="382" r:id="rId13"/>
    <p:sldId id="383" r:id="rId14"/>
    <p:sldId id="384" r:id="rId15"/>
    <p:sldId id="385" r:id="rId16"/>
    <p:sldId id="377" r:id="rId17"/>
    <p:sldId id="386" r:id="rId18"/>
    <p:sldId id="378" r:id="rId19"/>
    <p:sldId id="387" r:id="rId20"/>
    <p:sldId id="373" r:id="rId21"/>
    <p:sldId id="388" r:id="rId22"/>
    <p:sldId id="410" r:id="rId23"/>
    <p:sldId id="412" r:id="rId24"/>
    <p:sldId id="411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42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</p:sldIdLst>
  <p:sldSz cx="9144000" cy="6858000" type="screen4x3"/>
  <p:notesSz cx="6858000" cy="9144000"/>
  <p:embeddedFontLst>
    <p:embeddedFont>
      <p:font typeface="Angsana New" panose="02020603050405020304" pitchFamily="18" charset="-34"/>
      <p:regular r:id="rId51"/>
      <p:bold r:id="rId52"/>
      <p:italic r:id="rId53"/>
      <p:boldItalic r:id="rId54"/>
    </p:embeddedFont>
    <p:embeddedFont>
      <p:font typeface="EucrosiaUPC" panose="02020603050405020304" pitchFamily="18" charset="-34"/>
      <p:regular r:id="rId55"/>
      <p:bold r:id="rId56"/>
      <p:italic r:id="rId57"/>
      <p:boldItalic r:id="rId58"/>
    </p:embeddedFont>
    <p:embeddedFont>
      <p:font typeface="Trebuchet MS" panose="020B0603020202020204" pitchFamily="34" charset="0"/>
      <p:regular r:id="rId59"/>
      <p:bold r:id="rId60"/>
      <p:italic r:id="rId61"/>
      <p:boldItalic r:id="rId62"/>
    </p:embeddedFont>
    <p:embeddedFont>
      <p:font typeface="CordiaUPC" panose="020B0304020202020204" pitchFamily="34" charset="-34"/>
      <p:regular r:id="rId63"/>
      <p:bold r:id="rId64"/>
      <p:italic r:id="rId65"/>
      <p:boldItalic r:id="rId66"/>
    </p:embeddedFont>
    <p:embeddedFont>
      <p:font typeface="Cordia New" panose="020B0304020202020204" pitchFamily="34" charset="-34"/>
      <p:regular r:id="rId67"/>
      <p:bold r:id="rId68"/>
      <p:italic r:id="rId69"/>
      <p:boldItalic r:id="rId7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CC00FF"/>
    <a:srgbClr val="FF6600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962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 noProof="0" smtClean="0"/>
              <a:t>Click to edit Master text styles</a:t>
            </a:r>
          </a:p>
          <a:p>
            <a:pPr lvl="1"/>
            <a:r>
              <a:rPr lang="th-TH" altLang="th-TH" noProof="0" smtClean="0"/>
              <a:t>Second level</a:t>
            </a:r>
          </a:p>
          <a:p>
            <a:pPr lvl="2"/>
            <a:r>
              <a:rPr lang="th-TH" altLang="th-TH" noProof="0" smtClean="0"/>
              <a:t>Third level</a:t>
            </a:r>
          </a:p>
          <a:p>
            <a:pPr lvl="3"/>
            <a:r>
              <a:rPr lang="th-TH" altLang="th-TH" noProof="0" smtClean="0"/>
              <a:t>Fourth level</a:t>
            </a:r>
          </a:p>
          <a:p>
            <a:pPr lvl="4"/>
            <a:r>
              <a:rPr lang="th-TH" altLang="th-TH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F0D3D0-C9C7-42A2-BCBC-A9B40E90017A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780880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D8FDCEA0-2EA7-4F65-ACDA-79FEA856773F}" type="slidenum">
              <a:rPr lang="en-US" altLang="th-TH" smtClean="0">
                <a:latin typeface="Angsana New" pitchFamily="18" charset="-34"/>
              </a:rPr>
              <a:pPr/>
              <a:t>33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21501D88-F237-47F0-BD55-90A634E3F212}" type="slidenum">
              <a:rPr lang="en-US" altLang="th-TH" smtClean="0">
                <a:latin typeface="Angsana New" pitchFamily="18" charset="-34"/>
              </a:rPr>
              <a:pPr/>
              <a:t>34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21501D88-F237-47F0-BD55-90A634E3F212}" type="slidenum">
              <a:rPr lang="en-US" altLang="th-TH" smtClean="0">
                <a:latin typeface="Angsana New" pitchFamily="18" charset="-34"/>
              </a:rPr>
              <a:pPr/>
              <a:t>35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3F303041-CBF1-411C-AEBF-0D7EC2FAB895}" type="slidenum">
              <a:rPr lang="en-US" altLang="th-TH" smtClean="0">
                <a:latin typeface="Angsana New" pitchFamily="18" charset="-34"/>
              </a:rPr>
              <a:pPr/>
              <a:t>36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C0A5A9F1-623C-48BC-9854-C80EDAAA9A16}" type="slidenum">
              <a:rPr lang="en-US" altLang="th-TH" smtClean="0">
                <a:latin typeface="Angsana New" pitchFamily="18" charset="-34"/>
              </a:rPr>
              <a:pPr/>
              <a:t>37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83A59A53-E56B-41AC-9653-4D67BA2317F3}" type="slidenum">
              <a:rPr lang="en-US" altLang="th-TH" smtClean="0">
                <a:latin typeface="Angsana New" pitchFamily="18" charset="-34"/>
              </a:rPr>
              <a:pPr/>
              <a:t>38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7B33703C-C2D4-4614-8A75-B4AC35AB50DB}" type="slidenum">
              <a:rPr lang="en-US" altLang="th-TH" smtClean="0">
                <a:latin typeface="Angsana New" pitchFamily="18" charset="-34"/>
              </a:rPr>
              <a:pPr/>
              <a:t>39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C90F808B-8C07-4572-A4E5-5D232C03864E}" type="slidenum">
              <a:rPr lang="en-US" altLang="th-TH" smtClean="0">
                <a:latin typeface="Angsana New" pitchFamily="18" charset="-34"/>
              </a:rPr>
              <a:pPr/>
              <a:t>40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FAD2EBBE-C833-4F9E-B06E-16E0CF008D6D}" type="slidenum">
              <a:rPr lang="en-US" altLang="th-TH" smtClean="0">
                <a:latin typeface="Angsana New" pitchFamily="18" charset="-34"/>
              </a:rPr>
              <a:pPr/>
              <a:t>41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D0A04591-DCFE-4090-A1FC-90B7B4A4273C}" type="slidenum">
              <a:rPr lang="en-US" altLang="th-TH" smtClean="0">
                <a:latin typeface="Angsana New" pitchFamily="18" charset="-34"/>
              </a:rPr>
              <a:pPr/>
              <a:t>42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CFAE0823-2177-4B26-A6A8-4782492313B8}" type="slidenum">
              <a:rPr lang="en-US" altLang="th-TH" smtClean="0">
                <a:latin typeface="Angsana New" pitchFamily="18" charset="-34"/>
              </a:rPr>
              <a:pPr/>
              <a:t>25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556B2724-B270-4A06-AF3A-066E632A7EDD}" type="slidenum">
              <a:rPr lang="en-US" altLang="th-TH" smtClean="0">
                <a:latin typeface="Angsana New" pitchFamily="18" charset="-34"/>
              </a:rPr>
              <a:pPr/>
              <a:t>43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5C75A207-65D3-4DBD-B301-2C570BE22877}" type="slidenum">
              <a:rPr lang="en-US" altLang="th-TH" smtClean="0">
                <a:latin typeface="Angsana New" pitchFamily="18" charset="-34"/>
              </a:rPr>
              <a:pPr/>
              <a:t>44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BC329754-945D-4B5B-9264-48DAD0F55334}" type="slidenum">
              <a:rPr lang="en-US" altLang="th-TH" smtClean="0">
                <a:latin typeface="Angsana New" pitchFamily="18" charset="-34"/>
              </a:rPr>
              <a:pPr/>
              <a:t>45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A24EBCA3-A562-4591-A713-3F1B71184318}" type="slidenum">
              <a:rPr lang="en-US" altLang="th-TH" smtClean="0">
                <a:latin typeface="Angsana New" pitchFamily="18" charset="-34"/>
              </a:rPr>
              <a:pPr/>
              <a:t>46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8686487B-1B2F-4967-AE4C-93E0C4A24A0D}" type="slidenum">
              <a:rPr lang="en-US" altLang="th-TH" smtClean="0">
                <a:latin typeface="Angsana New" pitchFamily="18" charset="-34"/>
              </a:rPr>
              <a:pPr/>
              <a:t>47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6C89F302-43D6-4A48-A122-F86A9A8C27D8}" type="slidenum">
              <a:rPr lang="en-US" altLang="th-TH" smtClean="0">
                <a:latin typeface="Angsana New" pitchFamily="18" charset="-34"/>
              </a:rPr>
              <a:pPr/>
              <a:t>48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54F1BB98-6762-4009-B3F3-CA22E1B9C053}" type="slidenum">
              <a:rPr lang="en-US" altLang="th-TH" smtClean="0">
                <a:latin typeface="Angsana New" pitchFamily="18" charset="-34"/>
              </a:rPr>
              <a:pPr/>
              <a:t>26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0FA7456D-E654-40B6-9948-7F74B917B057}" type="slidenum">
              <a:rPr lang="en-US" altLang="th-TH" smtClean="0">
                <a:latin typeface="Angsana New" pitchFamily="18" charset="-34"/>
              </a:rPr>
              <a:pPr/>
              <a:t>27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0B180E7A-1878-47F9-BB46-0813558BA8EA}" type="slidenum">
              <a:rPr lang="en-US" altLang="th-TH" smtClean="0">
                <a:latin typeface="Angsana New" pitchFamily="18" charset="-34"/>
              </a:rPr>
              <a:pPr/>
              <a:t>28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7CF4115B-824D-4359-AB82-872DDA91A179}" type="slidenum">
              <a:rPr lang="en-US" altLang="th-TH" smtClean="0">
                <a:latin typeface="Angsana New" pitchFamily="18" charset="-34"/>
              </a:rPr>
              <a:pPr/>
              <a:t>29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B4FCA29A-B008-47B6-914A-F52B2D8EFABA}" type="slidenum">
              <a:rPr lang="en-US" altLang="th-TH" smtClean="0">
                <a:latin typeface="Angsana New" pitchFamily="18" charset="-34"/>
              </a:rPr>
              <a:pPr/>
              <a:t>30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8DB899A3-C6D2-4813-8FEC-43BC479FD841}" type="slidenum">
              <a:rPr lang="en-US" altLang="th-TH" smtClean="0">
                <a:latin typeface="Angsana New" pitchFamily="18" charset="-34"/>
              </a:rPr>
              <a:pPr/>
              <a:t>31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fld id="{74884B11-BFE9-461C-B604-73E88B9131A8}" type="slidenum">
              <a:rPr lang="en-US" altLang="th-TH" smtClean="0">
                <a:latin typeface="Angsana New" pitchFamily="18" charset="-34"/>
              </a:rPr>
              <a:pPr/>
              <a:t>32</a:t>
            </a:fld>
            <a:endParaRPr lang="th-TH" altLang="th-TH" smtClean="0">
              <a:latin typeface="Angsana New" pitchFamily="18" charset="-34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156E6-CF14-427B-BC2B-25A3B779623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44662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91AC1-4360-4F50-AEC1-F8FA8082540C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05353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44DAB-2BC6-4F5B-8016-7C876712B36D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90268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524000"/>
            <a:ext cx="3962400" cy="4876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F7564-BAFF-4ABA-B377-DA8949350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937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A1B75-F343-4EE0-871D-BBAE33C0B508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1293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6DC6-0226-4192-B675-440E9291D045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89236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58E5-6F44-4695-BD4F-81DE712D3A20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49128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82E12-A3D9-42C7-AEC0-A3802603205A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970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5FCBA-81C4-4851-BC22-1DC03B48FCC7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7167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A76B7-DDB7-4A0E-9452-ADDD763E9FDF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69330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06342-1BE0-4B4A-9D37-C06EEA24861B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5549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17F0A-4510-476B-81D2-DE12A43CEFEB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5513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B96509-3E63-4961-BC54-4F60F47962CE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336675"/>
          </a:xfrm>
        </p:spPr>
        <p:txBody>
          <a:bodyPr/>
          <a:lstStyle/>
          <a:p>
            <a:pPr algn="r" eaLnBrk="1" hangingPunct="1">
              <a:defRPr/>
            </a:pPr>
            <a:r>
              <a:rPr lang="th-TH" altLang="th-TH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ตัวแปรแบบโครงสร้าง</a:t>
            </a:r>
            <a:endParaRPr lang="en-US" altLang="th-TH" sz="5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10400" cy="24384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th-TH" altLang="th-TH" sz="3600" smtClean="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นายมาโนชญ์ แสงศิริ</a:t>
            </a:r>
          </a:p>
          <a:p>
            <a:pPr algn="r" eaLnBrk="1" hangingPunct="1">
              <a:lnSpc>
                <a:spcPct val="90000"/>
              </a:lnSpc>
            </a:pPr>
            <a:r>
              <a:rPr lang="th-TH" altLang="th-TH" sz="3600" smtClean="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ครู คศ.</a:t>
            </a:r>
            <a:r>
              <a:rPr lang="en-US" altLang="th-TH" sz="3600" smtClean="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2</a:t>
            </a:r>
            <a:endParaRPr lang="th-TH" altLang="th-TH" sz="3600" smtClean="0">
              <a:solidFill>
                <a:schemeClr val="bg1"/>
              </a:solidFill>
              <a:latin typeface="EucrosiaUPC" pitchFamily="18" charset="-34"/>
              <a:cs typeface="EucrosiaUPC" pitchFamily="18" charset="-34"/>
            </a:endParaRPr>
          </a:p>
          <a:p>
            <a:pPr algn="r" eaLnBrk="1" hangingPunct="1">
              <a:lnSpc>
                <a:spcPct val="90000"/>
              </a:lnSpc>
            </a:pPr>
            <a:r>
              <a:rPr lang="th-TH" altLang="th-TH" sz="3600" smtClean="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โรงเรียนพิจิตรพิทยาคม</a:t>
            </a:r>
            <a:r>
              <a:rPr lang="th-TH" altLang="th-TH" sz="3600" smtClean="0"/>
              <a:t> 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th-TH" sz="3600" smtClean="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http://www.sangsiri.net</a:t>
            </a:r>
            <a:endParaRPr lang="th-TH" altLang="th-TH" sz="3600" smtClean="0">
              <a:solidFill>
                <a:schemeClr val="bg1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โอลิมปิกวิชาการ สอวน. ค่าย 1 วิชาคอมพิวเตอร์  </a:t>
            </a:r>
          </a:p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ประจำปีการศึกษา 256</a:t>
            </a:r>
            <a:r>
              <a:rPr lang="en-US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1</a:t>
            </a:r>
            <a:r>
              <a:rPr lang="th-TH" alt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ณ โรงเรียนกำแพงเพชรพิทยาคม</a:t>
            </a:r>
            <a:endParaRPr lang="th-TH" altLang="th-TH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" name="ตัดมุมสี่เหลี่ยมผืนผ้าหนึ่งมุม 1"/>
          <p:cNvSpPr/>
          <p:nvPr/>
        </p:nvSpPr>
        <p:spPr bwMode="auto">
          <a:xfrm>
            <a:off x="0" y="6051550"/>
            <a:ext cx="3276600" cy="806450"/>
          </a:xfrm>
          <a:prstGeom prst="snip1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วันที่ </a:t>
            </a:r>
            <a:r>
              <a:rPr lang="en-US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17 </a:t>
            </a:r>
            <a:r>
              <a:rPr lang="th-TH" alt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ตุลาคม </a:t>
            </a:r>
            <a:r>
              <a:rPr lang="en-US" altLang="th-TH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2561</a:t>
            </a:r>
            <a:endParaRPr lang="th-TH" altLang="th-T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6467475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ตัวอย่างการประกาศตัวแปรโครงสร้างสำหรับเก็บข้อมูลของบุคคล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0" y="6338888"/>
            <a:ext cx="3856038" cy="523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ถ้าหากมีสมาชิกหลายคนอาจเขียนเป็น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1268" name="Text Box 9"/>
          <p:cNvSpPr txBox="1">
            <a:spLocks noChangeArrowheads="1"/>
          </p:cNvSpPr>
          <p:nvPr/>
        </p:nvSpPr>
        <p:spPr bwMode="auto">
          <a:xfrm>
            <a:off x="4579938" y="6330950"/>
            <a:ext cx="3040062" cy="5238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struct  employee  p1,p2,p3;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1269" name="Line 10"/>
          <p:cNvSpPr>
            <a:spLocks noChangeShapeType="1"/>
          </p:cNvSpPr>
          <p:nvPr/>
        </p:nvSpPr>
        <p:spPr bwMode="auto">
          <a:xfrm>
            <a:off x="3657600" y="66294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0" name="Text Box 20"/>
          <p:cNvSpPr txBox="1">
            <a:spLocks noChangeArrowheads="1"/>
          </p:cNvSpPr>
          <p:nvPr/>
        </p:nvSpPr>
        <p:spPr bwMode="auto">
          <a:xfrm>
            <a:off x="990600" y="2743200"/>
            <a:ext cx="452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p1</a:t>
            </a:r>
          </a:p>
        </p:txBody>
      </p:sp>
      <p:sp>
        <p:nvSpPr>
          <p:cNvPr id="11271" name="Text Box 21"/>
          <p:cNvSpPr txBox="1">
            <a:spLocks noChangeArrowheads="1"/>
          </p:cNvSpPr>
          <p:nvPr/>
        </p:nvSpPr>
        <p:spPr bwMode="auto">
          <a:xfrm>
            <a:off x="2133600" y="1676400"/>
            <a:ext cx="124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name[40];</a:t>
            </a:r>
          </a:p>
        </p:txBody>
      </p:sp>
      <p:sp>
        <p:nvSpPr>
          <p:cNvPr id="11272" name="Text Box 22"/>
          <p:cNvSpPr txBox="1">
            <a:spLocks noChangeArrowheads="1"/>
          </p:cNvSpPr>
          <p:nvPr/>
        </p:nvSpPr>
        <p:spPr bwMode="auto">
          <a:xfrm>
            <a:off x="2149475" y="2360613"/>
            <a:ext cx="1376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address[50]</a:t>
            </a:r>
          </a:p>
        </p:txBody>
      </p:sp>
      <p:sp>
        <p:nvSpPr>
          <p:cNvPr id="11273" name="Text Box 23"/>
          <p:cNvSpPr txBox="1">
            <a:spLocks noChangeArrowheads="1"/>
          </p:cNvSpPr>
          <p:nvPr/>
        </p:nvSpPr>
        <p:spPr bwMode="auto">
          <a:xfrm>
            <a:off x="2149475" y="3046413"/>
            <a:ext cx="919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emp_id</a:t>
            </a:r>
          </a:p>
        </p:txBody>
      </p:sp>
      <p:sp>
        <p:nvSpPr>
          <p:cNvPr id="11274" name="Text Box 24"/>
          <p:cNvSpPr txBox="1">
            <a:spLocks noChangeArrowheads="1"/>
          </p:cNvSpPr>
          <p:nvPr/>
        </p:nvSpPr>
        <p:spPr bwMode="auto">
          <a:xfrm>
            <a:off x="2149475" y="3656013"/>
            <a:ext cx="771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salary</a:t>
            </a:r>
          </a:p>
        </p:txBody>
      </p:sp>
      <p:sp>
        <p:nvSpPr>
          <p:cNvPr id="11275" name="Line 25"/>
          <p:cNvSpPr>
            <a:spLocks noChangeShapeType="1"/>
          </p:cNvSpPr>
          <p:nvPr/>
        </p:nvSpPr>
        <p:spPr bwMode="auto">
          <a:xfrm flipV="1">
            <a:off x="1387475" y="2055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6" name="Line 26"/>
          <p:cNvSpPr>
            <a:spLocks noChangeShapeType="1"/>
          </p:cNvSpPr>
          <p:nvPr/>
        </p:nvSpPr>
        <p:spPr bwMode="auto">
          <a:xfrm flipV="1">
            <a:off x="1387475" y="274161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7" name="Line 27"/>
          <p:cNvSpPr>
            <a:spLocks noChangeShapeType="1"/>
          </p:cNvSpPr>
          <p:nvPr/>
        </p:nvSpPr>
        <p:spPr bwMode="auto">
          <a:xfrm>
            <a:off x="1387475" y="304641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8" name="Line 28"/>
          <p:cNvSpPr>
            <a:spLocks noChangeShapeType="1"/>
          </p:cNvSpPr>
          <p:nvPr/>
        </p:nvSpPr>
        <p:spPr bwMode="auto">
          <a:xfrm>
            <a:off x="1387475" y="3046413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79" name="Text Box 38"/>
          <p:cNvSpPr txBox="1">
            <a:spLocks noChangeArrowheads="1"/>
          </p:cNvSpPr>
          <p:nvPr/>
        </p:nvSpPr>
        <p:spPr bwMode="auto">
          <a:xfrm>
            <a:off x="3565525" y="2820988"/>
            <a:ext cx="452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p2</a:t>
            </a:r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4708525" y="1754188"/>
            <a:ext cx="124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name[40];</a:t>
            </a:r>
          </a:p>
        </p:txBody>
      </p:sp>
      <p:sp>
        <p:nvSpPr>
          <p:cNvPr id="11281" name="Text Box 40"/>
          <p:cNvSpPr txBox="1">
            <a:spLocks noChangeArrowheads="1"/>
          </p:cNvSpPr>
          <p:nvPr/>
        </p:nvSpPr>
        <p:spPr bwMode="auto">
          <a:xfrm>
            <a:off x="4724400" y="2438400"/>
            <a:ext cx="1376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address[50]</a:t>
            </a:r>
          </a:p>
        </p:txBody>
      </p:sp>
      <p:sp>
        <p:nvSpPr>
          <p:cNvPr id="11282" name="Text Box 41"/>
          <p:cNvSpPr txBox="1">
            <a:spLocks noChangeArrowheads="1"/>
          </p:cNvSpPr>
          <p:nvPr/>
        </p:nvSpPr>
        <p:spPr bwMode="auto">
          <a:xfrm>
            <a:off x="4724400" y="3124200"/>
            <a:ext cx="919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emp_id</a:t>
            </a:r>
          </a:p>
        </p:txBody>
      </p:sp>
      <p:sp>
        <p:nvSpPr>
          <p:cNvPr id="11283" name="Text Box 42"/>
          <p:cNvSpPr txBox="1">
            <a:spLocks noChangeArrowheads="1"/>
          </p:cNvSpPr>
          <p:nvPr/>
        </p:nvSpPr>
        <p:spPr bwMode="auto">
          <a:xfrm>
            <a:off x="4724400" y="3733800"/>
            <a:ext cx="771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salary</a:t>
            </a:r>
          </a:p>
        </p:txBody>
      </p:sp>
      <p:sp>
        <p:nvSpPr>
          <p:cNvPr id="11284" name="Line 43"/>
          <p:cNvSpPr>
            <a:spLocks noChangeShapeType="1"/>
          </p:cNvSpPr>
          <p:nvPr/>
        </p:nvSpPr>
        <p:spPr bwMode="auto">
          <a:xfrm flipV="1">
            <a:off x="3962400" y="21336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5" name="Line 44"/>
          <p:cNvSpPr>
            <a:spLocks noChangeShapeType="1"/>
          </p:cNvSpPr>
          <p:nvPr/>
        </p:nvSpPr>
        <p:spPr bwMode="auto">
          <a:xfrm flipV="1">
            <a:off x="3962400" y="2819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6" name="Line 45"/>
          <p:cNvSpPr>
            <a:spLocks noChangeShapeType="1"/>
          </p:cNvSpPr>
          <p:nvPr/>
        </p:nvSpPr>
        <p:spPr bwMode="auto">
          <a:xfrm>
            <a:off x="3962400" y="3124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7" name="Line 46"/>
          <p:cNvSpPr>
            <a:spLocks noChangeShapeType="1"/>
          </p:cNvSpPr>
          <p:nvPr/>
        </p:nvSpPr>
        <p:spPr bwMode="auto">
          <a:xfrm>
            <a:off x="3962400" y="3124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88" name="Text Box 47"/>
          <p:cNvSpPr txBox="1">
            <a:spLocks noChangeArrowheads="1"/>
          </p:cNvSpPr>
          <p:nvPr/>
        </p:nvSpPr>
        <p:spPr bwMode="auto">
          <a:xfrm>
            <a:off x="6232525" y="2820988"/>
            <a:ext cx="452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p3</a:t>
            </a:r>
          </a:p>
        </p:txBody>
      </p:sp>
      <p:sp>
        <p:nvSpPr>
          <p:cNvPr id="11289" name="Text Box 48"/>
          <p:cNvSpPr txBox="1">
            <a:spLocks noChangeArrowheads="1"/>
          </p:cNvSpPr>
          <p:nvPr/>
        </p:nvSpPr>
        <p:spPr bwMode="auto">
          <a:xfrm>
            <a:off x="7375525" y="1754188"/>
            <a:ext cx="124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name[40];</a:t>
            </a:r>
          </a:p>
        </p:txBody>
      </p:sp>
      <p:sp>
        <p:nvSpPr>
          <p:cNvPr id="11290" name="Text Box 49"/>
          <p:cNvSpPr txBox="1">
            <a:spLocks noChangeArrowheads="1"/>
          </p:cNvSpPr>
          <p:nvPr/>
        </p:nvSpPr>
        <p:spPr bwMode="auto">
          <a:xfrm>
            <a:off x="7391400" y="2438400"/>
            <a:ext cx="1376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address[50]</a:t>
            </a:r>
          </a:p>
        </p:txBody>
      </p:sp>
      <p:sp>
        <p:nvSpPr>
          <p:cNvPr id="11291" name="Text Box 50"/>
          <p:cNvSpPr txBox="1">
            <a:spLocks noChangeArrowheads="1"/>
          </p:cNvSpPr>
          <p:nvPr/>
        </p:nvSpPr>
        <p:spPr bwMode="auto">
          <a:xfrm>
            <a:off x="7391400" y="3124200"/>
            <a:ext cx="919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emp_id</a:t>
            </a:r>
          </a:p>
        </p:txBody>
      </p:sp>
      <p:sp>
        <p:nvSpPr>
          <p:cNvPr id="11292" name="Text Box 51"/>
          <p:cNvSpPr txBox="1">
            <a:spLocks noChangeArrowheads="1"/>
          </p:cNvSpPr>
          <p:nvPr/>
        </p:nvSpPr>
        <p:spPr bwMode="auto">
          <a:xfrm>
            <a:off x="7391400" y="3733800"/>
            <a:ext cx="771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salary</a:t>
            </a:r>
          </a:p>
        </p:txBody>
      </p:sp>
      <p:sp>
        <p:nvSpPr>
          <p:cNvPr id="11293" name="Line 52"/>
          <p:cNvSpPr>
            <a:spLocks noChangeShapeType="1"/>
          </p:cNvSpPr>
          <p:nvPr/>
        </p:nvSpPr>
        <p:spPr bwMode="auto">
          <a:xfrm flipV="1">
            <a:off x="6629400" y="21336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94" name="Line 53"/>
          <p:cNvSpPr>
            <a:spLocks noChangeShapeType="1"/>
          </p:cNvSpPr>
          <p:nvPr/>
        </p:nvSpPr>
        <p:spPr bwMode="auto">
          <a:xfrm flipV="1">
            <a:off x="6629400" y="2819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95" name="Line 54"/>
          <p:cNvSpPr>
            <a:spLocks noChangeShapeType="1"/>
          </p:cNvSpPr>
          <p:nvPr/>
        </p:nvSpPr>
        <p:spPr bwMode="auto">
          <a:xfrm>
            <a:off x="6629400" y="3124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96" name="Line 55"/>
          <p:cNvSpPr>
            <a:spLocks noChangeShapeType="1"/>
          </p:cNvSpPr>
          <p:nvPr/>
        </p:nvSpPr>
        <p:spPr bwMode="auto">
          <a:xfrm>
            <a:off x="6629400" y="3124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297" name="AutoShape 56"/>
          <p:cNvSpPr>
            <a:spLocks noChangeArrowheads="1"/>
          </p:cNvSpPr>
          <p:nvPr/>
        </p:nvSpPr>
        <p:spPr bwMode="auto">
          <a:xfrm>
            <a:off x="6096000" y="4343400"/>
            <a:ext cx="990600" cy="1987550"/>
          </a:xfrm>
          <a:prstGeom prst="upArrow">
            <a:avLst>
              <a:gd name="adj1" fmla="val 50000"/>
              <a:gd name="adj2" fmla="val 40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35814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		</a:t>
            </a:r>
            <a:r>
              <a:rPr lang="en-US" altLang="th-TH" sz="2400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  date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        {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		           </a:t>
            </a:r>
            <a:r>
              <a:rPr lang="en-US" altLang="th-TH" sz="2400" b="1" dirty="0" err="1" smtClean="0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 day;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                 char </a:t>
            </a:r>
            <a:r>
              <a:rPr lang="en-US" altLang="th-TH" sz="2400" b="1" dirty="0" err="1" smtClean="0">
                <a:latin typeface="EucrosiaUPC" pitchFamily="18" charset="-34"/>
                <a:cs typeface="EucrosiaUPC" pitchFamily="18" charset="-34"/>
              </a:rPr>
              <a:t>mon_name</a:t>
            </a: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[4];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                 </a:t>
            </a:r>
            <a:r>
              <a:rPr lang="en-US" altLang="th-TH" sz="2400" b="1" dirty="0" err="1" smtClean="0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 year;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	   };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	   </a:t>
            </a:r>
            <a:r>
              <a:rPr lang="en-US" altLang="th-TH" sz="2400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  date  d;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	            </a:t>
            </a: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0" y="0"/>
            <a:ext cx="3743325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ตัวอย่างการอ้างถึงสมาชิกของตัวแปร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2292" name="Rectangle 1029"/>
          <p:cNvSpPr>
            <a:spLocks noChangeArrowheads="1"/>
          </p:cNvSpPr>
          <p:nvPr/>
        </p:nvSpPr>
        <p:spPr bwMode="auto">
          <a:xfrm>
            <a:off x="4953000" y="685800"/>
            <a:ext cx="3581400" cy="48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       d.day  =  4;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       d.year = 2004;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	  d.mon_name[0] = ‘A’;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       d.mon_name[1] = ‘p’;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       d.mon_name[2] = ‘r’;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       d.mon_name[3] = ‘\o’;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       printf(“%d  %s  %d\n”,d.day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                   ,d.mon_name, d.year);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}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	            </a:t>
            </a:r>
          </a:p>
        </p:txBody>
      </p:sp>
      <p:sp>
        <p:nvSpPr>
          <p:cNvPr id="12293" name="Text Box 1030"/>
          <p:cNvSpPr txBox="1">
            <a:spLocks noChangeArrowheads="1"/>
          </p:cNvSpPr>
          <p:nvPr/>
        </p:nvSpPr>
        <p:spPr bwMode="auto">
          <a:xfrm>
            <a:off x="0" y="4800600"/>
            <a:ext cx="4597400" cy="523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dirty="0">
                <a:latin typeface="EucrosiaUPC" pitchFamily="18" charset="-34"/>
                <a:cs typeface="EucrosiaUPC" pitchFamily="18" charset="-34"/>
              </a:rPr>
              <a:t>ถ้าหากต้องการเปรียบเทียบชื่อเดือนทำได้ดังนี้</a:t>
            </a:r>
          </a:p>
        </p:txBody>
      </p:sp>
      <p:sp>
        <p:nvSpPr>
          <p:cNvPr id="12294" name="Line 1031"/>
          <p:cNvSpPr>
            <a:spLocks noChangeShapeType="1"/>
          </p:cNvSpPr>
          <p:nvPr/>
        </p:nvSpPr>
        <p:spPr bwMode="auto">
          <a:xfrm>
            <a:off x="4572000" y="762000"/>
            <a:ext cx="0" cy="3657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2295" name="Text Box 1032"/>
          <p:cNvSpPr txBox="1">
            <a:spLocks noChangeArrowheads="1"/>
          </p:cNvSpPr>
          <p:nvPr/>
        </p:nvSpPr>
        <p:spPr bwMode="auto">
          <a:xfrm>
            <a:off x="898525" y="5564188"/>
            <a:ext cx="4219575" cy="5238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if(strcmp(d.mon_name,”Aug”)) == 0)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228600"/>
            <a:ext cx="8229600" cy="6629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#include &lt;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stdio.h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catalog  {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	char name[30];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	char title[30];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	char pub[20];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year;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main()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catalog book ={"Tony“ </a:t>
            </a:r>
            <a:r>
              <a:rPr lang="en-US" altLang="th-TH" sz="3000" b="1" dirty="0" smtClean="0">
                <a:solidFill>
                  <a:srgbClr val="FF0000"/>
                </a:solidFill>
                <a:latin typeface="EucrosiaUPC" pitchFamily="18" charset="-34"/>
                <a:cs typeface="EucrosiaUPC" pitchFamily="18" charset="-34"/>
              </a:rPr>
              <a:t>, 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"C++“ </a:t>
            </a:r>
            <a:r>
              <a:rPr lang="en-US" altLang="th-TH" sz="3000" b="1" dirty="0" smtClean="0">
                <a:solidFill>
                  <a:srgbClr val="FF0000"/>
                </a:solidFill>
                <a:latin typeface="EucrosiaUPC" pitchFamily="18" charset="-34"/>
                <a:cs typeface="EucrosiaUPC" pitchFamily="18" charset="-34"/>
              </a:rPr>
              <a:t>, 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"SE-ED“ </a:t>
            </a:r>
            <a:r>
              <a:rPr lang="en-US" altLang="th-TH" sz="3000" b="1" dirty="0" smtClean="0">
                <a:solidFill>
                  <a:srgbClr val="FF0000"/>
                </a:solidFill>
                <a:latin typeface="EucrosiaUPC" pitchFamily="18" charset="-34"/>
                <a:cs typeface="EucrosiaUPC" pitchFamily="18" charset="-34"/>
              </a:rPr>
              <a:t>, 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2017};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</a:t>
            </a:r>
          </a:p>
          <a:p>
            <a:pPr marL="0" indent="0">
              <a:buFontTx/>
              <a:buNone/>
            </a:pPr>
            <a:endParaRPr lang="th-TH" altLang="th-TH" sz="3000" b="1" dirty="0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252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struct3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228600"/>
            <a:ext cx="3200400" cy="3962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#include &lt;stdio.h&gt;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struct catalog	{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  char name[30];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  char title[30];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  char pub[20];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  int year;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} book;</a:t>
            </a:r>
          </a:p>
          <a:p>
            <a:pPr marL="0" indent="0">
              <a:buFontTx/>
              <a:buNone/>
            </a:pPr>
            <a:endParaRPr lang="th-TH" altLang="th-TH" sz="3000" b="1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2895600" y="2931616"/>
            <a:ext cx="629531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main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catalog book={"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Tony","C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++","SE-ED",2017};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("%s\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n",book.name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("%s\n",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book.title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("%s\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n",book.pub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("%d\n",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book.year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);</a:t>
            </a:r>
            <a:endParaRPr lang="en-US" altLang="th-TH" sz="3000" b="1" dirty="0">
              <a:latin typeface="EucrosiaUPC" pitchFamily="18" charset="-34"/>
              <a:cs typeface="EucrosiaUPC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th-TH" altLang="th-TH" sz="2400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252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struct4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2" name="สี่เหลี่ยมผืนผ้ามุมมน 1"/>
          <p:cNvSpPr/>
          <p:nvPr/>
        </p:nvSpPr>
        <p:spPr bwMode="auto">
          <a:xfrm>
            <a:off x="4494951" y="304800"/>
            <a:ext cx="2351314" cy="24384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ผลลัพธ์</a:t>
            </a:r>
            <a:endParaRPr lang="en-US" alt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Tony</a:t>
            </a: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SE-ED</a:t>
            </a: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endParaRPr lang="th-TH" altLang="th-TH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228600"/>
            <a:ext cx="32004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#include &lt;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stdio.h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catalog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char name[30];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char title[30];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char pub[20];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year;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 book;</a:t>
            </a:r>
            <a:endParaRPr lang="th-TH" altLang="th-TH" sz="3000" b="1" dirty="0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3524250" y="763588"/>
            <a:ext cx="554355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main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scanf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",book.name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scanf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("%s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",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book.title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scanf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",book.pub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scanf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("%d",&amp;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book.year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("=====\n");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("%s\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n",book.name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("%s\n",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book.title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("%s\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n",book.pub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("%d\n",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book.year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</a:t>
            </a:r>
            <a:endParaRPr lang="th-TH" altLang="th-TH" sz="3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252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struct5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0" y="228600"/>
            <a:ext cx="3429000" cy="2743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#include &lt;stdio.h&gt;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struct my_robot	{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    char    name[20];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    int       energy;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};</a:t>
            </a:r>
          </a:p>
          <a:p>
            <a:pPr marL="0" indent="0">
              <a:buFontTx/>
              <a:buNone/>
            </a:pPr>
            <a:endParaRPr lang="th-TH" altLang="th-TH" sz="3000" b="1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827088" y="2659082"/>
            <a:ext cx="849142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 smtClean="0">
                <a:latin typeface="EucrosiaUPC" pitchFamily="18" charset="-34"/>
                <a:cs typeface="EucrosiaUPC" pitchFamily="18" charset="-34"/>
              </a:rPr>
              <a:t>main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my_robot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robots[3]={{"LUNAR",50},{"ASIMO",2},{"MANOCH",30}};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i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for(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i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=0;i&lt;3;i</a:t>
            </a:r>
            <a:r>
              <a:rPr lang="en-US" altLang="th-TH" sz="2800" dirty="0" smtClean="0">
                <a:latin typeface="EucrosiaUPC" pitchFamily="18" charset="-34"/>
                <a:cs typeface="EucrosiaUPC" pitchFamily="18" charset="-34"/>
              </a:rPr>
              <a:t>++)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2800" dirty="0" smtClean="0">
                <a:latin typeface="EucrosiaUPC" pitchFamily="18" charset="-34"/>
                <a:cs typeface="EucrosiaUPC" pitchFamily="18" charset="-34"/>
              </a:rPr>
              <a:t> {</a:t>
            </a:r>
            <a:endParaRPr lang="en-US" altLang="th-TH" sz="2800" dirty="0">
              <a:latin typeface="EucrosiaUPC" pitchFamily="18" charset="-34"/>
              <a:cs typeface="EucrosiaUPC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("Robot %d is called %s ",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i,robots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[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i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].name);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("and has %d units of energy.\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n",robots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[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i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].energy);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 smtClean="0">
                <a:latin typeface="EucrosiaUPC" pitchFamily="18" charset="-34"/>
                <a:cs typeface="EucrosiaUPC" pitchFamily="18" charset="-34"/>
              </a:rPr>
              <a:t>}</a:t>
            </a:r>
            <a:endParaRPr lang="th-TH" altLang="th-TH" sz="2800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252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struct6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" name="สี่เหลี่ยมผืนผ้ามุมมน 4"/>
          <p:cNvSpPr/>
          <p:nvPr/>
        </p:nvSpPr>
        <p:spPr bwMode="auto">
          <a:xfrm>
            <a:off x="2895599" y="1295399"/>
            <a:ext cx="6096001" cy="1945861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ผลลัพธ์</a:t>
            </a:r>
            <a:endParaRPr lang="en-US" alt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0 is called LUNAR and has 50 units of energy.</a:t>
            </a: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1 is called ASIMO and has 2 units of energy.</a:t>
            </a: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2 is called MANOCH and has 30 units of energy.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5715000"/>
            <a:ext cx="6811480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3200" dirty="0" smtClean="0"/>
              <a:t>เขียนโปรแกรม รับและแสดงข้อมูล </a:t>
            </a:r>
            <a:r>
              <a:rPr lang="en-US" sz="3200" dirty="0" smtClean="0"/>
              <a:t>(3</a:t>
            </a:r>
            <a:r>
              <a:rPr lang="th-TH" sz="3200" dirty="0" smtClean="0"/>
              <a:t> รอบ</a:t>
            </a:r>
            <a:r>
              <a:rPr lang="th-TH" sz="3200" dirty="0"/>
              <a:t> </a:t>
            </a:r>
            <a:r>
              <a:rPr lang="th-TH" sz="3200" dirty="0" smtClean="0"/>
              <a:t>และ </a:t>
            </a:r>
            <a:r>
              <a:rPr lang="en-US" sz="3200" dirty="0" smtClean="0"/>
              <a:t>n </a:t>
            </a:r>
            <a:r>
              <a:rPr lang="th-TH" sz="3200" dirty="0" smtClean="0"/>
              <a:t>รอบ</a:t>
            </a:r>
            <a:r>
              <a:rPr lang="en-US" sz="3200" dirty="0" smtClean="0"/>
              <a:t>)</a:t>
            </a:r>
            <a:endParaRPr lang="th-TH" sz="3200" dirty="0" smtClean="0"/>
          </a:p>
          <a:p>
            <a:r>
              <a:rPr lang="th-TH" sz="3200" dirty="0" smtClean="0"/>
              <a:t>ให้แสดงข้อมูลจากหน้</a:t>
            </a:r>
            <a:r>
              <a:rPr lang="th-TH" sz="3200" dirty="0" smtClean="0"/>
              <a:t>าสุดไปหลังสุด และ หลังสุดไปหน้าสุด</a:t>
            </a:r>
            <a:endParaRPr lang="th-TH" altLang="th-TH" sz="3200" b="1" dirty="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4552950" cy="419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struct  catalog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	char name[30];    /*</a:t>
            </a:r>
            <a:r>
              <a:rPr lang="th-TH" altLang="th-TH" sz="2400" b="1" smtClean="0">
                <a:latin typeface="EucrosiaUPC" pitchFamily="18" charset="-34"/>
                <a:cs typeface="EucrosiaUPC" pitchFamily="18" charset="-34"/>
              </a:rPr>
              <a:t>ชื่อผู้แต่ง </a:t>
            </a: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*/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     char title[30];       /*</a:t>
            </a:r>
            <a:r>
              <a:rPr lang="th-TH" altLang="th-TH" sz="2400" b="1" smtClean="0">
                <a:latin typeface="EucrosiaUPC" pitchFamily="18" charset="-34"/>
                <a:cs typeface="EucrosiaUPC" pitchFamily="18" charset="-34"/>
              </a:rPr>
              <a:t>ชื่อหนังสือ</a:t>
            </a: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*/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     char pub[20];      /*</a:t>
            </a:r>
            <a:r>
              <a:rPr lang="th-TH" altLang="th-TH" sz="2400" b="1" smtClean="0">
                <a:latin typeface="EucrosiaUPC" pitchFamily="18" charset="-34"/>
                <a:cs typeface="EucrosiaUPC" pitchFamily="18" charset="-34"/>
              </a:rPr>
              <a:t>ชื่อสำนักพิมพ์</a:t>
            </a: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*/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     unsigned date;    /*</a:t>
            </a:r>
            <a:r>
              <a:rPr lang="th-TH" altLang="th-TH" sz="2400" b="1" smtClean="0">
                <a:latin typeface="EucrosiaUPC" pitchFamily="18" charset="-34"/>
                <a:cs typeface="EucrosiaUPC" pitchFamily="18" charset="-34"/>
              </a:rPr>
              <a:t>วันที่พิมพ์</a:t>
            </a: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*/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     unsigned char ed; /*</a:t>
            </a:r>
            <a:r>
              <a:rPr lang="th-TH" altLang="th-TH" sz="2400" b="1" smtClean="0">
                <a:latin typeface="EucrosiaUPC" pitchFamily="18" charset="-34"/>
                <a:cs typeface="EucrosiaUPC" pitchFamily="18" charset="-34"/>
              </a:rPr>
              <a:t>ครั้งที่พิมพ์</a:t>
            </a: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*/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};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struct  catalog  cat[100];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	           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4951413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ตัวอย่างตัวแปรโครงสร้างเก็บรายการหนังสือ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953000" y="6858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lvl="1">
              <a:buFontTx/>
              <a:buNone/>
            </a:pPr>
            <a:r>
              <a:rPr lang="th-TH" altLang="th-TH" sz="2400" b="1">
                <a:latin typeface="EucrosiaUPC" pitchFamily="18" charset="-34"/>
                <a:cs typeface="EucrosiaUPC" pitchFamily="18" charset="-34"/>
              </a:rPr>
              <a:t>ถ้าต้องการใส่ครั้งที่พิมพ์ให้กับหนังสือเล่มที่ </a:t>
            </a: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34 </a:t>
            </a:r>
            <a:r>
              <a:rPr lang="th-TH" altLang="th-TH" sz="2400" b="1">
                <a:latin typeface="EucrosiaUPC" pitchFamily="18" charset="-34"/>
                <a:cs typeface="EucrosiaUPC" pitchFamily="18" charset="-34"/>
              </a:rPr>
              <a:t>ทำดังนี้</a:t>
            </a:r>
          </a:p>
          <a:p>
            <a:pPr lvl="1">
              <a:buFontTx/>
              <a:buNone/>
            </a:pPr>
            <a:endParaRPr lang="th-TH" altLang="th-TH" sz="2400" b="1">
              <a:latin typeface="EucrosiaUPC" pitchFamily="18" charset="-34"/>
              <a:cs typeface="EucrosiaUPC" pitchFamily="18" charset="-34"/>
            </a:endParaRPr>
          </a:p>
          <a:p>
            <a:pPr lvl="1">
              <a:buFontTx/>
              <a:buNone/>
            </a:pPr>
            <a:r>
              <a:rPr lang="th-TH" altLang="th-TH" sz="2400" b="1">
                <a:latin typeface="EucrosiaUPC" pitchFamily="18" charset="-34"/>
                <a:cs typeface="EucrosiaUPC" pitchFamily="18" charset="-34"/>
              </a:rPr>
              <a:t>       </a:t>
            </a:r>
            <a:r>
              <a:rPr lang="en-US" altLang="th-TH" b="1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cat[33].ed  =  2;</a:t>
            </a:r>
            <a:endParaRPr lang="en-US" altLang="th-TH" sz="2400" b="1">
              <a:latin typeface="EucrosiaUPC" pitchFamily="18" charset="-34"/>
              <a:cs typeface="EucrosiaUPC" pitchFamily="18" charset="-34"/>
            </a:endParaRPr>
          </a:p>
          <a:p>
            <a:pPr lvl="1">
              <a:buFontTx/>
              <a:buNone/>
            </a:pPr>
            <a:endParaRPr lang="en-US" altLang="th-TH" sz="2400" b="1">
              <a:latin typeface="EucrosiaUPC" pitchFamily="18" charset="-34"/>
              <a:cs typeface="EucrosiaUPC" pitchFamily="18" charset="-34"/>
            </a:endParaRPr>
          </a:p>
          <a:p>
            <a:pPr lvl="1">
              <a:buFontTx/>
              <a:buNone/>
            </a:pPr>
            <a:r>
              <a:rPr lang="th-TH" altLang="th-TH" sz="2400" b="1">
                <a:latin typeface="EucrosiaUPC" pitchFamily="18" charset="-34"/>
                <a:cs typeface="EucrosiaUPC" pitchFamily="18" charset="-34"/>
              </a:rPr>
              <a:t>ถ้าต้องการพิมพ์ชื่อหนังสือเล่มที่ </a:t>
            </a: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20</a:t>
            </a:r>
          </a:p>
          <a:p>
            <a:pPr lvl="1">
              <a:buFontTx/>
              <a:buNone/>
            </a:pPr>
            <a:r>
              <a:rPr lang="th-TH" altLang="th-TH" sz="2400" b="1">
                <a:latin typeface="EucrosiaUPC" pitchFamily="18" charset="-34"/>
                <a:cs typeface="EucrosiaUPC" pitchFamily="18" charset="-34"/>
              </a:rPr>
              <a:t>ทำได้ดังนี้</a:t>
            </a:r>
          </a:p>
          <a:p>
            <a:pPr lvl="1">
              <a:buFontTx/>
              <a:buNone/>
            </a:pPr>
            <a:endParaRPr lang="th-TH" altLang="th-TH" sz="2400" b="1">
              <a:latin typeface="EucrosiaUPC" pitchFamily="18" charset="-34"/>
              <a:cs typeface="EucrosiaUPC" pitchFamily="18" charset="-34"/>
            </a:endParaRPr>
          </a:p>
          <a:p>
            <a:pPr lvl="1">
              <a:buFontTx/>
              <a:buNone/>
            </a:pPr>
            <a:r>
              <a:rPr lang="th-TH" altLang="th-TH" sz="2400" b="1">
                <a:latin typeface="EucrosiaUPC" pitchFamily="18" charset="-34"/>
                <a:cs typeface="EucrosiaUPC" pitchFamily="18" charset="-34"/>
              </a:rPr>
              <a:t>   </a:t>
            </a:r>
            <a:r>
              <a:rPr lang="en-US" altLang="th-TH" b="1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printf(“%s”.cat[19].title);</a:t>
            </a:r>
            <a:endParaRPr lang="en-US" altLang="th-TH" sz="2400" b="1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0" y="5486400"/>
            <a:ext cx="4886325" cy="9540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ประกาศตัวแปรเก็บหนังสือไม่เกิน </a:t>
            </a: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100 </a:t>
            </a: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เล่ม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เล่มแรกคือ </a:t>
            </a: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cat[0];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572000" y="762000"/>
            <a:ext cx="0" cy="3657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 flipV="1">
            <a:off x="2590800" y="44958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392" name="AutoShape 9"/>
          <p:cNvSpPr>
            <a:spLocks noChangeArrowheads="1"/>
          </p:cNvSpPr>
          <p:nvPr/>
        </p:nvSpPr>
        <p:spPr bwMode="auto">
          <a:xfrm>
            <a:off x="6248400" y="1524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16393" name="AutoShape 10"/>
          <p:cNvSpPr>
            <a:spLocks noChangeArrowheads="1"/>
          </p:cNvSpPr>
          <p:nvPr/>
        </p:nvSpPr>
        <p:spPr bwMode="auto">
          <a:xfrm>
            <a:off x="6629400" y="36576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0" y="228600"/>
            <a:ext cx="3429000" cy="3886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#include &lt;stdio.h&gt;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#define N 2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struct struct_type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    int       no;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    char    str[80];</a:t>
            </a:r>
          </a:p>
          <a:p>
            <a:pPr marL="0" indent="0">
              <a:buFontTx/>
              <a:buNone/>
            </a:pPr>
            <a:r>
              <a:rPr lang="en-US" altLang="th-TH" sz="3000" b="1" smtClean="0">
                <a:latin typeface="EucrosiaUPC" pitchFamily="18" charset="-34"/>
                <a:cs typeface="EucrosiaUPC" pitchFamily="18" charset="-34"/>
              </a:rPr>
              <a:t>} s[N];</a:t>
            </a:r>
            <a:endParaRPr lang="th-TH" altLang="th-TH" sz="3000" b="1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3048000" y="914400"/>
            <a:ext cx="613661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main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i,j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for(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i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=0;i&lt;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N;i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++)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("Enter an integer #%d: ",i+1);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scanf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d",&amp;s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[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i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].no);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("Enter a string #%d: ",i+1);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scanf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s",s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[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i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].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str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for(j=0;j&lt;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N;j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("\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ndata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#%d: %d\t%s",j+1,s[j].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no,s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[j].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str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</a:t>
            </a:r>
            <a:endParaRPr lang="en-US" altLang="th-TH" sz="3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252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struct7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4053" y="12526"/>
            <a:ext cx="481093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3200" dirty="0" smtClean="0"/>
              <a:t>เขียนโปรแกรม รับและแสดงข้อมูล </a:t>
            </a:r>
            <a:r>
              <a:rPr lang="en-US" sz="3200" dirty="0"/>
              <a:t>N</a:t>
            </a:r>
            <a:r>
              <a:rPr lang="en-US" sz="3200" dirty="0" smtClean="0"/>
              <a:t> </a:t>
            </a:r>
            <a:r>
              <a:rPr lang="th-TH" sz="3200" dirty="0" smtClean="0"/>
              <a:t>รอบ</a:t>
            </a:r>
            <a:endParaRPr lang="th-TH" altLang="th-TH" sz="3200" b="1" dirty="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3733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struct s_type{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	int  a;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	float f;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} var1,var2;</a:t>
            </a:r>
          </a:p>
          <a:p>
            <a:pPr lvl="1">
              <a:buFontTx/>
              <a:buNone/>
            </a:pPr>
            <a:endParaRPr lang="en-US" altLang="th-TH" sz="2400" b="1" smtClean="0">
              <a:latin typeface="EucrosiaUPC" pitchFamily="18" charset="-34"/>
              <a:cs typeface="EucrosiaUPC" pitchFamily="18" charset="-34"/>
            </a:endParaRP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var1.a = 10;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var1.f = 100.23;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var2  =  var1;    /*</a:t>
            </a:r>
            <a:r>
              <a:rPr lang="th-TH" altLang="th-TH" sz="2400" b="1" smtClean="0">
                <a:latin typeface="EucrosiaUPC" pitchFamily="18" charset="-34"/>
                <a:cs typeface="EucrosiaUPC" pitchFamily="18" charset="-34"/>
              </a:rPr>
              <a:t>ใส่ข้อมูลในตัวแปร </a:t>
            </a: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var1 </a:t>
            </a:r>
            <a:r>
              <a:rPr lang="th-TH" altLang="th-TH" sz="2400" b="1" smtClean="0">
                <a:latin typeface="EucrosiaUPC" pitchFamily="18" charset="-34"/>
                <a:cs typeface="EucrosiaUPC" pitchFamily="18" charset="-34"/>
              </a:rPr>
              <a:t>ให้ตัวแปร </a:t>
            </a: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var2*/</a:t>
            </a:r>
          </a:p>
          <a:p>
            <a:pPr lvl="1">
              <a:buFontTx/>
              <a:buNone/>
            </a:pPr>
            <a:r>
              <a:rPr lang="en-US" altLang="th-TH" sz="2400" b="1" smtClean="0">
                <a:latin typeface="EucrosiaUPC" pitchFamily="18" charset="-34"/>
                <a:cs typeface="EucrosiaUPC" pitchFamily="18" charset="-34"/>
              </a:rPr>
              <a:t>	           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-46038"/>
            <a:ext cx="4251325" cy="5842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b="1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การโอนย้ายค่าให้ตัวแปรโครงสร้าง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517525" y="687388"/>
            <a:ext cx="857726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ตัวแปรโครงสร้างหนึ่งตัวสามารถมองเป็นตัวแปรใด ๆ ได้  ถ้าหากมีการประกาศตัวแปร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โครงสร้างสองตัว และมีการโอนย้ายข้อมูลระหว่างตัวแปรทั้งสอง สมาชิกทุกตัวจะมีค่า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เท่ากันหมด</a:t>
            </a: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1143000" y="6096000"/>
            <a:ext cx="6745288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หลังจากทำคำสั่งนี้ข้อมูลในตัวแปรโครงสร้างจะเหมือนกันทุกประการ</a:t>
            </a:r>
          </a:p>
        </p:txBody>
      </p:sp>
      <p:sp>
        <p:nvSpPr>
          <p:cNvPr id="19462" name="Line 10"/>
          <p:cNvSpPr>
            <a:spLocks noChangeShapeType="1"/>
          </p:cNvSpPr>
          <p:nvPr/>
        </p:nvSpPr>
        <p:spPr bwMode="auto">
          <a:xfrm flipV="1">
            <a:off x="1905000" y="55626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381000" y="5334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21507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0" y="228600"/>
            <a:ext cx="3429000" cy="4038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#include &lt;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stdio.h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s_type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	{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	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a;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         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float 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f;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 var1,var2;</a:t>
            </a:r>
            <a:endParaRPr lang="th-TH" altLang="th-TH" sz="3000" b="1" dirty="0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559175" y="914400"/>
            <a:ext cx="64230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main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var1.a = 10;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var1.f = 100.23;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/*</a:t>
            </a:r>
            <a:r>
              <a:rPr lang="th-TH" altLang="th-TH" sz="3000" b="1" dirty="0">
                <a:latin typeface="EucrosiaUPC" pitchFamily="18" charset="-34"/>
                <a:cs typeface="EucrosiaUPC" pitchFamily="18" charset="-34"/>
              </a:rPr>
              <a:t>ใส่ข้อมูลในตัวแปร 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var1 </a:t>
            </a:r>
            <a:r>
              <a:rPr lang="th-TH" altLang="th-TH" sz="3000" b="1" dirty="0">
                <a:latin typeface="EucrosiaUPC" pitchFamily="18" charset="-34"/>
                <a:cs typeface="EucrosiaUPC" pitchFamily="18" charset="-34"/>
              </a:rPr>
              <a:t>ให้ตัวแปร 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var2*/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var2  =  var1;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("\nvar1.a : %d",var1.a);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("\nvar1.f : %f",var1.f);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("\n==========");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("\nvar2.a : %d",var2.a);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("\nvar2.f : %f",var2.f);  </a:t>
            </a:r>
            <a:endParaRPr lang="en-US" altLang="th-TH" sz="3000" b="1" dirty="0" smtClean="0">
              <a:latin typeface="EucrosiaUPC" pitchFamily="18" charset="-34"/>
              <a:cs typeface="EucrosiaUPC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</a:t>
            </a:r>
            <a:endParaRPr lang="en-US" altLang="th-TH" sz="3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21509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252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struct8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 bwMode="auto">
          <a:xfrm>
            <a:off x="565150" y="3352800"/>
            <a:ext cx="2575512" cy="286011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ผลลัพธ์</a:t>
            </a:r>
            <a:endParaRPr lang="en-US" alt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var1.a : 10</a:t>
            </a: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var1.f : 100.230003</a:t>
            </a: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==========</a:t>
            </a: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var2.a : 10</a:t>
            </a: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var2.f : 100.230003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822325" y="1887538"/>
            <a:ext cx="6122189" cy="2308324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3600" b="1" dirty="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1.</a:t>
            </a:r>
            <a:r>
              <a:rPr lang="th-TH" altLang="th-TH" sz="3600" b="1" dirty="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 ตัวแปรแบบโครงสร้าง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600" b="1" dirty="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2.</a:t>
            </a:r>
            <a:r>
              <a:rPr lang="th-TH" altLang="th-TH" sz="3600" b="1" dirty="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 การเข้าถึงตัวแปรโครงสร้าง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600" b="1" dirty="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3.</a:t>
            </a:r>
            <a:r>
              <a:rPr lang="th-TH" altLang="th-TH" sz="3600" b="1" dirty="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 โครงสร้างซ้อนโครงสร้าง </a:t>
            </a:r>
            <a:r>
              <a:rPr lang="en-US" altLang="th-TH" sz="3600" b="1" dirty="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(Nest structure</a:t>
            </a:r>
            <a:r>
              <a:rPr lang="en-US" altLang="th-TH" sz="3600" b="1" dirty="0" smtClean="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)</a:t>
            </a:r>
            <a:endParaRPr lang="th-TH" altLang="th-TH" sz="3600" b="1" dirty="0" smtClean="0">
              <a:solidFill>
                <a:srgbClr val="FFFF00"/>
              </a:solidFill>
              <a:latin typeface="EucrosiaUPC" pitchFamily="18" charset="-34"/>
              <a:cs typeface="EucrosiaUPC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600" b="1" dirty="0" smtClean="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4. </a:t>
            </a:r>
            <a:r>
              <a:rPr lang="th-TH" sz="3600" b="1" dirty="0">
                <a:solidFill>
                  <a:srgbClr val="FFFF00"/>
                </a:solidFill>
              </a:rPr>
              <a:t>การกำหนดชนิดตัวแปรใหม่ </a:t>
            </a:r>
            <a:r>
              <a:rPr lang="en-US" sz="3600" b="1" dirty="0">
                <a:solidFill>
                  <a:srgbClr val="FFFF00"/>
                </a:solidFill>
              </a:rPr>
              <a:t>Type Definition</a:t>
            </a:r>
            <a:endParaRPr lang="th-TH" altLang="th-TH" sz="3600" b="1" dirty="0">
              <a:solidFill>
                <a:srgbClr val="FFFF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533400" y="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h-TH" altLang="th-TH" sz="6600" b="1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ตัวแปรแบบโครงสร้าง</a:t>
            </a:r>
            <a:endParaRPr lang="en-US" altLang="th-TH" sz="4400">
              <a:solidFill>
                <a:schemeClr val="tx2"/>
              </a:solidFill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4267200" cy="6096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#include &lt;</a:t>
            </a:r>
            <a:r>
              <a:rPr lang="en-US" altLang="th-TH" b="1" dirty="0" err="1" smtClean="0">
                <a:latin typeface="EucrosiaUPC" pitchFamily="18" charset="-34"/>
                <a:cs typeface="EucrosiaUPC" pitchFamily="18" charset="-34"/>
              </a:rPr>
              <a:t>stdio.h</a:t>
            </a: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b="1" dirty="0" err="1" smtClean="0">
                <a:latin typeface="EucrosiaUPC" pitchFamily="18" charset="-34"/>
                <a:cs typeface="EucrosiaUPC" pitchFamily="18" charset="-34"/>
              </a:rPr>
              <a:t>s_type</a:t>
            </a: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 {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	</a:t>
            </a:r>
            <a:r>
              <a:rPr lang="en-US" altLang="th-TH" b="1" dirty="0" err="1" smtClean="0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b="1" dirty="0" err="1" smtClean="0">
                <a:latin typeface="EucrosiaUPC" pitchFamily="18" charset="-34"/>
                <a:cs typeface="EucrosiaUPC" pitchFamily="18" charset="-34"/>
              </a:rPr>
              <a:t>i</a:t>
            </a: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;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	double  d;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} var1;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void f(</a:t>
            </a:r>
            <a:r>
              <a:rPr lang="en-US" altLang="th-TH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b="1" dirty="0" err="1" smtClean="0">
                <a:latin typeface="EucrosiaUPC" pitchFamily="18" charset="-34"/>
                <a:cs typeface="EucrosiaUPC" pitchFamily="18" charset="-34"/>
              </a:rPr>
              <a:t>s_type</a:t>
            </a: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 temp);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	var1.i   =  99;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	var1.d  =  98.6;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	f(var1);</a:t>
            </a:r>
          </a:p>
          <a:p>
            <a:pPr lvl="1">
              <a:buFontTx/>
              <a:buNone/>
            </a:pPr>
            <a:r>
              <a:rPr lang="en-US" altLang="th-TH" b="1" dirty="0" smtClean="0">
                <a:latin typeface="EucrosiaUPC" pitchFamily="18" charset="-34"/>
                <a:cs typeface="EucrosiaUPC" pitchFamily="18" charset="-34"/>
              </a:rPr>
              <a:t>}</a:t>
            </a:r>
          </a:p>
          <a:p>
            <a:pPr lvl="1">
              <a:buFontTx/>
              <a:buNone/>
            </a:pPr>
            <a:r>
              <a:rPr lang="en-US" altLang="th-TH" sz="2400" b="1" dirty="0" smtClean="0">
                <a:latin typeface="EucrosiaUPC" pitchFamily="18" charset="-34"/>
                <a:cs typeface="EucrosiaUPC" pitchFamily="18" charset="-34"/>
              </a:rPr>
              <a:t>		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0" y="0"/>
            <a:ext cx="7010400" cy="51911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ตัวอย่างการส่งค่าโครงสร้างเข้าไปในฟังก์ชัน </a:t>
            </a: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BY VALUE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3705225" y="1211263"/>
            <a:ext cx="54387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lvl="1">
              <a:buFontTx/>
              <a:buNone/>
            </a:pPr>
            <a:endParaRPr lang="en-US" altLang="th-TH" sz="3200" b="1">
              <a:latin typeface="EucrosiaUPC" pitchFamily="18" charset="-34"/>
              <a:cs typeface="EucrosiaUPC" pitchFamily="18" charset="-34"/>
            </a:endParaRPr>
          </a:p>
          <a:p>
            <a:pPr lvl="1">
              <a:buFontTx/>
              <a:buNone/>
            </a:pPr>
            <a:r>
              <a:rPr lang="en-US" altLang="th-TH" sz="3200" b="1">
                <a:latin typeface="EucrosiaUPC" pitchFamily="18" charset="-34"/>
                <a:cs typeface="EucrosiaUPC" pitchFamily="18" charset="-34"/>
              </a:rPr>
              <a:t>void f(struct s_type temp)</a:t>
            </a:r>
          </a:p>
          <a:p>
            <a:pPr lvl="1">
              <a:buFontTx/>
              <a:buNone/>
            </a:pPr>
            <a:r>
              <a:rPr lang="en-US" altLang="th-TH" sz="3200" b="1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3200" b="1">
                <a:latin typeface="EucrosiaUPC" pitchFamily="18" charset="-34"/>
                <a:cs typeface="EucrosiaUPC" pitchFamily="18" charset="-34"/>
              </a:rPr>
              <a:t>   printf(“%d  %f\n”,temp.i,temp.d);</a:t>
            </a:r>
          </a:p>
          <a:p>
            <a:pPr lvl="1">
              <a:buFontTx/>
              <a:buNone/>
            </a:pPr>
            <a:r>
              <a:rPr lang="en-US" altLang="th-TH" sz="3200" b="1">
                <a:latin typeface="EucrosiaUPC" pitchFamily="18" charset="-34"/>
                <a:cs typeface="EucrosiaUPC" pitchFamily="18" charset="-34"/>
              </a:rPr>
              <a:t>}</a:t>
            </a:r>
          </a:p>
          <a:p>
            <a:pPr lvl="1">
              <a:buFontTx/>
              <a:buNone/>
            </a:pP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		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3994150" y="5792788"/>
            <a:ext cx="3678238" cy="519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ส่งค่าตัวแปรโครงสร้างให้กับฟังก์ชัน</a:t>
            </a: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H="1">
            <a:off x="2333625" y="60198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4162425" y="830263"/>
            <a:ext cx="4557713" cy="4619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>
                <a:latin typeface="EucrosiaUPC" pitchFamily="18" charset="-34"/>
                <a:cs typeface="EucrosiaUPC" pitchFamily="18" charset="-34"/>
              </a:rPr>
              <a:t>สร้างฟังก์ชัน และมีตัวแปรชื่อ </a:t>
            </a:r>
            <a:r>
              <a:rPr lang="en-US" altLang="th-TH" sz="2400" b="1">
                <a:latin typeface="EucrosiaUPC" pitchFamily="18" charset="-34"/>
                <a:cs typeface="EucrosiaUPC" pitchFamily="18" charset="-34"/>
              </a:rPr>
              <a:t>temp </a:t>
            </a:r>
            <a:r>
              <a:rPr lang="th-TH" altLang="th-TH" sz="2400" b="1">
                <a:latin typeface="EucrosiaUPC" pitchFamily="18" charset="-34"/>
                <a:cs typeface="EucrosiaUPC" pitchFamily="18" charset="-34"/>
              </a:rPr>
              <a:t>เป็นโครงสร้าง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5410200" y="1290638"/>
            <a:ext cx="0" cy="614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81000" y="5334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22531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0" y="228600"/>
            <a:ext cx="4267200" cy="6477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#include &lt;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stdio.h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s_type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	{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i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  double  d;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 var1;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void f(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s_type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temp);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main()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	var1.i   =  99;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	var1.d  =  98.6;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	f(var1);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</a:t>
            </a:r>
          </a:p>
          <a:p>
            <a:pPr marL="0" indent="0">
              <a:buFontTx/>
              <a:buNone/>
            </a:pPr>
            <a:endParaRPr lang="en-US" altLang="th-TH" sz="3000" b="1" dirty="0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976688" y="2590800"/>
            <a:ext cx="509306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void f(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s_type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temp)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th-TH" altLang="th-TH" sz="3000" b="1" dirty="0">
                <a:latin typeface="EucrosiaUPC" pitchFamily="18" charset="-34"/>
                <a:cs typeface="EucrosiaUPC" pitchFamily="18" charset="-34"/>
              </a:rPr>
              <a:t>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("%d  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%lf\n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",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temp.i,temp.d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}</a:t>
            </a:r>
          </a:p>
        </p:txBody>
      </p:sp>
      <p:sp>
        <p:nvSpPr>
          <p:cNvPr id="22533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252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struct9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 bwMode="auto">
          <a:xfrm>
            <a:off x="3888005" y="533400"/>
            <a:ext cx="2575512" cy="12192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ผลลัพธ์</a:t>
            </a:r>
            <a:endParaRPr lang="en-US" alt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99  98.600000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6688" y="4876800"/>
            <a:ext cx="501611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3200" dirty="0" smtClean="0"/>
              <a:t>เขียนโปรแกรม รับข้อมูล </a:t>
            </a:r>
            <a:r>
              <a:rPr lang="en-US" sz="3200" dirty="0" smtClean="0"/>
              <a:t>var1.i </a:t>
            </a:r>
            <a:r>
              <a:rPr lang="th-TH" sz="3200" dirty="0" smtClean="0"/>
              <a:t>และ </a:t>
            </a:r>
            <a:r>
              <a:rPr lang="en-US" sz="3200" dirty="0" smtClean="0"/>
              <a:t>var1.</a:t>
            </a:r>
            <a:r>
              <a:rPr lang="en-US" sz="3200" dirty="0"/>
              <a:t>d</a:t>
            </a:r>
            <a:r>
              <a:rPr lang="th-TH" sz="3200" dirty="0" smtClean="0"/>
              <a:t> </a:t>
            </a:r>
            <a:endParaRPr lang="th-TH" altLang="th-TH" sz="3200" b="1" dirty="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0" y="0"/>
            <a:ext cx="4237038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โครงสร้างซ้อนโครงสร้าง </a:t>
            </a:r>
            <a:r>
              <a:rPr lang="en-US" altLang="th-TH" sz="280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(Nest structure)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23555" name="สี่เหลี่ยมผืนผ้า 2"/>
          <p:cNvSpPr>
            <a:spLocks noChangeArrowheads="1"/>
          </p:cNvSpPr>
          <p:nvPr/>
        </p:nvSpPr>
        <p:spPr bwMode="auto">
          <a:xfrm>
            <a:off x="685800" y="762000"/>
            <a:ext cx="7620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dirty="0">
                <a:latin typeface="EucrosiaUPC" pitchFamily="18" charset="-34"/>
                <a:cs typeface="EucrosiaUPC" pitchFamily="18" charset="-34"/>
              </a:rPr>
              <a:t>เราสามารถสร้างโครงสร้างซ้อนโครงสร้างได้ เรียกว่า </a:t>
            </a:r>
            <a:r>
              <a:rPr lang="en-US" altLang="th-TH" dirty="0">
                <a:latin typeface="EucrosiaUPC" pitchFamily="18" charset="-34"/>
                <a:cs typeface="EucrosiaUPC" pitchFamily="18" charset="-34"/>
              </a:rPr>
              <a:t>Nest structure </a:t>
            </a:r>
            <a:r>
              <a:rPr lang="th-TH" altLang="th-TH" dirty="0">
                <a:latin typeface="EucrosiaUPC" pitchFamily="18" charset="-34"/>
                <a:cs typeface="EucrosiaUPC" pitchFamily="18" charset="-34"/>
              </a:rPr>
              <a:t>เช่น ประกาศโครงสร้าง </a:t>
            </a:r>
            <a:r>
              <a:rPr lang="en-US" altLang="th-TH" dirty="0">
                <a:latin typeface="EucrosiaUPC" pitchFamily="18" charset="-34"/>
                <a:cs typeface="EucrosiaUPC" pitchFamily="18" charset="-34"/>
              </a:rPr>
              <a:t>C </a:t>
            </a:r>
            <a:r>
              <a:rPr lang="th-TH" altLang="th-TH" dirty="0">
                <a:latin typeface="EucrosiaUPC" pitchFamily="18" charset="-34"/>
                <a:cs typeface="EucrosiaUPC" pitchFamily="18" charset="-34"/>
              </a:rPr>
              <a:t>โดยภายในโครงสร้าง </a:t>
            </a:r>
            <a:r>
              <a:rPr lang="en-US" altLang="th-TH" dirty="0">
                <a:latin typeface="EucrosiaUPC" pitchFamily="18" charset="-34"/>
                <a:cs typeface="EucrosiaUPC" pitchFamily="18" charset="-34"/>
              </a:rPr>
              <a:t>C </a:t>
            </a:r>
            <a:r>
              <a:rPr lang="th-TH" altLang="th-TH" dirty="0">
                <a:latin typeface="EucrosiaUPC" pitchFamily="18" charset="-34"/>
                <a:cs typeface="EucrosiaUPC" pitchFamily="18" charset="-34"/>
              </a:rPr>
              <a:t>ประกอบด้วยโครงสร้าง </a:t>
            </a:r>
            <a:r>
              <a:rPr lang="en-US" altLang="th-TH" dirty="0">
                <a:latin typeface="EucrosiaUPC" pitchFamily="18" charset="-34"/>
                <a:cs typeface="EucrosiaUPC" pitchFamily="18" charset="-34"/>
              </a:rPr>
              <a:t>A </a:t>
            </a:r>
            <a:r>
              <a:rPr lang="th-TH" altLang="th-TH" dirty="0">
                <a:latin typeface="EucrosiaUPC" pitchFamily="18" charset="-34"/>
                <a:cs typeface="EucrosiaUPC" pitchFamily="18" charset="-34"/>
              </a:rPr>
              <a:t>และ </a:t>
            </a:r>
            <a:r>
              <a:rPr lang="en-US" altLang="th-TH" dirty="0">
                <a:latin typeface="EucrosiaUPC" pitchFamily="18" charset="-34"/>
                <a:cs typeface="EucrosiaUPC" pitchFamily="18" charset="-34"/>
              </a:rPr>
              <a:t>B </a:t>
            </a:r>
            <a:r>
              <a:rPr lang="th-TH" altLang="th-TH" dirty="0">
                <a:latin typeface="EucrosiaUPC" pitchFamily="18" charset="-34"/>
                <a:cs typeface="EucrosiaUPC" pitchFamily="18" charset="-34"/>
              </a:rPr>
              <a:t>มีลักษณะดังรูป</a:t>
            </a:r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8388"/>
            <a:ext cx="21336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38388"/>
            <a:ext cx="5106988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27"/>
          <p:cNvSpPr txBox="1">
            <a:spLocks noChangeArrowheads="1"/>
          </p:cNvSpPr>
          <p:nvPr/>
        </p:nvSpPr>
        <p:spPr bwMode="auto">
          <a:xfrm>
            <a:off x="0" y="0"/>
            <a:ext cx="4237038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โครงสร้างซ้อนโครงสร้าง </a:t>
            </a:r>
            <a:r>
              <a:rPr lang="en-US" altLang="th-TH" sz="280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(Nest structure)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609600"/>
            <a:ext cx="4491038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609600"/>
            <a:ext cx="4497387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รูปภาพ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419600"/>
            <a:ext cx="8977312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381000" y="5334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2560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0" y="228600"/>
            <a:ext cx="4267200" cy="6477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#include &lt;stdio.h&gt;</a:t>
            </a:r>
          </a:p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struct time	{</a:t>
            </a:r>
          </a:p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   int hour;</a:t>
            </a:r>
          </a:p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   int min;</a:t>
            </a:r>
          </a:p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   int sec;</a:t>
            </a:r>
          </a:p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};</a:t>
            </a:r>
          </a:p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struct checkIn	{</a:t>
            </a:r>
          </a:p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   char place [100];</a:t>
            </a:r>
          </a:p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   struct time checkTime;</a:t>
            </a:r>
          </a:p>
          <a:p>
            <a:pPr marL="0" indent="0">
              <a:buFontTx/>
              <a:buNone/>
            </a:pPr>
            <a:r>
              <a:rPr lang="en-US" altLang="th-TH" smtClean="0">
                <a:latin typeface="EucrosiaUPC" pitchFamily="18" charset="-34"/>
                <a:cs typeface="EucrosiaUPC" pitchFamily="18" charset="-34"/>
              </a:rPr>
              <a:t>} customer;</a:t>
            </a: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505200" y="-38100"/>
            <a:ext cx="5840413" cy="701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main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("Place 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gets(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customer.place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("Hour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CheckIn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scanf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("%d",&amp;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customer.checkTime.hour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("Min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CheckIn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scanf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("%d",&amp;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customer.checkTime.min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("Sec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CheckIn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scanf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("%d",&amp;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customer.checkTime.sec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("\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n%s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\n",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customer.place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printf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("%d:%d:%d",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customer.checkTime.hour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customer.checkTime.min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	</a:t>
            </a:r>
            <a:r>
              <a:rPr lang="en-US" altLang="th-TH" sz="3000" b="1" dirty="0" err="1">
                <a:latin typeface="EucrosiaUPC" pitchFamily="18" charset="-34"/>
                <a:cs typeface="EucrosiaUPC" pitchFamily="18" charset="-34"/>
              </a:rPr>
              <a:t>customer.checkTime.sec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}</a:t>
            </a:r>
          </a:p>
        </p:txBody>
      </p:sp>
      <p:sp>
        <p:nvSpPr>
          <p:cNvPr id="25605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4847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struct10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/>
              <a:t>การกำหนดชนิดตัวแปรใหม่ </a:t>
            </a:r>
            <a:r>
              <a:rPr lang="en-US" b="1" dirty="0" smtClean="0"/>
              <a:t>Type Definition</a:t>
            </a:r>
            <a:endParaRPr lang="th-TH" b="1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eaLnBrk="1" hangingPunct="1"/>
            <a:r>
              <a:rPr lang="th-TH" altLang="th-TH" dirty="0" smtClean="0"/>
              <a:t>ในภาษาซี สามารถกำหนดชนิดตัวแปรขึ้นมาใหม่ได้ โดยใช้คำสั่ง </a:t>
            </a:r>
            <a:r>
              <a:rPr lang="en-US" altLang="th-TH" sz="24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th-TH" sz="2400" b="1" dirty="0" smtClean="0">
                <a:latin typeface="Courier New" pitchFamily="49" charset="0"/>
                <a:cs typeface="Courier New" pitchFamily="49" charset="0"/>
              </a:rPr>
              <a:t> (type definition)</a:t>
            </a:r>
          </a:p>
          <a:p>
            <a:pPr eaLnBrk="1" hangingPunct="1"/>
            <a:r>
              <a:rPr lang="th-TH" altLang="th-TH" dirty="0" smtClean="0"/>
              <a:t>รูปแบบ</a:t>
            </a:r>
            <a:r>
              <a:rPr lang="en-US" altLang="th-TH" dirty="0" smtClean="0"/>
              <a:t>: </a:t>
            </a:r>
            <a:r>
              <a:rPr lang="en-US" altLang="th-TH" dirty="0" err="1" smtClean="0"/>
              <a:t>typedef</a:t>
            </a:r>
            <a:r>
              <a:rPr lang="en-US" altLang="th-TH" dirty="0" smtClean="0"/>
              <a:t>  </a:t>
            </a:r>
            <a:r>
              <a:rPr lang="th-TH" altLang="th-TH" dirty="0" smtClean="0"/>
              <a:t>ชนิดตัวแปรที่มีอยู่แล้ว  ชนิดตัวแปรใหม่;   เช่น</a:t>
            </a:r>
          </a:p>
          <a:p>
            <a:pPr eaLnBrk="1" hangingPunct="1">
              <a:buFontTx/>
              <a:buNone/>
            </a:pPr>
            <a:r>
              <a:rPr lang="en-US" altLang="th-TH" sz="2200" dirty="0" smtClean="0"/>
              <a:t>  </a:t>
            </a:r>
            <a:r>
              <a:rPr lang="en-US" altLang="th-TH" sz="22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2200" b="1" dirty="0" err="1" smtClean="0">
                <a:latin typeface="Courier New" pitchFamily="49" charset="0"/>
                <a:cs typeface="Courier New" pitchFamily="49" charset="0"/>
              </a:rPr>
              <a:t>my_int</a:t>
            </a: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altLang="th-TH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th-TH" altLang="th-TH" dirty="0" smtClean="0"/>
              <a:t>รูปแบบการใช้ </a:t>
            </a:r>
            <a:r>
              <a:rPr lang="en-US" altLang="th-TH" dirty="0" err="1" smtClean="0"/>
              <a:t>typedef</a:t>
            </a:r>
            <a:r>
              <a:rPr lang="en-US" altLang="th-TH" dirty="0" smtClean="0"/>
              <a:t> </a:t>
            </a:r>
            <a:r>
              <a:rPr lang="th-TH" altLang="th-TH" dirty="0" smtClean="0"/>
              <a:t>ร่วมกับการนิยาม</a:t>
            </a:r>
            <a:r>
              <a:rPr lang="th-TH" altLang="th-TH" dirty="0" err="1" smtClean="0"/>
              <a:t>สตรัคเจอร์</a:t>
            </a:r>
            <a:r>
              <a:rPr lang="en-US" altLang="th-TH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th-TH" sz="2200" dirty="0" smtClean="0">
                <a:latin typeface="Courier New" pitchFamily="49" charset="0"/>
              </a:rPr>
              <a:t>	</a:t>
            </a:r>
            <a:r>
              <a:rPr lang="en-US" altLang="th-TH" sz="22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2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altLang="th-TH" sz="22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th-TH" altLang="th-TH" sz="2200" b="1" dirty="0" smtClean="0">
                <a:latin typeface="Courier New" pitchFamily="49" charset="0"/>
              </a:rPr>
              <a:t>ชนิดตัวแปร</a:t>
            </a:r>
            <a:r>
              <a:rPr lang="th-TH" altLang="th-TH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altLang="th-TH" sz="2200" b="1" dirty="0" smtClean="0">
                <a:latin typeface="Courier New" pitchFamily="49" charset="0"/>
              </a:rPr>
              <a:t>ชื่อตัวแปรที่</a:t>
            </a:r>
            <a:r>
              <a:rPr lang="th-TH" altLang="th-TH" sz="2200" b="1" dirty="0" smtClean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	 	</a:t>
            </a:r>
            <a:r>
              <a:rPr lang="th-TH" altLang="th-TH" sz="2200" b="1" dirty="0" smtClean="0">
                <a:latin typeface="Courier New" pitchFamily="49" charset="0"/>
              </a:rPr>
              <a:t>ชนิดตัวแปร</a:t>
            </a:r>
            <a:r>
              <a:rPr lang="th-TH" altLang="th-TH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altLang="th-TH" sz="2200" b="1" dirty="0" smtClean="0">
                <a:latin typeface="Courier New" pitchFamily="49" charset="0"/>
              </a:rPr>
              <a:t>ชื่อตัวแปรที่</a:t>
            </a:r>
            <a:r>
              <a:rPr lang="th-TH" altLang="th-TH" sz="2200" b="1" dirty="0" smtClean="0">
                <a:latin typeface="Courier New" pitchFamily="49" charset="0"/>
                <a:cs typeface="Courier New" pitchFamily="49" charset="0"/>
              </a:rPr>
              <a:t> 2</a:t>
            </a: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	 	</a:t>
            </a:r>
            <a:r>
              <a:rPr lang="th-TH" altLang="th-TH" sz="2200" b="1" dirty="0" smtClean="0">
                <a:latin typeface="Courier New" pitchFamily="49" charset="0"/>
              </a:rPr>
              <a:t>ชนิดตัวแปร</a:t>
            </a:r>
            <a:r>
              <a:rPr lang="th-TH" altLang="th-TH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altLang="th-TH" sz="2200" b="1" dirty="0" smtClean="0">
                <a:latin typeface="Courier New" pitchFamily="49" charset="0"/>
              </a:rPr>
              <a:t>ชื่อตัวแปรที่</a:t>
            </a:r>
            <a:r>
              <a:rPr lang="th-TH" altLang="th-TH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 eaLnBrk="1" hangingPunct="1">
              <a:buFontTx/>
              <a:buNone/>
            </a:pP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th-TH" altLang="th-TH" sz="2200" b="1" dirty="0" smtClean="0">
                <a:solidFill>
                  <a:srgbClr val="0000FF"/>
                </a:solidFill>
                <a:latin typeface="Courier New" pitchFamily="49" charset="0"/>
              </a:rPr>
              <a:t>ชนิดตัวแปรใหม่</a:t>
            </a:r>
            <a:r>
              <a:rPr lang="en-US" altLang="th-TH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altLang="th-TH" sz="22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th-TH" altLang="th-TH" sz="2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6B0C1-7F4B-40CA-B058-0BF6C5993D7C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th-TH" altLang="th-TH" smtClean="0"/>
              <a:t>การกำหนดชนิดตัวแปรใหม่ </a:t>
            </a:r>
            <a:r>
              <a:rPr lang="en-US" altLang="th-TH" smtClean="0"/>
              <a:t>(</a:t>
            </a:r>
            <a:r>
              <a:rPr lang="th-TH" altLang="th-TH" smtClean="0"/>
              <a:t>ต่อ</a:t>
            </a:r>
            <a:r>
              <a:rPr lang="en-US" altLang="th-TH" smtClean="0"/>
              <a:t>)</a:t>
            </a:r>
            <a:endParaRPr lang="th-TH" altLang="th-TH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42963" y="1143000"/>
            <a:ext cx="7772400" cy="5105400"/>
          </a:xfrm>
        </p:spPr>
        <p:txBody>
          <a:bodyPr/>
          <a:lstStyle/>
          <a:p>
            <a:pPr eaLnBrk="1" hangingPunct="1"/>
            <a:r>
              <a:rPr lang="th-TH" altLang="th-TH" smtClean="0"/>
              <a:t>ตัวอย่างเช่น</a:t>
            </a:r>
            <a:endParaRPr lang="en-US" altLang="th-TH" smtClean="0"/>
          </a:p>
          <a:p>
            <a:pPr eaLnBrk="1" hangingPunct="1">
              <a:buFontTx/>
              <a:buNone/>
            </a:pPr>
            <a:r>
              <a:rPr lang="en-US" altLang="th-TH" sz="2200" smtClean="0">
                <a:latin typeface="Courier New" pitchFamily="49" charset="0"/>
              </a:rPr>
              <a:t>  </a:t>
            </a:r>
            <a:r>
              <a:rPr lang="en-US" altLang="th-TH" sz="2200" b="1" smtClean="0">
                <a:latin typeface="Courier New" pitchFamily="49" charset="0"/>
              </a:rPr>
              <a:t>typedef struct {</a:t>
            </a:r>
          </a:p>
          <a:p>
            <a:pPr eaLnBrk="1" hangingPunct="1">
              <a:buFontTx/>
              <a:buNone/>
            </a:pPr>
            <a:r>
              <a:rPr lang="en-US" altLang="th-TH" sz="2200" b="1" smtClean="0">
                <a:latin typeface="Courier New" pitchFamily="49" charset="0"/>
              </a:rPr>
              <a:t>  	  int day,month,year;</a:t>
            </a:r>
          </a:p>
          <a:p>
            <a:pPr eaLnBrk="1" hangingPunct="1">
              <a:buFontTx/>
              <a:buNone/>
            </a:pPr>
            <a:r>
              <a:rPr lang="en-US" altLang="th-TH" sz="2200" b="1" smtClean="0">
                <a:latin typeface="Courier New" pitchFamily="49" charset="0"/>
              </a:rPr>
              <a:t>  } </a:t>
            </a:r>
            <a:r>
              <a:rPr lang="en-US" altLang="th-TH" sz="2200" b="1" smtClean="0">
                <a:solidFill>
                  <a:srgbClr val="0000FF"/>
                </a:solidFill>
                <a:latin typeface="Courier New" pitchFamily="49" charset="0"/>
              </a:rPr>
              <a:t>date</a:t>
            </a:r>
            <a:r>
              <a:rPr lang="en-US" altLang="th-TH" sz="2200" b="1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th-TH" smtClean="0"/>
          </a:p>
          <a:p>
            <a:pPr eaLnBrk="1" hangingPunct="1"/>
            <a:r>
              <a:rPr lang="th-TH" altLang="th-TH" smtClean="0"/>
              <a:t>ในการประกาศตัวแปรก็สามารถใช้ชนิดตัวแปรใหม่ได้เลย เช่น</a:t>
            </a:r>
          </a:p>
          <a:p>
            <a:pPr eaLnBrk="1" hangingPunct="1">
              <a:buFontTx/>
              <a:buNone/>
            </a:pPr>
            <a:r>
              <a:rPr lang="en-US" altLang="th-TH" sz="2200" smtClean="0">
                <a:latin typeface="Courier New" pitchFamily="49" charset="0"/>
              </a:rPr>
              <a:t>  </a:t>
            </a:r>
            <a:r>
              <a:rPr lang="en-US" altLang="th-TH" sz="2200" b="1" smtClean="0">
                <a:solidFill>
                  <a:srgbClr val="0000FF"/>
                </a:solidFill>
                <a:latin typeface="Courier New" pitchFamily="49" charset="0"/>
              </a:rPr>
              <a:t>date</a:t>
            </a:r>
            <a:r>
              <a:rPr lang="en-US" altLang="th-TH" sz="2200" b="1" smtClean="0">
                <a:latin typeface="Courier New" pitchFamily="49" charset="0"/>
              </a:rPr>
              <a:t> d1,d2;</a:t>
            </a:r>
            <a:endParaRPr lang="th-TH" altLang="th-TH" b="1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F811F-A33F-4F7C-9377-B1638726CAD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143000" y="4724400"/>
            <a:ext cx="6537325" cy="9556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kumimoji="1" lang="th-TH" altLang="th-TH" sz="2800" b="1">
                <a:latin typeface="Angsana New" pitchFamily="18" charset="-34"/>
              </a:rPr>
              <a:t>ข้อสังเกต  เมื่อกำหนดตัวแปรหลังจากการกำหนดด้วย typedef แล้ว </a:t>
            </a:r>
          </a:p>
          <a:p>
            <a:r>
              <a:rPr kumimoji="1" lang="th-TH" altLang="th-TH" sz="2800" b="1">
                <a:latin typeface="Angsana New" pitchFamily="18" charset="-34"/>
              </a:rPr>
              <a:t>ไม่ต้องมีคำว่า struct นำหน้าชนิดข้อมูลอีก</a:t>
            </a:r>
          </a:p>
        </p:txBody>
      </p:sp>
    </p:spTree>
    <p:extLst>
      <p:ext uri="{BB962C8B-B14F-4D97-AF65-F5344CB8AC3E}">
        <p14:creationId xmlns:p14="http://schemas.microsoft.com/office/powerpoint/2010/main" val="9651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772400" cy="1143000"/>
          </a:xfrm>
        </p:spPr>
        <p:txBody>
          <a:bodyPr/>
          <a:lstStyle/>
          <a:p>
            <a:pPr eaLnBrk="1" hangingPunct="1"/>
            <a:r>
              <a:rPr lang="th-TH" altLang="th-TH" u="sng" dirty="0" smtClean="0"/>
              <a:t>ตัวอย่างที่ </a:t>
            </a:r>
            <a:r>
              <a:rPr lang="en-US" altLang="th-TH" u="sng" dirty="0" smtClean="0"/>
              <a:t>11.</a:t>
            </a:r>
            <a:endParaRPr lang="th-TH" altLang="th-TH" u="sng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42963" y="10668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altLang="th-TH" dirty="0" smtClean="0"/>
              <a:t>	จงกำหนดชนิดตัวแปรใหม่ชื่อ </a:t>
            </a:r>
            <a:r>
              <a:rPr lang="en-US" altLang="th-TH" dirty="0" smtClean="0"/>
              <a:t>Student </a:t>
            </a:r>
            <a:r>
              <a:rPr lang="en-US" altLang="th-TH" dirty="0" err="1" smtClean="0"/>
              <a:t>ซึ่งมีสมาชิก</a:t>
            </a:r>
            <a:r>
              <a:rPr lang="en-US" altLang="th-TH" dirty="0" smtClean="0"/>
              <a:t> 2 </a:t>
            </a:r>
            <a:r>
              <a:rPr lang="en-US" altLang="th-TH" dirty="0" err="1" smtClean="0"/>
              <a:t>ตัว</a:t>
            </a:r>
            <a:r>
              <a:rPr lang="en-US" altLang="th-TH" dirty="0" smtClean="0"/>
              <a:t> </a:t>
            </a:r>
            <a:r>
              <a:rPr lang="en-US" altLang="th-TH" dirty="0" err="1" smtClean="0"/>
              <a:t>คือ</a:t>
            </a:r>
            <a:r>
              <a:rPr lang="en-US" altLang="th-TH" dirty="0" smtClean="0"/>
              <a:t> </a:t>
            </a:r>
            <a:r>
              <a:rPr lang="en-US" altLang="th-TH" dirty="0" smtClean="0"/>
              <a:t>name </a:t>
            </a:r>
            <a:r>
              <a:rPr lang="th-TH" altLang="th-TH" dirty="0" smtClean="0"/>
              <a:t>ใช้สำหรับเก็บชื่อซึ่งมีความยาวไม่เกิน 30 ตัวอักษร และสมาชิกตัวที่สองชื่อ </a:t>
            </a:r>
            <a:r>
              <a:rPr lang="en-US" altLang="th-TH" dirty="0" smtClean="0"/>
              <a:t>faculty </a:t>
            </a:r>
            <a:r>
              <a:rPr lang="th-TH" altLang="th-TH" dirty="0" smtClean="0"/>
              <a:t>ใช้สำหรับเก็บชื่อคณะซึ่งมีความยาวไม่เกิน 15 ตัวอักษร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49C07-78C9-4040-B1F4-63BB6CEBB35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3048000" y="3429000"/>
            <a:ext cx="3733800" cy="177641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altLang="th-TH" sz="2200" b="1">
                <a:latin typeface="Courier New" pitchFamily="49" charset="0"/>
              </a:rPr>
              <a:t>typedef struct</a:t>
            </a:r>
          </a:p>
          <a:p>
            <a:r>
              <a:rPr lang="en-US" altLang="th-TH" sz="2200" b="1">
                <a:latin typeface="Courier New" pitchFamily="49" charset="0"/>
              </a:rPr>
              <a:t>{</a:t>
            </a:r>
          </a:p>
          <a:p>
            <a:r>
              <a:rPr lang="en-US" altLang="th-TH" sz="2200" b="1">
                <a:latin typeface="Courier New" pitchFamily="49" charset="0"/>
              </a:rPr>
              <a:t>  char name[31];</a:t>
            </a:r>
          </a:p>
          <a:p>
            <a:r>
              <a:rPr lang="en-US" altLang="th-TH" sz="2200" b="1">
                <a:latin typeface="Courier New" pitchFamily="49" charset="0"/>
              </a:rPr>
              <a:t>  char faculty[16];</a:t>
            </a:r>
          </a:p>
          <a:p>
            <a:r>
              <a:rPr lang="en-US" altLang="th-TH" sz="2200" b="1">
                <a:latin typeface="Courier New" pitchFamily="49" charset="0"/>
              </a:rPr>
              <a:t>} </a:t>
            </a:r>
            <a:r>
              <a:rPr lang="en-US" altLang="th-TH" sz="2200" b="1">
                <a:solidFill>
                  <a:srgbClr val="0000FF"/>
                </a:solidFill>
                <a:latin typeface="Courier New" pitchFamily="49" charset="0"/>
              </a:rPr>
              <a:t>Student</a:t>
            </a:r>
            <a:r>
              <a:rPr lang="en-US" altLang="th-TH" sz="2200" b="1">
                <a:latin typeface="Courier New" pitchFamily="49" charset="0"/>
              </a:rPr>
              <a:t>;</a:t>
            </a:r>
            <a:endParaRPr lang="th-TH" altLang="th-TH" sz="2200" b="1">
              <a:latin typeface="Courier New" pitchFamily="49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4847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struct11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334000"/>
            <a:ext cx="406072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3200" dirty="0" smtClean="0"/>
              <a:t>เขียนโปรแกรม รับและแสดงข้อมูล</a:t>
            </a:r>
            <a:endParaRPr lang="th-TH" altLang="th-TH" sz="3200" b="1" dirty="0">
              <a:latin typeface="EucrosiaUPC" pitchFamily="18" charset="-34"/>
              <a:cs typeface="Eucros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53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 autoUpdateAnimBg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FEE-2790-4A0F-A3BB-78CB27A3506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3429000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endParaRPr lang="th-TH" altLang="th-TH" sz="2800" b="1" u="sng">
              <a:latin typeface="Angsana New" pitchFamily="18" charset="-34"/>
            </a:endParaRP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th-TH" sz="2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info</a:t>
            </a: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th-TH" sz="22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 firstName[20];</a:t>
            </a:r>
          </a:p>
          <a:p>
            <a:r>
              <a:rPr lang="en-US" altLang="th-TH" sz="22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 lastName[20];</a:t>
            </a:r>
          </a:p>
          <a:p>
            <a:r>
              <a:rPr lang="en-US" altLang="th-TH" sz="22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 age;</a:t>
            </a: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};</a:t>
            </a:r>
            <a:endParaRPr lang="en-US" altLang="th-TH" sz="2200">
              <a:latin typeface="Courier New" pitchFamily="49" charset="0"/>
              <a:cs typeface="Courier New" pitchFamily="49" charset="0"/>
            </a:endParaRP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altLang="th-TH" sz="2200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struct info i1, i2;</a:t>
            </a:r>
            <a:endParaRPr lang="en-US" altLang="th-TH" sz="2200">
              <a:latin typeface="Courier New" pitchFamily="49" charset="0"/>
              <a:cs typeface="Courier New" pitchFamily="49" charset="0"/>
            </a:endParaRPr>
          </a:p>
          <a:p>
            <a:endParaRPr lang="en-US" altLang="th-TH" sz="2200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th-TH" sz="2200" b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info j;  </a:t>
            </a:r>
          </a:p>
          <a:p>
            <a:endParaRPr lang="th-TH" altLang="th-TH" sz="2200" b="1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 flipV="1">
            <a:off x="3886200" y="3886200"/>
            <a:ext cx="457200" cy="533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2057400" y="4572000"/>
            <a:ext cx="457200" cy="533400"/>
            <a:chOff x="5136" y="2352"/>
            <a:chExt cx="288" cy="336"/>
          </a:xfrm>
        </p:grpSpPr>
        <p:sp>
          <p:nvSpPr>
            <p:cNvPr id="36880" name="Line 5"/>
            <p:cNvSpPr>
              <a:spLocks noChangeShapeType="1"/>
            </p:cNvSpPr>
            <p:nvPr/>
          </p:nvSpPr>
          <p:spPr bwMode="auto">
            <a:xfrm flipV="1">
              <a:off x="5136" y="2352"/>
              <a:ext cx="288" cy="336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6881" name="Line 6"/>
            <p:cNvSpPr>
              <a:spLocks noChangeShapeType="1"/>
            </p:cNvSpPr>
            <p:nvPr/>
          </p:nvSpPr>
          <p:spPr bwMode="auto">
            <a:xfrm flipH="1" flipV="1">
              <a:off x="5136" y="2400"/>
              <a:ext cx="288" cy="288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4648200" y="114300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typedef struct </a:t>
            </a: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th-TH" sz="22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 firstName[20];</a:t>
            </a:r>
          </a:p>
          <a:p>
            <a:r>
              <a:rPr lang="en-US" altLang="th-TH" sz="22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 lastName[20];</a:t>
            </a:r>
          </a:p>
          <a:p>
            <a:r>
              <a:rPr lang="en-US" altLang="th-TH" sz="22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 age;</a:t>
            </a: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th-TH" sz="2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;</a:t>
            </a:r>
            <a:endParaRPr lang="en-US" altLang="th-TH" sz="2200">
              <a:latin typeface="Courier New" pitchFamily="49" charset="0"/>
              <a:cs typeface="Courier New" pitchFamily="49" charset="0"/>
            </a:endParaRP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Info j;</a:t>
            </a:r>
          </a:p>
          <a:p>
            <a:endParaRPr lang="en-US" altLang="th-TH" sz="2200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struct info k;</a:t>
            </a:r>
          </a:p>
          <a:p>
            <a:endParaRPr lang="en-US" altLang="th-TH" sz="2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 flipV="1">
            <a:off x="6248400" y="3200400"/>
            <a:ext cx="457200" cy="533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6872" name="Line 9"/>
          <p:cNvSpPr>
            <a:spLocks noChangeShapeType="1"/>
          </p:cNvSpPr>
          <p:nvPr/>
        </p:nvSpPr>
        <p:spPr bwMode="auto">
          <a:xfrm>
            <a:off x="4419600" y="990600"/>
            <a:ext cx="0" cy="53340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725488" y="249238"/>
            <a:ext cx="54922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th-TH" altLang="th-TH" sz="3600" b="1" u="sng" dirty="0">
                <a:latin typeface="Cordia New" pitchFamily="34" charset="-34"/>
                <a:cs typeface="Cordia New" pitchFamily="34" charset="-34"/>
              </a:rPr>
              <a:t>ตัวอย่างที่ </a:t>
            </a:r>
            <a:r>
              <a:rPr lang="en-US" altLang="th-TH" sz="3600" b="1" u="sng" dirty="0" smtClean="0">
                <a:latin typeface="Cordia New" pitchFamily="34" charset="-34"/>
                <a:cs typeface="Cordia New" pitchFamily="34" charset="-34"/>
              </a:rPr>
              <a:t>12.</a:t>
            </a:r>
            <a:r>
              <a:rPr lang="en-US" altLang="th-TH" sz="36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altLang="th-TH" sz="3600" b="1" dirty="0">
                <a:latin typeface="Cordia New" pitchFamily="34" charset="-34"/>
                <a:cs typeface="Cordia New" pitchFamily="34" charset="-34"/>
              </a:rPr>
              <a:t>การใช้</a:t>
            </a:r>
            <a:r>
              <a:rPr lang="en-US" altLang="th-TH" sz="36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th-TH" sz="3600" b="1" dirty="0" err="1">
                <a:latin typeface="Cordia New" pitchFamily="34" charset="-34"/>
                <a:cs typeface="Cordia New" pitchFamily="34" charset="-34"/>
              </a:rPr>
              <a:t>typedef</a:t>
            </a:r>
            <a:r>
              <a:rPr lang="en-US" altLang="th-TH" sz="36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altLang="th-TH" sz="3600" b="1" dirty="0">
                <a:latin typeface="Cordia New" pitchFamily="34" charset="-34"/>
                <a:cs typeface="Cordia New" pitchFamily="34" charset="-34"/>
              </a:rPr>
              <a:t>กับ </a:t>
            </a:r>
            <a:r>
              <a:rPr lang="en-US" altLang="th-TH" sz="3600" b="1" dirty="0" err="1">
                <a:latin typeface="Cordia New" pitchFamily="34" charset="-34"/>
                <a:cs typeface="Cordia New" pitchFamily="34" charset="-34"/>
              </a:rPr>
              <a:t>struct</a:t>
            </a:r>
            <a:endParaRPr lang="th-TH" altLang="th-TH" sz="36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H="1" flipV="1">
            <a:off x="3810000" y="4267200"/>
            <a:ext cx="76200" cy="762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 flipV="1">
            <a:off x="6019800" y="3429000"/>
            <a:ext cx="228600" cy="2286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36876" name="Group 13"/>
          <p:cNvGrpSpPr>
            <a:grpSpLocks/>
          </p:cNvGrpSpPr>
          <p:nvPr/>
        </p:nvGrpSpPr>
        <p:grpSpPr bwMode="auto">
          <a:xfrm>
            <a:off x="7239000" y="3886200"/>
            <a:ext cx="457200" cy="533400"/>
            <a:chOff x="5136" y="2352"/>
            <a:chExt cx="288" cy="336"/>
          </a:xfrm>
        </p:grpSpPr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V="1">
              <a:off x="5136" y="2352"/>
              <a:ext cx="288" cy="336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flipH="1" flipV="1">
              <a:off x="5136" y="2400"/>
              <a:ext cx="288" cy="288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6877" name="Rectangle 16"/>
          <p:cNvSpPr>
            <a:spLocks noChangeArrowheads="1"/>
          </p:cNvSpPr>
          <p:nvPr/>
        </p:nvSpPr>
        <p:spPr bwMode="auto">
          <a:xfrm>
            <a:off x="609600" y="5257800"/>
            <a:ext cx="8077200" cy="1219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	typedef </a:t>
            </a:r>
            <a:r>
              <a:rPr lang="en-US" altLang="th-TH" sz="22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struct info</a:t>
            </a:r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22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infoType</a:t>
            </a:r>
            <a:r>
              <a:rPr lang="en-US" altLang="th-TH" sz="22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th-TH" sz="2200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th-TH" sz="22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infoType i3,i4;</a:t>
            </a:r>
          </a:p>
        </p:txBody>
      </p:sp>
    </p:spTree>
    <p:extLst>
      <p:ext uri="{BB962C8B-B14F-4D97-AF65-F5344CB8AC3E}">
        <p14:creationId xmlns:p14="http://schemas.microsoft.com/office/powerpoint/2010/main" val="25846781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th-TH" altLang="th-TH" sz="3200" u="sng" dirty="0" smtClean="0"/>
              <a:t>ตัวอย่างที่ </a:t>
            </a:r>
            <a:r>
              <a:rPr lang="en-US" altLang="th-TH" sz="3200" u="sng" dirty="0" smtClean="0"/>
              <a:t>13. </a:t>
            </a:r>
            <a:r>
              <a:rPr lang="en-US" altLang="th-TH" sz="3200" dirty="0" err="1" smtClean="0"/>
              <a:t>typedef</a:t>
            </a:r>
            <a:r>
              <a:rPr lang="en-US" altLang="th-TH" sz="3200" dirty="0" smtClean="0"/>
              <a:t> </a:t>
            </a:r>
            <a:r>
              <a:rPr lang="th-TH" altLang="th-TH" sz="3200" dirty="0" smtClean="0"/>
              <a:t>ที่มีสมาชิกเป็น </a:t>
            </a:r>
            <a:r>
              <a:rPr lang="en-US" altLang="th-TH" sz="3200" dirty="0" err="1" smtClean="0"/>
              <a:t>typedef</a:t>
            </a:r>
            <a:r>
              <a:rPr lang="en-US" altLang="th-TH" sz="3200" dirty="0" smtClean="0"/>
              <a:t> </a:t>
            </a:r>
            <a:endParaRPr lang="th-TH" altLang="th-TH" sz="3200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533400"/>
            <a:ext cx="77724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altLang="th-TH" b="1" dirty="0" smtClean="0"/>
              <a:t>	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73FCF-B2EB-45C0-89B8-CF4FAC4FA08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66800" y="914400"/>
            <a:ext cx="7162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 err="1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2400" b="1" dirty="0" err="1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    char </a:t>
            </a:r>
            <a:r>
              <a:rPr lang="en-US" altLang="th-TH" sz="2400" b="1" dirty="0" err="1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    char </a:t>
            </a:r>
            <a:r>
              <a:rPr lang="en-US" altLang="th-TH" sz="2400" b="1" dirty="0" err="1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th-TH" sz="2400" b="1" dirty="0" err="1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altLang="th-TH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altLang="th-TH" sz="2400" b="1" dirty="0" smtClean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th-TH" sz="2400" b="1" dirty="0">
              <a:solidFill>
                <a:srgbClr val="284C6A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2400" b="1" dirty="0" err="1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2400" b="1" dirty="0" err="1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FFFF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th-TH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altLang="th-TH" sz="2400" b="1" dirty="0" smtClean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info;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     double salary;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alt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EmployeeT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endParaRPr lang="en-US" altLang="th-TH" sz="2400" b="1" dirty="0">
              <a:solidFill>
                <a:srgbClr val="284C6A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EmployeeT</a:t>
            </a: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 e1;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latin typeface="Courier New" pitchFamily="49" charset="0"/>
                <a:cs typeface="Courier New" pitchFamily="49" charset="0"/>
              </a:rPr>
              <a:t> e1.info.age = 21;</a:t>
            </a:r>
          </a:p>
        </p:txBody>
      </p:sp>
    </p:spTree>
    <p:extLst>
      <p:ext uri="{BB962C8B-B14F-4D97-AF65-F5344CB8AC3E}">
        <p14:creationId xmlns:p14="http://schemas.microsoft.com/office/powerpoint/2010/main" val="38219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th-TH" altLang="th-TH" sz="6000" b="1" smtClean="0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ตัวแปรแบบโครงสร้าง</a:t>
            </a:r>
            <a:endParaRPr lang="en-US" altLang="th-TH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458200" cy="3352800"/>
          </a:xfrm>
        </p:spPr>
        <p:txBody>
          <a:bodyPr/>
          <a:lstStyle/>
          <a:p>
            <a:pPr algn="l"/>
            <a:r>
              <a:rPr lang="en-US" altLang="th-TH" sz="2800" smtClean="0">
                <a:latin typeface="EucrosiaUPC" pitchFamily="18" charset="-34"/>
                <a:cs typeface="EucrosiaUPC" pitchFamily="18" charset="-34"/>
              </a:rPr>
              <a:t>ตัวแปรประเภทอาร์เรย์ เป็นตัวแปรที่สามารถเก็บข้อมูลหลาย ๆ ค่าไว้ในกลุ่มเดียวกัน แต่ตัวแปรแต่ละตัวจะต้องเป็นข้อมูลชนิดเดียวกัน  สำหรับตัวแปรแบบโครงสร้างจะเป็นกลุ่มข้อมูลเช่นกันแต่เป็นข้อมูล</a:t>
            </a:r>
            <a:r>
              <a:rPr lang="en-US" altLang="th-TH" sz="2800" b="1" u="sng" smtClean="0">
                <a:solidFill>
                  <a:srgbClr val="FF0000"/>
                </a:solidFill>
                <a:latin typeface="EucrosiaUPC" pitchFamily="18" charset="-34"/>
                <a:cs typeface="EucrosiaUPC" pitchFamily="18" charset="-34"/>
              </a:rPr>
              <a:t>ต่างประเภทกัน</a:t>
            </a:r>
            <a:r>
              <a:rPr lang="en-US" altLang="th-TH" sz="2800" smtClean="0">
                <a:latin typeface="EucrosiaUPC" pitchFamily="18" charset="-34"/>
                <a:cs typeface="EucrosiaUPC" pitchFamily="18" charset="-34"/>
              </a:rPr>
              <a:t>ได้ </a:t>
            </a:r>
            <a:r>
              <a:rPr lang="th-TH" altLang="th-TH" sz="2800" smtClean="0">
                <a:latin typeface="EucrosiaUPC" pitchFamily="18" charset="-34"/>
                <a:cs typeface="EucrosiaUPC" pitchFamily="18" charset="-34"/>
              </a:rPr>
              <a:t>ทำให้สามารถเก็บข้อมูลที่มีความสัมพันธ์กันภายใต้ชื่อตัวแปรเดียวกันได้</a:t>
            </a:r>
            <a:endParaRPr lang="en-US" altLang="th-TH" sz="2800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3429000"/>
            <a:ext cx="3203575" cy="523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solidFill>
                  <a:srgbClr val="FF0000"/>
                </a:solidFill>
                <a:latin typeface="EucrosiaUPC" pitchFamily="18" charset="-34"/>
                <a:cs typeface="EucrosiaUPC" pitchFamily="18" charset="-34"/>
              </a:rPr>
              <a:t>การประกาศตัวแปรโครงสร้าง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14400" y="3962400"/>
            <a:ext cx="6858000" cy="26543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struct </a:t>
            </a: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ชื่อโครงสร้าง</a:t>
            </a:r>
            <a:endParaRPr lang="en-US" altLang="th-TH" sz="2800">
              <a:solidFill>
                <a:schemeClr val="bg1"/>
              </a:solidFill>
              <a:latin typeface="EucrosiaUPC" pitchFamily="18" charset="-34"/>
              <a:cs typeface="EucrosiaUPC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	ประเภทของข้อมูล  ชื่อตัวแปร</a:t>
            </a: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1</a:t>
            </a: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;</a:t>
            </a:r>
            <a:endParaRPr lang="en-US" altLang="th-TH" sz="2800">
              <a:solidFill>
                <a:schemeClr val="bg1"/>
              </a:solidFill>
              <a:latin typeface="EucrosiaUPC" pitchFamily="18" charset="-34"/>
              <a:cs typeface="EucrosiaUPC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           </a:t>
            </a: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	ประเภทของข้อมูล ชื่อตัวแปร</a:t>
            </a: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           	………….</a:t>
            </a:r>
            <a:endParaRPr lang="th-TH" altLang="th-TH" sz="2800">
              <a:solidFill>
                <a:schemeClr val="bg1"/>
              </a:solidFill>
              <a:latin typeface="EucrosiaUPC" pitchFamily="18" charset="-34"/>
              <a:cs typeface="EucrosiaUPC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} </a:t>
            </a: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[</a:t>
            </a: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ชื่อตัวแปรโครงสร้าง</a:t>
            </a: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]</a:t>
            </a: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;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Oval 3"/>
          <p:cNvSpPr>
            <a:spLocks noGrp="1" noChangeArrowheads="1"/>
          </p:cNvSpPr>
          <p:nvPr>
            <p:ph type="title"/>
          </p:nvPr>
        </p:nvSpPr>
        <p:spPr>
          <a:xfrm>
            <a:off x="-1295400" y="152400"/>
            <a:ext cx="11125200" cy="533400"/>
          </a:xfrm>
          <a:prstGeom prst="ellipse">
            <a:avLst/>
          </a:prstGeom>
        </p:spPr>
        <p:txBody>
          <a:bodyPr lIns="92075" tIns="46038" rIns="92075" bIns="46038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2800" u="sng" dirty="0" smtClean="0"/>
              <a:t>ตัวอย่างที่ </a:t>
            </a:r>
            <a:r>
              <a:rPr lang="en-US" sz="2800" u="sng" dirty="0" smtClean="0"/>
              <a:t>14.</a:t>
            </a:r>
            <a:r>
              <a:rPr lang="en-US" sz="2800" dirty="0" smtClean="0"/>
              <a:t> </a:t>
            </a:r>
            <a:r>
              <a:rPr lang="th-TH" sz="2800" dirty="0" smtClean="0"/>
              <a:t>การเปรียบเทียบค่าและการถ่ายโอนค่า</a:t>
            </a:r>
            <a:endParaRPr lang="en-US" sz="2800" dirty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533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altLang="th-TH" sz="4400" smtClean="0"/>
              <a:t>	</a:t>
            </a:r>
            <a:endParaRPr lang="th-TH" altLang="th-TH" sz="540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A6038-9418-4B8B-A710-186A8FA8E89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04800" y="762000"/>
            <a:ext cx="8458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altLang="th-TH" sz="3200" b="1" dirty="0">
                <a:solidFill>
                  <a:srgbClr val="284C6A"/>
                </a:solidFill>
                <a:latin typeface="Cordia New" pitchFamily="34" charset="-34"/>
                <a:cs typeface="Cordia New" pitchFamily="34" charset="-34"/>
              </a:rPr>
              <a:t>จากตัวอย่างที่ </a:t>
            </a:r>
            <a:r>
              <a:rPr lang="en-US" altLang="th-TH" sz="3200" b="1" dirty="0" smtClean="0">
                <a:solidFill>
                  <a:srgbClr val="284C6A"/>
                </a:solidFill>
                <a:latin typeface="Cordia New" pitchFamily="34" charset="-34"/>
                <a:cs typeface="Cordia New" pitchFamily="34" charset="-34"/>
              </a:rPr>
              <a:t>12</a:t>
            </a:r>
            <a:r>
              <a:rPr lang="en-US" altLang="th-TH" sz="2400" b="1" dirty="0" smtClean="0">
                <a:solidFill>
                  <a:srgbClr val="FFFF66"/>
                </a:solidFill>
                <a:latin typeface="Courier New" pitchFamily="49" charset="0"/>
              </a:rPr>
              <a:t> </a:t>
            </a:r>
            <a:r>
              <a:rPr lang="en-US" altLang="th-TH" sz="2400" b="1" dirty="0" err="1">
                <a:latin typeface="Courier New" pitchFamily="49" charset="0"/>
                <a:cs typeface="Cordia New" pitchFamily="34" charset="-34"/>
              </a:rPr>
              <a:t>InfoT</a:t>
            </a:r>
            <a:r>
              <a:rPr lang="en-US" altLang="th-TH" sz="2400" b="1" dirty="0">
                <a:latin typeface="Courier New" pitchFamily="49" charset="0"/>
                <a:cs typeface="Cordia New" pitchFamily="34" charset="-34"/>
              </a:rPr>
              <a:t> i1, i2;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altLang="th-TH" sz="2800" b="1" dirty="0">
                <a:solidFill>
                  <a:srgbClr val="284C6A"/>
                </a:solidFill>
                <a:latin typeface="Cordia New" pitchFamily="34" charset="-34"/>
                <a:cs typeface="Cordia New" pitchFamily="34" charset="-34"/>
              </a:rPr>
              <a:t>การให้ค่าสามารถทำได้โดยตรง</a:t>
            </a:r>
            <a:endParaRPr lang="en-US" altLang="th-TH" sz="2800" b="1" dirty="0">
              <a:solidFill>
                <a:srgbClr val="284C6A"/>
              </a:solidFill>
              <a:latin typeface="Cordia New" pitchFamily="34" charset="-34"/>
              <a:cs typeface="Cordia New" pitchFamily="34" charset="-34"/>
            </a:endParaRP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solidFill>
                  <a:srgbClr val="284C6A"/>
                </a:solidFill>
                <a:latin typeface="Courier New" pitchFamily="49" charset="0"/>
                <a:cs typeface="Courier New" pitchFamily="49" charset="0"/>
              </a:rPr>
              <a:t>i1 = i2;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altLang="th-TH" sz="28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แต่การเปรียบเทียบ</a:t>
            </a:r>
            <a:r>
              <a:rPr lang="th-TH" altLang="th-TH" sz="2800" b="1" dirty="0">
                <a:latin typeface="Courier New" pitchFamily="49" charset="0"/>
                <a:cs typeface="Cordia New" pitchFamily="34" charset="-34"/>
              </a:rPr>
              <a:t>ไม่</a:t>
            </a:r>
            <a:r>
              <a:rPr lang="th-TH" altLang="th-TH" sz="28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สามารถทำได้โดยตรง</a:t>
            </a:r>
            <a:r>
              <a:rPr lang="th-TH" altLang="th-TH" sz="2800" b="1" dirty="0">
                <a:solidFill>
                  <a:srgbClr val="284C6A"/>
                </a:solidFill>
                <a:latin typeface="Courier New" pitchFamily="49" charset="0"/>
              </a:rPr>
              <a:t> </a:t>
            </a:r>
            <a:endParaRPr lang="en-US" altLang="th-TH" sz="2800" b="1" dirty="0">
              <a:solidFill>
                <a:srgbClr val="284C6A"/>
              </a:solidFill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400" b="1" dirty="0">
                <a:latin typeface="Courier New" pitchFamily="49" charset="0"/>
                <a:cs typeface="Cordia New" pitchFamily="34" charset="-34"/>
              </a:rPr>
              <a:t>i1 == i2;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th-TH" altLang="th-TH" sz="2800" b="1" dirty="0">
                <a:solidFill>
                  <a:srgbClr val="284C6A"/>
                </a:solidFill>
                <a:latin typeface="Courier" pitchFamily="49" charset="0"/>
              </a:rPr>
              <a:t>ดังนั้นการเปรียบเทียบสามารถกระทำได้โดย</a:t>
            </a:r>
            <a:endParaRPr lang="en-US" altLang="th-TH" sz="2800" b="1" dirty="0">
              <a:solidFill>
                <a:srgbClr val="284C6A"/>
              </a:solidFill>
              <a:latin typeface="Courier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5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if (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500" b="1" dirty="0" err="1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strcmp</a:t>
            </a:r>
            <a:r>
              <a:rPr lang="en-US" altLang="th-TH" sz="25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(i1.firstName, i2.firstName) </a:t>
            </a:r>
            <a:r>
              <a:rPr lang="en-US" altLang="th-TH" sz="2500" b="1" dirty="0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==</a:t>
            </a:r>
            <a:r>
              <a:rPr lang="en-US" altLang="th-TH" sz="25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0 &amp;&amp;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500" b="1" dirty="0" err="1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strcmp</a:t>
            </a:r>
            <a:r>
              <a:rPr lang="en-US" altLang="th-TH" sz="25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(i1.lastName, i2.lastName) </a:t>
            </a:r>
            <a:r>
              <a:rPr lang="en-US" altLang="th-TH" sz="2500" b="1" dirty="0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==</a:t>
            </a:r>
            <a:r>
              <a:rPr lang="en-US" altLang="th-TH" sz="25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0 &amp;&amp; (i1.age </a:t>
            </a:r>
            <a:r>
              <a:rPr lang="en-US" altLang="th-TH" sz="2500" b="1" dirty="0">
                <a:solidFill>
                  <a:srgbClr val="0000FF"/>
                </a:solidFill>
                <a:latin typeface="Courier New" pitchFamily="49" charset="0"/>
                <a:cs typeface="Cordia New" pitchFamily="34" charset="-34"/>
              </a:rPr>
              <a:t>==</a:t>
            </a:r>
            <a:r>
              <a:rPr lang="en-US" altLang="th-TH" sz="25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 i2.age)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altLang="th-TH" sz="25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) </a:t>
            </a:r>
            <a:r>
              <a:rPr lang="en-US" altLang="th-TH" sz="2500" b="1" dirty="0" err="1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printf</a:t>
            </a:r>
            <a:r>
              <a:rPr lang="en-US" altLang="th-TH" sz="2500" b="1" dirty="0">
                <a:solidFill>
                  <a:srgbClr val="284C6A"/>
                </a:solidFill>
                <a:latin typeface="Courier New" pitchFamily="49" charset="0"/>
                <a:cs typeface="Cordia New" pitchFamily="34" charset="-34"/>
              </a:rPr>
              <a:t>(“i1 is equal to i2\n”);</a:t>
            </a:r>
          </a:p>
        </p:txBody>
      </p:sp>
      <p:grpSp>
        <p:nvGrpSpPr>
          <p:cNvPr id="38918" name="Group 5"/>
          <p:cNvGrpSpPr>
            <a:grpSpLocks/>
          </p:cNvGrpSpPr>
          <p:nvPr/>
        </p:nvGrpSpPr>
        <p:grpSpPr bwMode="auto">
          <a:xfrm>
            <a:off x="2209800" y="2819400"/>
            <a:ext cx="457200" cy="533400"/>
            <a:chOff x="5136" y="2352"/>
            <a:chExt cx="288" cy="336"/>
          </a:xfrm>
        </p:grpSpPr>
        <p:sp>
          <p:nvSpPr>
            <p:cNvPr id="38921" name="Line 6"/>
            <p:cNvSpPr>
              <a:spLocks noChangeShapeType="1"/>
            </p:cNvSpPr>
            <p:nvPr/>
          </p:nvSpPr>
          <p:spPr bwMode="auto">
            <a:xfrm flipV="1">
              <a:off x="5136" y="2352"/>
              <a:ext cx="288" cy="336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8922" name="Line 7"/>
            <p:cNvSpPr>
              <a:spLocks noChangeShapeType="1"/>
            </p:cNvSpPr>
            <p:nvPr/>
          </p:nvSpPr>
          <p:spPr bwMode="auto">
            <a:xfrm flipH="1" flipV="1">
              <a:off x="5136" y="2400"/>
              <a:ext cx="288" cy="288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8919" name="Line 8"/>
          <p:cNvSpPr>
            <a:spLocks noChangeShapeType="1"/>
          </p:cNvSpPr>
          <p:nvPr/>
        </p:nvSpPr>
        <p:spPr bwMode="auto">
          <a:xfrm flipV="1">
            <a:off x="2133600" y="1752600"/>
            <a:ext cx="457200" cy="533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8920" name="Line 9"/>
          <p:cNvSpPr>
            <a:spLocks noChangeShapeType="1"/>
          </p:cNvSpPr>
          <p:nvPr/>
        </p:nvSpPr>
        <p:spPr bwMode="auto">
          <a:xfrm flipH="1" flipV="1">
            <a:off x="2057400" y="2133600"/>
            <a:ext cx="76200" cy="762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554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52400"/>
            <a:ext cx="7772400" cy="1143000"/>
          </a:xfrm>
        </p:spPr>
        <p:txBody>
          <a:bodyPr/>
          <a:lstStyle/>
          <a:p>
            <a:pPr eaLnBrk="1" hangingPunct="1"/>
            <a:r>
              <a:rPr lang="th-TH" altLang="th-TH" b="1" smtClean="0"/>
              <a:t>การผ่านสตรัคเจอร์ให้กับฟังก์ชัน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81963" cy="3810000"/>
          </a:xfrm>
        </p:spPr>
        <p:txBody>
          <a:bodyPr/>
          <a:lstStyle/>
          <a:p>
            <a:pPr eaLnBrk="1" hangingPunct="1"/>
            <a:r>
              <a:rPr lang="th-TH" altLang="th-TH" b="1" smtClean="0">
                <a:cs typeface="CordiaUPC" pitchFamily="34" charset="-34"/>
              </a:rPr>
              <a:t>การผ่านค่าของตัวแปรสตรัคเจอร์ให้กับฟังก์ชันทำได้เหมือนกับตัวแปรชนิดอื่นๆ </a:t>
            </a:r>
            <a:r>
              <a:rPr lang="en-US" altLang="th-TH" b="1" smtClean="0">
                <a:cs typeface="CordiaUPC" pitchFamily="34" charset="-34"/>
              </a:rPr>
              <a:t>(int, float, char)</a:t>
            </a:r>
          </a:p>
          <a:p>
            <a:pPr eaLnBrk="1" hangingPunct="1"/>
            <a:r>
              <a:rPr lang="th-TH" altLang="th-TH" b="1" smtClean="0">
                <a:cs typeface="CordiaUPC" pitchFamily="34" charset="-34"/>
              </a:rPr>
              <a:t>การแก้ไขของพารามิเตอร์ภายในฟังก์ชัน จะ</a:t>
            </a:r>
            <a:r>
              <a:rPr lang="th-TH" altLang="th-TH" b="1" u="sng" smtClean="0">
                <a:cs typeface="CordiaUPC" pitchFamily="34" charset="-34"/>
              </a:rPr>
              <a:t>ไม่มีผล</a:t>
            </a:r>
            <a:r>
              <a:rPr lang="th-TH" altLang="th-TH" b="1" smtClean="0">
                <a:cs typeface="CordiaUPC" pitchFamily="34" charset="-34"/>
              </a:rPr>
              <a:t>ต่อค่าของตัวแปรสตรัคเจอร์ที่ถูกส่งมาเป็นอาร์กิวเมนต์</a:t>
            </a:r>
          </a:p>
          <a:p>
            <a:pPr eaLnBrk="1" hangingPunct="1"/>
            <a:r>
              <a:rPr lang="th-TH" altLang="th-TH" b="1" smtClean="0">
                <a:cs typeface="CordiaUPC" pitchFamily="34" charset="-34"/>
              </a:rPr>
              <a:t>ถ้าในโปรแกรมมีหลายฟังก์ชัน การนิยามสตรัคเจอร์และการกำหนดชนิดตัวแปรใหม่ให้นำมาไว้นอกฟังก์ชัน </a:t>
            </a:r>
            <a:r>
              <a:rPr lang="en-US" altLang="th-TH" b="1" smtClean="0">
                <a:cs typeface="CordiaUPC" pitchFamily="34" charset="-34"/>
              </a:rPr>
              <a:t>main</a:t>
            </a:r>
            <a:endParaRPr lang="th-TH" altLang="th-TH" b="1" smtClean="0">
              <a:cs typeface="CordiaUPC" pitchFamily="34" charset="-34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C6CF8-16CF-4845-B7A8-BCCD11963EEF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ตัวอย่างที่ 1</a:t>
            </a:r>
            <a:r>
              <a:rPr lang="en-US" u="sng" dirty="0">
                <a:latin typeface="EucrosiaUPC" panose="02020603050405020304" pitchFamily="18" charset="-34"/>
                <a:cs typeface="EucrosiaUPC" panose="02020603050405020304" pitchFamily="18" charset="-34"/>
              </a:rPr>
              <a:t>5</a:t>
            </a:r>
            <a:r>
              <a:rPr lang="th-TH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th-TH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 จงเขียนผลลัพธ์ของโปรแกรมต่อไปนี้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7772400" cy="5867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th-TH" sz="2000" b="1" dirty="0" smtClean="0">
                <a:latin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</a:rPr>
              <a:t>stdio.h</a:t>
            </a:r>
            <a:r>
              <a:rPr lang="en-US" sz="2000" b="1" dirty="0" smtClean="0">
                <a:latin typeface="Courier New" pitchFamily="49" charset="0"/>
              </a:rPr>
              <a:t>&gt; 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</a:rPr>
              <a:t>//struct15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</a:rPr>
              <a:t>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double re;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double </a:t>
            </a:r>
            <a:r>
              <a:rPr lang="en-US" sz="2000" b="1" dirty="0" err="1" smtClean="0">
                <a:latin typeface="Courier New" pitchFamily="49" charset="0"/>
              </a:rPr>
              <a:t>im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 complex;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void display(complex a);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main()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complex x;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x.re = 1;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x.im = 0.75;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display(x);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void display(complex a)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("%.2f + %.2fi\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n",a.re,a.im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B108B-06A1-4D7E-A1BD-AF7D99FC4E11}" type="slidenum">
              <a:rPr lang="en-US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1676400"/>
            <a:ext cx="1524000" cy="1339850"/>
            <a:chOff x="3120" y="1056"/>
            <a:chExt cx="960" cy="844"/>
          </a:xfrm>
        </p:grpSpPr>
        <p:sp>
          <p:nvSpPr>
            <p:cNvPr id="40978" name="Text Box 5"/>
            <p:cNvSpPr txBox="1">
              <a:spLocks noChangeArrowheads="1"/>
            </p:cNvSpPr>
            <p:nvPr/>
          </p:nvSpPr>
          <p:spPr bwMode="auto">
            <a:xfrm>
              <a:off x="3120" y="1325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200" b="1">
                  <a:latin typeface="Courier New" pitchFamily="49" charset="0"/>
                </a:rPr>
                <a:t>re</a:t>
              </a:r>
              <a:endParaRPr lang="th-TH" altLang="th-TH" sz="2200" b="1">
                <a:latin typeface="Courier New" pitchFamily="49" charset="0"/>
              </a:endParaRPr>
            </a:p>
          </p:txBody>
        </p:sp>
        <p:sp>
          <p:nvSpPr>
            <p:cNvPr id="40979" name="Text Box 6"/>
            <p:cNvSpPr txBox="1">
              <a:spLocks noChangeArrowheads="1"/>
            </p:cNvSpPr>
            <p:nvPr/>
          </p:nvSpPr>
          <p:spPr bwMode="auto">
            <a:xfrm>
              <a:off x="3456" y="1325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40980" name="Text Box 7"/>
            <p:cNvSpPr txBox="1">
              <a:spLocks noChangeArrowheads="1"/>
            </p:cNvSpPr>
            <p:nvPr/>
          </p:nvSpPr>
          <p:spPr bwMode="auto">
            <a:xfrm>
              <a:off x="3120" y="1613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im</a:t>
              </a:r>
            </a:p>
          </p:txBody>
        </p:sp>
        <p:sp>
          <p:nvSpPr>
            <p:cNvPr id="40981" name="Text Box 8"/>
            <p:cNvSpPr txBox="1">
              <a:spLocks noChangeArrowheads="1"/>
            </p:cNvSpPr>
            <p:nvPr/>
          </p:nvSpPr>
          <p:spPr bwMode="auto">
            <a:xfrm>
              <a:off x="3456" y="1613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0.75</a:t>
              </a:r>
            </a:p>
          </p:txBody>
        </p:sp>
        <p:sp>
          <p:nvSpPr>
            <p:cNvPr id="40982" name="Text Box 9"/>
            <p:cNvSpPr txBox="1">
              <a:spLocks noChangeArrowheads="1"/>
            </p:cNvSpPr>
            <p:nvPr/>
          </p:nvSpPr>
          <p:spPr bwMode="auto">
            <a:xfrm>
              <a:off x="3499" y="1056"/>
              <a:ext cx="240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0" y="3765550"/>
            <a:ext cx="1524000" cy="1339850"/>
            <a:chOff x="2880" y="2372"/>
            <a:chExt cx="960" cy="844"/>
          </a:xfrm>
        </p:grpSpPr>
        <p:sp>
          <p:nvSpPr>
            <p:cNvPr id="40973" name="Text Box 11"/>
            <p:cNvSpPr txBox="1">
              <a:spLocks noChangeArrowheads="1"/>
            </p:cNvSpPr>
            <p:nvPr/>
          </p:nvSpPr>
          <p:spPr bwMode="auto">
            <a:xfrm>
              <a:off x="2880" y="2641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200" b="1">
                  <a:latin typeface="Courier New" pitchFamily="49" charset="0"/>
                </a:rPr>
                <a:t>re</a:t>
              </a:r>
              <a:endParaRPr lang="th-TH" altLang="th-TH" sz="2200" b="1">
                <a:latin typeface="Courier New" pitchFamily="49" charset="0"/>
              </a:endParaRPr>
            </a:p>
          </p:txBody>
        </p:sp>
        <p:sp>
          <p:nvSpPr>
            <p:cNvPr id="40974" name="Text Box 12"/>
            <p:cNvSpPr txBox="1">
              <a:spLocks noChangeArrowheads="1"/>
            </p:cNvSpPr>
            <p:nvPr/>
          </p:nvSpPr>
          <p:spPr bwMode="auto">
            <a:xfrm>
              <a:off x="3216" y="2640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0975" name="Text Box 13"/>
            <p:cNvSpPr txBox="1">
              <a:spLocks noChangeArrowheads="1"/>
            </p:cNvSpPr>
            <p:nvPr/>
          </p:nvSpPr>
          <p:spPr bwMode="auto">
            <a:xfrm>
              <a:off x="2880" y="2929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im</a:t>
              </a:r>
            </a:p>
          </p:txBody>
        </p:sp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3216" y="2929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0977" name="Text Box 15"/>
            <p:cNvSpPr txBox="1">
              <a:spLocks noChangeArrowheads="1"/>
            </p:cNvSpPr>
            <p:nvPr/>
          </p:nvSpPr>
          <p:spPr bwMode="auto">
            <a:xfrm>
              <a:off x="3259" y="2372"/>
              <a:ext cx="240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a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705600" y="4724400"/>
            <a:ext cx="2286000" cy="903288"/>
            <a:chOff x="3552" y="1584"/>
            <a:chExt cx="2064" cy="616"/>
          </a:xfrm>
        </p:grpSpPr>
        <p:sp>
          <p:nvSpPr>
            <p:cNvPr id="40971" name="Text Box 17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000" b="1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40972" name="Text Box 18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altLang="th-TH" sz="2000" b="1">
                  <a:latin typeface="Courier New" pitchFamily="49" charset="0"/>
                </a:rPr>
                <a:t>1.00 + 0.75i</a:t>
              </a:r>
              <a:endParaRPr lang="th-TH" altLang="th-TH" sz="2200" b="1">
                <a:latin typeface="Courier New" pitchFamily="49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105400" y="4191000"/>
            <a:ext cx="990600" cy="884238"/>
            <a:chOff x="3216" y="2640"/>
            <a:chExt cx="624" cy="557"/>
          </a:xfrm>
        </p:grpSpPr>
        <p:sp>
          <p:nvSpPr>
            <p:cNvPr id="40969" name="Text Box 20"/>
            <p:cNvSpPr txBox="1">
              <a:spLocks noChangeArrowheads="1"/>
            </p:cNvSpPr>
            <p:nvPr/>
          </p:nvSpPr>
          <p:spPr bwMode="auto">
            <a:xfrm>
              <a:off x="3216" y="2640"/>
              <a:ext cx="6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40970" name="Text Box 21"/>
            <p:cNvSpPr txBox="1">
              <a:spLocks noChangeArrowheads="1"/>
            </p:cNvSpPr>
            <p:nvPr/>
          </p:nvSpPr>
          <p:spPr bwMode="auto">
            <a:xfrm>
              <a:off x="3216" y="2928"/>
              <a:ext cx="6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0.75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6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0"/>
            <a:ext cx="7772400" cy="533400"/>
          </a:xfrm>
        </p:spPr>
        <p:txBody>
          <a:bodyPr/>
          <a:lstStyle/>
          <a:p>
            <a:pPr algn="l" eaLnBrk="1" hangingPunct="1"/>
            <a:r>
              <a:rPr lang="th-TH" altLang="th-TH" sz="2800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ตัวอย่างที่ 1</a:t>
            </a:r>
            <a:r>
              <a:rPr lang="en-US" altLang="th-TH" sz="2800" u="sng" dirty="0">
                <a:latin typeface="EucrosiaUPC" panose="02020603050405020304" pitchFamily="18" charset="-34"/>
                <a:cs typeface="EucrosiaUPC" panose="02020603050405020304" pitchFamily="18" charset="-34"/>
              </a:rPr>
              <a:t>6</a:t>
            </a:r>
            <a:r>
              <a:rPr lang="th-TH" altLang="th-TH" sz="2800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th-TH" altLang="th-TH" sz="2800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 จงเขียนผลลัพธ์ของโปรแกรมต่อไปนี้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77724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#include &lt;</a:t>
            </a:r>
            <a:r>
              <a:rPr lang="en-US" altLang="th-TH" sz="2000" b="1" dirty="0" err="1" smtClean="0">
                <a:latin typeface="Courier New" pitchFamily="49" charset="0"/>
              </a:rPr>
              <a:t>stdio.h</a:t>
            </a:r>
            <a:r>
              <a:rPr lang="en-US" altLang="th-TH" sz="2000" b="1" dirty="0" smtClean="0">
                <a:latin typeface="Courier New" pitchFamily="49" charset="0"/>
              </a:rPr>
              <a:t>&gt; </a:t>
            </a:r>
            <a:r>
              <a:rPr lang="en-US" sz="2000" b="1" i="1" dirty="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</a:rPr>
              <a:t>struct16</a:t>
            </a:r>
            <a:endParaRPr lang="en-US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err="1" smtClean="0">
                <a:latin typeface="Courier New" pitchFamily="49" charset="0"/>
              </a:rPr>
              <a:t>typedef</a:t>
            </a:r>
            <a:r>
              <a:rPr lang="en-US" altLang="th-TH" sz="2000" b="1" dirty="0" smtClean="0">
                <a:latin typeface="Courier New" pitchFamily="49" charset="0"/>
              </a:rPr>
              <a:t> </a:t>
            </a:r>
            <a:r>
              <a:rPr lang="en-US" altLang="th-TH" sz="2000" b="1" dirty="0" err="1" smtClean="0">
                <a:latin typeface="Courier New" pitchFamily="49" charset="0"/>
              </a:rPr>
              <a:t>struct</a:t>
            </a:r>
            <a:r>
              <a:rPr lang="en-US" altLang="th-TH" sz="2000" b="1" dirty="0" smtClean="0">
                <a:latin typeface="Courier New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int</a:t>
            </a:r>
            <a:r>
              <a:rPr lang="en-US" altLang="th-TH" sz="2000" b="1" dirty="0" smtClean="0">
                <a:latin typeface="Courier New" pitchFamily="49" charset="0"/>
              </a:rPr>
              <a:t> </a:t>
            </a:r>
            <a:r>
              <a:rPr lang="en-US" altLang="th-TH" sz="2000" b="1" dirty="0" err="1" smtClean="0">
                <a:latin typeface="Courier New" pitchFamily="49" charset="0"/>
              </a:rPr>
              <a:t>day,month,year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 date;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void edit(date a);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main() {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date d1 = {15,10,1992};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edit(d1);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en-US" altLang="th-TH" sz="2000" b="1" dirty="0" smtClean="0">
                <a:latin typeface="Courier New" pitchFamily="49" charset="0"/>
              </a:rPr>
              <a:t>("%d/%d/%d\n",d1.day,d1.month,d1.year);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void edit(date a)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a.year</a:t>
            </a:r>
            <a:r>
              <a:rPr lang="en-US" altLang="th-TH" sz="2000" b="1" dirty="0" smtClean="0">
                <a:latin typeface="Courier New" pitchFamily="49" charset="0"/>
              </a:rPr>
              <a:t> = </a:t>
            </a:r>
            <a:r>
              <a:rPr lang="en-US" altLang="th-TH" sz="2000" b="1" dirty="0" err="1" smtClean="0">
                <a:latin typeface="Courier New" pitchFamily="49" charset="0"/>
              </a:rPr>
              <a:t>a.year</a:t>
            </a:r>
            <a:r>
              <a:rPr lang="en-US" altLang="th-TH" sz="2000" b="1" dirty="0" smtClean="0">
                <a:latin typeface="Courier New" pitchFamily="49" charset="0"/>
              </a:rPr>
              <a:t> + 10;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3A928-9E78-47D8-A785-7DA0E712D61D}" type="slidenum">
              <a:rPr lang="en-US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2419350"/>
            <a:ext cx="2286000" cy="933450"/>
            <a:chOff x="3552" y="1584"/>
            <a:chExt cx="2064" cy="637"/>
          </a:xfrm>
        </p:grpSpPr>
        <p:sp>
          <p:nvSpPr>
            <p:cNvPr id="41991" name="Text Box 5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000" b="1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2200" b="1">
                  <a:latin typeface="Courier New" pitchFamily="49" charset="0"/>
                </a:rPr>
                <a:t>15/10/1992</a:t>
              </a:r>
            </a:p>
          </p:txBody>
        </p:sp>
      </p:grpSp>
      <p:sp>
        <p:nvSpPr>
          <p:cNvPr id="416775" name="Rectangle 7"/>
          <p:cNvSpPr>
            <a:spLocks noChangeArrowheads="1"/>
          </p:cNvSpPr>
          <p:nvPr/>
        </p:nvSpPr>
        <p:spPr bwMode="auto">
          <a:xfrm>
            <a:off x="4343400" y="4419600"/>
            <a:ext cx="4495800" cy="13731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th-TH" altLang="th-TH" sz="2800" b="1">
                <a:latin typeface="Angsana New" pitchFamily="18" charset="-34"/>
              </a:rPr>
              <a:t>การแก้ไขของพารามิเตอร์ภายในฟังก์ชัน จะ</a:t>
            </a:r>
            <a:r>
              <a:rPr lang="th-TH" altLang="th-TH" sz="2800" b="1" u="sng">
                <a:latin typeface="Angsana New" pitchFamily="18" charset="-34"/>
              </a:rPr>
              <a:t>ไม่มีผล</a:t>
            </a:r>
            <a:r>
              <a:rPr lang="th-TH" altLang="th-TH" sz="2800" b="1">
                <a:latin typeface="Angsana New" pitchFamily="18" charset="-34"/>
              </a:rPr>
              <a:t>ต่อค่าของตัวแปรสตรัคเจอร์ที่ถูกส่งมาเป็นอาร์กิวเมนต์</a:t>
            </a:r>
          </a:p>
        </p:txBody>
      </p:sp>
    </p:spTree>
    <p:extLst>
      <p:ext uri="{BB962C8B-B14F-4D97-AF65-F5344CB8AC3E}">
        <p14:creationId xmlns:p14="http://schemas.microsoft.com/office/powerpoint/2010/main" val="7503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5867400" cy="533400"/>
          </a:xfrm>
        </p:spPr>
        <p:txBody>
          <a:bodyPr/>
          <a:lstStyle/>
          <a:p>
            <a:pPr eaLnBrk="1" hangingPunct="1"/>
            <a:r>
              <a:rPr lang="th-TH" altLang="th-TH" sz="2800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ตัวอย่างที่ 1</a:t>
            </a:r>
            <a:r>
              <a:rPr lang="en-US" altLang="th-TH" sz="2800" u="sng" dirty="0">
                <a:latin typeface="EucrosiaUPC" panose="02020603050405020304" pitchFamily="18" charset="-34"/>
                <a:cs typeface="EucrosiaUPC" panose="02020603050405020304" pitchFamily="18" charset="-34"/>
              </a:rPr>
              <a:t>7</a:t>
            </a:r>
            <a:r>
              <a:rPr lang="th-TH" altLang="th-TH" sz="2800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th-TH" altLang="th-TH" sz="2800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 (ฟังก์ชันที่มีการส่งค่ากลับเป็น</a:t>
            </a:r>
            <a:r>
              <a:rPr lang="th-TH" altLang="th-TH" sz="2800" dirty="0" err="1" smtClean="0">
                <a:latin typeface="EucrosiaUPC" panose="02020603050405020304" pitchFamily="18" charset="-34"/>
                <a:cs typeface="EucrosiaUPC" panose="02020603050405020304" pitchFamily="18" charset="-34"/>
              </a:rPr>
              <a:t>สตรัคเจอร์</a:t>
            </a:r>
            <a:r>
              <a:rPr lang="th-TH" altLang="th-TH" sz="2800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76962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#include &lt;</a:t>
            </a:r>
            <a:r>
              <a:rPr lang="en-US" altLang="th-TH" sz="2000" b="1" dirty="0" err="1" smtClean="0">
                <a:latin typeface="Courier New" pitchFamily="49" charset="0"/>
              </a:rPr>
              <a:t>stdio.h</a:t>
            </a:r>
            <a:r>
              <a:rPr lang="en-US" altLang="th-TH" sz="2000" b="1" dirty="0" smtClean="0">
                <a:latin typeface="Courier New" pitchFamily="49" charset="0"/>
              </a:rPr>
              <a:t>&gt; </a:t>
            </a:r>
            <a:r>
              <a:rPr lang="en-US" sz="2000" b="1" i="1" dirty="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</a:rPr>
              <a:t>struct17</a:t>
            </a:r>
            <a:endParaRPr lang="en-US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err="1" smtClean="0">
                <a:latin typeface="Courier New" pitchFamily="49" charset="0"/>
              </a:rPr>
              <a:t>typedef</a:t>
            </a:r>
            <a:r>
              <a:rPr lang="en-US" altLang="th-TH" sz="2000" b="1" dirty="0" smtClean="0">
                <a:latin typeface="Courier New" pitchFamily="49" charset="0"/>
              </a:rPr>
              <a:t> </a:t>
            </a:r>
            <a:r>
              <a:rPr lang="en-US" altLang="th-TH" sz="2000" b="1" dirty="0" err="1" smtClean="0">
                <a:latin typeface="Courier New" pitchFamily="49" charset="0"/>
              </a:rPr>
              <a:t>struct</a:t>
            </a:r>
            <a:r>
              <a:rPr lang="en-US" altLang="th-TH" sz="2000" b="1" dirty="0" smtClean="0">
                <a:latin typeface="Courier New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double </a:t>
            </a:r>
            <a:r>
              <a:rPr lang="en-US" altLang="th-TH" sz="2000" b="1" dirty="0" err="1" smtClean="0">
                <a:latin typeface="Courier New" pitchFamily="49" charset="0"/>
              </a:rPr>
              <a:t>re,im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 complex;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complex </a:t>
            </a:r>
            <a:r>
              <a:rPr lang="en-US" altLang="th-TH" sz="2000" b="1" dirty="0" err="1" smtClean="0">
                <a:latin typeface="Courier New" pitchFamily="49" charset="0"/>
              </a:rPr>
              <a:t>cconst</a:t>
            </a:r>
            <a:r>
              <a:rPr lang="en-US" altLang="th-TH" sz="2000" b="1" dirty="0" smtClean="0">
                <a:latin typeface="Courier New" pitchFamily="49" charset="0"/>
              </a:rPr>
              <a:t>(double </a:t>
            </a:r>
            <a:r>
              <a:rPr lang="en-US" altLang="th-TH" sz="2000" b="1" dirty="0" err="1" smtClean="0">
                <a:latin typeface="Courier New" pitchFamily="49" charset="0"/>
              </a:rPr>
              <a:t>a,double</a:t>
            </a:r>
            <a:r>
              <a:rPr lang="en-US" altLang="th-TH" sz="2000" b="1" dirty="0" smtClean="0">
                <a:latin typeface="Courier New" pitchFamily="49" charset="0"/>
              </a:rPr>
              <a:t> b);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main() {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double x = 2,y = 0.5;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complex </a:t>
            </a:r>
            <a:r>
              <a:rPr lang="en-US" altLang="th-TH" sz="2000" b="1" dirty="0" err="1" smtClean="0">
                <a:latin typeface="Courier New" pitchFamily="49" charset="0"/>
              </a:rPr>
              <a:t>cnum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cnum</a:t>
            </a:r>
            <a:r>
              <a:rPr lang="en-US" altLang="th-TH" sz="2000" b="1" dirty="0" smtClean="0">
                <a:latin typeface="Courier New" pitchFamily="49" charset="0"/>
              </a:rPr>
              <a:t> = </a:t>
            </a:r>
            <a:r>
              <a:rPr lang="en-US" altLang="th-TH" sz="2000" b="1" dirty="0" err="1" smtClean="0">
                <a:latin typeface="Courier New" pitchFamily="49" charset="0"/>
              </a:rPr>
              <a:t>cconst</a:t>
            </a:r>
            <a:r>
              <a:rPr lang="en-US" altLang="th-TH" sz="2000" b="1" dirty="0" smtClean="0">
                <a:latin typeface="Courier New" pitchFamily="49" charset="0"/>
              </a:rPr>
              <a:t>(</a:t>
            </a:r>
            <a:r>
              <a:rPr lang="en-US" altLang="th-TH" sz="2000" b="1" dirty="0" err="1" smtClean="0">
                <a:latin typeface="Courier New" pitchFamily="49" charset="0"/>
              </a:rPr>
              <a:t>x,y</a:t>
            </a:r>
            <a:r>
              <a:rPr lang="en-US" altLang="th-TH" sz="20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en-US" altLang="th-TH" sz="2000" b="1" dirty="0" smtClean="0">
                <a:latin typeface="Courier New" pitchFamily="49" charset="0"/>
              </a:rPr>
              <a:t>("%.2f + %.2fi\n",</a:t>
            </a:r>
            <a:r>
              <a:rPr lang="en-US" altLang="th-TH" sz="2000" b="1" dirty="0" err="1" smtClean="0">
                <a:latin typeface="Courier New" pitchFamily="49" charset="0"/>
              </a:rPr>
              <a:t>cnum.re,cnum.im</a:t>
            </a:r>
            <a:r>
              <a:rPr lang="en-US" altLang="th-TH" sz="20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complex </a:t>
            </a:r>
            <a:r>
              <a:rPr lang="en-US" altLang="th-TH" sz="2000" b="1" dirty="0" err="1" smtClean="0">
                <a:latin typeface="Courier New" pitchFamily="49" charset="0"/>
              </a:rPr>
              <a:t>cconst</a:t>
            </a:r>
            <a:r>
              <a:rPr lang="en-US" altLang="th-TH" sz="2000" b="1" dirty="0" smtClean="0">
                <a:latin typeface="Courier New" pitchFamily="49" charset="0"/>
              </a:rPr>
              <a:t>(double </a:t>
            </a:r>
            <a:r>
              <a:rPr lang="en-US" altLang="th-TH" sz="2000" b="1" dirty="0" err="1" smtClean="0">
                <a:latin typeface="Courier New" pitchFamily="49" charset="0"/>
              </a:rPr>
              <a:t>a,double</a:t>
            </a:r>
            <a:r>
              <a:rPr lang="en-US" altLang="th-TH" sz="2000" b="1" dirty="0" smtClean="0">
                <a:latin typeface="Courier New" pitchFamily="49" charset="0"/>
              </a:rPr>
              <a:t> b) {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complex </a:t>
            </a:r>
            <a:r>
              <a:rPr lang="en-US" altLang="th-TH" sz="2000" b="1" dirty="0" err="1" smtClean="0">
                <a:latin typeface="Courier New" pitchFamily="49" charset="0"/>
              </a:rPr>
              <a:t>num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num.re = a; num.im = b;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return </a:t>
            </a:r>
            <a:r>
              <a:rPr lang="en-US" altLang="th-TH" sz="2000" b="1" dirty="0" err="1" smtClean="0">
                <a:latin typeface="Courier New" pitchFamily="49" charset="0"/>
              </a:rPr>
              <a:t>num</a:t>
            </a:r>
            <a:r>
              <a:rPr lang="en-US" altLang="th-TH" sz="2000" b="1" dirty="0" smtClean="0">
                <a:latin typeface="Courier New" pitchFamily="49" charset="0"/>
              </a:rPr>
              <a:t>;    }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18548-2C26-413D-9C57-9FA3A1FEB70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990600"/>
            <a:ext cx="1524000" cy="1339850"/>
            <a:chOff x="3120" y="1056"/>
            <a:chExt cx="960" cy="844"/>
          </a:xfrm>
        </p:grpSpPr>
        <p:sp>
          <p:nvSpPr>
            <p:cNvPr id="43028" name="Text Box 5"/>
            <p:cNvSpPr txBox="1">
              <a:spLocks noChangeArrowheads="1"/>
            </p:cNvSpPr>
            <p:nvPr/>
          </p:nvSpPr>
          <p:spPr bwMode="auto">
            <a:xfrm>
              <a:off x="3120" y="1325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200" b="1">
                  <a:latin typeface="Courier New" pitchFamily="49" charset="0"/>
                </a:rPr>
                <a:t>re</a:t>
              </a:r>
              <a:endParaRPr lang="th-TH" altLang="th-TH" sz="2200" b="1">
                <a:latin typeface="Courier New" pitchFamily="49" charset="0"/>
              </a:endParaRPr>
            </a:p>
          </p:txBody>
        </p:sp>
        <p:sp>
          <p:nvSpPr>
            <p:cNvPr id="43029" name="Text Box 6"/>
            <p:cNvSpPr txBox="1">
              <a:spLocks noChangeArrowheads="1"/>
            </p:cNvSpPr>
            <p:nvPr/>
          </p:nvSpPr>
          <p:spPr bwMode="auto">
            <a:xfrm>
              <a:off x="3456" y="1325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3030" name="Text Box 7"/>
            <p:cNvSpPr txBox="1">
              <a:spLocks noChangeArrowheads="1"/>
            </p:cNvSpPr>
            <p:nvPr/>
          </p:nvSpPr>
          <p:spPr bwMode="auto">
            <a:xfrm>
              <a:off x="3120" y="1613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im</a:t>
              </a:r>
            </a:p>
          </p:txBody>
        </p:sp>
        <p:sp>
          <p:nvSpPr>
            <p:cNvPr id="43031" name="Text Box 8"/>
            <p:cNvSpPr txBox="1">
              <a:spLocks noChangeArrowheads="1"/>
            </p:cNvSpPr>
            <p:nvPr/>
          </p:nvSpPr>
          <p:spPr bwMode="auto">
            <a:xfrm>
              <a:off x="3456" y="1613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3032" name="Text Box 9"/>
            <p:cNvSpPr txBox="1">
              <a:spLocks noChangeArrowheads="1"/>
            </p:cNvSpPr>
            <p:nvPr/>
          </p:nvSpPr>
          <p:spPr bwMode="auto">
            <a:xfrm>
              <a:off x="3340" y="1056"/>
              <a:ext cx="558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200" b="1">
                  <a:latin typeface="Courier New" pitchFamily="49" charset="0"/>
                </a:rPr>
                <a:t>cnum</a:t>
              </a:r>
              <a:endParaRPr lang="th-TH" altLang="th-TH" sz="2200" b="1">
                <a:latin typeface="Courier New" pitchFamily="49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391400" y="4038600"/>
            <a:ext cx="1524000" cy="1339850"/>
            <a:chOff x="2880" y="2372"/>
            <a:chExt cx="960" cy="844"/>
          </a:xfrm>
        </p:grpSpPr>
        <p:sp>
          <p:nvSpPr>
            <p:cNvPr id="43023" name="Text Box 11"/>
            <p:cNvSpPr txBox="1">
              <a:spLocks noChangeArrowheads="1"/>
            </p:cNvSpPr>
            <p:nvPr/>
          </p:nvSpPr>
          <p:spPr bwMode="auto">
            <a:xfrm>
              <a:off x="2880" y="2641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200" b="1">
                  <a:latin typeface="Courier New" pitchFamily="49" charset="0"/>
                </a:rPr>
                <a:t>re</a:t>
              </a:r>
              <a:endParaRPr lang="th-TH" altLang="th-TH" sz="2200" b="1">
                <a:latin typeface="Courier New" pitchFamily="49" charset="0"/>
              </a:endParaRPr>
            </a:p>
          </p:txBody>
        </p:sp>
        <p:sp>
          <p:nvSpPr>
            <p:cNvPr id="43024" name="Text Box 12"/>
            <p:cNvSpPr txBox="1">
              <a:spLocks noChangeArrowheads="1"/>
            </p:cNvSpPr>
            <p:nvPr/>
          </p:nvSpPr>
          <p:spPr bwMode="auto">
            <a:xfrm>
              <a:off x="3216" y="2640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3025" name="Text Box 13"/>
            <p:cNvSpPr txBox="1">
              <a:spLocks noChangeArrowheads="1"/>
            </p:cNvSpPr>
            <p:nvPr/>
          </p:nvSpPr>
          <p:spPr bwMode="auto">
            <a:xfrm>
              <a:off x="2880" y="2929"/>
              <a:ext cx="346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im</a:t>
              </a:r>
            </a:p>
          </p:txBody>
        </p:sp>
        <p:sp>
          <p:nvSpPr>
            <p:cNvPr id="43026" name="Text Box 14"/>
            <p:cNvSpPr txBox="1">
              <a:spLocks noChangeArrowheads="1"/>
            </p:cNvSpPr>
            <p:nvPr/>
          </p:nvSpPr>
          <p:spPr bwMode="auto">
            <a:xfrm>
              <a:off x="3216" y="2929"/>
              <a:ext cx="624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3027" name="Text Box 15"/>
            <p:cNvSpPr txBox="1">
              <a:spLocks noChangeArrowheads="1"/>
            </p:cNvSpPr>
            <p:nvPr/>
          </p:nvSpPr>
          <p:spPr bwMode="auto">
            <a:xfrm>
              <a:off x="3153" y="2372"/>
              <a:ext cx="452" cy="287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num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553200" y="2743200"/>
            <a:ext cx="2286000" cy="903288"/>
            <a:chOff x="3552" y="1584"/>
            <a:chExt cx="2064" cy="616"/>
          </a:xfrm>
        </p:grpSpPr>
        <p:sp>
          <p:nvSpPr>
            <p:cNvPr id="43021" name="Text Box 17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000" b="1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43022" name="Text Box 18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altLang="th-TH" sz="2000" b="1">
                  <a:latin typeface="Courier New" pitchFamily="49" charset="0"/>
                </a:rPr>
                <a:t>2.00 + 0.50i</a:t>
              </a:r>
              <a:endParaRPr lang="th-TH" altLang="th-TH" sz="2200" b="1">
                <a:latin typeface="Courier New" pitchFamily="49" charset="0"/>
              </a:endParaRPr>
            </a:p>
          </p:txBody>
        </p:sp>
      </p:grpSp>
      <p:sp>
        <p:nvSpPr>
          <p:cNvPr id="417811" name="Text Box 19"/>
          <p:cNvSpPr txBox="1">
            <a:spLocks noChangeArrowheads="1"/>
          </p:cNvSpPr>
          <p:nvPr/>
        </p:nvSpPr>
        <p:spPr bwMode="auto">
          <a:xfrm>
            <a:off x="7848600" y="4418013"/>
            <a:ext cx="990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th-TH" altLang="th-TH" sz="2200" b="1">
                <a:latin typeface="Courier New" pitchFamily="49" charset="0"/>
              </a:rPr>
              <a:t>2</a:t>
            </a:r>
          </a:p>
        </p:txBody>
      </p:sp>
      <p:sp>
        <p:nvSpPr>
          <p:cNvPr id="417812" name="Text Box 20"/>
          <p:cNvSpPr txBox="1">
            <a:spLocks noChangeArrowheads="1"/>
          </p:cNvSpPr>
          <p:nvPr/>
        </p:nvSpPr>
        <p:spPr bwMode="auto">
          <a:xfrm>
            <a:off x="7848600" y="4845050"/>
            <a:ext cx="990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th-TH" altLang="th-TH" sz="2200" b="1">
                <a:latin typeface="Courier New" pitchFamily="49" charset="0"/>
              </a:rPr>
              <a:t>0.5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477000" y="1447800"/>
            <a:ext cx="990600" cy="884238"/>
            <a:chOff x="3168" y="1776"/>
            <a:chExt cx="624" cy="557"/>
          </a:xfrm>
        </p:grpSpPr>
        <p:sp>
          <p:nvSpPr>
            <p:cNvPr id="43019" name="Text Box 22"/>
            <p:cNvSpPr txBox="1">
              <a:spLocks noChangeArrowheads="1"/>
            </p:cNvSpPr>
            <p:nvPr/>
          </p:nvSpPr>
          <p:spPr bwMode="auto">
            <a:xfrm>
              <a:off x="3168" y="1776"/>
              <a:ext cx="6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43020" name="Text Box 23"/>
            <p:cNvSpPr txBox="1">
              <a:spLocks noChangeArrowheads="1"/>
            </p:cNvSpPr>
            <p:nvPr/>
          </p:nvSpPr>
          <p:spPr bwMode="auto">
            <a:xfrm>
              <a:off x="3168" y="2064"/>
              <a:ext cx="6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0.5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71222" y="6019800"/>
            <a:ext cx="3147015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1"/>
                </a:solidFill>
                <a:latin typeface="Courier New" pitchFamily="49" charset="0"/>
              </a:rPr>
              <a:t>//struct17_2</a:t>
            </a:r>
            <a:endParaRPr lang="th-TH" altLang="th-TH" sz="3200" b="1" dirty="0">
              <a:latin typeface="EucrosiaUPC" pitchFamily="18" charset="-34"/>
              <a:cs typeface="Eucros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06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11" grpId="0" autoUpdateAnimBg="0"/>
      <p:bldP spid="417812" grpId="0" autoUpdateAnimBg="0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5867400" cy="533400"/>
          </a:xfrm>
        </p:spPr>
        <p:txBody>
          <a:bodyPr/>
          <a:lstStyle/>
          <a:p>
            <a:pPr eaLnBrk="1" hangingPunct="1"/>
            <a:r>
              <a:rPr lang="th-TH" altLang="th-TH" sz="2800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ตัวอย่างที่ 1</a:t>
            </a:r>
            <a:r>
              <a:rPr lang="en-US" altLang="th-TH" sz="2800" u="sng" dirty="0">
                <a:latin typeface="EucrosiaUPC" panose="02020603050405020304" pitchFamily="18" charset="-34"/>
                <a:cs typeface="EucrosiaUPC" panose="02020603050405020304" pitchFamily="18" charset="-34"/>
              </a:rPr>
              <a:t>8</a:t>
            </a:r>
            <a:r>
              <a:rPr lang="th-TH" altLang="th-TH" sz="2800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th-TH" altLang="th-TH" sz="2800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 (ฟังก์ชันที่มีการส่งค่ากลับเป็น</a:t>
            </a:r>
            <a:r>
              <a:rPr lang="th-TH" altLang="th-TH" sz="2800" dirty="0" err="1" smtClean="0">
                <a:latin typeface="EucrosiaUPC" panose="02020603050405020304" pitchFamily="18" charset="-34"/>
                <a:cs typeface="EucrosiaUPC" panose="02020603050405020304" pitchFamily="18" charset="-34"/>
              </a:rPr>
              <a:t>สตรัคเจอร์</a:t>
            </a:r>
            <a:r>
              <a:rPr lang="th-TH" altLang="th-TH" sz="2800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4582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#include &lt;</a:t>
            </a:r>
            <a:r>
              <a:rPr lang="en-US" altLang="th-TH" sz="2000" b="1" dirty="0" err="1">
                <a:latin typeface="Courier New" pitchFamily="49" charset="0"/>
              </a:rPr>
              <a:t>stdio.h</a:t>
            </a:r>
            <a:r>
              <a:rPr lang="en-US" altLang="th-TH" sz="2000" b="1" dirty="0">
                <a:latin typeface="Courier New" pitchFamily="49" charset="0"/>
              </a:rPr>
              <a:t>&gt; </a:t>
            </a:r>
            <a:r>
              <a:rPr lang="en-US" sz="2000" b="1" i="1" dirty="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</a:rPr>
              <a:t>struct18</a:t>
            </a:r>
            <a:endParaRPr lang="en-US" altLang="th-TH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err="1">
                <a:latin typeface="Courier New" pitchFamily="49" charset="0"/>
              </a:rPr>
              <a:t>typedef</a:t>
            </a:r>
            <a:r>
              <a:rPr lang="en-US" altLang="th-TH" sz="2000" b="1" dirty="0">
                <a:latin typeface="Courier New" pitchFamily="49" charset="0"/>
              </a:rPr>
              <a:t> </a:t>
            </a:r>
            <a:r>
              <a:rPr lang="en-US" altLang="th-TH" sz="2000" b="1" dirty="0" err="1">
                <a:latin typeface="Courier New" pitchFamily="49" charset="0"/>
              </a:rPr>
              <a:t>struct</a:t>
            </a:r>
            <a:r>
              <a:rPr lang="en-US" altLang="th-TH" sz="2000" b="1" dirty="0">
                <a:latin typeface="Courier New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double </a:t>
            </a:r>
            <a:r>
              <a:rPr lang="en-US" altLang="th-TH" sz="2000" b="1" dirty="0" err="1">
                <a:latin typeface="Courier New" pitchFamily="49" charset="0"/>
              </a:rPr>
              <a:t>re,im</a:t>
            </a:r>
            <a:r>
              <a:rPr lang="en-US" altLang="th-TH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} complex;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complex </a:t>
            </a:r>
            <a:r>
              <a:rPr lang="en-US" altLang="th-TH" sz="2000" b="1" dirty="0" err="1">
                <a:latin typeface="Courier New" pitchFamily="49" charset="0"/>
              </a:rPr>
              <a:t>cconst</a:t>
            </a:r>
            <a:r>
              <a:rPr lang="en-US" altLang="th-TH" sz="2000" b="1" dirty="0">
                <a:latin typeface="Courier New" pitchFamily="49" charset="0"/>
              </a:rPr>
              <a:t>(double </a:t>
            </a:r>
            <a:r>
              <a:rPr lang="en-US" altLang="th-TH" sz="2000" b="1" dirty="0" err="1">
                <a:latin typeface="Courier New" pitchFamily="49" charset="0"/>
              </a:rPr>
              <a:t>a,double</a:t>
            </a:r>
            <a:r>
              <a:rPr lang="en-US" altLang="th-TH" sz="2000" b="1" dirty="0">
                <a:latin typeface="Courier New" pitchFamily="49" charset="0"/>
              </a:rPr>
              <a:t> b);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main</a:t>
            </a:r>
            <a:r>
              <a:rPr lang="en-US" altLang="th-TH" sz="2000" b="1" dirty="0" smtClean="0">
                <a:latin typeface="Courier New" pitchFamily="49" charset="0"/>
              </a:rPr>
              <a:t>()	{</a:t>
            </a:r>
            <a:endParaRPr lang="en-US" altLang="th-TH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double x = 2,y = 0.5;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complex </a:t>
            </a:r>
            <a:r>
              <a:rPr lang="en-US" altLang="th-TH" sz="2000" b="1" dirty="0" err="1">
                <a:latin typeface="Courier New" pitchFamily="49" charset="0"/>
              </a:rPr>
              <a:t>cnum</a:t>
            </a:r>
            <a:r>
              <a:rPr lang="en-US" altLang="th-TH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</a:t>
            </a:r>
            <a:r>
              <a:rPr lang="en-US" altLang="th-TH" sz="2000" b="1" dirty="0" smtClean="0">
                <a:latin typeface="Courier New" pitchFamily="49" charset="0"/>
              </a:rPr>
              <a:t>cnum.re=x;  cnum.im=y</a:t>
            </a:r>
            <a:r>
              <a:rPr lang="en-US" altLang="th-TH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</a:t>
            </a:r>
            <a:r>
              <a:rPr lang="en-US" altLang="th-TH" sz="2000" b="1" dirty="0" err="1">
                <a:latin typeface="Courier New" pitchFamily="49" charset="0"/>
              </a:rPr>
              <a:t>printf</a:t>
            </a:r>
            <a:r>
              <a:rPr lang="en-US" altLang="th-TH" sz="2000" b="1" dirty="0">
                <a:latin typeface="Courier New" pitchFamily="49" charset="0"/>
              </a:rPr>
              <a:t>("%.2f + %.2fi\n",</a:t>
            </a:r>
            <a:r>
              <a:rPr lang="en-US" altLang="th-TH" sz="2000" b="1" dirty="0" err="1">
                <a:latin typeface="Courier New" pitchFamily="49" charset="0"/>
              </a:rPr>
              <a:t>cnum.re,cnum.im</a:t>
            </a:r>
            <a:r>
              <a:rPr lang="en-US" altLang="th-TH" sz="2000" b="1" dirty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</a:t>
            </a:r>
            <a:r>
              <a:rPr lang="en-US" altLang="th-TH" sz="2000" b="1" dirty="0" err="1">
                <a:latin typeface="Courier New" pitchFamily="49" charset="0"/>
              </a:rPr>
              <a:t>cnum</a:t>
            </a:r>
            <a:r>
              <a:rPr lang="en-US" altLang="th-TH" sz="2000" b="1" dirty="0">
                <a:latin typeface="Courier New" pitchFamily="49" charset="0"/>
              </a:rPr>
              <a:t> = </a:t>
            </a:r>
            <a:r>
              <a:rPr lang="en-US" altLang="th-TH" sz="2000" b="1" dirty="0" err="1" smtClean="0">
                <a:latin typeface="Courier New" pitchFamily="49" charset="0"/>
              </a:rPr>
              <a:t>cconst</a:t>
            </a:r>
            <a:r>
              <a:rPr lang="en-US" altLang="th-TH" sz="2000" b="1" dirty="0" smtClean="0">
                <a:latin typeface="Courier New" pitchFamily="49" charset="0"/>
              </a:rPr>
              <a:t>(</a:t>
            </a:r>
            <a:r>
              <a:rPr lang="en-US" altLang="th-TH" sz="2000" b="1" dirty="0">
                <a:latin typeface="Courier New" pitchFamily="49" charset="0"/>
              </a:rPr>
              <a:t>cnum.re</a:t>
            </a:r>
            <a:r>
              <a:rPr lang="en-US" altLang="th-TH" sz="2000" b="1" dirty="0" smtClean="0">
                <a:latin typeface="Courier New" pitchFamily="49" charset="0"/>
              </a:rPr>
              <a:t>,</a:t>
            </a:r>
            <a:r>
              <a:rPr lang="en-US" altLang="th-TH" sz="2000" b="1" dirty="0">
                <a:latin typeface="Courier New" pitchFamily="49" charset="0"/>
              </a:rPr>
              <a:t> cnum.im</a:t>
            </a:r>
            <a:r>
              <a:rPr lang="en-US" altLang="th-TH" sz="2000" b="1" dirty="0" smtClean="0">
                <a:latin typeface="Courier New" pitchFamily="49" charset="0"/>
              </a:rPr>
              <a:t>);</a:t>
            </a:r>
            <a:endParaRPr lang="en-US" altLang="th-TH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</a:t>
            </a:r>
            <a:r>
              <a:rPr lang="en-US" altLang="th-TH" sz="2000" b="1" dirty="0" err="1">
                <a:latin typeface="Courier New" pitchFamily="49" charset="0"/>
              </a:rPr>
              <a:t>printf</a:t>
            </a:r>
            <a:r>
              <a:rPr lang="en-US" altLang="th-TH" sz="2000" b="1" dirty="0">
                <a:latin typeface="Courier New" pitchFamily="49" charset="0"/>
              </a:rPr>
              <a:t>("%.2f + %.2fi\n",</a:t>
            </a:r>
            <a:r>
              <a:rPr lang="en-US" altLang="th-TH" sz="2000" b="1" dirty="0" err="1">
                <a:latin typeface="Courier New" pitchFamily="49" charset="0"/>
              </a:rPr>
              <a:t>cnum.re,cnum.im</a:t>
            </a:r>
            <a:r>
              <a:rPr lang="en-US" altLang="th-TH" sz="2000" b="1" dirty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complex </a:t>
            </a:r>
            <a:r>
              <a:rPr lang="en-US" altLang="th-TH" sz="2000" b="1" dirty="0" err="1">
                <a:latin typeface="Courier New" pitchFamily="49" charset="0"/>
              </a:rPr>
              <a:t>cconst</a:t>
            </a:r>
            <a:r>
              <a:rPr lang="en-US" altLang="th-TH" sz="2000" b="1" dirty="0">
                <a:latin typeface="Courier New" pitchFamily="49" charset="0"/>
              </a:rPr>
              <a:t>(double </a:t>
            </a:r>
            <a:r>
              <a:rPr lang="en-US" altLang="th-TH" sz="2000" b="1" dirty="0" err="1">
                <a:latin typeface="Courier New" pitchFamily="49" charset="0"/>
              </a:rPr>
              <a:t>a,double</a:t>
            </a:r>
            <a:r>
              <a:rPr lang="en-US" altLang="th-TH" sz="2000" b="1" dirty="0">
                <a:latin typeface="Courier New" pitchFamily="49" charset="0"/>
              </a:rPr>
              <a:t> b</a:t>
            </a:r>
            <a:r>
              <a:rPr lang="en-US" altLang="th-TH" sz="2000" b="1" dirty="0" smtClean="0">
                <a:latin typeface="Courier New" pitchFamily="49" charset="0"/>
              </a:rPr>
              <a:t>)	{</a:t>
            </a:r>
            <a:endParaRPr lang="en-US" altLang="th-TH" sz="20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complex </a:t>
            </a:r>
            <a:r>
              <a:rPr lang="en-US" altLang="th-TH" sz="2000" b="1" dirty="0" err="1">
                <a:latin typeface="Courier New" pitchFamily="49" charset="0"/>
              </a:rPr>
              <a:t>num</a:t>
            </a:r>
            <a:r>
              <a:rPr lang="en-US" altLang="th-TH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num.re = </a:t>
            </a:r>
            <a:r>
              <a:rPr lang="en-US" altLang="th-TH" sz="2000" b="1" dirty="0" err="1">
                <a:latin typeface="Courier New" pitchFamily="49" charset="0"/>
              </a:rPr>
              <a:t>a+a</a:t>
            </a:r>
            <a:r>
              <a:rPr lang="en-US" altLang="th-TH" sz="2000" b="1" dirty="0">
                <a:latin typeface="Courier New" pitchFamily="49" charset="0"/>
              </a:rPr>
              <a:t>; num.im = </a:t>
            </a:r>
            <a:r>
              <a:rPr lang="en-US" altLang="th-TH" sz="2000" b="1" dirty="0" err="1">
                <a:latin typeface="Courier New" pitchFamily="49" charset="0"/>
              </a:rPr>
              <a:t>b+b</a:t>
            </a:r>
            <a:r>
              <a:rPr lang="en-US" altLang="th-TH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  return </a:t>
            </a:r>
            <a:r>
              <a:rPr lang="en-US" altLang="th-TH" sz="2000" b="1" dirty="0" err="1">
                <a:latin typeface="Courier New" pitchFamily="49" charset="0"/>
              </a:rPr>
              <a:t>num</a:t>
            </a:r>
            <a:r>
              <a:rPr lang="en-US" altLang="th-TH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18548-2C26-413D-9C57-9FA3A1FEB700}" type="slidenum">
              <a:rPr lang="en-US"/>
              <a:pPr>
                <a:defRPr/>
              </a:pPr>
              <a:t>35</a:t>
            </a:fld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086600" y="2895600"/>
            <a:ext cx="2057400" cy="903288"/>
            <a:chOff x="3552" y="1584"/>
            <a:chExt cx="2064" cy="616"/>
          </a:xfrm>
        </p:grpSpPr>
        <p:sp>
          <p:nvSpPr>
            <p:cNvPr id="43021" name="Text Box 17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000" b="1" dirty="0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43022" name="Text Box 18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altLang="th-TH" sz="2000" b="1">
                  <a:latin typeface="Courier New" pitchFamily="49" charset="0"/>
                </a:rPr>
                <a:t>2.00 + 0.50i</a:t>
              </a:r>
              <a:endParaRPr lang="th-TH" altLang="th-TH" sz="2200" b="1">
                <a:latin typeface="Courier New" pitchFamily="49" charset="0"/>
              </a:endParaRPr>
            </a:p>
          </p:txBody>
        </p:sp>
      </p:grpSp>
      <p:grpSp>
        <p:nvGrpSpPr>
          <p:cNvPr id="7" name="กลุ่ม 6"/>
          <p:cNvGrpSpPr/>
          <p:nvPr/>
        </p:nvGrpSpPr>
        <p:grpSpPr>
          <a:xfrm>
            <a:off x="5973762" y="5250167"/>
            <a:ext cx="1524000" cy="1415090"/>
            <a:chOff x="5973762" y="5250167"/>
            <a:chExt cx="1524000" cy="1415090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5973762" y="5250167"/>
              <a:ext cx="1524000" cy="1339850"/>
              <a:chOff x="2880" y="2372"/>
              <a:chExt cx="960" cy="844"/>
            </a:xfrm>
          </p:grpSpPr>
          <p:sp>
            <p:nvSpPr>
              <p:cNvPr id="43023" name="Text Box 11"/>
              <p:cNvSpPr txBox="1">
                <a:spLocks noChangeArrowheads="1"/>
              </p:cNvSpPr>
              <p:nvPr/>
            </p:nvSpPr>
            <p:spPr bwMode="auto">
              <a:xfrm>
                <a:off x="2880" y="2641"/>
                <a:ext cx="346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r>
                  <a:rPr lang="en-US" altLang="th-TH" sz="2200" b="1" dirty="0">
                    <a:latin typeface="Courier New" pitchFamily="49" charset="0"/>
                  </a:rPr>
                  <a:t>re</a:t>
                </a:r>
                <a:endParaRPr lang="th-TH" altLang="th-TH" sz="2200" b="1" dirty="0">
                  <a:latin typeface="Courier New" pitchFamily="49" charset="0"/>
                </a:endParaRPr>
              </a:p>
            </p:txBody>
          </p:sp>
          <p:sp>
            <p:nvSpPr>
              <p:cNvPr id="43024" name="Text Box 12"/>
              <p:cNvSpPr txBox="1">
                <a:spLocks noChangeArrowheads="1"/>
              </p:cNvSpPr>
              <p:nvPr/>
            </p:nvSpPr>
            <p:spPr bwMode="auto">
              <a:xfrm>
                <a:off x="3216" y="2640"/>
                <a:ext cx="624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endParaRPr lang="en-US" altLang="th-TH" sz="2200" b="1">
                  <a:latin typeface="Courier New" pitchFamily="49" charset="0"/>
                </a:endParaRPr>
              </a:p>
            </p:txBody>
          </p:sp>
          <p:sp>
            <p:nvSpPr>
              <p:cNvPr id="43025" name="Text Box 13"/>
              <p:cNvSpPr txBox="1">
                <a:spLocks noChangeArrowheads="1"/>
              </p:cNvSpPr>
              <p:nvPr/>
            </p:nvSpPr>
            <p:spPr bwMode="auto">
              <a:xfrm>
                <a:off x="2880" y="2929"/>
                <a:ext cx="346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r>
                  <a:rPr lang="th-TH" altLang="th-TH" sz="2200" b="1">
                    <a:latin typeface="Courier New" pitchFamily="49" charset="0"/>
                  </a:rPr>
                  <a:t>im</a:t>
                </a:r>
              </a:p>
            </p:txBody>
          </p:sp>
          <p:sp>
            <p:nvSpPr>
              <p:cNvPr id="43026" name="Text Box 14"/>
              <p:cNvSpPr txBox="1">
                <a:spLocks noChangeArrowheads="1"/>
              </p:cNvSpPr>
              <p:nvPr/>
            </p:nvSpPr>
            <p:spPr bwMode="auto">
              <a:xfrm>
                <a:off x="3216" y="2929"/>
                <a:ext cx="624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endParaRPr lang="en-US" altLang="th-TH" sz="2200" b="1">
                  <a:latin typeface="Courier New" pitchFamily="49" charset="0"/>
                </a:endParaRPr>
              </a:p>
            </p:txBody>
          </p:sp>
          <p:sp>
            <p:nvSpPr>
              <p:cNvPr id="43027" name="Text Box 15"/>
              <p:cNvSpPr txBox="1">
                <a:spLocks noChangeArrowheads="1"/>
              </p:cNvSpPr>
              <p:nvPr/>
            </p:nvSpPr>
            <p:spPr bwMode="auto">
              <a:xfrm>
                <a:off x="3153" y="2372"/>
                <a:ext cx="452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r>
                  <a:rPr lang="th-TH" altLang="th-TH" sz="2200" b="1" dirty="0" err="1">
                    <a:latin typeface="Courier New" pitchFamily="49" charset="0"/>
                  </a:rPr>
                  <a:t>num</a:t>
                </a:r>
                <a:endParaRPr lang="th-TH" altLang="th-TH" sz="2200" b="1" dirty="0">
                  <a:latin typeface="Courier New" pitchFamily="49" charset="0"/>
                </a:endParaRPr>
              </a:p>
            </p:txBody>
          </p:sp>
        </p:grpSp>
        <p:sp>
          <p:nvSpPr>
            <p:cNvPr id="417811" name="Text Box 19"/>
            <p:cNvSpPr txBox="1">
              <a:spLocks noChangeArrowheads="1"/>
            </p:cNvSpPr>
            <p:nvPr/>
          </p:nvSpPr>
          <p:spPr bwMode="auto">
            <a:xfrm>
              <a:off x="6477000" y="5715000"/>
              <a:ext cx="990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800" b="1" dirty="0">
                  <a:latin typeface="+mj-lt"/>
                </a:rPr>
                <a:t>4</a:t>
              </a:r>
              <a:endParaRPr lang="th-TH" altLang="th-TH" sz="2800" b="1" dirty="0">
                <a:latin typeface="+mj-lt"/>
              </a:endParaRPr>
            </a:p>
          </p:txBody>
        </p:sp>
        <p:sp>
          <p:nvSpPr>
            <p:cNvPr id="417812" name="Text Box 20"/>
            <p:cNvSpPr txBox="1">
              <a:spLocks noChangeArrowheads="1"/>
            </p:cNvSpPr>
            <p:nvPr/>
          </p:nvSpPr>
          <p:spPr bwMode="auto">
            <a:xfrm>
              <a:off x="6477000" y="6142037"/>
              <a:ext cx="990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800" b="1" dirty="0" smtClean="0">
                  <a:latin typeface="+mj-lt"/>
                </a:rPr>
                <a:t>1.0</a:t>
              </a:r>
              <a:endParaRPr lang="th-TH" altLang="th-TH" sz="2800" b="1" dirty="0">
                <a:latin typeface="+mj-lt"/>
              </a:endParaRPr>
            </a:p>
          </p:txBody>
        </p:sp>
      </p:grpSp>
      <p:grpSp>
        <p:nvGrpSpPr>
          <p:cNvPr id="6" name="กลุ่ม 5"/>
          <p:cNvGrpSpPr/>
          <p:nvPr/>
        </p:nvGrpSpPr>
        <p:grpSpPr>
          <a:xfrm>
            <a:off x="5181600" y="2285998"/>
            <a:ext cx="1524000" cy="1447802"/>
            <a:chOff x="5181600" y="2285998"/>
            <a:chExt cx="1524000" cy="1447802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5181600" y="2285998"/>
              <a:ext cx="1524000" cy="1339850"/>
              <a:chOff x="3120" y="1056"/>
              <a:chExt cx="960" cy="844"/>
            </a:xfrm>
          </p:grpSpPr>
          <p:sp>
            <p:nvSpPr>
              <p:cNvPr id="43028" name="Text Box 5"/>
              <p:cNvSpPr txBox="1">
                <a:spLocks noChangeArrowheads="1"/>
              </p:cNvSpPr>
              <p:nvPr/>
            </p:nvSpPr>
            <p:spPr bwMode="auto">
              <a:xfrm>
                <a:off x="3120" y="1325"/>
                <a:ext cx="346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r>
                  <a:rPr lang="en-US" altLang="th-TH" sz="2200" b="1">
                    <a:latin typeface="Courier New" pitchFamily="49" charset="0"/>
                  </a:rPr>
                  <a:t>re</a:t>
                </a:r>
                <a:endParaRPr lang="th-TH" altLang="th-TH" sz="2200" b="1">
                  <a:latin typeface="Courier New" pitchFamily="49" charset="0"/>
                </a:endParaRPr>
              </a:p>
            </p:txBody>
          </p:sp>
          <p:sp>
            <p:nvSpPr>
              <p:cNvPr id="43029" name="Text Box 6"/>
              <p:cNvSpPr txBox="1">
                <a:spLocks noChangeArrowheads="1"/>
              </p:cNvSpPr>
              <p:nvPr/>
            </p:nvSpPr>
            <p:spPr bwMode="auto">
              <a:xfrm>
                <a:off x="3456" y="1325"/>
                <a:ext cx="624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endParaRPr lang="en-US" altLang="th-TH" sz="2200" b="1">
                  <a:latin typeface="Courier New" pitchFamily="49" charset="0"/>
                </a:endParaRPr>
              </a:p>
            </p:txBody>
          </p:sp>
          <p:sp>
            <p:nvSpPr>
              <p:cNvPr id="43030" name="Text Box 7"/>
              <p:cNvSpPr txBox="1">
                <a:spLocks noChangeArrowheads="1"/>
              </p:cNvSpPr>
              <p:nvPr/>
            </p:nvSpPr>
            <p:spPr bwMode="auto">
              <a:xfrm>
                <a:off x="3120" y="1613"/>
                <a:ext cx="346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r>
                  <a:rPr lang="th-TH" altLang="th-TH" sz="2200" b="1">
                    <a:latin typeface="Courier New" pitchFamily="49" charset="0"/>
                  </a:rPr>
                  <a:t>im</a:t>
                </a:r>
              </a:p>
            </p:txBody>
          </p:sp>
          <p:sp>
            <p:nvSpPr>
              <p:cNvPr id="43031" name="Text Box 8"/>
              <p:cNvSpPr txBox="1">
                <a:spLocks noChangeArrowheads="1"/>
              </p:cNvSpPr>
              <p:nvPr/>
            </p:nvSpPr>
            <p:spPr bwMode="auto">
              <a:xfrm>
                <a:off x="3456" y="1613"/>
                <a:ext cx="624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endParaRPr lang="en-US" altLang="th-TH" sz="2200" b="1">
                  <a:latin typeface="Courier New" pitchFamily="49" charset="0"/>
                </a:endParaRPr>
              </a:p>
            </p:txBody>
          </p:sp>
          <p:sp>
            <p:nvSpPr>
              <p:cNvPr id="43032" name="Text Box 9"/>
              <p:cNvSpPr txBox="1">
                <a:spLocks noChangeArrowheads="1"/>
              </p:cNvSpPr>
              <p:nvPr/>
            </p:nvSpPr>
            <p:spPr bwMode="auto">
              <a:xfrm>
                <a:off x="3340" y="1056"/>
                <a:ext cx="558" cy="28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r>
                  <a:rPr lang="en-US" altLang="th-TH" sz="2200" b="1" dirty="0" err="1">
                    <a:latin typeface="Courier New" pitchFamily="49" charset="0"/>
                  </a:rPr>
                  <a:t>cnum</a:t>
                </a:r>
                <a:endParaRPr lang="th-TH" altLang="th-TH" sz="2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715000" y="2743199"/>
              <a:ext cx="990600" cy="990601"/>
              <a:chOff x="3168" y="1776"/>
              <a:chExt cx="624" cy="624"/>
            </a:xfrm>
          </p:grpSpPr>
          <p:sp>
            <p:nvSpPr>
              <p:cNvPr id="43019" name="Text Box 22"/>
              <p:cNvSpPr txBox="1">
                <a:spLocks noChangeArrowheads="1"/>
              </p:cNvSpPr>
              <p:nvPr/>
            </p:nvSpPr>
            <p:spPr bwMode="auto">
              <a:xfrm>
                <a:off x="3168" y="1776"/>
                <a:ext cx="62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r>
                  <a:rPr lang="th-TH" altLang="th-TH" sz="2800" b="1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43020" name="Text Box 23"/>
              <p:cNvSpPr txBox="1">
                <a:spLocks noChangeArrowheads="1"/>
              </p:cNvSpPr>
              <p:nvPr/>
            </p:nvSpPr>
            <p:spPr bwMode="auto">
              <a:xfrm>
                <a:off x="3168" y="2070"/>
                <a:ext cx="62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algn="ctr"/>
                <a:r>
                  <a:rPr lang="th-TH" altLang="th-TH" sz="2800" b="1" dirty="0">
                    <a:latin typeface="Courier New" pitchFamily="49" charset="0"/>
                  </a:rPr>
                  <a:t>0.5</a:t>
                </a:r>
                <a:endParaRPr lang="th-TH" altLang="th-TH" sz="2200" b="1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7086600" y="4114800"/>
            <a:ext cx="2057400" cy="894490"/>
            <a:chOff x="3552" y="1584"/>
            <a:chExt cx="2064" cy="610"/>
          </a:xfrm>
        </p:grpSpPr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000" b="1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2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altLang="th-TH" sz="2000" b="1" dirty="0" smtClean="0">
                  <a:latin typeface="Courier New" pitchFamily="49" charset="0"/>
                </a:rPr>
                <a:t>4.00 </a:t>
              </a:r>
              <a:r>
                <a:rPr lang="en-US" altLang="th-TH" sz="2000" b="1" dirty="0">
                  <a:latin typeface="Courier New" pitchFamily="49" charset="0"/>
                </a:rPr>
                <a:t>+ </a:t>
              </a:r>
              <a:r>
                <a:rPr lang="en-US" altLang="th-TH" sz="2000" b="1" dirty="0" smtClean="0">
                  <a:latin typeface="Courier New" pitchFamily="49" charset="0"/>
                </a:rPr>
                <a:t>1.0</a:t>
              </a:r>
              <a:r>
                <a:rPr lang="en-US" altLang="th-TH" sz="2000" b="1" dirty="0">
                  <a:latin typeface="Courier New" pitchFamily="49" charset="0"/>
                </a:rPr>
                <a:t>0</a:t>
              </a:r>
              <a:r>
                <a:rPr lang="en-US" altLang="th-TH" sz="2000" b="1" dirty="0" smtClean="0">
                  <a:latin typeface="Courier New" pitchFamily="49" charset="0"/>
                </a:rPr>
                <a:t>i</a:t>
              </a:r>
              <a:endParaRPr lang="th-TH" altLang="th-TH" sz="2200" b="1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9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th-TH" altLang="th-TH" dirty="0" smtClean="0"/>
              <a:t>การใช้อาร์เรย์กับ</a:t>
            </a:r>
            <a:r>
              <a:rPr lang="th-TH" altLang="th-TH" dirty="0" err="1" smtClean="0"/>
              <a:t>สตรัคเจอร์</a:t>
            </a:r>
            <a:endParaRPr lang="th-TH" altLang="th-TH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42963" y="1219200"/>
            <a:ext cx="8301037" cy="2819400"/>
          </a:xfrm>
        </p:spPr>
        <p:txBody>
          <a:bodyPr/>
          <a:lstStyle/>
          <a:p>
            <a:pPr eaLnBrk="1" hangingPunct="1"/>
            <a:r>
              <a:rPr lang="th-TH" altLang="th-TH" smtClean="0"/>
              <a:t>ในเก็บข้อมูลที่ต้องใช้ตัวแปรสตรัคเจอร์จำนวนมาก สามารถแก้ปัญหาโดยการใช้ตัวแปรอาร์เรย์ของสตรัคเจอร์</a:t>
            </a:r>
          </a:p>
          <a:p>
            <a:pPr eaLnBrk="1" hangingPunct="1">
              <a:buFontTx/>
              <a:buNone/>
            </a:pPr>
            <a:r>
              <a:rPr lang="en-US" altLang="th-TH" sz="2000" smtClean="0">
                <a:latin typeface="Courier New" pitchFamily="49" charset="0"/>
              </a:rPr>
              <a:t>  </a:t>
            </a:r>
            <a:r>
              <a:rPr lang="en-US" altLang="th-TH" sz="2000" b="1" smtClean="0">
                <a:latin typeface="Courier New" pitchFamily="49" charset="0"/>
              </a:rPr>
              <a:t>struct date {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  int day,month,year;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};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struct date date_list[3];</a:t>
            </a:r>
            <a:endParaRPr lang="th-TH" altLang="th-TH" b="1" smtClean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FDECA-832A-418F-A624-82233FF04914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4037" name="Text Box 22"/>
          <p:cNvSpPr txBox="1">
            <a:spLocks noChangeArrowheads="1"/>
          </p:cNvSpPr>
          <p:nvPr/>
        </p:nvSpPr>
        <p:spPr bwMode="auto">
          <a:xfrm>
            <a:off x="5588000" y="5021263"/>
            <a:ext cx="1235075" cy="439737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th-TH" altLang="th-TH" sz="2200" b="1">
                <a:latin typeface="Courier New" pitchFamily="49" charset="0"/>
              </a:rPr>
              <a:t>year</a:t>
            </a:r>
          </a:p>
        </p:txBody>
      </p:sp>
      <p:grpSp>
        <p:nvGrpSpPr>
          <p:cNvPr id="44038" name="Group 29"/>
          <p:cNvGrpSpPr>
            <a:grpSpLocks/>
          </p:cNvGrpSpPr>
          <p:nvPr/>
        </p:nvGrpSpPr>
        <p:grpSpPr bwMode="auto">
          <a:xfrm>
            <a:off x="1143000" y="4114800"/>
            <a:ext cx="6654800" cy="1797050"/>
            <a:chOff x="720" y="2592"/>
            <a:chExt cx="4192" cy="1132"/>
          </a:xfrm>
        </p:grpSpPr>
        <p:sp>
          <p:nvSpPr>
            <p:cNvPr id="44039" name="Text Box 5"/>
            <p:cNvSpPr txBox="1">
              <a:spLocks noChangeArrowheads="1"/>
            </p:cNvSpPr>
            <p:nvPr/>
          </p:nvSpPr>
          <p:spPr bwMode="auto">
            <a:xfrm>
              <a:off x="720" y="3456"/>
              <a:ext cx="1392" cy="268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000" b="1">
                  <a:latin typeface="Courier New" pitchFamily="49" charset="0"/>
                </a:rPr>
                <a:t>date_list[0]</a:t>
              </a:r>
            </a:p>
          </p:txBody>
        </p:sp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720" y="2606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200" b="1">
                  <a:latin typeface="Courier New" pitchFamily="49" charset="0"/>
                </a:rPr>
                <a:t>day</a:t>
              </a:r>
              <a:endParaRPr lang="th-TH" altLang="th-TH" sz="2200" b="1">
                <a:latin typeface="Courier New" pitchFamily="49" charset="0"/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1488" y="2606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4042" name="Text Box 8"/>
            <p:cNvSpPr txBox="1">
              <a:spLocks noChangeArrowheads="1"/>
            </p:cNvSpPr>
            <p:nvPr/>
          </p:nvSpPr>
          <p:spPr bwMode="auto">
            <a:xfrm>
              <a:off x="720" y="2886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month</a:t>
              </a:r>
            </a:p>
          </p:txBody>
        </p:sp>
        <p:sp>
          <p:nvSpPr>
            <p:cNvPr id="44043" name="Text Box 9"/>
            <p:cNvSpPr txBox="1">
              <a:spLocks noChangeArrowheads="1"/>
            </p:cNvSpPr>
            <p:nvPr/>
          </p:nvSpPr>
          <p:spPr bwMode="auto">
            <a:xfrm>
              <a:off x="1488" y="2886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4044" name="Text Box 10"/>
            <p:cNvSpPr txBox="1">
              <a:spLocks noChangeArrowheads="1"/>
            </p:cNvSpPr>
            <p:nvPr/>
          </p:nvSpPr>
          <p:spPr bwMode="auto">
            <a:xfrm>
              <a:off x="720" y="3169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year</a:t>
              </a:r>
            </a:p>
          </p:txBody>
        </p:sp>
        <p:sp>
          <p:nvSpPr>
            <p:cNvPr id="44045" name="Text Box 11"/>
            <p:cNvSpPr txBox="1">
              <a:spLocks noChangeArrowheads="1"/>
            </p:cNvSpPr>
            <p:nvPr/>
          </p:nvSpPr>
          <p:spPr bwMode="auto">
            <a:xfrm>
              <a:off x="1488" y="3169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4046" name="Text Box 12"/>
            <p:cNvSpPr txBox="1">
              <a:spLocks noChangeArrowheads="1"/>
            </p:cNvSpPr>
            <p:nvPr/>
          </p:nvSpPr>
          <p:spPr bwMode="auto">
            <a:xfrm>
              <a:off x="2112" y="2608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200" b="1">
                  <a:latin typeface="Courier New" pitchFamily="49" charset="0"/>
                </a:rPr>
                <a:t>day</a:t>
              </a:r>
              <a:endParaRPr lang="th-TH" altLang="th-TH" sz="2200" b="1">
                <a:latin typeface="Courier New" pitchFamily="49" charset="0"/>
              </a:endParaRPr>
            </a:p>
          </p:txBody>
        </p:sp>
        <p:sp>
          <p:nvSpPr>
            <p:cNvPr id="44047" name="Text Box 13"/>
            <p:cNvSpPr txBox="1">
              <a:spLocks noChangeArrowheads="1"/>
            </p:cNvSpPr>
            <p:nvPr/>
          </p:nvSpPr>
          <p:spPr bwMode="auto">
            <a:xfrm>
              <a:off x="2896" y="2608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4048" name="Text Box 14"/>
            <p:cNvSpPr txBox="1">
              <a:spLocks noChangeArrowheads="1"/>
            </p:cNvSpPr>
            <p:nvPr/>
          </p:nvSpPr>
          <p:spPr bwMode="auto">
            <a:xfrm>
              <a:off x="2112" y="2888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month</a:t>
              </a:r>
            </a:p>
          </p:txBody>
        </p:sp>
        <p:sp>
          <p:nvSpPr>
            <p:cNvPr id="44049" name="Text Box 15"/>
            <p:cNvSpPr txBox="1">
              <a:spLocks noChangeArrowheads="1"/>
            </p:cNvSpPr>
            <p:nvPr/>
          </p:nvSpPr>
          <p:spPr bwMode="auto">
            <a:xfrm>
              <a:off x="2888" y="2888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4050" name="Text Box 16"/>
            <p:cNvSpPr txBox="1">
              <a:spLocks noChangeArrowheads="1"/>
            </p:cNvSpPr>
            <p:nvPr/>
          </p:nvSpPr>
          <p:spPr bwMode="auto">
            <a:xfrm>
              <a:off x="2112" y="3171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year</a:t>
              </a:r>
            </a:p>
          </p:txBody>
        </p:sp>
        <p:sp>
          <p:nvSpPr>
            <p:cNvPr id="44051" name="Text Box 17"/>
            <p:cNvSpPr txBox="1">
              <a:spLocks noChangeArrowheads="1"/>
            </p:cNvSpPr>
            <p:nvPr/>
          </p:nvSpPr>
          <p:spPr bwMode="auto">
            <a:xfrm>
              <a:off x="2896" y="3171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4052" name="Text Box 18"/>
            <p:cNvSpPr txBox="1">
              <a:spLocks noChangeArrowheads="1"/>
            </p:cNvSpPr>
            <p:nvPr/>
          </p:nvSpPr>
          <p:spPr bwMode="auto">
            <a:xfrm>
              <a:off x="3520" y="2600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altLang="th-TH" sz="2200" b="1">
                  <a:latin typeface="Courier New" pitchFamily="49" charset="0"/>
                </a:rPr>
                <a:t>day</a:t>
              </a:r>
              <a:endParaRPr lang="th-TH" altLang="th-TH" sz="2200" b="1">
                <a:latin typeface="Courier New" pitchFamily="49" charset="0"/>
              </a:endParaRPr>
            </a:p>
          </p:txBody>
        </p:sp>
        <p:sp>
          <p:nvSpPr>
            <p:cNvPr id="44053" name="Text Box 19"/>
            <p:cNvSpPr txBox="1">
              <a:spLocks noChangeArrowheads="1"/>
            </p:cNvSpPr>
            <p:nvPr/>
          </p:nvSpPr>
          <p:spPr bwMode="auto">
            <a:xfrm>
              <a:off x="4288" y="2600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4054" name="Text Box 20"/>
            <p:cNvSpPr txBox="1">
              <a:spLocks noChangeArrowheads="1"/>
            </p:cNvSpPr>
            <p:nvPr/>
          </p:nvSpPr>
          <p:spPr bwMode="auto">
            <a:xfrm>
              <a:off x="3520" y="2880"/>
              <a:ext cx="778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200" b="1">
                  <a:latin typeface="Courier New" pitchFamily="49" charset="0"/>
                </a:rPr>
                <a:t>month</a:t>
              </a:r>
            </a:p>
          </p:txBody>
        </p:sp>
        <p:sp>
          <p:nvSpPr>
            <p:cNvPr id="44055" name="Text Box 21"/>
            <p:cNvSpPr txBox="1">
              <a:spLocks noChangeArrowheads="1"/>
            </p:cNvSpPr>
            <p:nvPr/>
          </p:nvSpPr>
          <p:spPr bwMode="auto">
            <a:xfrm>
              <a:off x="4288" y="2880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4056" name="Text Box 23"/>
            <p:cNvSpPr txBox="1">
              <a:spLocks noChangeArrowheads="1"/>
            </p:cNvSpPr>
            <p:nvPr/>
          </p:nvSpPr>
          <p:spPr bwMode="auto">
            <a:xfrm>
              <a:off x="4288" y="3163"/>
              <a:ext cx="624" cy="277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endParaRPr lang="en-US" altLang="th-TH" sz="2200" b="1">
                <a:latin typeface="Courier New" pitchFamily="49" charset="0"/>
              </a:endParaRPr>
            </a:p>
          </p:txBody>
        </p:sp>
        <p:sp>
          <p:nvSpPr>
            <p:cNvPr id="44057" name="Rectangle 24"/>
            <p:cNvSpPr>
              <a:spLocks noChangeArrowheads="1"/>
            </p:cNvSpPr>
            <p:nvPr/>
          </p:nvSpPr>
          <p:spPr bwMode="auto">
            <a:xfrm>
              <a:off x="720" y="2592"/>
              <a:ext cx="1392" cy="864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44058" name="Rectangle 25"/>
            <p:cNvSpPr>
              <a:spLocks noChangeArrowheads="1"/>
            </p:cNvSpPr>
            <p:nvPr/>
          </p:nvSpPr>
          <p:spPr bwMode="auto">
            <a:xfrm>
              <a:off x="2112" y="2592"/>
              <a:ext cx="1392" cy="864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44059" name="Rectangle 26"/>
            <p:cNvSpPr>
              <a:spLocks noChangeArrowheads="1"/>
            </p:cNvSpPr>
            <p:nvPr/>
          </p:nvSpPr>
          <p:spPr bwMode="auto">
            <a:xfrm>
              <a:off x="3512" y="2592"/>
              <a:ext cx="1392" cy="864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44060" name="Text Box 27"/>
            <p:cNvSpPr txBox="1">
              <a:spLocks noChangeArrowheads="1"/>
            </p:cNvSpPr>
            <p:nvPr/>
          </p:nvSpPr>
          <p:spPr bwMode="auto">
            <a:xfrm>
              <a:off x="2112" y="3456"/>
              <a:ext cx="1392" cy="268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000" b="1">
                  <a:latin typeface="Courier New" pitchFamily="49" charset="0"/>
                </a:rPr>
                <a:t>date_list[1]</a:t>
              </a:r>
            </a:p>
          </p:txBody>
        </p:sp>
        <p:sp>
          <p:nvSpPr>
            <p:cNvPr id="44061" name="Text Box 28"/>
            <p:cNvSpPr txBox="1">
              <a:spLocks noChangeArrowheads="1"/>
            </p:cNvSpPr>
            <p:nvPr/>
          </p:nvSpPr>
          <p:spPr bwMode="auto">
            <a:xfrm>
              <a:off x="3504" y="3456"/>
              <a:ext cx="1392" cy="268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th-TH" altLang="th-TH" sz="2000" b="1">
                  <a:latin typeface="Courier New" pitchFamily="49" charset="0"/>
                </a:rPr>
                <a:t>date_list[2]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4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 smtClean="0"/>
              <a:t>การใช้อาร์เรย์กับสตรัคเจอร์ </a:t>
            </a:r>
            <a:r>
              <a:rPr lang="en-US" altLang="th-TH" smtClean="0"/>
              <a:t>(</a:t>
            </a:r>
            <a:r>
              <a:rPr lang="th-TH" altLang="th-TH" smtClean="0"/>
              <a:t>ต่อ</a:t>
            </a:r>
            <a:r>
              <a:rPr lang="en-US" altLang="th-TH" smtClean="0"/>
              <a:t>)</a:t>
            </a:r>
            <a:endParaRPr lang="th-TH" altLang="th-TH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altLang="th-TH" smtClean="0"/>
              <a:t>รูปแบบการเข้าถึงสมาชิกในแต่ละอีลีเมนต์ในอาร์เรย์ของสตรัคเจอร์</a:t>
            </a:r>
          </a:p>
          <a:p>
            <a:pPr eaLnBrk="1" hangingPunct="1">
              <a:buFontTx/>
              <a:buNone/>
            </a:pPr>
            <a:r>
              <a:rPr lang="th-TH" altLang="th-TH" smtClean="0"/>
              <a:t>	ชื่อตัวแปรอาร์เรย์ของสตรัคเจอร์</a:t>
            </a:r>
            <a:r>
              <a:rPr lang="en-US" altLang="th-TH" smtClean="0"/>
              <a:t>[</a:t>
            </a:r>
            <a:r>
              <a:rPr lang="th-TH" altLang="th-TH" smtClean="0"/>
              <a:t>ดัชนี</a:t>
            </a:r>
            <a:r>
              <a:rPr lang="en-US" altLang="th-TH" smtClean="0"/>
              <a:t>].ชื่อสมาชิก</a:t>
            </a:r>
          </a:p>
          <a:p>
            <a:pPr eaLnBrk="1" hangingPunct="1"/>
            <a:r>
              <a:rPr lang="en-US" altLang="th-TH" smtClean="0"/>
              <a:t>ตัวอย่างเช่น (</a:t>
            </a:r>
            <a:r>
              <a:rPr lang="th-TH" altLang="th-TH" smtClean="0"/>
              <a:t>กำหนดค่าให้กับสมาชิกในอีลีเมนต์แรก</a:t>
            </a:r>
            <a:r>
              <a:rPr lang="en-US" altLang="th-TH" smtClean="0"/>
              <a:t>)</a:t>
            </a:r>
          </a:p>
          <a:p>
            <a:pPr eaLnBrk="1" hangingPunct="1"/>
            <a:endParaRPr lang="en-US" altLang="th-TH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smtClean="0">
                <a:latin typeface="Courier New" pitchFamily="49" charset="0"/>
              </a:rPr>
              <a:t>  </a:t>
            </a:r>
            <a:r>
              <a:rPr lang="en-US" altLang="th-TH" sz="2000" b="1" smtClean="0">
                <a:latin typeface="Courier New" pitchFamily="49" charset="0"/>
              </a:rPr>
              <a:t>date_list[0].day = 12;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date_list[0].month = 10;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date_list[0].year = 2002;</a:t>
            </a:r>
            <a:endParaRPr lang="th-TH" altLang="th-TH" b="1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CB8B7-D673-40AE-A1BC-6BCCF83FB90E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/>
            <a:r>
              <a:rPr lang="th-TH" altLang="th-TH" sz="3600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ตัวอย่างที่</a:t>
            </a:r>
            <a:r>
              <a:rPr lang="en-US" altLang="th-TH" sz="3600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19</a:t>
            </a:r>
            <a:r>
              <a:rPr lang="th-TH" altLang="th-TH" sz="3600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th-TH" altLang="th-TH" sz="3600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 (การรับค่าและแสดงค่าอาร์เรย์ของ</a:t>
            </a:r>
            <a:r>
              <a:rPr lang="th-TH" altLang="th-TH" sz="3600" dirty="0" err="1" smtClean="0">
                <a:latin typeface="EucrosiaUPC" panose="02020603050405020304" pitchFamily="18" charset="-34"/>
                <a:cs typeface="EucrosiaUPC" panose="02020603050405020304" pitchFamily="18" charset="-34"/>
              </a:rPr>
              <a:t>สตรัคเจอร์</a:t>
            </a:r>
            <a:r>
              <a:rPr lang="th-TH" altLang="th-TH" sz="3600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7772400" cy="6324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#include &lt;</a:t>
            </a:r>
            <a:r>
              <a:rPr lang="en-US" altLang="th-TH" sz="1800" b="1" dirty="0" err="1" smtClean="0">
                <a:latin typeface="Courier New" pitchFamily="49" charset="0"/>
              </a:rPr>
              <a:t>stdio</a:t>
            </a:r>
            <a:r>
              <a:rPr lang="th-TH" altLang="th-TH" sz="1800" b="1" dirty="0" smtClean="0">
                <a:latin typeface="Courier New" pitchFamily="49" charset="0"/>
              </a:rPr>
              <a:t>.</a:t>
            </a:r>
            <a:r>
              <a:rPr lang="en-US" altLang="th-TH" sz="1800" b="1" dirty="0" smtClean="0">
                <a:latin typeface="Courier New" pitchFamily="49" charset="0"/>
              </a:rPr>
              <a:t>h&gt; </a:t>
            </a:r>
            <a:r>
              <a:rPr lang="en-US" sz="1800" b="1" i="1" dirty="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en-US" sz="1800" b="1" i="1" dirty="0" smtClean="0">
                <a:solidFill>
                  <a:schemeClr val="accent1"/>
                </a:solidFill>
                <a:latin typeface="Courier New" pitchFamily="49" charset="0"/>
              </a:rPr>
              <a:t>struct19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main</a:t>
            </a:r>
            <a:r>
              <a:rPr lang="th-TH" altLang="th-TH" sz="1800" b="1" dirty="0" smtClean="0">
                <a:latin typeface="Courier New" pitchFamily="49" charset="0"/>
              </a:rPr>
              <a:t>() </a:t>
            </a:r>
            <a:r>
              <a:rPr lang="en-US" altLang="th-TH" sz="1800" b="1" dirty="0" smtClean="0">
                <a:latin typeface="Courier New" pitchFamily="49" charset="0"/>
              </a:rPr>
              <a:t>{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</a:t>
            </a:r>
            <a:r>
              <a:rPr lang="en-US" altLang="th-TH" sz="1800" b="1" dirty="0" err="1" smtClean="0">
                <a:latin typeface="Courier New" pitchFamily="49" charset="0"/>
              </a:rPr>
              <a:t>typedef</a:t>
            </a:r>
            <a:r>
              <a:rPr lang="en-US" altLang="th-TH" sz="1800" b="1" dirty="0" smtClean="0">
                <a:latin typeface="Courier New" pitchFamily="49" charset="0"/>
              </a:rPr>
              <a:t> </a:t>
            </a:r>
            <a:r>
              <a:rPr lang="en-US" altLang="th-TH" sz="1800" b="1" dirty="0" err="1" smtClean="0">
                <a:latin typeface="Courier New" pitchFamily="49" charset="0"/>
              </a:rPr>
              <a:t>struct</a:t>
            </a:r>
            <a:r>
              <a:rPr lang="en-US" altLang="th-TH" sz="1800" b="1" dirty="0" smtClean="0">
                <a:latin typeface="Courier New" pitchFamily="49" charset="0"/>
              </a:rPr>
              <a:t> {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  char name</a:t>
            </a:r>
            <a:r>
              <a:rPr lang="th-TH" altLang="th-TH" sz="1800" b="1" dirty="0" smtClean="0">
                <a:latin typeface="Courier New" pitchFamily="49" charset="0"/>
              </a:rPr>
              <a:t>[</a:t>
            </a:r>
            <a:r>
              <a:rPr lang="en-US" altLang="th-TH" sz="1800" b="1" dirty="0" smtClean="0">
                <a:latin typeface="Courier New" pitchFamily="49" charset="0"/>
              </a:rPr>
              <a:t>30</a:t>
            </a:r>
            <a:r>
              <a:rPr lang="th-TH" altLang="th-TH" sz="1800" b="1" dirty="0" smtClean="0">
                <a:latin typeface="Courier New" pitchFamily="49" charset="0"/>
              </a:rPr>
              <a:t>]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</a:rPr>
              <a:t>int</a:t>
            </a:r>
            <a:r>
              <a:rPr lang="en-US" altLang="th-TH" sz="1800" b="1" dirty="0" smtClean="0">
                <a:latin typeface="Courier New" pitchFamily="49" charset="0"/>
              </a:rPr>
              <a:t> age;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} student;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student </a:t>
            </a:r>
            <a:r>
              <a:rPr lang="en-US" altLang="th-TH" sz="1800" b="1" dirty="0" err="1" smtClean="0">
                <a:latin typeface="Courier New" pitchFamily="49" charset="0"/>
              </a:rPr>
              <a:t>stds</a:t>
            </a:r>
            <a:r>
              <a:rPr lang="th-TH" altLang="th-TH" sz="1800" b="1" dirty="0" smtClean="0">
                <a:latin typeface="Courier New" pitchFamily="49" charset="0"/>
              </a:rPr>
              <a:t>[</a:t>
            </a:r>
            <a:r>
              <a:rPr lang="en-US" altLang="th-TH" sz="1800" b="1" dirty="0" smtClean="0">
                <a:latin typeface="Courier New" pitchFamily="49" charset="0"/>
              </a:rPr>
              <a:t>3</a:t>
            </a:r>
            <a:r>
              <a:rPr lang="th-TH" altLang="th-TH" sz="1800" b="1" dirty="0" smtClean="0">
                <a:latin typeface="Courier New" pitchFamily="49" charset="0"/>
              </a:rPr>
              <a:t>]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</a:t>
            </a:r>
            <a:r>
              <a:rPr lang="en-US" altLang="th-TH" sz="1800" b="1" dirty="0" err="1" smtClean="0">
                <a:latin typeface="Courier New" pitchFamily="49" charset="0"/>
              </a:rPr>
              <a:t>int</a:t>
            </a:r>
            <a:r>
              <a:rPr lang="en-US" altLang="th-TH" sz="1800" b="1" dirty="0" smtClean="0">
                <a:latin typeface="Courier New" pitchFamily="49" charset="0"/>
              </a:rPr>
              <a:t> </a:t>
            </a:r>
            <a:r>
              <a:rPr lang="en-US" altLang="th-TH" sz="1800" b="1" dirty="0" err="1" smtClean="0">
                <a:latin typeface="Courier New" pitchFamily="49" charset="0"/>
              </a:rPr>
              <a:t>i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for</a:t>
            </a:r>
            <a:r>
              <a:rPr lang="th-TH" altLang="th-TH" sz="1800" b="1" dirty="0" smtClean="0">
                <a:latin typeface="Courier New" pitchFamily="49" charset="0"/>
              </a:rPr>
              <a:t>(</a:t>
            </a:r>
            <a:r>
              <a:rPr lang="en-US" altLang="th-TH" sz="1800" b="1" dirty="0" err="1" smtClean="0">
                <a:latin typeface="Courier New" pitchFamily="49" charset="0"/>
              </a:rPr>
              <a:t>i</a:t>
            </a:r>
            <a:r>
              <a:rPr lang="th-TH" altLang="th-TH" sz="1800" b="1" dirty="0" smtClean="0">
                <a:latin typeface="Courier New" pitchFamily="49" charset="0"/>
              </a:rPr>
              <a:t>=</a:t>
            </a:r>
            <a:r>
              <a:rPr lang="en-US" altLang="th-TH" sz="1800" b="1" dirty="0" smtClean="0">
                <a:latin typeface="Courier New" pitchFamily="49" charset="0"/>
              </a:rPr>
              <a:t>0;i&lt;3;i</a:t>
            </a:r>
            <a:r>
              <a:rPr lang="th-TH" altLang="th-TH" sz="1800" b="1" dirty="0" smtClean="0">
                <a:latin typeface="Courier New" pitchFamily="49" charset="0"/>
              </a:rPr>
              <a:t>++) </a:t>
            </a:r>
            <a:r>
              <a:rPr lang="en-US" altLang="th-TH" sz="1800" b="1" dirty="0" smtClean="0">
                <a:latin typeface="Courier New" pitchFamily="49" charset="0"/>
              </a:rPr>
              <a:t>{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</a:rPr>
              <a:t>printf</a:t>
            </a:r>
            <a:r>
              <a:rPr lang="th-TH" altLang="th-TH" sz="1800" b="1" dirty="0" smtClean="0">
                <a:latin typeface="Courier New" pitchFamily="49" charset="0"/>
              </a:rPr>
              <a:t>("</a:t>
            </a:r>
            <a:r>
              <a:rPr lang="en-US" altLang="th-TH" sz="1800" b="1" dirty="0" smtClean="0">
                <a:latin typeface="Courier New" pitchFamily="49" charset="0"/>
              </a:rPr>
              <a:t>Enter name of student </a:t>
            </a:r>
            <a:r>
              <a:rPr lang="th-TH" altLang="th-TH" sz="1800" b="1" dirty="0" smtClean="0">
                <a:latin typeface="Courier New" pitchFamily="49" charset="0"/>
              </a:rPr>
              <a:t>%</a:t>
            </a:r>
            <a:r>
              <a:rPr lang="en-US" altLang="th-TH" sz="1800" b="1" dirty="0" smtClean="0">
                <a:latin typeface="Courier New" pitchFamily="49" charset="0"/>
              </a:rPr>
              <a:t>d</a:t>
            </a:r>
            <a:r>
              <a:rPr lang="th-TH" altLang="th-TH" sz="1800" b="1" dirty="0" smtClean="0">
                <a:latin typeface="Courier New" pitchFamily="49" charset="0"/>
              </a:rPr>
              <a:t>: "</a:t>
            </a:r>
            <a:r>
              <a:rPr lang="en-US" altLang="th-TH" sz="1800" b="1" dirty="0" smtClean="0">
                <a:latin typeface="Courier New" pitchFamily="49" charset="0"/>
              </a:rPr>
              <a:t>,i+1</a:t>
            </a:r>
            <a:r>
              <a:rPr lang="th-TH" altLang="th-TH" sz="1800" b="1" dirty="0" smtClean="0">
                <a:latin typeface="Courier New" pitchFamily="49" charset="0"/>
              </a:rPr>
              <a:t>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</a:rPr>
              <a:t>scanf</a:t>
            </a:r>
            <a:r>
              <a:rPr lang="th-TH" altLang="th-TH" sz="1800" b="1" dirty="0" smtClean="0">
                <a:latin typeface="Courier New" pitchFamily="49" charset="0"/>
              </a:rPr>
              <a:t>("%</a:t>
            </a:r>
            <a:r>
              <a:rPr lang="en-US" altLang="th-TH" sz="1800" b="1" dirty="0" smtClean="0">
                <a:latin typeface="Courier New" pitchFamily="49" charset="0"/>
              </a:rPr>
              <a:t>s</a:t>
            </a:r>
            <a:r>
              <a:rPr lang="th-TH" altLang="th-TH" sz="1800" b="1" dirty="0" smtClean="0">
                <a:latin typeface="Courier New" pitchFamily="49" charset="0"/>
              </a:rPr>
              <a:t>"</a:t>
            </a:r>
            <a:r>
              <a:rPr lang="en-US" altLang="th-TH" sz="1800" b="1" dirty="0" smtClean="0">
                <a:latin typeface="Courier New" pitchFamily="49" charset="0"/>
              </a:rPr>
              <a:t>,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stds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name</a:t>
            </a:r>
            <a:r>
              <a:rPr lang="th-TH" altLang="th-TH" sz="1800" b="1" dirty="0" smtClean="0">
                <a:latin typeface="Courier New" pitchFamily="49" charset="0"/>
              </a:rPr>
              <a:t>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</a:rPr>
              <a:t>printf</a:t>
            </a:r>
            <a:r>
              <a:rPr lang="th-TH" altLang="th-TH" sz="1800" b="1" dirty="0" smtClean="0">
                <a:latin typeface="Courier New" pitchFamily="49" charset="0"/>
              </a:rPr>
              <a:t>("</a:t>
            </a:r>
            <a:r>
              <a:rPr lang="en-US" altLang="th-TH" sz="1800" b="1" dirty="0" smtClean="0">
                <a:latin typeface="Courier New" pitchFamily="49" charset="0"/>
              </a:rPr>
              <a:t>Enter age</a:t>
            </a:r>
            <a:r>
              <a:rPr lang="th-TH" altLang="th-TH" sz="1800" b="1" dirty="0" smtClean="0">
                <a:latin typeface="Courier New" pitchFamily="49" charset="0"/>
              </a:rPr>
              <a:t>: ")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</a:rPr>
              <a:t>scanf</a:t>
            </a:r>
            <a:r>
              <a:rPr lang="th-TH" altLang="th-TH" sz="1800" b="1" dirty="0" smtClean="0">
                <a:latin typeface="Courier New" pitchFamily="49" charset="0"/>
              </a:rPr>
              <a:t>("%</a:t>
            </a:r>
            <a:r>
              <a:rPr lang="en-US" altLang="th-TH" sz="1800" b="1" dirty="0" smtClean="0">
                <a:latin typeface="Courier New" pitchFamily="49" charset="0"/>
              </a:rPr>
              <a:t>d</a:t>
            </a:r>
            <a:r>
              <a:rPr lang="th-TH" altLang="th-TH" sz="1800" b="1" dirty="0" smtClean="0">
                <a:latin typeface="Courier New" pitchFamily="49" charset="0"/>
              </a:rPr>
              <a:t>"</a:t>
            </a:r>
            <a:r>
              <a:rPr lang="en-US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,&amp;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stds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age</a:t>
            </a:r>
            <a:r>
              <a:rPr lang="th-TH" altLang="th-TH" sz="1800" b="1" dirty="0" smtClean="0">
                <a:latin typeface="Courier New" pitchFamily="49" charset="0"/>
              </a:rPr>
              <a:t>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}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</a:t>
            </a:r>
            <a:r>
              <a:rPr lang="en-US" altLang="th-TH" sz="1800" b="1" dirty="0" err="1" smtClean="0">
                <a:latin typeface="Courier New" pitchFamily="49" charset="0"/>
              </a:rPr>
              <a:t>printf</a:t>
            </a:r>
            <a:r>
              <a:rPr lang="th-TH" altLang="th-TH" sz="1800" b="1" dirty="0" smtClean="0">
                <a:latin typeface="Courier New" pitchFamily="49" charset="0"/>
              </a:rPr>
              <a:t>("==================</a:t>
            </a:r>
            <a:r>
              <a:rPr lang="en-US" altLang="th-TH" sz="1800" b="1" dirty="0" smtClean="0">
                <a:latin typeface="Courier New" pitchFamily="49" charset="0"/>
              </a:rPr>
              <a:t>\n</a:t>
            </a:r>
            <a:r>
              <a:rPr lang="th-TH" altLang="th-TH" sz="1800" b="1" dirty="0" smtClean="0">
                <a:latin typeface="Courier New" pitchFamily="49" charset="0"/>
              </a:rPr>
              <a:t>")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</a:t>
            </a:r>
            <a:r>
              <a:rPr lang="en-US" altLang="th-TH" sz="1800" b="1" dirty="0" err="1" smtClean="0">
                <a:latin typeface="Courier New" pitchFamily="49" charset="0"/>
              </a:rPr>
              <a:t>printf</a:t>
            </a:r>
            <a:r>
              <a:rPr lang="th-TH" altLang="th-TH" sz="1800" b="1" dirty="0" smtClean="0">
                <a:latin typeface="Courier New" pitchFamily="49" charset="0"/>
              </a:rPr>
              <a:t>("</a:t>
            </a:r>
            <a:r>
              <a:rPr lang="en-US" altLang="th-TH" sz="1800" b="1" dirty="0" smtClean="0">
                <a:latin typeface="Courier New" pitchFamily="49" charset="0"/>
              </a:rPr>
              <a:t>Name           Age\n</a:t>
            </a:r>
            <a:r>
              <a:rPr lang="th-TH" altLang="th-TH" sz="1800" b="1" dirty="0" smtClean="0">
                <a:latin typeface="Courier New" pitchFamily="49" charset="0"/>
              </a:rPr>
              <a:t>")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</a:t>
            </a:r>
            <a:r>
              <a:rPr lang="en-US" altLang="th-TH" sz="1800" b="1" dirty="0" err="1" smtClean="0">
                <a:latin typeface="Courier New" pitchFamily="49" charset="0"/>
              </a:rPr>
              <a:t>printf</a:t>
            </a:r>
            <a:r>
              <a:rPr lang="th-TH" altLang="th-TH" sz="1800" b="1" dirty="0" smtClean="0">
                <a:latin typeface="Courier New" pitchFamily="49" charset="0"/>
              </a:rPr>
              <a:t>("==================</a:t>
            </a:r>
            <a:r>
              <a:rPr lang="en-US" altLang="th-TH" sz="1800" b="1" dirty="0" smtClean="0">
                <a:latin typeface="Courier New" pitchFamily="49" charset="0"/>
              </a:rPr>
              <a:t>\n</a:t>
            </a:r>
            <a:r>
              <a:rPr lang="th-TH" altLang="th-TH" sz="1800" b="1" dirty="0" smtClean="0">
                <a:latin typeface="Courier New" pitchFamily="49" charset="0"/>
              </a:rPr>
              <a:t>")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for</a:t>
            </a:r>
            <a:r>
              <a:rPr lang="th-TH" altLang="th-TH" sz="1800" b="1" dirty="0" smtClean="0">
                <a:latin typeface="Courier New" pitchFamily="49" charset="0"/>
              </a:rPr>
              <a:t>(</a:t>
            </a:r>
            <a:r>
              <a:rPr lang="en-US" altLang="th-TH" sz="1800" b="1" dirty="0" err="1" smtClean="0">
                <a:latin typeface="Courier New" pitchFamily="49" charset="0"/>
              </a:rPr>
              <a:t>i</a:t>
            </a:r>
            <a:r>
              <a:rPr lang="th-TH" altLang="th-TH" sz="1800" b="1" dirty="0" smtClean="0">
                <a:latin typeface="Courier New" pitchFamily="49" charset="0"/>
              </a:rPr>
              <a:t>=</a:t>
            </a:r>
            <a:r>
              <a:rPr lang="en-US" altLang="th-TH" sz="1800" b="1" dirty="0" smtClean="0">
                <a:latin typeface="Courier New" pitchFamily="49" charset="0"/>
              </a:rPr>
              <a:t>0;i&lt;3;i</a:t>
            </a:r>
            <a:r>
              <a:rPr lang="th-TH" altLang="th-TH" sz="1800" b="1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  </a:t>
            </a:r>
            <a:r>
              <a:rPr lang="en-US" altLang="th-TH" sz="1800" b="1" dirty="0" err="1" smtClean="0">
                <a:latin typeface="Courier New" pitchFamily="49" charset="0"/>
              </a:rPr>
              <a:t>printf</a:t>
            </a:r>
            <a:r>
              <a:rPr lang="th-TH" altLang="th-TH" sz="1800" b="1" dirty="0" smtClean="0">
                <a:latin typeface="Courier New" pitchFamily="49" charset="0"/>
              </a:rPr>
              <a:t>("</a:t>
            </a:r>
            <a:r>
              <a:rPr lang="en-US" altLang="th-TH" sz="1800" b="1" dirty="0" smtClean="0">
                <a:latin typeface="Courier New" pitchFamily="49" charset="0"/>
              </a:rPr>
              <a:t>%-15s</a:t>
            </a:r>
            <a:r>
              <a:rPr lang="th-TH" altLang="th-TH" sz="1800" b="1" dirty="0" smtClean="0">
                <a:latin typeface="Courier New" pitchFamily="49" charset="0"/>
              </a:rPr>
              <a:t>%</a:t>
            </a:r>
            <a:r>
              <a:rPr lang="en-US" altLang="th-TH" sz="1800" b="1" dirty="0" smtClean="0">
                <a:latin typeface="Courier New" pitchFamily="49" charset="0"/>
              </a:rPr>
              <a:t>d\n</a:t>
            </a:r>
            <a:r>
              <a:rPr lang="th-TH" altLang="th-TH" sz="1800" b="1" dirty="0" smtClean="0">
                <a:latin typeface="Courier New" pitchFamily="49" charset="0"/>
              </a:rPr>
              <a:t>"</a:t>
            </a:r>
            <a:r>
              <a:rPr lang="en-US" altLang="th-TH" sz="1800" b="1" dirty="0" smtClean="0">
                <a:latin typeface="Courier New" pitchFamily="49" charset="0"/>
              </a:rPr>
              <a:t>,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stds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name</a:t>
            </a:r>
            <a:r>
              <a:rPr lang="en-US" altLang="th-TH" sz="1800" b="1" dirty="0" smtClean="0">
                <a:latin typeface="Courier New" pitchFamily="49" charset="0"/>
              </a:rPr>
              <a:t>, 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stds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age</a:t>
            </a:r>
            <a:r>
              <a:rPr lang="th-TH" altLang="th-TH" sz="1800" b="1" dirty="0" smtClean="0">
                <a:latin typeface="Courier New" pitchFamily="49" charset="0"/>
              </a:rPr>
              <a:t>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}</a:t>
            </a:r>
            <a:endParaRPr lang="th-TH" altLang="th-TH" sz="1800" b="1" dirty="0" smtClean="0">
              <a:latin typeface="Courier New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B8C1B-185B-4007-A201-DA5E3C3AB370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368BF-B6BF-471F-B0B0-8043CAEBF4A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990600"/>
            <a:ext cx="6400800" cy="4256088"/>
            <a:chOff x="3552" y="1584"/>
            <a:chExt cx="2064" cy="2902"/>
          </a:xfrm>
        </p:grpSpPr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000" b="1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256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2000" b="1">
                  <a:latin typeface="Courier New" pitchFamily="49" charset="0"/>
                </a:rPr>
                <a:t>Enter name of student 1: </a:t>
              </a:r>
              <a:r>
                <a:rPr lang="th-TH" altLang="th-TH" sz="2000" b="1">
                  <a:solidFill>
                    <a:srgbClr val="FF0000"/>
                  </a:solidFill>
                  <a:latin typeface="Courier New" pitchFamily="49" charset="0"/>
                </a:rPr>
                <a:t>John</a:t>
              </a:r>
              <a:endParaRPr lang="th-TH" altLang="th-TH" sz="2000" b="1">
                <a:latin typeface="Courier New" pitchFamily="49" charset="0"/>
              </a:endParaRPr>
            </a:p>
            <a:p>
              <a:r>
                <a:rPr lang="th-TH" altLang="th-TH" sz="2000" b="1">
                  <a:latin typeface="Courier New" pitchFamily="49" charset="0"/>
                </a:rPr>
                <a:t>Enter age: </a:t>
              </a:r>
              <a:r>
                <a:rPr lang="th-TH" altLang="th-TH" sz="2000" b="1">
                  <a:solidFill>
                    <a:srgbClr val="FF0000"/>
                  </a:solidFill>
                  <a:latin typeface="Courier New" pitchFamily="49" charset="0"/>
                </a:rPr>
                <a:t>14</a:t>
              </a:r>
              <a:endParaRPr lang="th-TH" altLang="th-TH" sz="2000" b="1">
                <a:latin typeface="Courier New" pitchFamily="49" charset="0"/>
              </a:endParaRPr>
            </a:p>
            <a:p>
              <a:r>
                <a:rPr lang="th-TH" altLang="th-TH" sz="2000" b="1">
                  <a:latin typeface="Courier New" pitchFamily="49" charset="0"/>
                </a:rPr>
                <a:t>Enter name of student 2: </a:t>
              </a:r>
              <a:r>
                <a:rPr lang="th-TH" altLang="th-TH" sz="2000" b="1">
                  <a:solidFill>
                    <a:srgbClr val="FF0000"/>
                  </a:solidFill>
                  <a:latin typeface="Courier New" pitchFamily="49" charset="0"/>
                </a:rPr>
                <a:t>David</a:t>
              </a:r>
              <a:endParaRPr lang="th-TH" altLang="th-TH" sz="2000" b="1">
                <a:latin typeface="Courier New" pitchFamily="49" charset="0"/>
              </a:endParaRPr>
            </a:p>
            <a:p>
              <a:r>
                <a:rPr lang="th-TH" altLang="th-TH" sz="2000" b="1">
                  <a:latin typeface="Courier New" pitchFamily="49" charset="0"/>
                </a:rPr>
                <a:t>Enter age: </a:t>
              </a:r>
              <a:r>
                <a:rPr lang="th-TH" altLang="th-TH" sz="2000" b="1">
                  <a:solidFill>
                    <a:srgbClr val="FF0000"/>
                  </a:solidFill>
                  <a:latin typeface="Courier New" pitchFamily="49" charset="0"/>
                </a:rPr>
                <a:t>15</a:t>
              </a:r>
              <a:endParaRPr lang="th-TH" altLang="th-TH" sz="2000" b="1">
                <a:latin typeface="Courier New" pitchFamily="49" charset="0"/>
              </a:endParaRPr>
            </a:p>
            <a:p>
              <a:r>
                <a:rPr lang="th-TH" altLang="th-TH" sz="2000" b="1">
                  <a:latin typeface="Courier New" pitchFamily="49" charset="0"/>
                </a:rPr>
                <a:t>Enter name of student 3: </a:t>
              </a:r>
              <a:r>
                <a:rPr lang="th-TH" altLang="th-TH" sz="2000" b="1">
                  <a:solidFill>
                    <a:srgbClr val="FF0000"/>
                  </a:solidFill>
                  <a:latin typeface="Courier New" pitchFamily="49" charset="0"/>
                </a:rPr>
                <a:t>Angie</a:t>
              </a:r>
              <a:endParaRPr lang="th-TH" altLang="th-TH" sz="2000" b="1">
                <a:latin typeface="Courier New" pitchFamily="49" charset="0"/>
              </a:endParaRPr>
            </a:p>
            <a:p>
              <a:r>
                <a:rPr lang="th-TH" altLang="th-TH" sz="2000" b="1">
                  <a:latin typeface="Courier New" pitchFamily="49" charset="0"/>
                </a:rPr>
                <a:t>Enter age: </a:t>
              </a:r>
              <a:r>
                <a:rPr lang="th-TH" altLang="th-TH" sz="2000" b="1">
                  <a:solidFill>
                    <a:srgbClr val="FF0000"/>
                  </a:solidFill>
                  <a:latin typeface="Courier New" pitchFamily="49" charset="0"/>
                </a:rPr>
                <a:t>12</a:t>
              </a:r>
              <a:endParaRPr lang="th-TH" altLang="th-TH" sz="2000" b="1">
                <a:latin typeface="Courier New" pitchFamily="49" charset="0"/>
              </a:endParaRPr>
            </a:p>
            <a:p>
              <a:r>
                <a:rPr lang="th-TH" altLang="th-TH" sz="2000" b="1">
                  <a:latin typeface="Courier New" pitchFamily="49" charset="0"/>
                </a:rPr>
                <a:t>==================</a:t>
              </a:r>
            </a:p>
            <a:p>
              <a:r>
                <a:rPr lang="th-TH" altLang="th-TH" sz="2000" b="1">
                  <a:latin typeface="Courier New" pitchFamily="49" charset="0"/>
                </a:rPr>
                <a:t>Name           Age</a:t>
              </a:r>
            </a:p>
            <a:p>
              <a:r>
                <a:rPr lang="th-TH" altLang="th-TH" sz="2000" b="1">
                  <a:latin typeface="Courier New" pitchFamily="49" charset="0"/>
                </a:rPr>
                <a:t>==================</a:t>
              </a:r>
            </a:p>
            <a:p>
              <a:r>
                <a:rPr lang="th-TH" altLang="th-TH" sz="2000" b="1">
                  <a:latin typeface="Courier New" pitchFamily="49" charset="0"/>
                </a:rPr>
                <a:t>John           14</a:t>
              </a:r>
            </a:p>
            <a:p>
              <a:r>
                <a:rPr lang="th-TH" altLang="th-TH" sz="2000" b="1">
                  <a:latin typeface="Courier New" pitchFamily="49" charset="0"/>
                </a:rPr>
                <a:t>David          15</a:t>
              </a:r>
            </a:p>
            <a:p>
              <a:r>
                <a:rPr lang="th-TH" altLang="th-TH" sz="2000" b="1">
                  <a:latin typeface="Courier New" pitchFamily="49" charset="0"/>
                </a:rPr>
                <a:t>Angie          12</a:t>
              </a:r>
              <a:endParaRPr lang="th-TH" altLang="th-TH" sz="200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1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2819400" cy="609600"/>
          </a:xfrm>
          <a:solidFill>
            <a:schemeClr val="folHlink"/>
          </a:solidFill>
        </p:spPr>
        <p:txBody>
          <a:bodyPr/>
          <a:lstStyle/>
          <a:p>
            <a:pPr algn="l"/>
            <a:r>
              <a:rPr lang="th-TH" altLang="th-TH" sz="5400" b="1" smtClean="0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ตัวอย่างเช่น</a:t>
            </a:r>
            <a:endParaRPr lang="en-US" altLang="th-TH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382000" cy="38100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th-TH" altLang="th-TH" dirty="0" smtClean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dirty="0" err="1" smtClean="0">
                <a:latin typeface="EucrosiaUPC" pitchFamily="18" charset="-34"/>
                <a:cs typeface="EucrosiaUPC" pitchFamily="18" charset="-34"/>
              </a:rPr>
              <a:t>การเก็บข้อมูลโครงสร้างของไพ่</a:t>
            </a:r>
            <a:endParaRPr lang="en-US" altLang="th-TH" dirty="0" smtClean="0">
              <a:latin typeface="EucrosiaUPC" pitchFamily="18" charset="-34"/>
              <a:cs typeface="EucrosiaUPC" pitchFamily="18" charset="-34"/>
            </a:endParaRPr>
          </a:p>
          <a:p>
            <a:pPr algn="l"/>
            <a:r>
              <a:rPr lang="en-US" altLang="th-TH" dirty="0" smtClean="0">
                <a:latin typeface="EucrosiaUPC" pitchFamily="18" charset="-34"/>
                <a:cs typeface="EucrosiaUPC" pitchFamily="18" charset="-34"/>
              </a:rPr>
              <a:t>	</a:t>
            </a:r>
            <a:r>
              <a:rPr lang="th-TH" altLang="th-TH" sz="2800" dirty="0" smtClean="0">
                <a:latin typeface="EucrosiaUPC" pitchFamily="18" charset="-34"/>
                <a:cs typeface="EucrosiaUPC" pitchFamily="18" charset="-34"/>
              </a:rPr>
              <a:t>มีตัวแปรที่</a:t>
            </a:r>
            <a:r>
              <a:rPr lang="th-TH" altLang="th-TH" sz="2800" dirty="0">
                <a:latin typeface="EucrosiaUPC" pitchFamily="18" charset="-34"/>
                <a:cs typeface="EucrosiaUPC" pitchFamily="18" charset="-34"/>
              </a:rPr>
              <a:t>เป็น</a:t>
            </a:r>
            <a:r>
              <a:rPr lang="th-TH" altLang="th-TH" sz="2800" dirty="0" smtClean="0">
                <a:latin typeface="EucrosiaUPC" pitchFamily="18" charset="-34"/>
                <a:cs typeface="EucrosiaUPC" pitchFamily="18" charset="-34"/>
              </a:rPr>
              <a:t>ตัวเลข</a:t>
            </a:r>
            <a:r>
              <a:rPr lang="th-TH" altLang="th-TH" sz="2800" dirty="0">
                <a:latin typeface="EucrosiaUPC" pitchFamily="18" charset="-34"/>
                <a:cs typeface="EucrosiaUPC" pitchFamily="18" charset="-34"/>
              </a:rPr>
              <a:t>และ</a:t>
            </a:r>
            <a:r>
              <a:rPr lang="th-TH" altLang="th-TH" sz="2800" dirty="0" smtClean="0">
                <a:latin typeface="EucrosiaUPC" pitchFamily="18" charset="-34"/>
                <a:cs typeface="EucrosiaUPC" pitchFamily="18" charset="-34"/>
              </a:rPr>
              <a:t>ตัวอักขระ</a:t>
            </a:r>
            <a:endParaRPr lang="en-US" altLang="th-TH" dirty="0" smtClean="0">
              <a:latin typeface="EucrosiaUPC" pitchFamily="18" charset="-34"/>
              <a:cs typeface="EucrosiaUPC" pitchFamily="18" charset="-34"/>
            </a:endParaRPr>
          </a:p>
          <a:p>
            <a:pPr algn="l">
              <a:buFontTx/>
              <a:buChar char="•"/>
            </a:pPr>
            <a:r>
              <a:rPr lang="en-US" altLang="th-TH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th-TH" altLang="th-TH" dirty="0" smtClean="0">
                <a:latin typeface="EucrosiaUPC" pitchFamily="18" charset="-34"/>
                <a:cs typeface="EucrosiaUPC" pitchFamily="18" charset="-34"/>
              </a:rPr>
              <a:t>การเก็บข้อมูลรายการหนังสือของห้องสมุด</a:t>
            </a:r>
            <a:endParaRPr lang="en-US" altLang="th-TH" dirty="0" smtClean="0">
              <a:latin typeface="EucrosiaUPC" pitchFamily="18" charset="-34"/>
              <a:cs typeface="EucrosiaUPC" pitchFamily="18" charset="-34"/>
            </a:endParaRPr>
          </a:p>
          <a:p>
            <a:pPr lvl="1" algn="l"/>
            <a:r>
              <a:rPr lang="en-US" altLang="th-TH" dirty="0" smtClean="0">
                <a:latin typeface="EucrosiaUPC" pitchFamily="18" charset="-34"/>
                <a:cs typeface="EucrosiaUPC" pitchFamily="18" charset="-34"/>
              </a:rPr>
              <a:t>	</a:t>
            </a:r>
            <a:r>
              <a:rPr lang="en-US" altLang="th-TH" dirty="0" err="1" smtClean="0">
                <a:latin typeface="EucrosiaUPC" pitchFamily="18" charset="-34"/>
                <a:cs typeface="EucrosiaUPC" pitchFamily="18" charset="-34"/>
              </a:rPr>
              <a:t>มีตัวแปรที่เป็นตัวเลข</a:t>
            </a:r>
            <a:r>
              <a:rPr lang="en-US" altLang="th-TH" dirty="0" smtClean="0">
                <a:latin typeface="EucrosiaUPC" pitchFamily="18" charset="-34"/>
                <a:cs typeface="EucrosiaUPC" pitchFamily="18" charset="-34"/>
              </a:rPr>
              <a:t>,</a:t>
            </a:r>
            <a:r>
              <a:rPr lang="th-TH" altLang="th-TH" dirty="0" smtClean="0">
                <a:latin typeface="EucrosiaUPC" pitchFamily="18" charset="-34"/>
                <a:cs typeface="EucrosiaUPC" pitchFamily="18" charset="-34"/>
              </a:rPr>
              <a:t> ตัวแปรที่เป็นตัวสตริง</a:t>
            </a:r>
            <a:endParaRPr lang="en-US" altLang="th-TH" dirty="0" smtClean="0">
              <a:latin typeface="EucrosiaUPC" pitchFamily="18" charset="-34"/>
              <a:cs typeface="EucrosiaUPC" pitchFamily="18" charset="-34"/>
            </a:endParaRPr>
          </a:p>
          <a:p>
            <a:pPr algn="l">
              <a:buFontTx/>
              <a:buChar char="•"/>
            </a:pPr>
            <a:r>
              <a:rPr lang="en-US" altLang="th-TH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dirty="0" err="1" smtClean="0">
                <a:latin typeface="EucrosiaUPC" pitchFamily="18" charset="-34"/>
                <a:cs typeface="EucrosiaUPC" pitchFamily="18" charset="-34"/>
              </a:rPr>
              <a:t>การเก็บข้อมูลของบุคคล</a:t>
            </a:r>
            <a:endParaRPr lang="en-US" altLang="th-TH" dirty="0" smtClean="0">
              <a:latin typeface="EucrosiaUPC" pitchFamily="18" charset="-34"/>
              <a:cs typeface="EucrosiaUPC" pitchFamily="18" charset="-34"/>
            </a:endParaRPr>
          </a:p>
          <a:p>
            <a:pPr lvl="1" algn="l"/>
            <a:r>
              <a:rPr lang="en-US" altLang="th-TH" dirty="0" smtClean="0">
                <a:latin typeface="EucrosiaUPC" pitchFamily="18" charset="-34"/>
                <a:cs typeface="EucrosiaUPC" pitchFamily="18" charset="-34"/>
              </a:rPr>
              <a:t>	</a:t>
            </a:r>
            <a:r>
              <a:rPr lang="en-US" altLang="th-TH" dirty="0" err="1" smtClean="0">
                <a:latin typeface="EucrosiaUPC" pitchFamily="18" charset="-34"/>
                <a:cs typeface="EucrosiaUPC" pitchFamily="18" charset="-34"/>
              </a:rPr>
              <a:t>มีตัวแปรที่เป็นชื่อ</a:t>
            </a:r>
            <a:r>
              <a:rPr lang="en-US" altLang="th-TH" dirty="0" smtClean="0">
                <a:latin typeface="EucrosiaUPC" pitchFamily="18" charset="-34"/>
                <a:cs typeface="EucrosiaUPC" pitchFamily="18" charset="-34"/>
              </a:rPr>
              <a:t>,</a:t>
            </a:r>
            <a:r>
              <a:rPr lang="th-TH" altLang="th-TH" dirty="0" smtClean="0">
                <a:latin typeface="EucrosiaUPC" pitchFamily="18" charset="-34"/>
                <a:cs typeface="EucrosiaUPC" pitchFamily="18" charset="-34"/>
              </a:rPr>
              <a:t> ตัวแปรเก็บเงินเดือน</a:t>
            </a:r>
            <a:r>
              <a:rPr lang="en-US" altLang="th-TH" dirty="0" smtClean="0">
                <a:latin typeface="EucrosiaUPC" pitchFamily="18" charset="-34"/>
                <a:cs typeface="EucrosiaUPC" pitchFamily="18" charset="-34"/>
              </a:rPr>
              <a:t>,</a:t>
            </a:r>
            <a:r>
              <a:rPr lang="th-TH" altLang="th-TH" dirty="0" smtClean="0">
                <a:latin typeface="EucrosiaUPC" pitchFamily="18" charset="-34"/>
                <a:cs typeface="EucrosiaUPC" pitchFamily="18" charset="-34"/>
              </a:rPr>
              <a:t> ตัวแปรเก็บอายุ</a:t>
            </a:r>
            <a:r>
              <a:rPr lang="en-US" altLang="th-TH" dirty="0" smtClean="0">
                <a:latin typeface="EucrosiaUPC" pitchFamily="18" charset="-34"/>
                <a:cs typeface="EucrosiaUPC" pitchFamily="18" charset="-34"/>
              </a:rPr>
              <a:t>,</a:t>
            </a:r>
            <a:r>
              <a:rPr lang="th-TH" altLang="th-TH" dirty="0" smtClean="0">
                <a:latin typeface="EucrosiaUPC" pitchFamily="18" charset="-34"/>
                <a:cs typeface="EucrosiaUPC" pitchFamily="18" charset="-34"/>
              </a:rPr>
              <a:t> ตัวแปรเก็บเพศ</a:t>
            </a:r>
            <a:endParaRPr lang="en-US" altLang="th-TH" dirty="0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486400" y="1258888"/>
            <a:ext cx="2139950" cy="2246312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struct  card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            int  num;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            char  suit;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rgbClr val="000066"/>
                </a:solidFill>
                <a:latin typeface="EucrosiaUPC" pitchFamily="18" charset="-34"/>
                <a:cs typeface="EucrosiaUPC" pitchFamily="18" charset="-34"/>
              </a:rPr>
              <a:t>}</a:t>
            </a:r>
            <a:endParaRPr lang="th-TH" altLang="th-TH" sz="2800">
              <a:solidFill>
                <a:schemeClr val="bg1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125" name="AutoShape 7"/>
          <p:cNvSpPr>
            <a:spLocks noChangeArrowheads="1"/>
          </p:cNvSpPr>
          <p:nvPr/>
        </p:nvSpPr>
        <p:spPr bwMode="auto">
          <a:xfrm>
            <a:off x="4191000" y="19050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6765925" y="230188"/>
            <a:ext cx="1460500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ชื่อโครงสร้าง</a:t>
            </a: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6781800" y="7620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658100" y="2438400"/>
            <a:ext cx="1508125" cy="523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เก็บตัวอักขระ</a:t>
            </a:r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 flipH="1">
            <a:off x="75438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609600"/>
          </a:xfrm>
          <a:noFill/>
        </p:spPr>
        <p:txBody>
          <a:bodyPr/>
          <a:lstStyle/>
          <a:p>
            <a:pPr eaLnBrk="1" hangingPunct="1"/>
            <a:r>
              <a:rPr lang="th-TH" altLang="th-TH" sz="3200" b="1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ตัวอย่างที่ </a:t>
            </a:r>
            <a:r>
              <a:rPr lang="en-US" altLang="th-TH" sz="3200" b="1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20</a:t>
            </a:r>
            <a:r>
              <a:rPr lang="th-TH" altLang="th-TH" sz="3200" b="1" u="sng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th-TH" altLang="th-TH" sz="3200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  (ฟังก์ชันที่มีการรับค่าเข้าเป็นอาร์เรย์ของ</a:t>
            </a:r>
            <a:r>
              <a:rPr lang="th-TH" altLang="th-TH" sz="3200" dirty="0" err="1" smtClean="0">
                <a:latin typeface="EucrosiaUPC" panose="02020603050405020304" pitchFamily="18" charset="-34"/>
                <a:cs typeface="EucrosiaUPC" panose="02020603050405020304" pitchFamily="18" charset="-34"/>
              </a:rPr>
              <a:t>สตรัคเจอร์</a:t>
            </a:r>
            <a:r>
              <a:rPr lang="th-TH" altLang="th-TH" sz="3200" dirty="0" smtClean="0"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7772400" cy="5943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#include &lt;</a:t>
            </a:r>
            <a:r>
              <a:rPr lang="en-US" altLang="th-TH" sz="1800" b="1" dirty="0" err="1" smtClean="0">
                <a:latin typeface="Courier New" pitchFamily="49" charset="0"/>
              </a:rPr>
              <a:t>stdio</a:t>
            </a:r>
            <a:r>
              <a:rPr lang="th-TH" altLang="th-TH" sz="1800" b="1" dirty="0" smtClean="0">
                <a:latin typeface="Courier New" pitchFamily="49" charset="0"/>
              </a:rPr>
              <a:t>.</a:t>
            </a:r>
            <a:r>
              <a:rPr lang="en-US" altLang="th-TH" sz="1800" b="1" dirty="0" smtClean="0">
                <a:latin typeface="Courier New" pitchFamily="49" charset="0"/>
              </a:rPr>
              <a:t>h&gt; </a:t>
            </a:r>
            <a:r>
              <a:rPr lang="en-US" sz="1800" b="1" i="1" dirty="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en-US" sz="1800" b="1" i="1" dirty="0" smtClean="0">
                <a:solidFill>
                  <a:schemeClr val="accent1"/>
                </a:solidFill>
                <a:latin typeface="Courier New" pitchFamily="49" charset="0"/>
              </a:rPr>
              <a:t>struct20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err="1" smtClean="0">
                <a:latin typeface="Courier New" pitchFamily="49" charset="0"/>
              </a:rPr>
              <a:t>typedef</a:t>
            </a:r>
            <a:r>
              <a:rPr lang="en-US" altLang="th-TH" sz="1800" b="1" dirty="0" smtClean="0">
                <a:latin typeface="Courier New" pitchFamily="49" charset="0"/>
              </a:rPr>
              <a:t> </a:t>
            </a:r>
            <a:r>
              <a:rPr lang="en-US" altLang="th-TH" sz="1800" b="1" dirty="0" err="1" smtClean="0">
                <a:latin typeface="Courier New" pitchFamily="49" charset="0"/>
              </a:rPr>
              <a:t>struct</a:t>
            </a:r>
            <a:r>
              <a:rPr lang="en-US" altLang="th-TH" sz="1800" b="1" dirty="0" smtClean="0">
                <a:latin typeface="Courier New" pitchFamily="49" charset="0"/>
              </a:rPr>
              <a:t> {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char name</a:t>
            </a:r>
            <a:r>
              <a:rPr lang="th-TH" altLang="th-TH" sz="1800" b="1" dirty="0" smtClean="0">
                <a:latin typeface="Courier New" pitchFamily="49" charset="0"/>
              </a:rPr>
              <a:t>[</a:t>
            </a:r>
            <a:r>
              <a:rPr lang="en-US" altLang="th-TH" sz="1800" b="1" dirty="0" smtClean="0">
                <a:latin typeface="Courier New" pitchFamily="49" charset="0"/>
              </a:rPr>
              <a:t>30</a:t>
            </a:r>
            <a:r>
              <a:rPr lang="th-TH" altLang="th-TH" sz="1800" b="1" dirty="0" smtClean="0">
                <a:latin typeface="Courier New" pitchFamily="49" charset="0"/>
              </a:rPr>
              <a:t>]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</a:t>
            </a:r>
            <a:r>
              <a:rPr lang="en-US" altLang="th-TH" sz="1800" b="1" dirty="0" err="1" smtClean="0">
                <a:latin typeface="Courier New" pitchFamily="49" charset="0"/>
              </a:rPr>
              <a:t>int</a:t>
            </a:r>
            <a:r>
              <a:rPr lang="en-US" altLang="th-TH" sz="1800" b="1" dirty="0" smtClean="0">
                <a:latin typeface="Courier New" pitchFamily="49" charset="0"/>
              </a:rPr>
              <a:t> salary;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} employee;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void display </a:t>
            </a:r>
            <a:r>
              <a:rPr lang="th-TH" altLang="th-TH" sz="1800" b="1" dirty="0" smtClean="0">
                <a:latin typeface="Courier New" pitchFamily="49" charset="0"/>
              </a:rPr>
              <a:t>(</a:t>
            </a:r>
            <a:r>
              <a:rPr lang="en-US" altLang="th-TH" sz="1800" b="1" dirty="0" smtClean="0">
                <a:latin typeface="Courier New" pitchFamily="49" charset="0"/>
              </a:rPr>
              <a:t>employee </a:t>
            </a:r>
            <a:r>
              <a:rPr lang="en-US" altLang="th-TH" sz="1800" b="1" dirty="0" err="1" smtClean="0">
                <a:latin typeface="Courier New" pitchFamily="49" charset="0"/>
              </a:rPr>
              <a:t>emps</a:t>
            </a:r>
            <a:r>
              <a:rPr lang="th-TH" altLang="th-TH" sz="1800" b="1" dirty="0" smtClean="0">
                <a:latin typeface="Courier New" pitchFamily="49" charset="0"/>
              </a:rPr>
              <a:t>[])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err="1" smtClean="0">
                <a:latin typeface="Courier New" pitchFamily="49" charset="0"/>
              </a:rPr>
              <a:t>int</a:t>
            </a:r>
            <a:r>
              <a:rPr lang="en-US" altLang="th-TH" sz="1800" b="1" dirty="0" smtClean="0">
                <a:latin typeface="Courier New" pitchFamily="49" charset="0"/>
              </a:rPr>
              <a:t> main</a:t>
            </a:r>
            <a:r>
              <a:rPr lang="th-TH" altLang="th-TH" sz="18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{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employee </a:t>
            </a:r>
            <a:r>
              <a:rPr lang="en-US" altLang="th-TH" sz="1800" b="1" dirty="0" err="1" smtClean="0">
                <a:latin typeface="Courier New" pitchFamily="49" charset="0"/>
              </a:rPr>
              <a:t>emp_list</a:t>
            </a:r>
            <a:r>
              <a:rPr lang="th-TH" altLang="th-TH" sz="1800" b="1" dirty="0" smtClean="0">
                <a:latin typeface="Courier New" pitchFamily="49" charset="0"/>
              </a:rPr>
              <a:t>[</a:t>
            </a:r>
            <a:r>
              <a:rPr lang="en-US" altLang="th-TH" sz="1800" b="1" dirty="0" smtClean="0">
                <a:latin typeface="Courier New" pitchFamily="49" charset="0"/>
              </a:rPr>
              <a:t>3</a:t>
            </a:r>
            <a:r>
              <a:rPr lang="th-TH" altLang="th-TH" sz="1800" b="1" dirty="0" smtClean="0">
                <a:latin typeface="Courier New" pitchFamily="49" charset="0"/>
              </a:rPr>
              <a:t>]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</a:t>
            </a:r>
            <a:r>
              <a:rPr lang="en-US" altLang="th-TH" sz="1800" b="1" dirty="0" err="1" smtClean="0">
                <a:latin typeface="Courier New" pitchFamily="49" charset="0"/>
              </a:rPr>
              <a:t>int</a:t>
            </a:r>
            <a:r>
              <a:rPr lang="en-US" altLang="th-TH" sz="1800" b="1" dirty="0" smtClean="0">
                <a:latin typeface="Courier New" pitchFamily="49" charset="0"/>
              </a:rPr>
              <a:t> </a:t>
            </a:r>
            <a:r>
              <a:rPr lang="en-US" altLang="th-TH" sz="1800" b="1" dirty="0" err="1" smtClean="0">
                <a:latin typeface="Courier New" pitchFamily="49" charset="0"/>
              </a:rPr>
              <a:t>i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for</a:t>
            </a:r>
            <a:r>
              <a:rPr lang="th-TH" altLang="th-TH" sz="1800" b="1" dirty="0" smtClean="0">
                <a:latin typeface="Courier New" pitchFamily="49" charset="0"/>
              </a:rPr>
              <a:t>(</a:t>
            </a:r>
            <a:r>
              <a:rPr lang="en-US" altLang="th-TH" sz="1800" b="1" dirty="0" err="1" smtClean="0">
                <a:latin typeface="Courier New" pitchFamily="49" charset="0"/>
              </a:rPr>
              <a:t>i</a:t>
            </a:r>
            <a:r>
              <a:rPr lang="th-TH" altLang="th-TH" sz="1800" b="1" dirty="0" smtClean="0">
                <a:latin typeface="Courier New" pitchFamily="49" charset="0"/>
              </a:rPr>
              <a:t>=</a:t>
            </a:r>
            <a:r>
              <a:rPr lang="en-US" altLang="th-TH" sz="1800" b="1" dirty="0" smtClean="0">
                <a:latin typeface="Courier New" pitchFamily="49" charset="0"/>
              </a:rPr>
              <a:t>0;i&lt;3;i</a:t>
            </a:r>
            <a:r>
              <a:rPr lang="th-TH" altLang="th-TH" sz="1800" b="1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{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  	</a:t>
            </a:r>
            <a:r>
              <a:rPr lang="en-US" altLang="th-TH" sz="1800" b="1" dirty="0" err="1" smtClean="0">
                <a:latin typeface="Courier New" pitchFamily="49" charset="0"/>
              </a:rPr>
              <a:t>printf</a:t>
            </a:r>
            <a:r>
              <a:rPr lang="th-TH" altLang="th-TH" sz="1800" b="1" dirty="0" smtClean="0">
                <a:latin typeface="Courier New" pitchFamily="49" charset="0"/>
              </a:rPr>
              <a:t>("</a:t>
            </a:r>
            <a:r>
              <a:rPr lang="en-US" altLang="th-TH" sz="1800" b="1" dirty="0" smtClean="0">
                <a:latin typeface="Courier New" pitchFamily="49" charset="0"/>
              </a:rPr>
              <a:t>Enter name of employee </a:t>
            </a:r>
            <a:r>
              <a:rPr lang="th-TH" altLang="th-TH" sz="1800" b="1" dirty="0" smtClean="0">
                <a:latin typeface="Courier New" pitchFamily="49" charset="0"/>
              </a:rPr>
              <a:t>%</a:t>
            </a:r>
            <a:r>
              <a:rPr lang="en-US" altLang="th-TH" sz="1800" b="1" dirty="0" smtClean="0">
                <a:latin typeface="Courier New" pitchFamily="49" charset="0"/>
              </a:rPr>
              <a:t>d</a:t>
            </a:r>
            <a:r>
              <a:rPr lang="th-TH" altLang="th-TH" sz="1800" b="1" dirty="0" smtClean="0">
                <a:latin typeface="Courier New" pitchFamily="49" charset="0"/>
              </a:rPr>
              <a:t>: "</a:t>
            </a:r>
            <a:r>
              <a:rPr lang="en-US" altLang="th-TH" sz="1800" b="1" dirty="0" smtClean="0">
                <a:latin typeface="Courier New" pitchFamily="49" charset="0"/>
              </a:rPr>
              <a:t>,i+1</a:t>
            </a:r>
            <a:r>
              <a:rPr lang="th-TH" altLang="th-TH" sz="1800" b="1" dirty="0" smtClean="0">
                <a:latin typeface="Courier New" pitchFamily="49" charset="0"/>
              </a:rPr>
              <a:t>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  	</a:t>
            </a:r>
            <a:r>
              <a:rPr lang="en-US" altLang="th-TH" sz="1800" b="1" dirty="0" err="1" smtClean="0">
                <a:latin typeface="Courier New" pitchFamily="49" charset="0"/>
              </a:rPr>
              <a:t>scanf</a:t>
            </a:r>
            <a:r>
              <a:rPr lang="th-TH" altLang="th-TH" sz="1800" b="1" dirty="0" smtClean="0">
                <a:latin typeface="Courier New" pitchFamily="49" charset="0"/>
              </a:rPr>
              <a:t>("%</a:t>
            </a:r>
            <a:r>
              <a:rPr lang="en-US" altLang="th-TH" sz="1800" b="1" dirty="0" smtClean="0">
                <a:latin typeface="Courier New" pitchFamily="49" charset="0"/>
              </a:rPr>
              <a:t>s</a:t>
            </a:r>
            <a:r>
              <a:rPr lang="th-TH" altLang="th-TH" sz="1800" b="1" dirty="0" smtClean="0">
                <a:latin typeface="Courier New" pitchFamily="49" charset="0"/>
              </a:rPr>
              <a:t>"</a:t>
            </a:r>
            <a:r>
              <a:rPr lang="en-US" altLang="th-TH" sz="1800" b="1" dirty="0" smtClean="0">
                <a:latin typeface="Courier New" pitchFamily="49" charset="0"/>
              </a:rPr>
              <a:t>, 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emp_list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name</a:t>
            </a:r>
            <a:r>
              <a:rPr lang="th-TH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th-TH" altLang="th-TH" sz="1800" b="1" dirty="0" smtClean="0">
                <a:latin typeface="Courier New" pitchFamily="49" charset="0"/>
              </a:rPr>
              <a:t>)</a:t>
            </a:r>
            <a:r>
              <a:rPr lang="en-US" altLang="th-TH" sz="1800" b="1" dirty="0" smtClean="0">
                <a:latin typeface="Courier New" pitchFamily="49" charset="0"/>
              </a:rPr>
              <a:t>;</a:t>
            </a:r>
            <a:endParaRPr lang="th-TH" altLang="th-TH" sz="1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1800" b="1" dirty="0" smtClean="0">
                <a:latin typeface="Courier New" pitchFamily="49" charset="0"/>
              </a:rPr>
              <a:t>		</a:t>
            </a:r>
            <a:r>
              <a:rPr lang="en-US" altLang="th-TH" sz="1800" b="1" dirty="0" err="1" smtClean="0">
                <a:latin typeface="Courier New" pitchFamily="49" charset="0"/>
              </a:rPr>
              <a:t>printf</a:t>
            </a:r>
            <a:r>
              <a:rPr lang="en-US" altLang="th-TH" sz="1800" b="1" dirty="0" smtClean="0">
                <a:latin typeface="Courier New" pitchFamily="49" charset="0"/>
              </a:rPr>
              <a:t>("Enter salary: ");</a:t>
            </a: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1800" b="1" dirty="0" smtClean="0">
                <a:latin typeface="Courier New" pitchFamily="49" charset="0"/>
              </a:rPr>
              <a:t>		</a:t>
            </a:r>
            <a:r>
              <a:rPr lang="en-US" altLang="th-TH" sz="1800" b="1" dirty="0" err="1" smtClean="0">
                <a:latin typeface="Courier New" pitchFamily="49" charset="0"/>
              </a:rPr>
              <a:t>scanf</a:t>
            </a:r>
            <a:r>
              <a:rPr lang="en-US" altLang="th-TH" sz="1800" b="1" dirty="0" smtClean="0">
                <a:latin typeface="Courier New" pitchFamily="49" charset="0"/>
              </a:rPr>
              <a:t>("%d", </a:t>
            </a:r>
            <a:r>
              <a:rPr lang="en-US" altLang="th-TH" sz="2400" b="1" dirty="0" smtClean="0">
                <a:solidFill>
                  <a:srgbClr val="0000FF"/>
                </a:solidFill>
                <a:latin typeface="Courier New" pitchFamily="49" charset="0"/>
              </a:rPr>
              <a:t>&amp;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emp_list</a:t>
            </a:r>
            <a:r>
              <a:rPr lang="en-US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th-TH" sz="1800" b="1" dirty="0" smtClean="0">
                <a:solidFill>
                  <a:srgbClr val="0000FF"/>
                </a:solidFill>
                <a:latin typeface="Courier New" pitchFamily="49" charset="0"/>
              </a:rPr>
              <a:t>].salary </a:t>
            </a:r>
            <a:r>
              <a:rPr lang="en-US" altLang="th-TH" sz="18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1800" b="1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1800" b="1" dirty="0" smtClean="0">
                <a:latin typeface="Courier New" pitchFamily="49" charset="0"/>
              </a:rPr>
              <a:t>display(</a:t>
            </a:r>
            <a:r>
              <a:rPr lang="en-US" altLang="th-TH" sz="1800" b="1" dirty="0" err="1" smtClean="0">
                <a:latin typeface="Courier New" pitchFamily="49" charset="0"/>
              </a:rPr>
              <a:t>emp_list</a:t>
            </a:r>
            <a:r>
              <a:rPr lang="en-US" altLang="th-TH" sz="18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1800" b="1" dirty="0" smtClean="0">
                <a:latin typeface="Courier New" pitchFamily="49" charset="0"/>
              </a:rPr>
              <a:t>  return 0;</a:t>
            </a: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1800" b="1" dirty="0" smtClean="0">
                <a:latin typeface="Courier New" pitchFamily="49" charset="0"/>
              </a:rPr>
              <a:t>}</a:t>
            </a:r>
            <a:endParaRPr lang="th-TH" altLang="th-TH" sz="1800" b="1" dirty="0" smtClean="0">
              <a:latin typeface="Courier New" pitchFamily="49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9429C-66B3-4DCA-AE19-7D80F628A380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572000" y="838200"/>
            <a:ext cx="4038600" cy="10191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th-TH" altLang="th-TH" sz="3000" b="1">
                <a:latin typeface="Angsana New" pitchFamily="18" charset="-34"/>
              </a:rPr>
              <a:t>ฟังก์ชัน </a:t>
            </a:r>
            <a:r>
              <a:rPr lang="en-US" altLang="th-TH" sz="3000" b="1">
                <a:latin typeface="Angsana New" pitchFamily="18" charset="-34"/>
              </a:rPr>
              <a:t>display </a:t>
            </a:r>
            <a:r>
              <a:rPr lang="th-TH" altLang="th-TH" sz="3000" b="1">
                <a:latin typeface="Angsana New" pitchFamily="18" charset="-34"/>
              </a:rPr>
              <a:t>รับค่าเข้าเป็นอาร์เรย์ของ </a:t>
            </a:r>
            <a:r>
              <a:rPr lang="en-US" altLang="th-TH" sz="3000" b="1">
                <a:latin typeface="Angsana New" pitchFamily="18" charset="-34"/>
              </a:rPr>
              <a:t>employee</a:t>
            </a:r>
            <a:endParaRPr lang="th-TH" altLang="th-TH" sz="3000" b="1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71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385763" y="457200"/>
            <a:ext cx="8148637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void display</a:t>
            </a:r>
            <a:r>
              <a:rPr lang="th-TH" altLang="th-TH" sz="2000" b="1" dirty="0" smtClean="0">
                <a:latin typeface="Courier New" pitchFamily="49" charset="0"/>
              </a:rPr>
              <a:t>(</a:t>
            </a:r>
            <a:r>
              <a:rPr lang="en-US" altLang="th-TH" sz="2000" b="1" dirty="0" smtClean="0">
                <a:latin typeface="Courier New" pitchFamily="49" charset="0"/>
              </a:rPr>
              <a:t>employee </a:t>
            </a:r>
            <a:r>
              <a:rPr lang="en-US" altLang="th-TH" sz="2000" b="1" dirty="0" err="1" smtClean="0">
                <a:latin typeface="Courier New" pitchFamily="49" charset="0"/>
              </a:rPr>
              <a:t>emps</a:t>
            </a:r>
            <a:r>
              <a:rPr lang="th-TH" altLang="th-TH" sz="2000" b="1" dirty="0" smtClean="0">
                <a:latin typeface="Courier New" pitchFamily="49" charset="0"/>
              </a:rPr>
              <a:t>[])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{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int</a:t>
            </a:r>
            <a:r>
              <a:rPr lang="en-US" altLang="th-TH" sz="2000" b="1" dirty="0" smtClean="0">
                <a:latin typeface="Courier New" pitchFamily="49" charset="0"/>
              </a:rPr>
              <a:t> </a:t>
            </a:r>
            <a:r>
              <a:rPr lang="en-US" altLang="th-TH" sz="2000" b="1" dirty="0" err="1" smtClean="0">
                <a:latin typeface="Courier New" pitchFamily="49" charset="0"/>
              </a:rPr>
              <a:t>i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th-TH" altLang="th-TH" sz="2000" b="1" dirty="0" smtClean="0">
                <a:latin typeface="Courier New" pitchFamily="49" charset="0"/>
              </a:rPr>
              <a:t>("---------------------</a:t>
            </a:r>
            <a:r>
              <a:rPr lang="en-US" altLang="th-TH" sz="2000" b="1" dirty="0" smtClean="0">
                <a:latin typeface="Courier New" pitchFamily="49" charset="0"/>
              </a:rPr>
              <a:t>\n</a:t>
            </a:r>
            <a:r>
              <a:rPr lang="th-TH" altLang="th-TH" sz="2000" b="1" dirty="0" smtClean="0">
                <a:latin typeface="Courier New" pitchFamily="49" charset="0"/>
              </a:rPr>
              <a:t>")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th-TH" altLang="th-TH" sz="2000" b="1" dirty="0" smtClean="0">
                <a:latin typeface="Courier New" pitchFamily="49" charset="0"/>
              </a:rPr>
              <a:t>("</a:t>
            </a:r>
            <a:r>
              <a:rPr lang="en-US" altLang="th-TH" sz="2000" b="1" dirty="0" smtClean="0">
                <a:latin typeface="Courier New" pitchFamily="49" charset="0"/>
              </a:rPr>
              <a:t>Name           Salary\n</a:t>
            </a:r>
            <a:r>
              <a:rPr lang="th-TH" altLang="th-TH" sz="2000" b="1" dirty="0" smtClean="0">
                <a:latin typeface="Courier New" pitchFamily="49" charset="0"/>
              </a:rPr>
              <a:t>")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th-TH" altLang="th-TH" sz="2000" b="1" dirty="0" smtClean="0">
                <a:latin typeface="Courier New" pitchFamily="49" charset="0"/>
              </a:rPr>
              <a:t>("---------------------</a:t>
            </a:r>
            <a:r>
              <a:rPr lang="en-US" altLang="th-TH" sz="2000" b="1" dirty="0" smtClean="0">
                <a:latin typeface="Courier New" pitchFamily="49" charset="0"/>
              </a:rPr>
              <a:t>\n</a:t>
            </a:r>
            <a:r>
              <a:rPr lang="th-TH" altLang="th-TH" sz="2000" b="1" dirty="0" smtClean="0">
                <a:latin typeface="Courier New" pitchFamily="49" charset="0"/>
              </a:rPr>
              <a:t>")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for</a:t>
            </a:r>
            <a:r>
              <a:rPr lang="th-TH" altLang="th-TH" sz="2000" b="1" dirty="0" smtClean="0">
                <a:latin typeface="Courier New" pitchFamily="49" charset="0"/>
              </a:rPr>
              <a:t>(</a:t>
            </a:r>
            <a:r>
              <a:rPr lang="en-US" altLang="th-TH" sz="2000" b="1" dirty="0" err="1" smtClean="0">
                <a:latin typeface="Courier New" pitchFamily="49" charset="0"/>
              </a:rPr>
              <a:t>i</a:t>
            </a:r>
            <a:r>
              <a:rPr lang="th-TH" altLang="th-TH" sz="2000" b="1" dirty="0" smtClean="0">
                <a:latin typeface="Courier New" pitchFamily="49" charset="0"/>
              </a:rPr>
              <a:t>=</a:t>
            </a:r>
            <a:r>
              <a:rPr lang="en-US" altLang="th-TH" sz="2000" b="1" dirty="0" smtClean="0">
                <a:latin typeface="Courier New" pitchFamily="49" charset="0"/>
              </a:rPr>
              <a:t>0;i&lt;3;i</a:t>
            </a:r>
            <a:r>
              <a:rPr lang="th-TH" altLang="th-TH" sz="2000" b="1" dirty="0" smtClean="0">
                <a:latin typeface="Courier New" pitchFamily="49" charset="0"/>
              </a:rPr>
              <a:t>++)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th-TH" altLang="th-TH" sz="2000" b="1" dirty="0" smtClean="0">
                <a:latin typeface="Courier New" pitchFamily="49" charset="0"/>
              </a:rPr>
              <a:t>("</a:t>
            </a:r>
            <a:r>
              <a:rPr lang="en-US" altLang="th-TH" sz="2000" b="1" dirty="0" smtClean="0">
                <a:latin typeface="Courier New" pitchFamily="49" charset="0"/>
              </a:rPr>
              <a:t>%-15s</a:t>
            </a:r>
            <a:r>
              <a:rPr lang="th-TH" altLang="th-TH" sz="2000" b="1" dirty="0" smtClean="0">
                <a:latin typeface="Courier New" pitchFamily="49" charset="0"/>
              </a:rPr>
              <a:t>%</a:t>
            </a:r>
            <a:r>
              <a:rPr lang="en-US" altLang="th-TH" sz="2000" b="1" dirty="0" smtClean="0">
                <a:latin typeface="Courier New" pitchFamily="49" charset="0"/>
              </a:rPr>
              <a:t>d \n</a:t>
            </a:r>
            <a:r>
              <a:rPr lang="th-TH" altLang="th-TH" sz="2000" b="1" dirty="0" smtClean="0">
                <a:latin typeface="Courier New" pitchFamily="49" charset="0"/>
              </a:rPr>
              <a:t>"</a:t>
            </a:r>
            <a:r>
              <a:rPr lang="en-US" altLang="th-TH" sz="2000" b="1" dirty="0" smtClean="0">
                <a:latin typeface="Courier New" pitchFamily="49" charset="0"/>
              </a:rPr>
              <a:t>, 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emps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name</a:t>
            </a:r>
            <a:r>
              <a:rPr lang="en-US" altLang="th-TH" sz="2000" b="1" dirty="0" err="1" smtClean="0">
                <a:latin typeface="Courier New" pitchFamily="49" charset="0"/>
              </a:rPr>
              <a:t>,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emps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salary</a:t>
            </a:r>
            <a:r>
              <a:rPr lang="th-TH" altLang="th-TH" sz="2000" b="1" dirty="0" smtClean="0">
                <a:latin typeface="Courier New" pitchFamily="49" charset="0"/>
              </a:rPr>
              <a:t>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th-TH" altLang="th-TH" sz="2000" b="1" dirty="0" smtClean="0">
              <a:latin typeface="Courier New" pitchFamily="49" charset="0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C6D46-B340-42E7-B8E7-4A2769F05696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F27F3-4B71-42D4-99D4-FC780EAA3401}" type="slidenum">
              <a:rPr lang="en-US"/>
              <a:pPr>
                <a:defRPr/>
              </a:pPr>
              <a:t>42</a:t>
            </a:fld>
            <a:endParaRPr lang="en-US"/>
          </a:p>
        </p:txBody>
      </p:sp>
      <p:grpSp>
        <p:nvGrpSpPr>
          <p:cNvPr id="50179" name="Group 2"/>
          <p:cNvGrpSpPr>
            <a:grpSpLocks/>
          </p:cNvGrpSpPr>
          <p:nvPr/>
        </p:nvGrpSpPr>
        <p:grpSpPr bwMode="auto">
          <a:xfrm>
            <a:off x="1371600" y="1066800"/>
            <a:ext cx="6096000" cy="4618038"/>
            <a:chOff x="3552" y="1584"/>
            <a:chExt cx="2064" cy="3148"/>
          </a:xfrm>
        </p:grpSpPr>
        <p:sp>
          <p:nvSpPr>
            <p:cNvPr id="50180" name="Text Box 3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000" b="1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50181" name="Text Box 4"/>
            <p:cNvSpPr txBox="1">
              <a:spLocks noChangeArrowheads="1"/>
            </p:cNvSpPr>
            <p:nvPr/>
          </p:nvSpPr>
          <p:spPr bwMode="auto">
            <a:xfrm>
              <a:off x="3552" y="1921"/>
              <a:ext cx="2064" cy="28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2200" b="1">
                  <a:latin typeface="Courier New" pitchFamily="49" charset="0"/>
                </a:rPr>
                <a:t>Enter name of employee 1: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Somsak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Enter salary: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12000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Enter name of employee 2: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Anan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Enter salary: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15000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Enter name of employee 3: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Somsri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Enter salary: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9000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---------------------</a:t>
              </a:r>
            </a:p>
            <a:p>
              <a:r>
                <a:rPr lang="th-TH" altLang="th-TH" sz="2200" b="1">
                  <a:latin typeface="Courier New" pitchFamily="49" charset="0"/>
                </a:rPr>
                <a:t>Name           Salary</a:t>
              </a:r>
            </a:p>
            <a:p>
              <a:r>
                <a:rPr lang="th-TH" altLang="th-TH" sz="2200" b="1">
                  <a:latin typeface="Courier New" pitchFamily="49" charset="0"/>
                </a:rPr>
                <a:t>---------------------</a:t>
              </a:r>
            </a:p>
            <a:p>
              <a:r>
                <a:rPr lang="th-TH" altLang="th-TH" sz="2200" b="1">
                  <a:latin typeface="Courier New" pitchFamily="49" charset="0"/>
                </a:rPr>
                <a:t>Somsak         12000</a:t>
              </a:r>
            </a:p>
            <a:p>
              <a:r>
                <a:rPr lang="th-TH" altLang="th-TH" sz="2200" b="1">
                  <a:latin typeface="Courier New" pitchFamily="49" charset="0"/>
                </a:rPr>
                <a:t>Anan           15000</a:t>
              </a:r>
            </a:p>
            <a:p>
              <a:r>
                <a:rPr lang="th-TH" altLang="th-TH" sz="2200" b="1">
                  <a:latin typeface="Courier New" pitchFamily="49" charset="0"/>
                </a:rPr>
                <a:t>Somsri         9000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2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 smtClean="0"/>
              <a:t>ขนาดของตัวแปรสตรัคเจอร์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altLang="th-TH" smtClean="0"/>
              <a:t>ขนาดของตัวแปรสตรัคเจอร์มีค่าเท่ากับขนาดของสมาชิกแต่ละตัวมารวมกัน เช่น</a:t>
            </a:r>
          </a:p>
          <a:p>
            <a:pPr eaLnBrk="1" hangingPunct="1">
              <a:buFontTx/>
              <a:buNone/>
            </a:pPr>
            <a:r>
              <a:rPr lang="en-US" altLang="th-TH" sz="2000" smtClean="0">
                <a:latin typeface="Courier New" pitchFamily="49" charset="0"/>
              </a:rPr>
              <a:t>  </a:t>
            </a:r>
            <a:r>
              <a:rPr lang="en-US" altLang="th-TH" sz="2000" b="1" smtClean="0">
                <a:latin typeface="Courier New" pitchFamily="49" charset="0"/>
              </a:rPr>
              <a:t>struct person 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  char name[20];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  int age;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};</a:t>
            </a:r>
          </a:p>
          <a:p>
            <a:pPr eaLnBrk="1" hangingPunct="1">
              <a:buFontTx/>
              <a:buNone/>
            </a:pPr>
            <a:r>
              <a:rPr lang="en-US" altLang="th-TH" sz="2000" b="1" smtClean="0">
                <a:latin typeface="Courier New" pitchFamily="49" charset="0"/>
              </a:rPr>
              <a:t>  struct person p1;</a:t>
            </a:r>
          </a:p>
          <a:p>
            <a:pPr eaLnBrk="1" hangingPunct="1"/>
            <a:r>
              <a:rPr lang="en-US" altLang="th-TH" smtClean="0"/>
              <a:t>ขนาดของตัวแปร p1 =  20  + 4  =  24 </a:t>
            </a:r>
            <a:r>
              <a:rPr lang="th-TH" altLang="th-TH" smtClean="0"/>
              <a:t>ไบต์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88974-5D86-4CCB-BA8D-71CE8778CC24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745"/>
            <a:ext cx="5181600" cy="6858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ตัวอย่างที่ </a:t>
            </a:r>
            <a:r>
              <a:rPr lang="en-US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21</a:t>
            </a:r>
            <a:r>
              <a:rPr lang="th-TH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r>
              <a:rPr lang="th-TH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จงเขียนผลลัพธ์ของโปรแกรมต่อไปนี้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42963" y="762000"/>
            <a:ext cx="77724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altLang="th-TH" sz="2400" b="1" dirty="0" smtClean="0">
                <a:latin typeface="Courier New" pitchFamily="49" charset="0"/>
              </a:rPr>
              <a:t>#</a:t>
            </a:r>
            <a:r>
              <a:rPr lang="th-TH" altLang="th-TH" sz="2400" b="1" dirty="0" err="1" smtClean="0">
                <a:latin typeface="Courier New" pitchFamily="49" charset="0"/>
              </a:rPr>
              <a:t>include</a:t>
            </a:r>
            <a:r>
              <a:rPr lang="th-TH" altLang="th-TH" sz="2400" b="1" dirty="0" smtClean="0">
                <a:latin typeface="Courier New" pitchFamily="49" charset="0"/>
              </a:rPr>
              <a:t> &lt;stdio.h&gt; </a:t>
            </a:r>
            <a:r>
              <a:rPr lang="en-US" sz="2400" b="1" i="1" dirty="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en-US" sz="2400" b="1" i="1" dirty="0" smtClean="0">
                <a:solidFill>
                  <a:schemeClr val="accent1"/>
                </a:solidFill>
                <a:latin typeface="Courier New" pitchFamily="49" charset="0"/>
              </a:rPr>
              <a:t>struct21</a:t>
            </a:r>
            <a:endParaRPr lang="th-TH" altLang="th-TH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main() {</a:t>
            </a: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  </a:t>
            </a:r>
            <a:r>
              <a:rPr lang="en-US" altLang="th-TH" sz="2400" b="1" dirty="0" err="1" smtClean="0">
                <a:latin typeface="Courier New" pitchFamily="49" charset="0"/>
              </a:rPr>
              <a:t>struct</a:t>
            </a:r>
            <a:r>
              <a:rPr lang="en-US" altLang="th-TH" sz="2400" b="1" dirty="0" smtClean="0">
                <a:latin typeface="Courier New" pitchFamily="49" charset="0"/>
              </a:rPr>
              <a:t> date {</a:t>
            </a: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    </a:t>
            </a:r>
            <a:r>
              <a:rPr lang="en-US" altLang="th-TH" sz="2400" b="1" dirty="0" err="1" smtClean="0">
                <a:latin typeface="Courier New" pitchFamily="49" charset="0"/>
              </a:rPr>
              <a:t>int</a:t>
            </a:r>
            <a:r>
              <a:rPr lang="en-US" altLang="th-TH" sz="2400" b="1" dirty="0" smtClean="0">
                <a:latin typeface="Courier New" pitchFamily="49" charset="0"/>
              </a:rPr>
              <a:t> </a:t>
            </a:r>
            <a:r>
              <a:rPr lang="en-US" altLang="th-TH" sz="2400" b="1" dirty="0" err="1" smtClean="0">
                <a:latin typeface="Courier New" pitchFamily="49" charset="0"/>
              </a:rPr>
              <a:t>day,month,year</a:t>
            </a:r>
            <a:r>
              <a:rPr lang="en-US" altLang="th-TH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  } d1;</a:t>
            </a: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  </a:t>
            </a:r>
            <a:r>
              <a:rPr lang="en-US" altLang="th-TH" sz="2400" b="1" dirty="0" err="1" smtClean="0">
                <a:latin typeface="Courier New" pitchFamily="49" charset="0"/>
              </a:rPr>
              <a:t>struct</a:t>
            </a:r>
            <a:r>
              <a:rPr lang="en-US" altLang="th-TH" sz="2400" b="1" dirty="0" smtClean="0">
                <a:latin typeface="Courier New" pitchFamily="49" charset="0"/>
              </a:rPr>
              <a:t> person {</a:t>
            </a: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    </a:t>
            </a:r>
            <a:r>
              <a:rPr lang="en-US" altLang="th-TH" sz="2400" b="1" dirty="0" err="1" smtClean="0">
                <a:latin typeface="Courier New" pitchFamily="49" charset="0"/>
              </a:rPr>
              <a:t>int</a:t>
            </a:r>
            <a:r>
              <a:rPr lang="en-US" altLang="th-TH" sz="2400" b="1" dirty="0" smtClean="0">
                <a:latin typeface="Courier New" pitchFamily="49" charset="0"/>
              </a:rPr>
              <a:t> age;</a:t>
            </a: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    char name[25];</a:t>
            </a: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  } p1;</a:t>
            </a: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  </a:t>
            </a:r>
            <a:r>
              <a:rPr lang="en-US" altLang="th-TH" sz="2400" b="1" dirty="0" err="1" smtClean="0">
                <a:latin typeface="Courier New" pitchFamily="49" charset="0"/>
              </a:rPr>
              <a:t>printf</a:t>
            </a:r>
            <a:r>
              <a:rPr lang="en-US" altLang="th-TH" sz="2400" b="1" dirty="0" smtClean="0">
                <a:latin typeface="Courier New" pitchFamily="49" charset="0"/>
              </a:rPr>
              <a:t>("size of d1 = %d\n",</a:t>
            </a:r>
            <a:r>
              <a:rPr lang="en-US" altLang="th-TH" sz="2400" b="1" dirty="0" err="1" smtClean="0">
                <a:latin typeface="Courier New" pitchFamily="49" charset="0"/>
              </a:rPr>
              <a:t>sizeof</a:t>
            </a:r>
            <a:r>
              <a:rPr lang="en-US" altLang="th-TH" sz="2400" b="1" dirty="0" smtClean="0">
                <a:latin typeface="Courier New" pitchFamily="49" charset="0"/>
              </a:rPr>
              <a:t>(d1));</a:t>
            </a:r>
          </a:p>
          <a:p>
            <a:pPr eaLnBrk="1" hangingPunct="1">
              <a:buFontTx/>
              <a:buNone/>
            </a:pPr>
            <a:r>
              <a:rPr lang="en-US" altLang="th-TH" sz="2400" b="1" dirty="0" smtClean="0">
                <a:latin typeface="Courier New" pitchFamily="49" charset="0"/>
              </a:rPr>
              <a:t>  </a:t>
            </a:r>
            <a:r>
              <a:rPr lang="en-US" altLang="th-TH" sz="2400" b="1" dirty="0" err="1" smtClean="0">
                <a:latin typeface="Courier New" pitchFamily="49" charset="0"/>
              </a:rPr>
              <a:t>printf</a:t>
            </a:r>
            <a:r>
              <a:rPr lang="en-US" altLang="th-TH" sz="2400" b="1" dirty="0" smtClean="0">
                <a:latin typeface="Courier New" pitchFamily="49" charset="0"/>
              </a:rPr>
              <a:t>("size of p1 = %d\n",</a:t>
            </a:r>
            <a:r>
              <a:rPr lang="en-US" altLang="th-TH" sz="2400" b="1" dirty="0" err="1" smtClean="0">
                <a:latin typeface="Courier New" pitchFamily="49" charset="0"/>
              </a:rPr>
              <a:t>sizeof</a:t>
            </a:r>
            <a:r>
              <a:rPr lang="en-US" altLang="th-TH" sz="2400" b="1" dirty="0" smtClean="0">
                <a:latin typeface="Courier New" pitchFamily="49" charset="0"/>
              </a:rPr>
              <a:t>(p1));</a:t>
            </a:r>
          </a:p>
          <a:p>
            <a:pPr eaLnBrk="1" hangingPunct="1">
              <a:buFontTx/>
              <a:buNone/>
            </a:pPr>
            <a:r>
              <a:rPr lang="th-TH" altLang="th-TH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C0CF3-D170-48E2-8053-CC87F232483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1992313"/>
            <a:ext cx="2971800" cy="1693860"/>
            <a:chOff x="2400" y="912"/>
            <a:chExt cx="3168" cy="1067"/>
          </a:xfrm>
        </p:grpSpPr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2400" y="912"/>
              <a:ext cx="3168" cy="35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000" b="1">
                  <a:latin typeface="Angsana New" pitchFamily="18" charset="-34"/>
                </a:rPr>
                <a:t>ผลลัพธ์</a:t>
              </a:r>
            </a:p>
          </p:txBody>
        </p:sp>
        <p:sp>
          <p:nvSpPr>
            <p:cNvPr id="52231" name="Text Box 6"/>
            <p:cNvSpPr txBox="1">
              <a:spLocks noChangeArrowheads="1"/>
            </p:cNvSpPr>
            <p:nvPr/>
          </p:nvSpPr>
          <p:spPr bwMode="auto">
            <a:xfrm>
              <a:off x="2400" y="1223"/>
              <a:ext cx="3168" cy="75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600" b="1" dirty="0" err="1">
                  <a:latin typeface="+mj-lt"/>
                </a:rPr>
                <a:t>size</a:t>
              </a:r>
              <a:r>
                <a:rPr lang="th-TH" altLang="th-TH" sz="3600" b="1" dirty="0">
                  <a:latin typeface="+mj-lt"/>
                </a:rPr>
                <a:t> </a:t>
              </a:r>
              <a:r>
                <a:rPr lang="th-TH" altLang="th-TH" sz="3600" b="1" dirty="0" err="1">
                  <a:latin typeface="+mj-lt"/>
                </a:rPr>
                <a:t>of</a:t>
              </a:r>
              <a:r>
                <a:rPr lang="th-TH" altLang="th-TH" sz="3600" b="1" dirty="0">
                  <a:latin typeface="+mj-lt"/>
                </a:rPr>
                <a:t> d1 = 12</a:t>
              </a:r>
            </a:p>
            <a:p>
              <a:r>
                <a:rPr lang="th-TH" altLang="th-TH" sz="3600" b="1" dirty="0" err="1">
                  <a:latin typeface="+mj-lt"/>
                </a:rPr>
                <a:t>size</a:t>
              </a:r>
              <a:r>
                <a:rPr lang="th-TH" altLang="th-TH" sz="3600" b="1" dirty="0">
                  <a:latin typeface="+mj-lt"/>
                </a:rPr>
                <a:t> </a:t>
              </a:r>
              <a:r>
                <a:rPr lang="th-TH" altLang="th-TH" sz="3600" b="1" dirty="0" err="1">
                  <a:latin typeface="+mj-lt"/>
                </a:rPr>
                <a:t>of</a:t>
              </a:r>
              <a:r>
                <a:rPr lang="th-TH" altLang="th-TH" sz="3600" b="1" dirty="0">
                  <a:latin typeface="+mj-lt"/>
                </a:rPr>
                <a:t> p1 = </a:t>
              </a:r>
              <a:r>
                <a:rPr lang="en-US" altLang="th-TH" sz="3600" b="1" dirty="0">
                  <a:latin typeface="+mj-lt"/>
                </a:rPr>
                <a:t>32</a:t>
              </a:r>
              <a:endParaRPr lang="th-TH" altLang="th-TH" sz="4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5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 smtClean="0"/>
              <a:t>คำถาม 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762000"/>
          </a:xfrm>
        </p:spPr>
        <p:txBody>
          <a:bodyPr/>
          <a:lstStyle/>
          <a:p>
            <a:pPr eaLnBrk="1" hangingPunct="1"/>
            <a:r>
              <a:rPr lang="th-TH" altLang="th-TH" u="sng" smtClean="0"/>
              <a:t>ทำไมขนาดของตัวแปร </a:t>
            </a:r>
            <a:r>
              <a:rPr lang="en-US" altLang="th-TH" u="sng" smtClean="0"/>
              <a:t>p1 </a:t>
            </a:r>
            <a:r>
              <a:rPr lang="th-TH" altLang="th-TH" u="sng" smtClean="0"/>
              <a:t>จึงได้เท่ากับ 32 แทนที่จะเป็น 29</a:t>
            </a:r>
            <a:r>
              <a:rPr lang="en-US" altLang="th-TH" u="sng" smtClean="0"/>
              <a:t>?</a:t>
            </a:r>
            <a:endParaRPr lang="th-TH" altLang="th-TH" u="sng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9B7D1-6611-42BB-AB48-7A309A84733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842963" y="28956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endParaRPr lang="en-US" altLang="th-TH" sz="3200" u="sng">
              <a:solidFill>
                <a:srgbClr val="284C6A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914400" y="25908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th-TH" altLang="th-TH" sz="3200">
                <a:solidFill>
                  <a:srgbClr val="000099"/>
                </a:solidFill>
                <a:latin typeface="Cordia New" pitchFamily="34" charset="-34"/>
                <a:cs typeface="Cordia New" pitchFamily="34" charset="-34"/>
              </a:rPr>
              <a:t>วิธีการจองหน่วยความจำของคอมไพเลอร์</a:t>
            </a:r>
            <a:br>
              <a:rPr lang="th-TH" altLang="th-TH" sz="3200">
                <a:solidFill>
                  <a:srgbClr val="000099"/>
                </a:solidFill>
                <a:latin typeface="Cordia New" pitchFamily="34" charset="-34"/>
                <a:cs typeface="Cordia New" pitchFamily="34" charset="-34"/>
              </a:rPr>
            </a:br>
            <a:endParaRPr lang="th-TH" altLang="th-TH" sz="3200">
              <a:solidFill>
                <a:srgbClr val="000099"/>
              </a:solidFill>
              <a:latin typeface="Cordia New" pitchFamily="34" charset="-34"/>
              <a:cs typeface="Cordia New" pitchFamily="34" charset="-34"/>
            </a:endParaRP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US" altLang="th-TH" sz="3200">
                <a:solidFill>
                  <a:srgbClr val="000099"/>
                </a:solidFill>
                <a:latin typeface="Cordia New" pitchFamily="34" charset="-34"/>
                <a:cs typeface="Cordia New" pitchFamily="34" charset="-34"/>
              </a:rPr>
              <a:t>****</a:t>
            </a:r>
            <a:r>
              <a:rPr lang="th-TH" altLang="th-TH" sz="3200">
                <a:solidFill>
                  <a:srgbClr val="000099"/>
                </a:solidFill>
                <a:latin typeface="Cordia New" pitchFamily="34" charset="-34"/>
                <a:cs typeface="Cordia New" pitchFamily="34" charset="-34"/>
              </a:rPr>
              <a:t>สำหรับคอมไพเลอร์ </a:t>
            </a:r>
            <a:r>
              <a:rPr lang="en-US" altLang="th-TH" sz="3200">
                <a:solidFill>
                  <a:srgbClr val="000099"/>
                </a:solidFill>
                <a:latin typeface="Cordia New" pitchFamily="34" charset="-34"/>
                <a:cs typeface="Cordia New" pitchFamily="34" charset="-34"/>
              </a:rPr>
              <a:t>GCC </a:t>
            </a:r>
            <a:r>
              <a:rPr lang="th-TH" altLang="th-TH" sz="3200">
                <a:solidFill>
                  <a:srgbClr val="000099"/>
                </a:solidFill>
                <a:latin typeface="Cordia New" pitchFamily="34" charset="-34"/>
                <a:cs typeface="Cordia New" pitchFamily="34" charset="-34"/>
              </a:rPr>
              <a:t>ไม่ว่าจะเป็นตัวแปรสตรัคเจอร์หรือยูเนียน มีข้อกำหนดว่าการจองหน่วยความจำจะต้องมีขนาดที่</a:t>
            </a:r>
            <a:r>
              <a:rPr lang="th-TH" altLang="th-TH" sz="3200" u="sng">
                <a:solidFill>
                  <a:srgbClr val="000099"/>
                </a:solidFill>
                <a:latin typeface="Cordia New" pitchFamily="34" charset="-34"/>
                <a:cs typeface="Cordia New" pitchFamily="34" charset="-34"/>
              </a:rPr>
              <a:t>หารด้วย 4 ลงตัวเสมอ</a:t>
            </a:r>
          </a:p>
        </p:txBody>
      </p:sp>
    </p:spTree>
    <p:extLst>
      <p:ext uri="{BB962C8B-B14F-4D97-AF65-F5344CB8AC3E}">
        <p14:creationId xmlns:p14="http://schemas.microsoft.com/office/powerpoint/2010/main" val="98429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build="p" autoUpdateAnimBg="0"/>
      <p:bldP spid="43418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158163" cy="99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th-TH" b="1" dirty="0" smtClean="0"/>
              <a:t>	ให้ผู้ใช้สามารถกำหนดจำนวนพนักงานได้  </a:t>
            </a:r>
            <a:r>
              <a:rPr lang="en-US" b="1" dirty="0" smtClean="0"/>
              <a:t>(</a:t>
            </a:r>
            <a:r>
              <a:rPr lang="th-TH" b="1" dirty="0" smtClean="0"/>
              <a:t>สมมุติว่าจำนวนพนักงานไม่เกิน 10 คน</a:t>
            </a:r>
            <a:r>
              <a:rPr lang="en-US" b="1" dirty="0" smtClean="0"/>
              <a:t>) </a:t>
            </a:r>
            <a:r>
              <a:rPr lang="en-US" b="1" i="1" dirty="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en-US" b="1" i="1" dirty="0" smtClean="0">
                <a:solidFill>
                  <a:schemeClr val="accent1"/>
                </a:solidFill>
                <a:latin typeface="Courier New" pitchFamily="49" charset="0"/>
              </a:rPr>
              <a:t>struct22</a:t>
            </a:r>
            <a:endParaRPr lang="th-TH" b="1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A64C6-79AE-490E-8C9A-B50A8532F18A}" type="slidenum">
              <a:rPr lang="en-US"/>
              <a:pPr>
                <a:defRPr/>
              </a:pPr>
              <a:t>46</a:t>
            </a:fld>
            <a:endParaRPr lang="en-US"/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1371600" y="2071688"/>
            <a:ext cx="6096000" cy="3948112"/>
            <a:chOff x="3552" y="1584"/>
            <a:chExt cx="2064" cy="2691"/>
          </a:xfrm>
        </p:grpSpPr>
        <p:sp>
          <p:nvSpPr>
            <p:cNvPr id="54278" name="Text Box 4"/>
            <p:cNvSpPr txBox="1">
              <a:spLocks noChangeArrowheads="1"/>
            </p:cNvSpPr>
            <p:nvPr/>
          </p:nvSpPr>
          <p:spPr bwMode="auto">
            <a:xfrm>
              <a:off x="3552" y="1584"/>
              <a:ext cx="2064" cy="3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th-TH" altLang="th-TH" sz="3000" b="1">
                  <a:latin typeface="Angsana New" pitchFamily="18" charset="-34"/>
                </a:rPr>
                <a:t>ตัวอย่างผลลัพธ์ของโปรแกรม</a:t>
              </a:r>
            </a:p>
          </p:txBody>
        </p:sp>
        <p:sp>
          <p:nvSpPr>
            <p:cNvPr id="54279" name="Text Box 5"/>
            <p:cNvSpPr txBox="1">
              <a:spLocks noChangeArrowheads="1"/>
            </p:cNvSpPr>
            <p:nvPr/>
          </p:nvSpPr>
          <p:spPr bwMode="auto">
            <a:xfrm>
              <a:off x="3552" y="1920"/>
              <a:ext cx="2064" cy="235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altLang="th-TH" sz="2200" b="1">
                  <a:latin typeface="Courier New" pitchFamily="49" charset="0"/>
                </a:rPr>
                <a:t>Enter number of employees: </a:t>
              </a:r>
              <a:r>
                <a:rPr lang="en-US" altLang="th-TH" sz="2200" b="1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Enter name of employee 1: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Sawat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Enter salary: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20000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Enter name of employee 2: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Samrit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Enter salary: </a:t>
              </a:r>
              <a:r>
                <a:rPr lang="th-TH" altLang="th-TH" sz="2200" b="1">
                  <a:solidFill>
                    <a:srgbClr val="FF0000"/>
                  </a:solidFill>
                  <a:latin typeface="Courier New" pitchFamily="49" charset="0"/>
                </a:rPr>
                <a:t>16000</a:t>
              </a:r>
              <a:endParaRPr lang="th-TH" altLang="th-TH" sz="2200" b="1">
                <a:latin typeface="Courier New" pitchFamily="49" charset="0"/>
              </a:endParaRPr>
            </a:p>
            <a:p>
              <a:r>
                <a:rPr lang="th-TH" altLang="th-TH" sz="2200" b="1">
                  <a:latin typeface="Courier New" pitchFamily="49" charset="0"/>
                </a:rPr>
                <a:t>---------------------</a:t>
              </a:r>
            </a:p>
            <a:p>
              <a:r>
                <a:rPr lang="th-TH" altLang="th-TH" sz="2200" b="1">
                  <a:latin typeface="Courier New" pitchFamily="49" charset="0"/>
                </a:rPr>
                <a:t>Name           Salary</a:t>
              </a:r>
            </a:p>
            <a:p>
              <a:r>
                <a:rPr lang="th-TH" altLang="th-TH" sz="2200" b="1">
                  <a:latin typeface="Courier New" pitchFamily="49" charset="0"/>
                </a:rPr>
                <a:t>---------------------</a:t>
              </a:r>
            </a:p>
            <a:p>
              <a:r>
                <a:rPr lang="th-TH" altLang="th-TH" sz="2200" b="1">
                  <a:latin typeface="Courier New" pitchFamily="49" charset="0"/>
                </a:rPr>
                <a:t>Sawat          20000</a:t>
              </a:r>
            </a:p>
            <a:p>
              <a:r>
                <a:rPr lang="th-TH" altLang="th-TH" sz="2200" b="1">
                  <a:latin typeface="Courier New" pitchFamily="49" charset="0"/>
                </a:rPr>
                <a:t>Samrit         16000</a:t>
              </a:r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745"/>
            <a:ext cx="5181600" cy="6858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ตัวอย่างที่ </a:t>
            </a:r>
            <a:r>
              <a:rPr lang="en-US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22</a:t>
            </a:r>
            <a:r>
              <a:rPr lang="th-TH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r>
              <a:rPr lang="th-TH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จงเขียนผลลัพธ์ของโปรแกรมต่อไปนี้</a:t>
            </a:r>
          </a:p>
        </p:txBody>
      </p:sp>
    </p:spTree>
    <p:extLst>
      <p:ext uri="{BB962C8B-B14F-4D97-AF65-F5344CB8AC3E}">
        <p14:creationId xmlns:p14="http://schemas.microsoft.com/office/powerpoint/2010/main" val="11283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28600"/>
            <a:ext cx="7772400" cy="6553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#include &lt;</a:t>
            </a:r>
            <a:r>
              <a:rPr lang="en-US" altLang="th-TH" sz="2000" b="1" dirty="0" err="1" smtClean="0">
                <a:latin typeface="Courier New" pitchFamily="49" charset="0"/>
              </a:rPr>
              <a:t>stdio</a:t>
            </a:r>
            <a:r>
              <a:rPr lang="th-TH" altLang="th-TH" sz="2000" b="1" dirty="0" smtClean="0">
                <a:latin typeface="Courier New" pitchFamily="49" charset="0"/>
              </a:rPr>
              <a:t>.</a:t>
            </a:r>
            <a:r>
              <a:rPr lang="en-US" altLang="th-TH" sz="2000" b="1" dirty="0" smtClean="0">
                <a:latin typeface="Courier New" pitchFamily="49" charset="0"/>
              </a:rPr>
              <a:t>h&gt;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err="1" smtClean="0">
                <a:latin typeface="Courier New" pitchFamily="49" charset="0"/>
              </a:rPr>
              <a:t>typedef</a:t>
            </a:r>
            <a:r>
              <a:rPr lang="en-US" altLang="th-TH" sz="2000" b="1" dirty="0" smtClean="0">
                <a:latin typeface="Courier New" pitchFamily="49" charset="0"/>
              </a:rPr>
              <a:t> </a:t>
            </a:r>
            <a:r>
              <a:rPr lang="en-US" altLang="th-TH" sz="2000" b="1" dirty="0" err="1" smtClean="0">
                <a:latin typeface="Courier New" pitchFamily="49" charset="0"/>
              </a:rPr>
              <a:t>struct</a:t>
            </a:r>
            <a:r>
              <a:rPr lang="en-US" altLang="th-TH" sz="2000" b="1" dirty="0" smtClean="0">
                <a:latin typeface="Courier New" pitchFamily="49" charset="0"/>
              </a:rPr>
              <a:t> {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char name</a:t>
            </a:r>
            <a:r>
              <a:rPr lang="th-TH" altLang="th-TH" sz="2000" b="1" dirty="0" smtClean="0">
                <a:latin typeface="Courier New" pitchFamily="49" charset="0"/>
              </a:rPr>
              <a:t>[</a:t>
            </a:r>
            <a:r>
              <a:rPr lang="en-US" altLang="th-TH" sz="2000" b="1" dirty="0" smtClean="0">
                <a:latin typeface="Courier New" pitchFamily="49" charset="0"/>
              </a:rPr>
              <a:t>30</a:t>
            </a:r>
            <a:r>
              <a:rPr lang="th-TH" altLang="th-TH" sz="2000" b="1" dirty="0" smtClean="0">
                <a:latin typeface="Courier New" pitchFamily="49" charset="0"/>
              </a:rPr>
              <a:t>]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int</a:t>
            </a:r>
            <a:r>
              <a:rPr lang="en-US" altLang="th-TH" sz="2000" b="1" dirty="0" smtClean="0">
                <a:latin typeface="Courier New" pitchFamily="49" charset="0"/>
              </a:rPr>
              <a:t> salary;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 employee;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void display </a:t>
            </a:r>
            <a:r>
              <a:rPr lang="th-TH" altLang="th-TH" sz="2000" b="1" dirty="0" smtClean="0">
                <a:latin typeface="Courier New" pitchFamily="49" charset="0"/>
              </a:rPr>
              <a:t>(</a:t>
            </a:r>
            <a:r>
              <a:rPr lang="en-US" altLang="th-TH" sz="2000" b="1" dirty="0" smtClean="0">
                <a:latin typeface="Courier New" pitchFamily="49" charset="0"/>
              </a:rPr>
              <a:t>employee </a:t>
            </a:r>
            <a:r>
              <a:rPr lang="en-US" altLang="th-TH" sz="2000" b="1" dirty="0" err="1" smtClean="0">
                <a:latin typeface="Courier New" pitchFamily="49" charset="0"/>
              </a:rPr>
              <a:t>emps</a:t>
            </a:r>
            <a:r>
              <a:rPr lang="th-TH" altLang="th-TH" sz="2000" b="1" dirty="0" smtClean="0">
                <a:latin typeface="Courier New" pitchFamily="49" charset="0"/>
              </a:rPr>
              <a:t>[]</a:t>
            </a:r>
            <a:r>
              <a:rPr lang="en-US" altLang="th-TH" sz="2000" b="1" dirty="0" smtClean="0">
                <a:latin typeface="Courier New" pitchFamily="49" charset="0"/>
              </a:rPr>
              <a:t>,</a:t>
            </a:r>
            <a:r>
              <a:rPr lang="en-US" altLang="th-TH" sz="2000" b="1" dirty="0" err="1" smtClean="0">
                <a:latin typeface="Courier New" pitchFamily="49" charset="0"/>
              </a:rPr>
              <a:t>int</a:t>
            </a:r>
            <a:r>
              <a:rPr lang="en-US" altLang="th-TH" sz="2000" b="1" dirty="0" smtClean="0">
                <a:latin typeface="Courier New" pitchFamily="49" charset="0"/>
              </a:rPr>
              <a:t> n</a:t>
            </a:r>
            <a:r>
              <a:rPr lang="th-TH" altLang="th-TH" sz="2000" b="1" dirty="0" smtClean="0">
                <a:latin typeface="Courier New" pitchFamily="49" charset="0"/>
              </a:rPr>
              <a:t>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main</a:t>
            </a:r>
            <a:r>
              <a:rPr lang="th-TH" altLang="th-TH" sz="20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{  </a:t>
            </a:r>
            <a:r>
              <a:rPr lang="en-US" altLang="th-TH" sz="2000" b="1" dirty="0" smtClean="0">
                <a:solidFill>
                  <a:srgbClr val="000099"/>
                </a:solidFill>
                <a:latin typeface="Courier New" pitchFamily="49" charset="0"/>
              </a:rPr>
              <a:t>employee </a:t>
            </a:r>
            <a:r>
              <a:rPr lang="en-US" altLang="th-TH" sz="2000" b="1" dirty="0" err="1" smtClean="0">
                <a:solidFill>
                  <a:srgbClr val="000099"/>
                </a:solidFill>
                <a:latin typeface="Courier New" pitchFamily="49" charset="0"/>
              </a:rPr>
              <a:t>emp_list</a:t>
            </a:r>
            <a:r>
              <a:rPr lang="en-US" altLang="th-TH" sz="2000" b="1" dirty="0" smtClean="0">
                <a:solidFill>
                  <a:srgbClr val="000099"/>
                </a:solidFill>
                <a:latin typeface="Courier New" pitchFamily="49" charset="0"/>
              </a:rPr>
              <a:t>[10];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 </a:t>
            </a:r>
            <a:r>
              <a:rPr lang="en-US" altLang="th-TH" sz="2000" b="1" dirty="0" err="1" smtClean="0">
                <a:latin typeface="Courier New" pitchFamily="49" charset="0"/>
              </a:rPr>
              <a:t>int</a:t>
            </a:r>
            <a:r>
              <a:rPr lang="en-US" altLang="th-TH" sz="2000" b="1" dirty="0" smtClean="0">
                <a:latin typeface="Courier New" pitchFamily="49" charset="0"/>
              </a:rPr>
              <a:t> </a:t>
            </a:r>
            <a:r>
              <a:rPr lang="en-US" altLang="th-TH" sz="2000" b="1" dirty="0" err="1" smtClean="0">
                <a:latin typeface="Courier New" pitchFamily="49" charset="0"/>
              </a:rPr>
              <a:t>i</a:t>
            </a:r>
            <a:r>
              <a:rPr lang="en-US" altLang="th-TH" sz="2000" b="1" dirty="0" smtClean="0">
                <a:latin typeface="Courier New" pitchFamily="49" charset="0"/>
              </a:rPr>
              <a:t>, n;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en-US" altLang="th-TH" sz="2000" b="1" dirty="0" smtClean="0">
                <a:latin typeface="Courier New" pitchFamily="49" charset="0"/>
              </a:rPr>
              <a:t>(“Enter number of </a:t>
            </a:r>
            <a:r>
              <a:rPr lang="en-US" altLang="th-TH" sz="2000" b="1" dirty="0" err="1" smtClean="0">
                <a:latin typeface="Courier New" pitchFamily="49" charset="0"/>
              </a:rPr>
              <a:t>emp</a:t>
            </a:r>
            <a:r>
              <a:rPr lang="en-US" altLang="th-TH" sz="2000" b="1" dirty="0" smtClean="0">
                <a:latin typeface="Courier New" pitchFamily="49" charset="0"/>
              </a:rPr>
              <a:t>: ”); 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(”%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d”,&amp;n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);</a:t>
            </a:r>
            <a:endParaRPr lang="th-TH" altLang="th-TH" sz="2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 </a:t>
            </a:r>
            <a:r>
              <a:rPr lang="en-US" altLang="th-TH" sz="2000" b="1" dirty="0" smtClean="0">
                <a:solidFill>
                  <a:srgbClr val="3333FF"/>
                </a:solidFill>
                <a:latin typeface="Courier New" pitchFamily="49" charset="0"/>
              </a:rPr>
              <a:t>for</a:t>
            </a:r>
            <a:r>
              <a:rPr lang="th-TH" altLang="th-TH" sz="2000" b="1" dirty="0" smtClean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altLang="th-TH" sz="2000" b="1" dirty="0" err="1" smtClean="0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th-TH" altLang="th-TH" sz="2000" b="1" dirty="0" smtClean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altLang="th-TH" sz="2000" b="1" dirty="0" smtClean="0">
                <a:solidFill>
                  <a:srgbClr val="3333FF"/>
                </a:solidFill>
                <a:latin typeface="Courier New" pitchFamily="49" charset="0"/>
              </a:rPr>
              <a:t>0;i&lt;</a:t>
            </a:r>
            <a:r>
              <a:rPr lang="en-US" altLang="th-TH" sz="2000" b="1" dirty="0" err="1" smtClean="0">
                <a:solidFill>
                  <a:srgbClr val="3333FF"/>
                </a:solidFill>
                <a:latin typeface="Courier New" pitchFamily="49" charset="0"/>
              </a:rPr>
              <a:t>n;i</a:t>
            </a:r>
            <a:r>
              <a:rPr lang="th-TH" altLang="th-TH" sz="2000" b="1" dirty="0" smtClean="0">
                <a:solidFill>
                  <a:srgbClr val="3333FF"/>
                </a:solidFill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 {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th-TH" altLang="th-TH" sz="2000" b="1" dirty="0" smtClean="0">
                <a:latin typeface="Courier New" pitchFamily="49" charset="0"/>
              </a:rPr>
              <a:t>("</a:t>
            </a:r>
            <a:r>
              <a:rPr lang="en-US" altLang="th-TH" sz="2000" b="1" dirty="0" smtClean="0">
                <a:latin typeface="Courier New" pitchFamily="49" charset="0"/>
              </a:rPr>
              <a:t>Enter name of employee </a:t>
            </a:r>
            <a:r>
              <a:rPr lang="th-TH" altLang="th-TH" sz="2000" b="1" dirty="0" smtClean="0">
                <a:latin typeface="Courier New" pitchFamily="49" charset="0"/>
              </a:rPr>
              <a:t>%</a:t>
            </a:r>
            <a:r>
              <a:rPr lang="en-US" altLang="th-TH" sz="2000" b="1" dirty="0" smtClean="0">
                <a:latin typeface="Courier New" pitchFamily="49" charset="0"/>
              </a:rPr>
              <a:t>d</a:t>
            </a:r>
            <a:r>
              <a:rPr lang="th-TH" altLang="th-TH" sz="2000" b="1" dirty="0" smtClean="0">
                <a:latin typeface="Courier New" pitchFamily="49" charset="0"/>
              </a:rPr>
              <a:t>: "</a:t>
            </a:r>
            <a:r>
              <a:rPr lang="en-US" altLang="th-TH" sz="2000" b="1" dirty="0" smtClean="0">
                <a:latin typeface="Courier New" pitchFamily="49" charset="0"/>
              </a:rPr>
              <a:t>,i+1</a:t>
            </a:r>
            <a:r>
              <a:rPr lang="th-TH" altLang="th-TH" sz="2000" b="1" dirty="0" smtClean="0">
                <a:latin typeface="Courier New" pitchFamily="49" charset="0"/>
              </a:rPr>
              <a:t>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    </a:t>
            </a:r>
            <a:r>
              <a:rPr lang="en-US" altLang="th-TH" sz="2000" b="1" dirty="0" err="1" smtClean="0">
                <a:latin typeface="Courier New" pitchFamily="49" charset="0"/>
              </a:rPr>
              <a:t>scanf</a:t>
            </a:r>
            <a:r>
              <a:rPr lang="th-TH" altLang="th-TH" sz="2000" b="1" dirty="0" smtClean="0">
                <a:latin typeface="Courier New" pitchFamily="49" charset="0"/>
              </a:rPr>
              <a:t>("%</a:t>
            </a:r>
            <a:r>
              <a:rPr lang="en-US" altLang="th-TH" sz="2000" b="1" dirty="0" smtClean="0">
                <a:latin typeface="Courier New" pitchFamily="49" charset="0"/>
              </a:rPr>
              <a:t>s</a:t>
            </a:r>
            <a:r>
              <a:rPr lang="th-TH" altLang="th-TH" sz="2000" b="1" dirty="0" smtClean="0">
                <a:latin typeface="Courier New" pitchFamily="49" charset="0"/>
              </a:rPr>
              <a:t>"</a:t>
            </a:r>
            <a:r>
              <a:rPr lang="en-US" altLang="th-TH" sz="2000" b="1" dirty="0" smtClean="0">
                <a:latin typeface="Courier New" pitchFamily="49" charset="0"/>
              </a:rPr>
              <a:t>, 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emp_list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name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th-TH" altLang="th-TH" sz="2000" b="1" dirty="0" smtClean="0">
                <a:latin typeface="Courier New" pitchFamily="49" charset="0"/>
              </a:rPr>
              <a:t>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en-US" altLang="th-TH" sz="2000" b="1" dirty="0" smtClean="0">
                <a:latin typeface="Courier New" pitchFamily="49" charset="0"/>
              </a:rPr>
              <a:t>("Enter salary: ");</a:t>
            </a: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 </a:t>
            </a:r>
            <a:r>
              <a:rPr lang="en-US" altLang="th-TH" sz="2000" b="1" dirty="0" err="1" smtClean="0">
                <a:latin typeface="Courier New" pitchFamily="49" charset="0"/>
              </a:rPr>
              <a:t>scanf</a:t>
            </a:r>
            <a:r>
              <a:rPr lang="en-US" altLang="th-TH" sz="2000" b="1" dirty="0" smtClean="0">
                <a:latin typeface="Courier New" pitchFamily="49" charset="0"/>
              </a:rPr>
              <a:t>("%d", 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&amp;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emp_list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].salary </a:t>
            </a:r>
            <a:r>
              <a:rPr lang="en-US" altLang="th-TH" sz="20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display(</a:t>
            </a:r>
            <a:r>
              <a:rPr lang="en-US" altLang="th-TH" sz="2000" b="1" dirty="0" err="1" smtClean="0">
                <a:latin typeface="Courier New" pitchFamily="49" charset="0"/>
              </a:rPr>
              <a:t>emp_list,n</a:t>
            </a:r>
            <a:r>
              <a:rPr lang="en-US" altLang="th-TH" sz="20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5000"/>
              </a:lnSpc>
              <a:buFont typeface="Trebuchet MS" pitchFamily="34" charset="0"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</a:t>
            </a:r>
            <a:endParaRPr lang="th-TH" altLang="th-TH" sz="2000" b="1" dirty="0" smtClean="0">
              <a:latin typeface="Courier New" pitchFamily="49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BE23B-E43B-4519-8431-FB842D509B0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4114800" y="609600"/>
            <a:ext cx="4038600" cy="10191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th-TH" altLang="th-TH" sz="3000" b="1" dirty="0">
                <a:latin typeface="Angsana New" pitchFamily="18" charset="-34"/>
              </a:rPr>
              <a:t>ฟังก์ชัน </a:t>
            </a:r>
            <a:r>
              <a:rPr lang="en-US" altLang="th-TH" sz="3000" b="1" dirty="0">
                <a:latin typeface="Angsana New" pitchFamily="18" charset="-34"/>
              </a:rPr>
              <a:t>display </a:t>
            </a:r>
            <a:r>
              <a:rPr lang="th-TH" altLang="th-TH" sz="3000" b="1" dirty="0">
                <a:latin typeface="Angsana New" pitchFamily="18" charset="-34"/>
              </a:rPr>
              <a:t>รับค่าเข้าเป็นอาร์เรย์ของ </a:t>
            </a:r>
            <a:r>
              <a:rPr lang="en-US" altLang="th-TH" sz="3000" b="1" dirty="0">
                <a:latin typeface="Angsana New" pitchFamily="18" charset="-34"/>
              </a:rPr>
              <a:t>employee</a:t>
            </a:r>
            <a:endParaRPr lang="th-TH" altLang="th-TH" sz="3000" b="1" dirty="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52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385763" y="457200"/>
            <a:ext cx="8148637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void display</a:t>
            </a:r>
            <a:r>
              <a:rPr lang="th-TH" altLang="th-TH" sz="2000" b="1" dirty="0" smtClean="0">
                <a:latin typeface="Courier New" pitchFamily="49" charset="0"/>
              </a:rPr>
              <a:t>(</a:t>
            </a:r>
            <a:r>
              <a:rPr lang="en-US" altLang="th-TH" sz="2000" b="1" dirty="0" smtClean="0">
                <a:latin typeface="Courier New" pitchFamily="49" charset="0"/>
              </a:rPr>
              <a:t>employee </a:t>
            </a:r>
            <a:r>
              <a:rPr lang="en-US" altLang="th-TH" sz="2000" b="1" dirty="0" err="1" smtClean="0">
                <a:latin typeface="Courier New" pitchFamily="49" charset="0"/>
              </a:rPr>
              <a:t>emps</a:t>
            </a:r>
            <a:r>
              <a:rPr lang="th-TH" altLang="th-TH" sz="2000" b="1" dirty="0" smtClean="0">
                <a:latin typeface="Courier New" pitchFamily="49" charset="0"/>
              </a:rPr>
              <a:t>[]</a:t>
            </a:r>
            <a:r>
              <a:rPr lang="en-US" altLang="th-TH" sz="2000" b="1" dirty="0" smtClean="0">
                <a:latin typeface="Courier New" pitchFamily="49" charset="0"/>
              </a:rPr>
              <a:t>,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 n</a:t>
            </a:r>
            <a:r>
              <a:rPr lang="th-TH" altLang="th-TH" sz="20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{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int</a:t>
            </a:r>
            <a:r>
              <a:rPr lang="en-US" altLang="th-TH" sz="2000" b="1" dirty="0" smtClean="0">
                <a:latin typeface="Courier New" pitchFamily="49" charset="0"/>
              </a:rPr>
              <a:t> </a:t>
            </a:r>
            <a:r>
              <a:rPr lang="en-US" altLang="th-TH" sz="2000" b="1" dirty="0" err="1" smtClean="0">
                <a:latin typeface="Courier New" pitchFamily="49" charset="0"/>
              </a:rPr>
              <a:t>i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th-TH" altLang="th-TH" sz="2000" b="1" dirty="0" smtClean="0">
                <a:latin typeface="Courier New" pitchFamily="49" charset="0"/>
              </a:rPr>
              <a:t>("---------------------</a:t>
            </a:r>
            <a:r>
              <a:rPr lang="en-US" altLang="th-TH" sz="2000" b="1" dirty="0" smtClean="0">
                <a:latin typeface="Courier New" pitchFamily="49" charset="0"/>
              </a:rPr>
              <a:t>\n</a:t>
            </a:r>
            <a:r>
              <a:rPr lang="th-TH" altLang="th-TH" sz="2000" b="1" dirty="0" smtClean="0">
                <a:latin typeface="Courier New" pitchFamily="49" charset="0"/>
              </a:rPr>
              <a:t>")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th-TH" altLang="th-TH" sz="2000" b="1" dirty="0" smtClean="0">
                <a:latin typeface="Courier New" pitchFamily="49" charset="0"/>
              </a:rPr>
              <a:t>("</a:t>
            </a:r>
            <a:r>
              <a:rPr lang="en-US" altLang="th-TH" sz="2000" b="1" dirty="0" smtClean="0">
                <a:latin typeface="Courier New" pitchFamily="49" charset="0"/>
              </a:rPr>
              <a:t>Name           Salary\n</a:t>
            </a:r>
            <a:r>
              <a:rPr lang="th-TH" altLang="th-TH" sz="2000" b="1" dirty="0" smtClean="0">
                <a:latin typeface="Courier New" pitchFamily="49" charset="0"/>
              </a:rPr>
              <a:t>")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th-TH" altLang="th-TH" sz="2000" b="1" dirty="0" smtClean="0">
                <a:latin typeface="Courier New" pitchFamily="49" charset="0"/>
              </a:rPr>
              <a:t>("---------------------</a:t>
            </a:r>
            <a:r>
              <a:rPr lang="en-US" altLang="th-TH" sz="2000" b="1" dirty="0" smtClean="0">
                <a:latin typeface="Courier New" pitchFamily="49" charset="0"/>
              </a:rPr>
              <a:t>\n</a:t>
            </a:r>
            <a:r>
              <a:rPr lang="th-TH" altLang="th-TH" sz="2000" b="1" dirty="0" smtClean="0">
                <a:latin typeface="Courier New" pitchFamily="49" charset="0"/>
              </a:rPr>
              <a:t>")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for</a:t>
            </a:r>
            <a:r>
              <a:rPr lang="th-TH" altLang="th-TH" sz="2000" b="1" dirty="0" smtClean="0">
                <a:latin typeface="Courier New" pitchFamily="49" charset="0"/>
              </a:rPr>
              <a:t>(</a:t>
            </a:r>
            <a:r>
              <a:rPr lang="en-US" altLang="th-TH" sz="2000" b="1" dirty="0" err="1" smtClean="0">
                <a:latin typeface="Courier New" pitchFamily="49" charset="0"/>
              </a:rPr>
              <a:t>i</a:t>
            </a:r>
            <a:r>
              <a:rPr lang="th-TH" altLang="th-TH" sz="2000" b="1" dirty="0" smtClean="0">
                <a:latin typeface="Courier New" pitchFamily="49" charset="0"/>
              </a:rPr>
              <a:t>=</a:t>
            </a:r>
            <a:r>
              <a:rPr lang="en-US" altLang="th-TH" sz="2000" b="1" dirty="0" smtClean="0">
                <a:latin typeface="Courier New" pitchFamily="49" charset="0"/>
              </a:rPr>
              <a:t>0;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i&lt;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 altLang="th-TH" sz="2000" b="1" dirty="0" err="1" smtClean="0">
                <a:latin typeface="Courier New" pitchFamily="49" charset="0"/>
              </a:rPr>
              <a:t>;i</a:t>
            </a:r>
            <a:r>
              <a:rPr lang="th-TH" altLang="th-TH" sz="2000" b="1" dirty="0" smtClean="0">
                <a:latin typeface="Courier New" pitchFamily="49" charset="0"/>
              </a:rPr>
              <a:t>++)</a:t>
            </a: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    </a:t>
            </a:r>
            <a:r>
              <a:rPr lang="en-US" altLang="th-TH" sz="2000" b="1" dirty="0" err="1" smtClean="0">
                <a:latin typeface="Courier New" pitchFamily="49" charset="0"/>
              </a:rPr>
              <a:t>printf</a:t>
            </a:r>
            <a:r>
              <a:rPr lang="th-TH" altLang="th-TH" sz="2000" b="1" dirty="0" smtClean="0">
                <a:latin typeface="Courier New" pitchFamily="49" charset="0"/>
              </a:rPr>
              <a:t>("</a:t>
            </a:r>
            <a:r>
              <a:rPr lang="en-US" altLang="th-TH" sz="2000" b="1" dirty="0" smtClean="0">
                <a:latin typeface="Courier New" pitchFamily="49" charset="0"/>
              </a:rPr>
              <a:t>%-15s</a:t>
            </a:r>
            <a:r>
              <a:rPr lang="th-TH" altLang="th-TH" sz="2000" b="1" dirty="0" smtClean="0">
                <a:latin typeface="Courier New" pitchFamily="49" charset="0"/>
              </a:rPr>
              <a:t>%</a:t>
            </a:r>
            <a:r>
              <a:rPr lang="en-US" altLang="th-TH" sz="2000" b="1" dirty="0" smtClean="0">
                <a:latin typeface="Courier New" pitchFamily="49" charset="0"/>
              </a:rPr>
              <a:t>d \n</a:t>
            </a:r>
            <a:r>
              <a:rPr lang="th-TH" altLang="th-TH" sz="2000" b="1" dirty="0" smtClean="0">
                <a:latin typeface="Courier New" pitchFamily="49" charset="0"/>
              </a:rPr>
              <a:t>"</a:t>
            </a:r>
            <a:r>
              <a:rPr lang="en-US" altLang="th-TH" sz="2000" b="1" dirty="0" smtClean="0">
                <a:latin typeface="Courier New" pitchFamily="49" charset="0"/>
              </a:rPr>
              <a:t>, 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emps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name</a:t>
            </a:r>
            <a:r>
              <a:rPr lang="en-US" altLang="th-TH" sz="2000" b="1" dirty="0" err="1" smtClean="0">
                <a:latin typeface="Courier New" pitchFamily="49" charset="0"/>
              </a:rPr>
              <a:t>,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emps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th-TH" sz="20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th-TH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].</a:t>
            </a:r>
            <a:r>
              <a:rPr lang="en-US" altLang="th-TH" sz="2000" b="1" dirty="0" smtClean="0">
                <a:solidFill>
                  <a:srgbClr val="0000FF"/>
                </a:solidFill>
                <a:latin typeface="Courier New" pitchFamily="49" charset="0"/>
              </a:rPr>
              <a:t>salary</a:t>
            </a:r>
            <a:r>
              <a:rPr lang="th-TH" altLang="th-TH" sz="2000" b="1" dirty="0" smtClean="0">
                <a:latin typeface="Courier New" pitchFamily="49" charset="0"/>
              </a:rPr>
              <a:t>)</a:t>
            </a:r>
            <a:r>
              <a:rPr lang="en-US" altLang="th-TH" sz="2000" b="1" dirty="0" smtClean="0">
                <a:latin typeface="Courier New" pitchFamily="49" charset="0"/>
              </a:rPr>
              <a:t>;</a:t>
            </a:r>
            <a:endParaRPr lang="th-TH" altLang="th-TH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h-TH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th-TH" altLang="th-TH" sz="2000" b="1" dirty="0" smtClean="0">
              <a:latin typeface="Courier New" pitchFamily="49" charset="0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62FC-D5A5-43A5-B076-A36E4C9B0F89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0" y="0"/>
            <a:ext cx="4733925" cy="523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ตัวอย่างการประกาศตัวแปรโครงสร้างของไพ่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6147" name="Text Box 11"/>
          <p:cNvSpPr txBox="1">
            <a:spLocks noChangeArrowheads="1"/>
          </p:cNvSpPr>
          <p:nvPr/>
        </p:nvSpPr>
        <p:spPr bwMode="auto">
          <a:xfrm>
            <a:off x="0" y="762000"/>
            <a:ext cx="1905000" cy="2246313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struct card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          int  num;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          char suit;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};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6148" name="Text Box 12"/>
          <p:cNvSpPr txBox="1">
            <a:spLocks noChangeArrowheads="1"/>
          </p:cNvSpPr>
          <p:nvPr/>
        </p:nvSpPr>
        <p:spPr bwMode="auto">
          <a:xfrm>
            <a:off x="2574925" y="1296988"/>
            <a:ext cx="5143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การประกาศตัวแปรโครงสร้างทำได้ตามรูปแบบดังนี้</a:t>
            </a:r>
          </a:p>
        </p:txBody>
      </p:sp>
      <p:sp>
        <p:nvSpPr>
          <p:cNvPr id="6149" name="Text Box 13"/>
          <p:cNvSpPr txBox="1">
            <a:spLocks noChangeArrowheads="1"/>
          </p:cNvSpPr>
          <p:nvPr/>
        </p:nvSpPr>
        <p:spPr bwMode="auto">
          <a:xfrm>
            <a:off x="2667000" y="1905000"/>
            <a:ext cx="4676775" cy="523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struct  </a:t>
            </a: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ชื่อโครงสร้าง  รายชื่อตัวแปรโครงสร้าง;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6150" name="Text Box 14"/>
          <p:cNvSpPr txBox="1">
            <a:spLocks noChangeArrowheads="1"/>
          </p:cNvSpPr>
          <p:nvPr/>
        </p:nvSpPr>
        <p:spPr bwMode="auto">
          <a:xfrm>
            <a:off x="0" y="3429000"/>
            <a:ext cx="8812213" cy="4619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ตัวอย่างเช่นถ้าต้องการประกาศตัวแปรชื่อ </a:t>
            </a:r>
            <a:r>
              <a:rPr lang="en-US" altLang="th-TH" sz="2400" b="1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g1, g2 </a:t>
            </a:r>
            <a:r>
              <a:rPr lang="th-TH" altLang="th-TH" sz="2400" b="1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ให้เป็นตัวแปรประเภทโครงสร้างของไพ่ทำได้ดังนี้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6151" name="Text Box 15"/>
          <p:cNvSpPr txBox="1">
            <a:spLocks noChangeArrowheads="1"/>
          </p:cNvSpPr>
          <p:nvPr/>
        </p:nvSpPr>
        <p:spPr bwMode="auto">
          <a:xfrm>
            <a:off x="990600" y="4038600"/>
            <a:ext cx="21605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card  g1,g2;</a:t>
            </a:r>
            <a:endParaRPr lang="th-TH" altLang="th-TH" sz="2800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6152" name="Text Box 16"/>
          <p:cNvSpPr txBox="1">
            <a:spLocks noChangeArrowheads="1"/>
          </p:cNvSpPr>
          <p:nvPr/>
        </p:nvSpPr>
        <p:spPr bwMode="auto">
          <a:xfrm>
            <a:off x="0" y="4572000"/>
            <a:ext cx="612775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หรือ</a:t>
            </a:r>
          </a:p>
        </p:txBody>
      </p:sp>
      <p:sp>
        <p:nvSpPr>
          <p:cNvPr id="6153" name="Text Box 17"/>
          <p:cNvSpPr txBox="1">
            <a:spLocks noChangeArrowheads="1"/>
          </p:cNvSpPr>
          <p:nvPr/>
        </p:nvSpPr>
        <p:spPr bwMode="auto">
          <a:xfrm>
            <a:off x="1066800" y="4630738"/>
            <a:ext cx="1905000" cy="2246312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card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       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num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        char suit;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}g1, g2;</a:t>
            </a:r>
            <a:endParaRPr lang="th-TH" altLang="th-TH" sz="2800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6154" name="Text Box 18"/>
          <p:cNvSpPr txBox="1">
            <a:spLocks noChangeArrowheads="1"/>
          </p:cNvSpPr>
          <p:nvPr/>
        </p:nvSpPr>
        <p:spPr bwMode="auto">
          <a:xfrm>
            <a:off x="4784725" y="5792788"/>
            <a:ext cx="2344738" cy="523875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ชื่อตัวแปร </a:t>
            </a: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g1</a:t>
            </a: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 และ </a:t>
            </a: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g2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6155" name="Line 19"/>
          <p:cNvSpPr>
            <a:spLocks noChangeShapeType="1"/>
          </p:cNvSpPr>
          <p:nvPr/>
        </p:nvSpPr>
        <p:spPr bwMode="auto">
          <a:xfrm flipH="1">
            <a:off x="2057400" y="6172200"/>
            <a:ext cx="2743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6156" name="Line 20"/>
          <p:cNvSpPr>
            <a:spLocks noChangeShapeType="1"/>
          </p:cNvSpPr>
          <p:nvPr/>
        </p:nvSpPr>
        <p:spPr bwMode="auto">
          <a:xfrm flipH="1" flipV="1">
            <a:off x="2819400" y="4495800"/>
            <a:ext cx="198120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381000"/>
            <a:ext cx="4419600" cy="6172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#include &lt;</a:t>
            </a: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stdio.h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th-TH" sz="3000" b="1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card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	</a:t>
            </a:r>
            <a:r>
              <a:rPr lang="en-US" altLang="th-TH" sz="3000" b="1" dirty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  </a:t>
            </a:r>
            <a:r>
              <a:rPr lang="en-US" altLang="th-TH" sz="2800" dirty="0" err="1" smtClean="0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2800" dirty="0" smtClean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num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        char suit;</a:t>
            </a:r>
            <a:endParaRPr lang="en-US" altLang="th-TH" sz="3000" b="1" dirty="0" smtClean="0">
              <a:latin typeface="EucrosiaUPC" pitchFamily="18" charset="-34"/>
              <a:cs typeface="EucrosiaUPC" pitchFamily="18" charset="-34"/>
            </a:endParaRP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 g1,g2;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main()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   	</a:t>
            </a:r>
          </a:p>
          <a:p>
            <a:pPr marL="0" indent="0">
              <a:buFontTx/>
              <a:buNone/>
            </a:pPr>
            <a:r>
              <a:rPr lang="en-US" altLang="th-TH" sz="3000" b="1" dirty="0" smtClean="0">
                <a:latin typeface="EucrosiaUPC" pitchFamily="18" charset="-34"/>
                <a:cs typeface="EucrosiaUPC" pitchFamily="18" charset="-34"/>
              </a:rPr>
              <a:t>}</a:t>
            </a:r>
            <a:endParaRPr lang="th-TH" altLang="th-TH" sz="3000" b="1" dirty="0" smtClean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7086600" y="457200"/>
            <a:ext cx="1252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struct1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7064375" y="457200"/>
            <a:ext cx="1252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4000" b="1" dirty="0" smtClean="0">
                <a:latin typeface="EucrosiaUPC" pitchFamily="18" charset="-34"/>
                <a:cs typeface="EucrosiaUPC" pitchFamily="18" charset="-34"/>
              </a:rPr>
              <a:t>struct2</a:t>
            </a:r>
            <a:endParaRPr lang="th-TH" altLang="th-TH" sz="40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 bwMode="auto">
          <a:xfrm>
            <a:off x="685800" y="381000"/>
            <a:ext cx="4419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th-TH" sz="3000" b="1" kern="0" dirty="0" smtClean="0">
                <a:latin typeface="EucrosiaUPC" pitchFamily="18" charset="-34"/>
                <a:cs typeface="EucrosiaUPC" pitchFamily="18" charset="-34"/>
              </a:rPr>
              <a:t>#include &lt;</a:t>
            </a:r>
            <a:r>
              <a:rPr lang="en-US" altLang="th-TH" sz="3000" b="1" kern="0" dirty="0" err="1" smtClean="0">
                <a:latin typeface="EucrosiaUPC" pitchFamily="18" charset="-34"/>
                <a:cs typeface="EucrosiaUPC" pitchFamily="18" charset="-34"/>
              </a:rPr>
              <a:t>stdio.h</a:t>
            </a:r>
            <a:r>
              <a:rPr lang="en-US" altLang="th-TH" sz="3000" b="1" kern="0" dirty="0" smtClean="0">
                <a:latin typeface="EucrosiaUPC" pitchFamily="18" charset="-34"/>
                <a:cs typeface="EucrosiaUPC" pitchFamily="18" charset="-34"/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th-TH" sz="3000" b="1" kern="0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3000" b="1" kern="0" dirty="0" smtClean="0">
                <a:latin typeface="EucrosiaUPC" pitchFamily="18" charset="-34"/>
                <a:cs typeface="EucrosiaUPC" pitchFamily="18" charset="-34"/>
              </a:rPr>
              <a:t> card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3000" b="1" kern="0" dirty="0" smtClean="0">
                <a:latin typeface="EucrosiaUPC" pitchFamily="18" charset="-34"/>
                <a:cs typeface="EucrosiaUPC" pitchFamily="18" charset="-34"/>
              </a:rPr>
              <a:t>	     </a:t>
            </a:r>
            <a:r>
              <a:rPr lang="en-US" altLang="th-TH" sz="2800" kern="0" dirty="0" err="1" smtClean="0">
                <a:latin typeface="EucrosiaUPC" pitchFamily="18" charset="-34"/>
                <a:cs typeface="EucrosiaUPC" pitchFamily="18" charset="-34"/>
              </a:rPr>
              <a:t>int</a:t>
            </a:r>
            <a:r>
              <a:rPr lang="en-US" altLang="th-TH" sz="2800" kern="0" dirty="0" smtClean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2800" kern="0" dirty="0" err="1" smtClean="0">
                <a:latin typeface="EucrosiaUPC" pitchFamily="18" charset="-34"/>
                <a:cs typeface="EucrosiaUPC" pitchFamily="18" charset="-34"/>
              </a:rPr>
              <a:t>num</a:t>
            </a:r>
            <a:r>
              <a:rPr lang="en-US" altLang="th-TH" sz="2800" kern="0" dirty="0" smtClean="0">
                <a:latin typeface="EucrosiaUPC" pitchFamily="18" charset="-34"/>
                <a:cs typeface="EucrosiaUPC" pitchFamily="18" charset="-34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kern="0" dirty="0" smtClean="0">
                <a:latin typeface="EucrosiaUPC" pitchFamily="18" charset="-34"/>
                <a:cs typeface="EucrosiaUPC" pitchFamily="18" charset="-34"/>
              </a:rPr>
              <a:t>          char suit;</a:t>
            </a:r>
            <a:endParaRPr lang="en-US" altLang="th-TH" sz="3000" b="1" kern="0" dirty="0" smtClean="0">
              <a:latin typeface="EucrosiaUPC" pitchFamily="18" charset="-34"/>
              <a:cs typeface="EucrosiaUPC" pitchFamily="18" charset="-34"/>
            </a:endParaRPr>
          </a:p>
          <a:p>
            <a:pPr marL="0" indent="0">
              <a:buFontTx/>
              <a:buNone/>
            </a:pPr>
            <a:r>
              <a:rPr lang="en-US" altLang="th-TH" sz="3000" b="1" kern="0" dirty="0" smtClean="0">
                <a:latin typeface="EucrosiaUPC" pitchFamily="18" charset="-34"/>
                <a:cs typeface="EucrosiaUPC" pitchFamily="18" charset="-34"/>
              </a:rPr>
              <a:t>} ;</a:t>
            </a:r>
          </a:p>
          <a:p>
            <a:pPr marL="0" indent="0">
              <a:buFontTx/>
              <a:buNone/>
            </a:pPr>
            <a:r>
              <a:rPr lang="en-US" altLang="th-TH" sz="3000" b="1" kern="0" dirty="0" smtClean="0">
                <a:latin typeface="EucrosiaUPC" pitchFamily="18" charset="-34"/>
                <a:cs typeface="EucrosiaUPC" pitchFamily="18" charset="-34"/>
              </a:rPr>
              <a:t>main()</a:t>
            </a:r>
          </a:p>
          <a:p>
            <a:pPr marL="0" indent="0">
              <a:buFontTx/>
              <a:buNone/>
            </a:pPr>
            <a:r>
              <a:rPr lang="en-US" altLang="th-TH" sz="3000" b="1" kern="0" dirty="0" smtClean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h-TH" sz="2800" dirty="0" smtClean="0">
                <a:latin typeface="EucrosiaUPC" pitchFamily="18" charset="-34"/>
                <a:cs typeface="EucrosiaUPC" pitchFamily="18" charset="-34"/>
              </a:rPr>
              <a:t>	</a:t>
            </a:r>
            <a:r>
              <a:rPr lang="en-US" altLang="th-TH" sz="2800" dirty="0" err="1" smtClean="0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2800" dirty="0" smtClean="0">
                <a:latin typeface="EucrosiaUPC" pitchFamily="18" charset="-34"/>
                <a:cs typeface="EucrosiaUPC" pitchFamily="18" charset="-34"/>
              </a:rPr>
              <a:t>  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card  g1,g2</a:t>
            </a:r>
            <a:r>
              <a:rPr lang="en-US" altLang="th-TH" sz="2800" dirty="0" smtClean="0">
                <a:latin typeface="EucrosiaUPC" pitchFamily="18" charset="-34"/>
                <a:cs typeface="EucrosiaUPC" pitchFamily="18" charset="-34"/>
              </a:rPr>
              <a:t>;</a:t>
            </a:r>
            <a:endParaRPr lang="en-US" altLang="th-TH" sz="3000" b="1" kern="0" dirty="0" smtClean="0">
              <a:latin typeface="EucrosiaUPC" pitchFamily="18" charset="-34"/>
              <a:cs typeface="EucrosiaUPC" pitchFamily="18" charset="-34"/>
            </a:endParaRPr>
          </a:p>
          <a:p>
            <a:pPr marL="0" indent="0">
              <a:buFontTx/>
              <a:buNone/>
            </a:pPr>
            <a:r>
              <a:rPr lang="en-US" altLang="th-TH" sz="3000" b="1" kern="0" dirty="0" smtClean="0">
                <a:latin typeface="EucrosiaUPC" pitchFamily="18" charset="-34"/>
                <a:cs typeface="EucrosiaUPC" pitchFamily="18" charset="-34"/>
              </a:rPr>
              <a:t>}</a:t>
            </a:r>
            <a:endParaRPr lang="th-TH" altLang="th-TH" sz="3000" b="1" kern="0" dirty="0" smtClean="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5565775" cy="523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ตัวอย่างการอ้างถึงสมาชิคในตัวแปรโครงสร้างของไพ่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828800" y="838200"/>
            <a:ext cx="556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รูปแบบการอ้างถึงสมาชิกแต่ละตัวทำได้ตามรูปแบบดังนี้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905000" y="1524000"/>
            <a:ext cx="3181350" cy="51911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ชื่อตัวแปรโครงสร้าง.</a:t>
            </a: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ชื่อสมาชิก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0" y="3429000"/>
            <a:ext cx="5907088" cy="4619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ตัวอย่างเช่นถ้าต้องการกำหนดค่าให้สมาชิกของ </a:t>
            </a:r>
            <a:r>
              <a:rPr lang="en-US" altLang="th-TH" sz="2400" b="1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g1, g2 </a:t>
            </a:r>
            <a:r>
              <a:rPr lang="th-TH" altLang="th-TH" sz="2400" b="1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ทำได้ดังนี้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1371600" y="4495800"/>
            <a:ext cx="1630363" cy="18161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g1.num = 9;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g1.suit = ‘h’;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g2.num = 10;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g2.suit = ‘d’;</a:t>
            </a:r>
            <a:endParaRPr lang="th-TH" altLang="th-TH" sz="2800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3717925" y="2211388"/>
            <a:ext cx="1647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เครื่องหมายจุด</a:t>
            </a:r>
          </a:p>
        </p:txBody>
      </p:sp>
      <p:sp>
        <p:nvSpPr>
          <p:cNvPr id="9224" name="Line 14"/>
          <p:cNvSpPr>
            <a:spLocks noChangeShapeType="1"/>
          </p:cNvSpPr>
          <p:nvPr/>
        </p:nvSpPr>
        <p:spPr bwMode="auto">
          <a:xfrm flipV="1">
            <a:off x="3924300" y="19812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3747152" y="4730664"/>
            <a:ext cx="5307863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3200" dirty="0" smtClean="0"/>
              <a:t>เขียนโปรแกรม แสดงข้อมูลโดยนำตัวอย่างจาก </a:t>
            </a:r>
            <a:endParaRPr lang="en-US" sz="3200" dirty="0" smtClean="0"/>
          </a:p>
          <a:p>
            <a:r>
              <a:rPr lang="en-US" altLang="th-TH" sz="3200" b="1" dirty="0" smtClean="0">
                <a:latin typeface="EucrosiaUPC" pitchFamily="18" charset="-34"/>
                <a:cs typeface="EucrosiaUPC" pitchFamily="18" charset="-34"/>
              </a:rPr>
              <a:t>struct1</a:t>
            </a:r>
            <a:r>
              <a:rPr lang="th-TH" sz="3200" dirty="0" smtClean="0"/>
              <a:t>และ </a:t>
            </a:r>
            <a:r>
              <a:rPr lang="en-US" altLang="th-TH" sz="3200" b="1" dirty="0" smtClean="0">
                <a:latin typeface="EucrosiaUPC" pitchFamily="18" charset="-34"/>
                <a:cs typeface="EucrosiaUPC" pitchFamily="18" charset="-34"/>
              </a:rPr>
              <a:t>struct2</a:t>
            </a:r>
            <a:endParaRPr lang="th-TH" altLang="th-TH" sz="3200" b="1" dirty="0">
              <a:latin typeface="EucrosiaUPC" pitchFamily="18" charset="-34"/>
              <a:cs typeface="Eucrosi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0" y="0"/>
            <a:ext cx="6467475" cy="523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rgbClr val="FFFF00"/>
                </a:solidFill>
                <a:latin typeface="EucrosiaUPC" pitchFamily="18" charset="-34"/>
                <a:cs typeface="EucrosiaUPC" pitchFamily="18" charset="-34"/>
              </a:rPr>
              <a:t>ตัวอย่างการประกาศตัวแปรโครงสร้างสำหรับเก็บข้อมูลของบุคคล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914400" y="838200"/>
            <a:ext cx="2957513" cy="354012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employee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          char name[40];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          char address[50];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          long </a:t>
            </a: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emp_id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          float  salary;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dirty="0" err="1">
                <a:latin typeface="EucrosiaUPC" pitchFamily="18" charset="-34"/>
                <a:cs typeface="EucrosiaUPC" pitchFamily="18" charset="-34"/>
              </a:rPr>
              <a:t>struct</a:t>
            </a:r>
            <a:r>
              <a:rPr lang="en-US" altLang="th-TH" sz="2800" dirty="0">
                <a:latin typeface="EucrosiaUPC" pitchFamily="18" charset="-34"/>
                <a:cs typeface="EucrosiaUPC" pitchFamily="18" charset="-34"/>
              </a:rPr>
              <a:t>  employee  emp1;    </a:t>
            </a:r>
            <a:endParaRPr lang="th-TH" altLang="th-TH" sz="2800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4175125" y="3811588"/>
            <a:ext cx="3584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ประกาศตัวแปรโครงสร้างชื่อ </a:t>
            </a: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emp1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0245" name="Line 10"/>
          <p:cNvSpPr>
            <a:spLocks noChangeShapeType="1"/>
          </p:cNvSpPr>
          <p:nvPr/>
        </p:nvSpPr>
        <p:spPr bwMode="auto">
          <a:xfrm flipH="1">
            <a:off x="3505200" y="41148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246" name="Text Box 11"/>
          <p:cNvSpPr txBox="1">
            <a:spLocks noChangeArrowheads="1"/>
          </p:cNvSpPr>
          <p:nvPr/>
        </p:nvSpPr>
        <p:spPr bwMode="auto">
          <a:xfrm>
            <a:off x="0" y="4572000"/>
            <a:ext cx="5591175" cy="523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การอ้างถึงสมาชิกของตัวแปรโครงสร้าง </a:t>
            </a: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emp1 </a:t>
            </a: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ทำได้ดังนี้</a:t>
            </a:r>
          </a:p>
        </p:txBody>
      </p:sp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517525" y="5335588"/>
            <a:ext cx="6289675" cy="52387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emp1.name , emp1.address, emp1.emp_id </a:t>
            </a:r>
            <a:r>
              <a:rPr lang="th-TH" altLang="th-TH" sz="2800">
                <a:latin typeface="EucrosiaUPC" pitchFamily="18" charset="-34"/>
                <a:cs typeface="EucrosiaUPC" pitchFamily="18" charset="-34"/>
              </a:rPr>
              <a:t>และ </a:t>
            </a: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emp1.salary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0" y="6338888"/>
            <a:ext cx="3856038" cy="523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>
                <a:solidFill>
                  <a:schemeClr val="bg1"/>
                </a:solidFill>
                <a:latin typeface="EucrosiaUPC" pitchFamily="18" charset="-34"/>
                <a:cs typeface="EucrosiaUPC" pitchFamily="18" charset="-34"/>
              </a:rPr>
              <a:t>ถ้าหากมีสมาชิกหลายคนอาจเขียนเป็น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4572000" y="6334125"/>
            <a:ext cx="3040063" cy="5238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>
                <a:latin typeface="EucrosiaUPC" pitchFamily="18" charset="-34"/>
                <a:cs typeface="EucrosiaUPC" pitchFamily="18" charset="-34"/>
              </a:rPr>
              <a:t>struct  employee  p1,p2,p3;</a:t>
            </a:r>
            <a:endParaRPr lang="th-TH" altLang="th-TH" sz="280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0250" name="Line 15"/>
          <p:cNvSpPr>
            <a:spLocks noChangeShapeType="1"/>
          </p:cNvSpPr>
          <p:nvPr/>
        </p:nvSpPr>
        <p:spPr bwMode="auto">
          <a:xfrm>
            <a:off x="3657600" y="66294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4076700" y="817436"/>
            <a:ext cx="3993401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3200" dirty="0" smtClean="0"/>
              <a:t>เขียนโปรแกรม รับและแสดงข้อมูล</a:t>
            </a:r>
            <a:endParaRPr lang="th-TH" altLang="th-TH" sz="32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125" y="5754113"/>
            <a:ext cx="3993401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3200" dirty="0" smtClean="0"/>
              <a:t>เขียนโปรแกรม รับและแสดงข้อมูล</a:t>
            </a:r>
            <a:endParaRPr lang="th-TH" altLang="th-TH" sz="3200" b="1" dirty="0"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22" y="1402211"/>
            <a:ext cx="3487977" cy="245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ngsana New"/>
        <a:ea typeface=""/>
        <a:cs typeface=""/>
      </a:majorFont>
      <a:minorFont>
        <a:latin typeface="Angsana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3400</TotalTime>
  <Words>2896</Words>
  <Application>Microsoft Office PowerPoint</Application>
  <PresentationFormat>นำเสนอทางหน้าจอ (4:3)</PresentationFormat>
  <Paragraphs>784</Paragraphs>
  <Slides>48</Slides>
  <Notes>25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8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48</vt:i4>
      </vt:variant>
    </vt:vector>
  </HeadingPairs>
  <TitlesOfParts>
    <vt:vector size="57" baseType="lpstr">
      <vt:lpstr>Arial</vt:lpstr>
      <vt:lpstr>Angsana New</vt:lpstr>
      <vt:lpstr>EucrosiaUPC</vt:lpstr>
      <vt:lpstr>Courier New</vt:lpstr>
      <vt:lpstr>Trebuchet MS</vt:lpstr>
      <vt:lpstr>CordiaUPC</vt:lpstr>
      <vt:lpstr>Courier</vt:lpstr>
      <vt:lpstr>Cordia New</vt:lpstr>
      <vt:lpstr>Blank Presentation</vt:lpstr>
      <vt:lpstr>ตัวแปรแบบโครงสร้าง</vt:lpstr>
      <vt:lpstr>งานนำเสนอ PowerPoint</vt:lpstr>
      <vt:lpstr>ตัวแปรแบบโครงสร้าง</vt:lpstr>
      <vt:lpstr>ตัวอย่างเช่น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การกำหนดชนิดตัวแปรใหม่ Type Definition</vt:lpstr>
      <vt:lpstr>การกำหนดชนิดตัวแปรใหม่ (ต่อ)</vt:lpstr>
      <vt:lpstr>ตัวอย่างที่ 11.</vt:lpstr>
      <vt:lpstr>งานนำเสนอ PowerPoint</vt:lpstr>
      <vt:lpstr>ตัวอย่างที่ 13. typedef ที่มีสมาชิกเป็น typedef </vt:lpstr>
      <vt:lpstr>ตัวอย่างที่ 14. การเปรียบเทียบค่าและการถ่ายโอนค่า</vt:lpstr>
      <vt:lpstr>การผ่านสตรัคเจอร์ให้กับฟังก์ชัน</vt:lpstr>
      <vt:lpstr>ตัวอย่างที่ 15.  จงเขียนผลลัพธ์ของโปรแกรมต่อไปนี้</vt:lpstr>
      <vt:lpstr>ตัวอย่างที่ 16.  จงเขียนผลลัพธ์ของโปรแกรมต่อไปนี้</vt:lpstr>
      <vt:lpstr>ตัวอย่างที่ 17.  (ฟังก์ชันที่มีการส่งค่ากลับเป็นสตรัคเจอร์)</vt:lpstr>
      <vt:lpstr>ตัวอย่างที่ 18.  (ฟังก์ชันที่มีการส่งค่ากลับเป็นสตรัคเจอร์)</vt:lpstr>
      <vt:lpstr>การใช้อาร์เรย์กับสตรัคเจอร์</vt:lpstr>
      <vt:lpstr>การใช้อาร์เรย์กับสตรัคเจอร์ (ต่อ)</vt:lpstr>
      <vt:lpstr>ตัวอย่างที่ 19.  (การรับค่าและแสดงค่าอาร์เรย์ของสตรัคเจอร์)</vt:lpstr>
      <vt:lpstr>งานนำเสนอ PowerPoint</vt:lpstr>
      <vt:lpstr>ตัวอย่างที่ 20.  (ฟังก์ชันที่มีการรับค่าเข้าเป็นอาร์เรย์ของสตรัคเจอร์)</vt:lpstr>
      <vt:lpstr>งานนำเสนอ PowerPoint</vt:lpstr>
      <vt:lpstr>งานนำเสนอ PowerPoint</vt:lpstr>
      <vt:lpstr>ขนาดของตัวแปรสตรัคเจอร์</vt:lpstr>
      <vt:lpstr>ตัวอย่างที่ 21. จงเขียนผลลัพธ์ของโปรแกรมต่อไปนี้</vt:lpstr>
      <vt:lpstr>คำถาม ?</vt:lpstr>
      <vt:lpstr>ตัวอย่างที่ 22. จงเขียนผลลัพธ์ของโปรแกรมต่อไปนี้</vt:lpstr>
      <vt:lpstr>งานนำเสนอ PowerPoint</vt:lpstr>
      <vt:lpstr>งานนำเสนอ PowerPoint</vt:lpstr>
    </vt:vector>
  </TitlesOfParts>
  <Company>KMITL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ไม่มีชื่อเรื่องภาพนิ่ง</dc:title>
  <dc:creator>TEERAWAT</dc:creator>
  <cp:lastModifiedBy>User</cp:lastModifiedBy>
  <cp:revision>472</cp:revision>
  <dcterms:created xsi:type="dcterms:W3CDTF">2004-07-16T03:27:53Z</dcterms:created>
  <dcterms:modified xsi:type="dcterms:W3CDTF">2018-10-16T23:41:30Z</dcterms:modified>
</cp:coreProperties>
</file>