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2" r:id="rId4"/>
    <p:sldId id="273" r:id="rId5"/>
    <p:sldId id="259" r:id="rId6"/>
    <p:sldId id="265" r:id="rId7"/>
    <p:sldId id="262" r:id="rId8"/>
    <p:sldId id="260" r:id="rId9"/>
    <p:sldId id="261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7E8"/>
    <a:srgbClr val="1DBD45"/>
    <a:srgbClr val="2B2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E48F20-75FB-4887-86DC-20FAA2B6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6CFC5D6-2FA1-438E-ACB6-CA81677B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BD8A04-832F-4BB0-BC31-BE2C68C9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4C6047-B8F4-47AE-BFE3-40646C35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68B21D-3E7A-448F-8AFF-417518ED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687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7B7CE9-35B5-4B50-98A9-6F277268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5717B21-8627-42A8-8EAF-42C3E1C33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8300D97-887A-4F6C-A996-FFFE343E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CE80EC0-5716-4E05-ABB9-80A61BDA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005D645-9C41-4BEB-8B0A-31DF568D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87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F88ED14F-FD08-48EB-BA0F-D5A304023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DC6B2AC-07A2-4A2F-ABDE-14B3EB70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3E3401A-883E-45CD-A573-44E2E476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1913CF7-F32D-4291-8FCA-9A0B364D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2561B5D-0712-4D76-8EAC-8DAB503A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278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1E8179-3EF4-488B-91C7-823368EF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C84F4E2-6774-47BF-84FE-9E4D6315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F10DB90-3C31-4B33-8C6E-1BEE521D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2B5168-A2BF-422D-82AA-4FDBABDC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867D680-67EB-41FE-BA14-666C58D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372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07E92F-0D4B-4588-AE10-61981E20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E92393B-06D1-4DCE-B772-B12F4CC3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8380A87-F726-4930-8E41-57ADBC32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5DE4EFA-AAC4-456B-9E21-E61B3564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10E39A-258A-4874-B7F4-CF24E65D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6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70B081-D84C-4C0E-B3CA-5E8F01B8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8003CE1-898F-4CA7-B125-971B8788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386F77D-4072-4472-8344-32B62160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72B2B1-1275-499F-B529-A58E4649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9D91B2C-9A23-4DCD-A1CE-DCF9A8F0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E207F19-5E0E-4E97-9D8C-F105450C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259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2A7C50-20CA-40B5-9D69-A7666117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057C3EC-BD4C-49D1-B3A1-2934C005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833AD0-5515-4567-8C33-E8DAA4CD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27C1E6E-8BBC-4C63-A465-32962B9BE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C6B8E90-3203-4D67-8CB3-DC069345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589760D-D26D-4724-8188-FB7B98ED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05F320D-9F54-4A57-ACF8-B7F1757D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D7448C7-B394-417F-A674-B6300870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394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A9A555-963A-4ED8-91BB-3399221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AD73E98-99A1-42C6-A720-8ED2A481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5B7556C-C316-490A-A880-1BC21B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5922BBB-511A-4C7F-B81B-98332ED9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903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4D8747B-FAAB-4A18-8B09-0592ACFE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AFD4C6F-BBCD-4671-8426-7DE7AF68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12D8FB0-392B-43E4-B588-23631FFE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513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C75F4D-5D34-4941-A313-D0C3B9A9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A198DC-D6B6-4B6F-B533-0E226F20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0A697D5-B23B-426C-B560-940E16DF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42E9945-D7B6-45A6-9776-FAAD0670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D457911-BBB6-440F-9518-AD197C3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524C1C1-E109-42AD-9C58-CD04DEA5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40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4C307A-3BD2-4131-A3D7-3FB5B29D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3F3F658-E50B-41C2-85D0-EC43E68F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6200D6-D1FA-4055-8A58-B46059F24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7FDD961-7B87-40BD-BA9E-8F729F18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A46109F-81E3-4FED-A941-CA5EAF8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FEC6392-7276-4734-A967-A5AA7501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46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2CB0361-CC3E-405D-A4A2-DAF4297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56D3551-EB78-44DC-A1A6-7E161D5A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75EEE79-714B-4777-B6A1-3F19EAD7C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11CD-02F0-4221-AD8C-2FBDC4F2E84D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C8F354B-97F9-44EC-8CDD-5FA1A0C22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2C4B0B5-0736-4198-A103-EAD5E731A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0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LAXQ4iRo55USK4pvjuv_jwbWbZWHl2O09G7VFbZj8E/edit#gid=175771411" TargetMode="External"/><Relationship Id="rId2" Type="http://schemas.openxmlformats.org/officeDocument/2006/relationships/hyperlink" Target="https://docs.google.com/spreadsheets/d/1O2mlME4rW6s5klb92ZgSnn2k6UVYdthzZJnfF3MkwdM/edit#gid=16016170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7BVp42uRo8MoJrmfVndtMXueouFG-HWqhKM14Vap7N8/edit#gid=201897433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ript.google.com/macros/s/AKfycbwncKxwj-oUBRCj-kWwBdrmPxeaYo8QBdkGdKlRIWoADVrt4SNe_KxdO5d40uCK5UfHfg/exec?action=getData" TargetMode="External"/><Relationship Id="rId3" Type="http://schemas.openxmlformats.org/officeDocument/2006/relationships/hyperlink" Target="https://docs.google.com/spreadsheets/d/1gLAXQ4iRo55USK4pvjuv_jwbWbZWHl2O09G7VFbZj8E/edit#gid=175771411" TargetMode="External"/><Relationship Id="rId7" Type="http://schemas.openxmlformats.org/officeDocument/2006/relationships/hyperlink" Target="https://script.google.com/macros/s/AKfycbyq992sG-XkLy8pbwkRnhVRuNBB5Dl7Chkb5fz14rKQ2FgbxreLb3cVqQp20B_6sg2l-A/exec?action=getData" TargetMode="External"/><Relationship Id="rId2" Type="http://schemas.openxmlformats.org/officeDocument/2006/relationships/hyperlink" Target="https://docs.google.com/spreadsheets/d/1O2mlME4rW6s5klb92ZgSnn2k6UVYdthzZJnfF3MkwdM/edit#gid=16016170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ript.google.com/macros/s/AKfycbxxE23SBHICIiZaASF6iRKcHh5aunewTXz5kL0RGZJLa-sOAABHNBCwy-GlehVh8wQ/exec?action=getData" TargetMode="External"/><Relationship Id="rId11" Type="http://schemas.openxmlformats.org/officeDocument/2006/relationships/hyperlink" Target="https://script.google.com/macros/s/AKfycbyQvjhX67GAjurkBrO__i5qPuFCqZfC0_h4MLinQbmU82L7fWJE1M8GlcPfn938L08sxw/exec?action=getData" TargetMode="External"/><Relationship Id="rId5" Type="http://schemas.openxmlformats.org/officeDocument/2006/relationships/hyperlink" Target="https://docs.google.com/spreadsheets/d/1eDcqzon6A_9KoIN7P9ZEKCRVXNlVE_DqEkMZLgC8nqo/edit?resourcekey&amp;fbclid=IwAR0OmvNHtDyYfJoJRqIYNXNezSyuF-zRD6wUpXKZ2el3LTZ8R8uZXsGbeJk#gid=899942556" TargetMode="External"/><Relationship Id="rId10" Type="http://schemas.openxmlformats.org/officeDocument/2006/relationships/hyperlink" Target="https://script.google.com/macros/s/AKfycbwYpwwX04KrwZ0e5b03lK1gN4htHHv-rkv7ukYOX6XzHcuFGo70owx0kP_Dr12l0wcY/exec?action=getData" TargetMode="External"/><Relationship Id="rId4" Type="http://schemas.openxmlformats.org/officeDocument/2006/relationships/hyperlink" Target="https://docs.google.com/spreadsheets/d/17BVp42uRo8MoJrmfVndtMXueouFG-HWqhKM14Vap7N8/edit#gid=2018974332" TargetMode="External"/><Relationship Id="rId9" Type="http://schemas.openxmlformats.org/officeDocument/2006/relationships/hyperlink" Target="https://script.google.com/macros/s/AKfycbyS_6UXRFkw3DGNoXa-kk1cFY725ncq_7FpZmC-xXlNP6rp4iLe60ZSQV2t-BsXhHce/exec?action=get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.google.com/macros/s/AKfycbxN3VT7K0Bxw4N6breKfuvvLZQW-j9TFTQdLkGapB7REpBiJQ5ICWUWVB2UdNGiiVKsYw/exec?action=getData" TargetMode="External"/><Relationship Id="rId2" Type="http://schemas.openxmlformats.org/officeDocument/2006/relationships/hyperlink" Target="https://script.google.com/macros/s/AKfycbxpWEZxEVvlvMEJzUBq89y00ML9dpe71J7jYkQ_qyFPc35c-iPg5uszfr7Dzld6z02c/exec?action=get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ipt.google.com/macros/s/AKfycbw9VEh3hp0KtFrRbfs8PdkG_0ufleVaQE8c9MnDBDKeeeqVkBkMcUrCZYi6TJxonw2VXg/exec?action=get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633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/>
          <a:stretch/>
        </p:blipFill>
        <p:spPr bwMode="auto">
          <a:xfrm>
            <a:off x="2164080" y="0"/>
            <a:ext cx="1002792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8FECEAE-5585-4664-8924-BFEDE67DC4F4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C07F4C03-65E7-4823-B1C1-DA75134DFEAE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18F2D985-DC4D-4CD6-9218-C734461B72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8E218D4-42AC-4146-BD79-D8B1B97D9AB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9" name="กล่องข้อความ 9">
            <a:extLst>
              <a:ext uri="{FF2B5EF4-FFF2-40B4-BE49-F238E27FC236}">
                <a16:creationId xmlns:a16="http://schemas.microsoft.com/office/drawing/2014/main" id="{C801EF94-864C-42A8-9EEB-5000DD91A2D9}"/>
              </a:ext>
            </a:extLst>
          </p:cNvPr>
          <p:cNvSpPr txBox="1"/>
          <p:nvPr/>
        </p:nvSpPr>
        <p:spPr>
          <a:xfrm>
            <a:off x="0" y="3915233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Lysimeter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DC7F30B-62ED-4395-9B0E-A4620DE88527}"/>
              </a:ext>
            </a:extLst>
          </p:cNvPr>
          <p:cNvGraphicFramePr>
            <a:graphicFrameLocks noGrp="1"/>
          </p:cNvGraphicFramePr>
          <p:nvPr/>
        </p:nvGraphicFramePr>
        <p:xfrm>
          <a:off x="109753" y="4442945"/>
          <a:ext cx="143703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24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813718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813718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813718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802102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3269512156"/>
                    </a:ext>
                  </a:extLst>
                </a:gridCol>
                <a:gridCol w="874268">
                  <a:extLst>
                    <a:ext uri="{9D8B030D-6E8A-4147-A177-3AD203B41FA5}">
                      <a16:colId xmlns:a16="http://schemas.microsoft.com/office/drawing/2014/main" val="965637348"/>
                    </a:ext>
                  </a:extLst>
                </a:gridCol>
                <a:gridCol w="874268">
                  <a:extLst>
                    <a:ext uri="{9D8B030D-6E8A-4147-A177-3AD203B41FA5}">
                      <a16:colId xmlns:a16="http://schemas.microsoft.com/office/drawing/2014/main" val="2981958106"/>
                    </a:ext>
                  </a:extLst>
                </a:gridCol>
                <a:gridCol w="874268">
                  <a:extLst>
                    <a:ext uri="{9D8B030D-6E8A-4147-A177-3AD203B41FA5}">
                      <a16:colId xmlns:a16="http://schemas.microsoft.com/office/drawing/2014/main" val="306546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Lysim_Z1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Lysim_Z7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Lysim_Z8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Lysim_Z9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Lysim_Z10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5DA22EE-A889-4751-8527-FB4B17120BCC}"/>
              </a:ext>
            </a:extLst>
          </p:cNvPr>
          <p:cNvSpPr txBox="1"/>
          <p:nvPr/>
        </p:nvSpPr>
        <p:spPr>
          <a:xfrm>
            <a:off x="2365664" y="4941387"/>
            <a:ext cx="47313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UNIT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Lysim</a:t>
            </a:r>
            <a:r>
              <a:rPr lang="en-US" sz="1800" dirty="0">
                <a:solidFill>
                  <a:srgbClr val="FF0000"/>
                </a:solidFill>
              </a:rPr>
              <a:t> : CM</a:t>
            </a:r>
          </a:p>
        </p:txBody>
      </p:sp>
    </p:spTree>
    <p:extLst>
      <p:ext uri="{BB962C8B-B14F-4D97-AF65-F5344CB8AC3E}">
        <p14:creationId xmlns:p14="http://schemas.microsoft.com/office/powerpoint/2010/main" val="389311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7622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151F9A19-07BA-45C7-B198-DA9C2AE0E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ED8CB39-3CB4-4333-8E26-9158EDCDC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57"/>
          <a:stretch/>
        </p:blipFill>
        <p:spPr>
          <a:xfrm>
            <a:off x="0" y="0"/>
            <a:ext cx="2164080" cy="6858000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6B8854D-ECD4-4BB6-BEBA-D084A5F89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99" y="578515"/>
            <a:ext cx="1895844" cy="786954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D914CFB-71D3-4488-A334-6DCB86BE533A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6779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FF1046E1-0375-4A82-A260-FFFCC4B691CE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0F5AA78D-DDD8-4A3F-A174-07A86FCFB68D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D622C2-D695-41F8-A538-E61804460F7F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65E6D8AF-CB39-45BE-A817-2941CD2745D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3DC9000-A417-4CC2-BFB4-1EF8014F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5" name="Picture 2" descr="ไม่มีคำอธิบาย">
            <a:extLst>
              <a:ext uri="{FF2B5EF4-FFF2-40B4-BE49-F238E27FC236}">
                <a16:creationId xmlns:a16="http://schemas.microsoft.com/office/drawing/2014/main" id="{97713230-1A22-416C-A185-40974BEA3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04B46779-E148-4F12-986D-8F2DF941B129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18CC6CE-B4CA-4EB6-A31B-76F5A7F2B5AC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95B5E5E7-846D-45F2-9EAC-D3FE0781652C}"/>
              </a:ext>
            </a:extLst>
          </p:cNvPr>
          <p:cNvSpPr txBox="1"/>
          <p:nvPr/>
        </p:nvSpPr>
        <p:spPr>
          <a:xfrm>
            <a:off x="2154071" y="452363"/>
            <a:ext cx="282908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1.Windspeed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2.Paranometer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3.Radiation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4.Temperature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Humidity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6.Rainfall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7.Wind Direction</a:t>
            </a:r>
          </a:p>
        </p:txBody>
      </p:sp>
    </p:spTree>
    <p:extLst>
      <p:ext uri="{BB962C8B-B14F-4D97-AF65-F5344CB8AC3E}">
        <p14:creationId xmlns:p14="http://schemas.microsoft.com/office/powerpoint/2010/main" val="401346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8FECEAE-5585-4664-8924-BFEDE67DC4F4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C07F4C03-65E7-4823-B1C1-DA75134DFEAE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18F2D985-DC4D-4CD6-9218-C734461B72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8E218D4-42AC-4146-BD79-D8B1B97D9AB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9" name="Picture 2" descr="ไม่มีคำอธิบาย">
            <a:extLst>
              <a:ext uri="{FF2B5EF4-FFF2-40B4-BE49-F238E27FC236}">
                <a16:creationId xmlns:a16="http://schemas.microsoft.com/office/drawing/2014/main" id="{9268888E-FCE4-4D6C-A73E-49175B2A1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1AA9EDC-2A59-4117-80B6-74C9B6EE8583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AB26FBB-C403-4C76-AA75-B0DD9B7C4A4D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718CE3C-DDD8-41B0-BB83-E5E43FACD4CF}"/>
              </a:ext>
            </a:extLst>
          </p:cNvPr>
          <p:cNvSpPr txBox="1"/>
          <p:nvPr/>
        </p:nvSpPr>
        <p:spPr>
          <a:xfrm>
            <a:off x="2154071" y="525780"/>
            <a:ext cx="28290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: 16 Parameter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Lysim_Z1-Lysim_Z16</a:t>
            </a:r>
          </a:p>
        </p:txBody>
      </p:sp>
    </p:spTree>
    <p:extLst>
      <p:ext uri="{BB962C8B-B14F-4D97-AF65-F5344CB8AC3E}">
        <p14:creationId xmlns:p14="http://schemas.microsoft.com/office/powerpoint/2010/main" val="293158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61898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577CAE2-2C31-4038-BA6D-6A852B372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8" b="5979"/>
          <a:stretch/>
        </p:blipFill>
        <p:spPr>
          <a:xfrm>
            <a:off x="2186694" y="1000760"/>
            <a:ext cx="951762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81781F9-8A05-4934-AE92-479D2D330B0C}"/>
              </a:ext>
            </a:extLst>
          </p:cNvPr>
          <p:cNvSpPr txBox="1"/>
          <p:nvPr/>
        </p:nvSpPr>
        <p:spPr>
          <a:xfrm>
            <a:off x="328176" y="312242"/>
            <a:ext cx="1119415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URL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AWD : https://docs.google.com/spreadsheets/d/1_bsC2smL3dhC5GsTlJMKHftN0cZHQSVHnGH1DBfkQRI/edit#gid=2003208410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FLOODED : https://docs.google.com/spreadsheets/d/1hsirFggd02iRq50E_vJxNl9UyJpLYVWdyhtCb9z3Was/edit#gid=2089177584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Saturat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https://docs.google.com/spreadsheets/d/1O2mlME4rW6s5klb92ZgSnn2k6UVYdthzZJnfF3MkwdM/edit#gid=1601617006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Class A Pan : </a:t>
            </a:r>
            <a:r>
              <a:rPr lang="en-US" sz="1600" dirty="0">
                <a:solidFill>
                  <a:srgbClr val="FF0000"/>
                </a:solidFill>
                <a:hlinkClick r:id="rId3"/>
              </a:rPr>
              <a:t>https://docs.google.com/spreadsheets/d/1gLAXQ4iRo55USK4pvjuv_jwbWbZWHl2O09G7VFbZj8E/edit#gid=175771411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Rainfall :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https://docs.google.com/spreadsheets/d/17BVp42uRo8MoJrmfVndtMXueouFG-HWqhKM14Vap7N8/edit#gid=2018974332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7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B2BA3C-E17B-4BA8-9989-1D544CDE2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1" r="82427"/>
          <a:stretch/>
        </p:blipFill>
        <p:spPr>
          <a:xfrm>
            <a:off x="1272988" y="0"/>
            <a:ext cx="869575" cy="6858000"/>
          </a:xfrm>
          <a:prstGeom prst="rect">
            <a:avLst/>
          </a:prstGeom>
        </p:spPr>
      </p:pic>
      <p:cxnSp>
        <p:nvCxnSpPr>
          <p:cNvPr id="7" name="ตัวเชื่อมต่อตรง 6">
            <a:extLst>
              <a:ext uri="{FF2B5EF4-FFF2-40B4-BE49-F238E27FC236}">
                <a16:creationId xmlns:a16="http://schemas.microsoft.com/office/drawing/2014/main" id="{2517CFD8-1285-4B3D-9388-333DA900670A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81A9E954-42F3-4881-BFC8-BBBA6026657C}"/>
              </a:ext>
            </a:extLst>
          </p:cNvPr>
          <p:cNvSpPr/>
          <p:nvPr/>
        </p:nvSpPr>
        <p:spPr>
          <a:xfrm>
            <a:off x="1275526" y="0"/>
            <a:ext cx="855534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79CFF67-B525-405A-BD3D-E16962FD9D05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7451A820-8FD7-47C3-8F39-A7CA8718C1B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DC4AFBD0-D894-41DD-B275-FE59B4DAE2E8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423E7A1-7F6D-413C-9327-C8EA1535B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964F9448-A7A6-45D3-B0BC-504A45A0D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9333" r="61084" b="13481"/>
          <a:stretch/>
        </p:blipFill>
        <p:spPr>
          <a:xfrm>
            <a:off x="2465890" y="175260"/>
            <a:ext cx="2312297" cy="5500949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E9A548D3-CAE9-43FE-B183-FA5A93B3EE19}"/>
              </a:ext>
            </a:extLst>
          </p:cNvPr>
          <p:cNvSpPr txBox="1"/>
          <p:nvPr/>
        </p:nvSpPr>
        <p:spPr>
          <a:xfrm>
            <a:off x="3379688" y="1051560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CTH_C9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E2A28718-2D1D-4886-93F8-DCD845C92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3" t="8445" r="39853" b="13202"/>
          <a:stretch/>
        </p:blipFill>
        <p:spPr>
          <a:xfrm>
            <a:off x="4980190" y="143116"/>
            <a:ext cx="2312289" cy="5567690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AF7A1943-785A-415C-BB55-8106DB090883}"/>
              </a:ext>
            </a:extLst>
          </p:cNvPr>
          <p:cNvSpPr txBox="1"/>
          <p:nvPr/>
        </p:nvSpPr>
        <p:spPr>
          <a:xfrm>
            <a:off x="3379688" y="2306618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AWD_A2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CTH_C10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A8E4615A-2F29-4A8E-8484-02FC68AF454F}"/>
              </a:ext>
            </a:extLst>
          </p:cNvPr>
          <p:cNvSpPr txBox="1"/>
          <p:nvPr/>
        </p:nvSpPr>
        <p:spPr>
          <a:xfrm>
            <a:off x="3379688" y="3628053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CTH_C11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E0CB11BF-993B-4EC0-912F-9E1BBF1D1789}"/>
              </a:ext>
            </a:extLst>
          </p:cNvPr>
          <p:cNvSpPr txBox="1"/>
          <p:nvPr/>
        </p:nvSpPr>
        <p:spPr>
          <a:xfrm>
            <a:off x="3379687" y="4922593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AWD_E3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CTH_C12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961B8B4-21F5-4B85-9538-9507A6FCB0E2}"/>
              </a:ext>
            </a:extLst>
          </p:cNvPr>
          <p:cNvSpPr txBox="1"/>
          <p:nvPr/>
        </p:nvSpPr>
        <p:spPr>
          <a:xfrm>
            <a:off x="5988418" y="959226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Soil_D1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CTH_C5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AWD_B1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F34C5921-5700-4905-86A7-3E245725A478}"/>
              </a:ext>
            </a:extLst>
          </p:cNvPr>
          <p:cNvSpPr txBox="1"/>
          <p:nvPr/>
        </p:nvSpPr>
        <p:spPr>
          <a:xfrm>
            <a:off x="5988418" y="2279403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Soil_D2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CTH_C6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AWD_B2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AE6DF10F-B27D-4D67-A8A5-E7D61E923E4B}"/>
              </a:ext>
            </a:extLst>
          </p:cNvPr>
          <p:cNvSpPr txBox="1"/>
          <p:nvPr/>
        </p:nvSpPr>
        <p:spPr>
          <a:xfrm>
            <a:off x="5988417" y="3535719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Soil_D3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CTH_C7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AWD_B3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5895DFE2-0D1C-4DA9-A2EB-15EC49013CC1}"/>
              </a:ext>
            </a:extLst>
          </p:cNvPr>
          <p:cNvSpPr txBox="1"/>
          <p:nvPr/>
        </p:nvSpPr>
        <p:spPr>
          <a:xfrm>
            <a:off x="5988416" y="4792035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Soil_D4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CTH_C8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AWD_E2 : 0 CM</a:t>
            </a:r>
            <a:endParaRPr lang="th-TH" sz="1200" dirty="0">
              <a:solidFill>
                <a:schemeClr val="bg1"/>
              </a:solidFill>
            </a:endParaRPr>
          </a:p>
        </p:txBody>
      </p:sp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88ED2D32-87A1-43A0-A2C9-31F7C411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66" t="10222" r="16912" b="12810"/>
          <a:stretch/>
        </p:blipFill>
        <p:spPr>
          <a:xfrm>
            <a:off x="7535142" y="289560"/>
            <a:ext cx="2594955" cy="5447760"/>
          </a:xfrm>
          <a:prstGeom prst="rect">
            <a:avLst/>
          </a:prstGeom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6216EC1C-B643-4B58-B1DE-4CEDE4691D25}"/>
              </a:ext>
            </a:extLst>
          </p:cNvPr>
          <p:cNvSpPr txBox="1"/>
          <p:nvPr/>
        </p:nvSpPr>
        <p:spPr>
          <a:xfrm>
            <a:off x="8686794" y="1051558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B2020AF8-E6E7-4226-B2D2-587849509F56}"/>
              </a:ext>
            </a:extLst>
          </p:cNvPr>
          <p:cNvSpPr txBox="1"/>
          <p:nvPr/>
        </p:nvSpPr>
        <p:spPr>
          <a:xfrm>
            <a:off x="8624182" y="2371735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AWD_A2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CTH_C2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18996290-6E5E-4393-8B92-28A609722A50}"/>
              </a:ext>
            </a:extLst>
          </p:cNvPr>
          <p:cNvSpPr txBox="1"/>
          <p:nvPr/>
        </p:nvSpPr>
        <p:spPr>
          <a:xfrm>
            <a:off x="8624181" y="3628053"/>
            <a:ext cx="1250288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CTH_C3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02AE52BF-8A89-4697-8192-AE819B21A66E}"/>
              </a:ext>
            </a:extLst>
          </p:cNvPr>
          <p:cNvSpPr txBox="1"/>
          <p:nvPr/>
        </p:nvSpPr>
        <p:spPr>
          <a:xfrm>
            <a:off x="8615357" y="4968614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AWD_E1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CTH_C4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8C05F3C-2BC1-4BDD-A6F9-1A4D49CAD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4" t="66047" b="17612"/>
          <a:stretch/>
        </p:blipFill>
        <p:spPr>
          <a:xfrm>
            <a:off x="2518658" y="5662930"/>
            <a:ext cx="7611439" cy="1120680"/>
          </a:xfrm>
          <a:prstGeom prst="rect">
            <a:avLst/>
          </a:prstGeom>
        </p:spPr>
      </p:pic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EE106AAB-2BAC-4C92-8023-32431E99163D}"/>
              </a:ext>
            </a:extLst>
          </p:cNvPr>
          <p:cNvSpPr txBox="1"/>
          <p:nvPr/>
        </p:nvSpPr>
        <p:spPr>
          <a:xfrm>
            <a:off x="3415551" y="5817671"/>
            <a:ext cx="1151811" cy="900246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CAP_F3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0B00F03C-1B04-48DF-9638-653A696C46EB}"/>
              </a:ext>
            </a:extLst>
          </p:cNvPr>
          <p:cNvSpPr txBox="1"/>
          <p:nvPr/>
        </p:nvSpPr>
        <p:spPr>
          <a:xfrm>
            <a:off x="6024280" y="5837010"/>
            <a:ext cx="1151811" cy="900246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CAP_F2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  <p:sp>
        <p:nvSpPr>
          <p:cNvPr id="57" name="กล่องข้อความ 56">
            <a:extLst>
              <a:ext uri="{FF2B5EF4-FFF2-40B4-BE49-F238E27FC236}">
                <a16:creationId xmlns:a16="http://schemas.microsoft.com/office/drawing/2014/main" id="{74C567D6-A926-4455-937C-109126FB9AC6}"/>
              </a:ext>
            </a:extLst>
          </p:cNvPr>
          <p:cNvSpPr txBox="1"/>
          <p:nvPr/>
        </p:nvSpPr>
        <p:spPr>
          <a:xfrm>
            <a:off x="8673419" y="5823492"/>
            <a:ext cx="1151811" cy="900246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CAP_F1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81781F9-8A05-4934-AE92-479D2D330B0C}"/>
              </a:ext>
            </a:extLst>
          </p:cNvPr>
          <p:cNvSpPr txBox="1"/>
          <p:nvPr/>
        </p:nvSpPr>
        <p:spPr>
          <a:xfrm>
            <a:off x="328176" y="312242"/>
            <a:ext cx="1119415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URL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AWD : https://docs.google.com/spreadsheets/d/1_bsC2smL3dhC5GsTlJMKHftN0cZHQSVHnGH1DBfkQRI/edit#gid=2003208410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FLOODED : https://docs.google.com/spreadsheets/d/1hsirFggd02iRq50E_vJxNl9UyJpLYVWdyhtCb9z3Was/edit#gid=2089177584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Saturat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https://docs.google.com/spreadsheets/d/1O2mlME4rW6s5klb92ZgSnn2k6UVYdthzZJnfF3MkwdM/edit#gid=1601617006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Class A Pan : </a:t>
            </a:r>
            <a:r>
              <a:rPr lang="en-US" sz="1600" dirty="0">
                <a:solidFill>
                  <a:srgbClr val="FF0000"/>
                </a:solidFill>
                <a:hlinkClick r:id="rId3"/>
              </a:rPr>
              <a:t>https://docs.google.com/spreadsheets/d/1gLAXQ4iRo55USK4pvjuv_jwbWbZWHl2O09G7VFbZj8E/edit#gid=175771411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Rainfall :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https://docs.google.com/spreadsheets/d/17BVp42uRo8MoJrmfVndtMXueouFG-HWqhKM14Vap7N8/edit#gid=2018974332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Lysimeter : </a:t>
            </a:r>
            <a:r>
              <a:rPr lang="en-US" sz="1100" dirty="0">
                <a:hlinkClick r:id="rId5"/>
              </a:rPr>
              <a:t>Lysimeter (Responses) - Google </a:t>
            </a:r>
            <a:r>
              <a:rPr lang="th-TH" sz="1100" dirty="0">
                <a:hlinkClick r:id="rId5"/>
              </a:rPr>
              <a:t>ชีต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0CAA0-E139-4C19-8D80-B302380ADBF8}"/>
              </a:ext>
            </a:extLst>
          </p:cNvPr>
          <p:cNvSpPr txBox="1"/>
          <p:nvPr/>
        </p:nvSpPr>
        <p:spPr>
          <a:xfrm>
            <a:off x="328176" y="2101362"/>
            <a:ext cx="99089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AWD (Responses) : </a:t>
            </a:r>
            <a:r>
              <a:rPr lang="en-US" sz="1400" dirty="0">
                <a:hlinkClick r:id="rId6"/>
              </a:rPr>
              <a:t>https://script.google.com/macros/s/AKfycbxxE23SBHICIiZaASF6iRKcHh5aunewTXz5kL0RGZJLa-sOAABHNBCwy-GlehVh8wQ/exec?action=getData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FLOODED (Responses): </a:t>
            </a:r>
            <a:r>
              <a:rPr lang="en-US" sz="1400" dirty="0">
                <a:hlinkClick r:id="rId7"/>
              </a:rPr>
              <a:t>https://script.google.com/macros/s/AKfycbyq992sG-XkLy8pbwkRnhVRuNBB5Dl7Chkb5fz14rKQ2FgbxreLb3cVqQp20B_6sg2l-A/exec?action=getData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SATURATED (Responses): </a:t>
            </a:r>
            <a:r>
              <a:rPr lang="en-US" sz="1400" dirty="0">
                <a:hlinkClick r:id="rId8"/>
              </a:rPr>
              <a:t>https://script.google.com/macros/s/AKfycbwncKxwj-oUBRCj-kWwBdrmPxeaYo8QBdkGdKlRIWoADVrt4SNe_KxdO5d40uCK5UfHfg/exec?action=getData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A Pan (Responses): </a:t>
            </a:r>
            <a:r>
              <a:rPr lang="en-US" sz="1400" dirty="0">
                <a:hlinkClick r:id="rId9"/>
              </a:rPr>
              <a:t>https://script.google.com/macros/s/AKfycbyS_6UXRFkw3DGNoXa-kk1cFY725ncq_7FpZmC-xXlNP6rp4iLe60ZSQV2t-BsXhHce/exec?action=getData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Raingauge</a:t>
            </a:r>
            <a:r>
              <a:rPr lang="en-US" sz="1400" dirty="0"/>
              <a:t> (Responses): </a:t>
            </a:r>
            <a:r>
              <a:rPr lang="en-US" sz="1400" dirty="0">
                <a:hlinkClick r:id="rId10"/>
              </a:rPr>
              <a:t>https://script.google.com/macros/s/AKfycbwYpwwX04KrwZ0e5b03lK1gN4htHHv-rkv7ukYOX6XzHcuFGo70owx0kP_Dr12l0wcY/exec?action=getData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Lysimeter (Responses): </a:t>
            </a:r>
            <a:r>
              <a:rPr lang="en-US" sz="1400" dirty="0">
                <a:hlinkClick r:id="rId11"/>
              </a:rPr>
              <a:t>https://script.google.com/macros/s/AKfycbyQvjhX67GAjurkBrO__i5qPuFCqZfC0_h4MLinQbmU82L7fWJE1M8GlcPfn938L08sxw/exec?action=getData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470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7B2B92-AEF2-4F87-A588-F65DADC16A74}"/>
              </a:ext>
            </a:extLst>
          </p:cNvPr>
          <p:cNvSpPr txBox="1"/>
          <p:nvPr/>
        </p:nvSpPr>
        <p:spPr>
          <a:xfrm>
            <a:off x="374072" y="625758"/>
            <a:ext cx="109894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Alternative Wetting and Drying (Responses) :</a:t>
            </a:r>
          </a:p>
          <a:p>
            <a:r>
              <a:rPr lang="en-US" sz="1200" dirty="0">
                <a:hlinkClick r:id="rId2"/>
              </a:rPr>
              <a:t>https://script.google.com/macros/s/AKfycbxpWEZxEVvlvMEJzUBq89y00ML9dpe71J7jYkQ_qyFPc35c-iPg5uszfr7Dzld6z02c/exec?action=getData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Saturated soil Irrigation (Responses) : </a:t>
            </a:r>
          </a:p>
          <a:p>
            <a:r>
              <a:rPr lang="en-US" sz="1200" dirty="0">
                <a:hlinkClick r:id="rId3"/>
              </a:rPr>
              <a:t>https://script.google.com/macros/s/AKfycbxN3VT7K0Bxw4N6breKfuvvLZQW-j9TFTQdLkGapB7REpBiJQ5ICWUWVB2UdNGiiVKsYw/exec?action=getData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Continuous Flooding (Responses) : </a:t>
            </a:r>
            <a:r>
              <a:rPr lang="en-US" sz="1200" dirty="0">
                <a:hlinkClick r:id="rId4"/>
              </a:rPr>
              <a:t>https://script.google.com/macros/s/AKfycbw9VEh3hp0KtFrRbfs8PdkG_0ufleVaQE8c9MnDBDKeeeqVkBkMcUrCZYi6TJxonw2VXg/exec?action=getData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184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ไม่มีคำอธิบาย">
            <a:extLst>
              <a:ext uri="{FF2B5EF4-FFF2-40B4-BE49-F238E27FC236}">
                <a16:creationId xmlns:a16="http://schemas.microsoft.com/office/drawing/2014/main" id="{30A39A20-F553-4FA6-85AB-96127E3D1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-1" b="461"/>
          <a:stretch/>
        </p:blipFill>
        <p:spPr bwMode="auto">
          <a:xfrm>
            <a:off x="2138083" y="1282"/>
            <a:ext cx="9842339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ตัวเชื่อมต่อตรง 64">
            <a:extLst>
              <a:ext uri="{FF2B5EF4-FFF2-40B4-BE49-F238E27FC236}">
                <a16:creationId xmlns:a16="http://schemas.microsoft.com/office/drawing/2014/main" id="{8D76B2AB-3E81-4A41-9EC5-B74D31BC54C8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สี่เหลี่ยมผืนผ้า 65">
            <a:extLst>
              <a:ext uri="{FF2B5EF4-FFF2-40B4-BE49-F238E27FC236}">
                <a16:creationId xmlns:a16="http://schemas.microsoft.com/office/drawing/2014/main" id="{23991C10-EC44-49D2-9E56-D9C0C9750374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67" name="สี่เหลี่ยมผืนผ้า 66">
            <a:extLst>
              <a:ext uri="{FF2B5EF4-FFF2-40B4-BE49-F238E27FC236}">
                <a16:creationId xmlns:a16="http://schemas.microsoft.com/office/drawing/2014/main" id="{D2D144EB-A344-42DB-8D45-0825BF35FB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สี่เหลี่ยมผืนผ้า 67">
            <a:extLst>
              <a:ext uri="{FF2B5EF4-FFF2-40B4-BE49-F238E27FC236}">
                <a16:creationId xmlns:a16="http://schemas.microsoft.com/office/drawing/2014/main" id="{77F128F6-246F-4C6B-B276-1213ECA36CE1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9" name="รูปภาพ 68">
            <a:extLst>
              <a:ext uri="{FF2B5EF4-FFF2-40B4-BE49-F238E27FC236}">
                <a16:creationId xmlns:a16="http://schemas.microsoft.com/office/drawing/2014/main" id="{A6962EFF-7F1D-43AD-9E60-68E7B929D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C9B63B0-6272-4BDA-B702-FB82D73BFE4C}"/>
              </a:ext>
            </a:extLst>
          </p:cNvPr>
          <p:cNvSpPr/>
          <p:nvPr/>
        </p:nvSpPr>
        <p:spPr>
          <a:xfrm>
            <a:off x="6690051" y="3209731"/>
            <a:ext cx="4320071" cy="141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72" name="Picture 2" descr="ไม่มีคำอธิบาย">
            <a:extLst>
              <a:ext uri="{FF2B5EF4-FFF2-40B4-BE49-F238E27FC236}">
                <a16:creationId xmlns:a16="http://schemas.microsoft.com/office/drawing/2014/main" id="{E83C6EDF-CF7C-40C8-870A-6F69EA54B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1" t="47548" r="8290" b="35046"/>
          <a:stretch/>
        </p:blipFill>
        <p:spPr bwMode="auto">
          <a:xfrm>
            <a:off x="6722709" y="3263379"/>
            <a:ext cx="2155370" cy="11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กล่องข้อความ 73">
            <a:extLst>
              <a:ext uri="{FF2B5EF4-FFF2-40B4-BE49-F238E27FC236}">
                <a16:creationId xmlns:a16="http://schemas.microsoft.com/office/drawing/2014/main" id="{6902EA77-C13E-4618-BC26-42D81F96CD4F}"/>
              </a:ext>
            </a:extLst>
          </p:cNvPr>
          <p:cNvSpPr txBox="1"/>
          <p:nvPr/>
        </p:nvSpPr>
        <p:spPr>
          <a:xfrm>
            <a:off x="7441614" y="3393511"/>
            <a:ext cx="1282508" cy="938719"/>
          </a:xfrm>
          <a:prstGeom prst="rect">
            <a:avLst/>
          </a:prstGeom>
          <a:solidFill>
            <a:srgbClr val="9D27E8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Rainfall</a:t>
            </a:r>
          </a:p>
          <a:p>
            <a:r>
              <a:rPr lang="en-US" sz="1100" dirty="0">
                <a:solidFill>
                  <a:schemeClr val="bg1"/>
                </a:solidFill>
              </a:rPr>
              <a:t>Tipping : 000</a:t>
            </a:r>
          </a:p>
          <a:p>
            <a:r>
              <a:rPr lang="en-US" sz="1100" dirty="0">
                <a:solidFill>
                  <a:schemeClr val="bg1"/>
                </a:solidFill>
              </a:rPr>
              <a:t>Value    :  000 mm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EA63D4A-765C-42B5-AF8B-F42D8CED3B0E}"/>
              </a:ext>
            </a:extLst>
          </p:cNvPr>
          <p:cNvSpPr txBox="1"/>
          <p:nvPr/>
        </p:nvSpPr>
        <p:spPr>
          <a:xfrm>
            <a:off x="2671255" y="4592495"/>
            <a:ext cx="49321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ดึงข้อมูล </a:t>
            </a:r>
            <a:r>
              <a:rPr lang="en-US" b="1" dirty="0">
                <a:solidFill>
                  <a:srgbClr val="FF0000"/>
                </a:solidFill>
              </a:rPr>
              <a:t>Class A Pan </a:t>
            </a:r>
            <a:r>
              <a:rPr lang="th-TH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F2</a:t>
            </a:r>
            <a:r>
              <a:rPr lang="th-TH" b="1" dirty="0">
                <a:solidFill>
                  <a:srgbClr val="FF0000"/>
                </a:solidFill>
              </a:rPr>
              <a:t>) มาแสดงก่อน</a:t>
            </a:r>
          </a:p>
          <a:p>
            <a:r>
              <a:rPr lang="en-US" b="1" dirty="0">
                <a:solidFill>
                  <a:srgbClr val="FF0000"/>
                </a:solidFill>
              </a:rPr>
              <a:t>: Wind Speed</a:t>
            </a:r>
          </a:p>
          <a:p>
            <a:r>
              <a:rPr lang="en-US" b="1" dirty="0">
                <a:solidFill>
                  <a:srgbClr val="FF0000"/>
                </a:solidFill>
              </a:rPr>
              <a:t>: temp</a:t>
            </a:r>
          </a:p>
          <a:p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Humi</a:t>
            </a:r>
            <a:endParaRPr lang="th-TH" b="1" dirty="0">
              <a:solidFill>
                <a:srgbClr val="FF0000"/>
              </a:solidFill>
            </a:endParaRPr>
          </a:p>
          <a:p>
            <a:r>
              <a:rPr lang="th-TH" b="1" dirty="0">
                <a:solidFill>
                  <a:srgbClr val="FF0000"/>
                </a:solidFill>
              </a:rPr>
              <a:t>ส่วน</a:t>
            </a:r>
            <a:r>
              <a:rPr lang="en-US" b="1" dirty="0">
                <a:solidFill>
                  <a:srgbClr val="FF0000"/>
                </a:solidFill>
              </a:rPr>
              <a:t> Rainfall </a:t>
            </a:r>
            <a:r>
              <a:rPr lang="th-TH" b="1" dirty="0">
                <a:solidFill>
                  <a:srgbClr val="FF0000"/>
                </a:solidFill>
              </a:rPr>
              <a:t>มี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6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>
            <a:extLst>
              <a:ext uri="{FF2B5EF4-FFF2-40B4-BE49-F238E27FC236}">
                <a16:creationId xmlns:a16="http://schemas.microsoft.com/office/drawing/2014/main" id="{47B0715F-D1F6-4D02-8E84-05E176A0382F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63ED841E-9CFD-40D9-9BCC-989E92662386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6EC0D2F3-D443-47DE-BC05-16BF4D5FCA20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7189E6D4-318F-4A83-B16F-8BF4329BDD42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F011209-E3EA-419F-AFDF-5AC9DC748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7D8E5BA-3E0A-4F4B-8D36-81703B857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2465890" y="701040"/>
            <a:ext cx="2312297" cy="4975169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9BDAAA8-33FE-4166-9E2F-6E7646C3C660}"/>
              </a:ext>
            </a:extLst>
          </p:cNvPr>
          <p:cNvSpPr txBox="1"/>
          <p:nvPr/>
        </p:nvSpPr>
        <p:spPr>
          <a:xfrm>
            <a:off x="4502496" y="88910"/>
            <a:ext cx="47313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LYSIMETER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A8636661-D3D0-4D93-9777-964AB030B811}"/>
              </a:ext>
            </a:extLst>
          </p:cNvPr>
          <p:cNvSpPr txBox="1"/>
          <p:nvPr/>
        </p:nvSpPr>
        <p:spPr>
          <a:xfrm>
            <a:off x="3379688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FF77B6D0-1386-4E82-BA59-5BA7BAAC55B2}"/>
              </a:ext>
            </a:extLst>
          </p:cNvPr>
          <p:cNvSpPr txBox="1"/>
          <p:nvPr/>
        </p:nvSpPr>
        <p:spPr>
          <a:xfrm>
            <a:off x="3379688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AWD_Z2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45229E4A-8CD1-4D6A-A1D7-327ED722852D}"/>
              </a:ext>
            </a:extLst>
          </p:cNvPr>
          <p:cNvSpPr txBox="1"/>
          <p:nvPr/>
        </p:nvSpPr>
        <p:spPr>
          <a:xfrm>
            <a:off x="3379688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AWD_Z3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21245CB-3022-4B55-BE14-F4437E64E397}"/>
              </a:ext>
            </a:extLst>
          </p:cNvPr>
          <p:cNvSpPr txBox="1"/>
          <p:nvPr/>
        </p:nvSpPr>
        <p:spPr>
          <a:xfrm>
            <a:off x="3379687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AWD_Z4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6" name="รูปภาพ 35">
            <a:extLst>
              <a:ext uri="{FF2B5EF4-FFF2-40B4-BE49-F238E27FC236}">
                <a16:creationId xmlns:a16="http://schemas.microsoft.com/office/drawing/2014/main" id="{AF5F410D-3256-4409-831A-5B5F47427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5016257" y="701040"/>
            <a:ext cx="2312297" cy="4975169"/>
          </a:xfrm>
          <a:prstGeom prst="rect">
            <a:avLst/>
          </a:prstGeom>
        </p:spPr>
      </p:pic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9D336C84-5E6B-47B3-B4A0-786341F56D74}"/>
              </a:ext>
            </a:extLst>
          </p:cNvPr>
          <p:cNvSpPr txBox="1"/>
          <p:nvPr/>
        </p:nvSpPr>
        <p:spPr>
          <a:xfrm>
            <a:off x="5930055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AWD_Z5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0BA6275E-F97E-4938-A17E-4364D1493436}"/>
              </a:ext>
            </a:extLst>
          </p:cNvPr>
          <p:cNvSpPr txBox="1"/>
          <p:nvPr/>
        </p:nvSpPr>
        <p:spPr>
          <a:xfrm>
            <a:off x="5930055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AWD_Z6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71BF62AB-D1DA-4213-B76A-225558E20151}"/>
              </a:ext>
            </a:extLst>
          </p:cNvPr>
          <p:cNvSpPr txBox="1"/>
          <p:nvPr/>
        </p:nvSpPr>
        <p:spPr>
          <a:xfrm>
            <a:off x="5930055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AWD_Z7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4F22E14B-5AEB-4BCB-944F-873884833806}"/>
              </a:ext>
            </a:extLst>
          </p:cNvPr>
          <p:cNvSpPr txBox="1"/>
          <p:nvPr/>
        </p:nvSpPr>
        <p:spPr>
          <a:xfrm>
            <a:off x="5930054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AWD_Z8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1" name="รูปภาพ 40">
            <a:extLst>
              <a:ext uri="{FF2B5EF4-FFF2-40B4-BE49-F238E27FC236}">
                <a16:creationId xmlns:a16="http://schemas.microsoft.com/office/drawing/2014/main" id="{1D45B4F3-999B-4D32-AB33-8D8D0E0BA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7524664" y="701040"/>
            <a:ext cx="2312297" cy="4975169"/>
          </a:xfrm>
          <a:prstGeom prst="rect">
            <a:avLst/>
          </a:prstGeom>
        </p:spPr>
      </p:pic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943E56DD-3A5F-4FCC-BADB-9045920052E9}"/>
              </a:ext>
            </a:extLst>
          </p:cNvPr>
          <p:cNvSpPr txBox="1"/>
          <p:nvPr/>
        </p:nvSpPr>
        <p:spPr>
          <a:xfrm>
            <a:off x="8438462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AWD_Z9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497A880A-21D9-4688-B044-D2A029BFDC11}"/>
              </a:ext>
            </a:extLst>
          </p:cNvPr>
          <p:cNvSpPr txBox="1"/>
          <p:nvPr/>
        </p:nvSpPr>
        <p:spPr>
          <a:xfrm>
            <a:off x="8438462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AWD_Z10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8C89B5FA-8AA0-4280-B625-0508C534D78B}"/>
              </a:ext>
            </a:extLst>
          </p:cNvPr>
          <p:cNvSpPr txBox="1"/>
          <p:nvPr/>
        </p:nvSpPr>
        <p:spPr>
          <a:xfrm>
            <a:off x="8438462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AWD_Z11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44C23E14-D4CC-4E18-9999-1C89A2D0EA01}"/>
              </a:ext>
            </a:extLst>
          </p:cNvPr>
          <p:cNvSpPr txBox="1"/>
          <p:nvPr/>
        </p:nvSpPr>
        <p:spPr>
          <a:xfrm>
            <a:off x="8438461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AWD_Z12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6" name="รูปภาพ 45">
            <a:extLst>
              <a:ext uri="{FF2B5EF4-FFF2-40B4-BE49-F238E27FC236}">
                <a16:creationId xmlns:a16="http://schemas.microsoft.com/office/drawing/2014/main" id="{ED319A23-5623-4175-891E-BC08D049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9876314" y="701040"/>
            <a:ext cx="2312297" cy="4975169"/>
          </a:xfrm>
          <a:prstGeom prst="rect">
            <a:avLst/>
          </a:prstGeom>
        </p:spPr>
      </p:pic>
      <p:sp>
        <p:nvSpPr>
          <p:cNvPr id="47" name="กล่องข้อความ 46">
            <a:extLst>
              <a:ext uri="{FF2B5EF4-FFF2-40B4-BE49-F238E27FC236}">
                <a16:creationId xmlns:a16="http://schemas.microsoft.com/office/drawing/2014/main" id="{8D895744-691B-41CE-B06B-49F63ABC410A}"/>
              </a:ext>
            </a:extLst>
          </p:cNvPr>
          <p:cNvSpPr txBox="1"/>
          <p:nvPr/>
        </p:nvSpPr>
        <p:spPr>
          <a:xfrm>
            <a:off x="10790112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AWD_Z13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BF59B566-3E3D-4202-8280-AE0DDA800937}"/>
              </a:ext>
            </a:extLst>
          </p:cNvPr>
          <p:cNvSpPr txBox="1"/>
          <p:nvPr/>
        </p:nvSpPr>
        <p:spPr>
          <a:xfrm>
            <a:off x="10790112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AWD_Z14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F70DEA0F-1BC8-4467-BE79-F29AE78E411C}"/>
              </a:ext>
            </a:extLst>
          </p:cNvPr>
          <p:cNvSpPr txBox="1"/>
          <p:nvPr/>
        </p:nvSpPr>
        <p:spPr>
          <a:xfrm>
            <a:off x="10790112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AWD_Z15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E06352D4-994A-4D37-9657-60773992CE1C}"/>
              </a:ext>
            </a:extLst>
          </p:cNvPr>
          <p:cNvSpPr txBox="1"/>
          <p:nvPr/>
        </p:nvSpPr>
        <p:spPr>
          <a:xfrm>
            <a:off x="10790111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AWD_Z16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9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95230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ED8CB39-3CB4-4333-8E26-9158EDCDC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57"/>
          <a:stretch/>
        </p:blipFill>
        <p:spPr>
          <a:xfrm>
            <a:off x="0" y="0"/>
            <a:ext cx="2164080" cy="6858000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8034E86-B3C2-4E3E-89ED-7DFB84FD51F5}"/>
              </a:ext>
            </a:extLst>
          </p:cNvPr>
          <p:cNvSpPr/>
          <p:nvPr/>
        </p:nvSpPr>
        <p:spPr>
          <a:xfrm>
            <a:off x="4905375" y="3200400"/>
            <a:ext cx="229552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85DAA7DD-8BE3-4F07-84B3-DA5DB0E2B0D2}"/>
              </a:ext>
            </a:extLst>
          </p:cNvPr>
          <p:cNvSpPr/>
          <p:nvPr/>
        </p:nvSpPr>
        <p:spPr>
          <a:xfrm>
            <a:off x="7212329" y="3200400"/>
            <a:ext cx="264795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8D35ABC6-F240-47F2-9FE6-B726ACC5BB94}"/>
              </a:ext>
            </a:extLst>
          </p:cNvPr>
          <p:cNvSpPr/>
          <p:nvPr/>
        </p:nvSpPr>
        <p:spPr>
          <a:xfrm rot="10800000">
            <a:off x="7278051" y="3246120"/>
            <a:ext cx="133350" cy="13716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1B5C631-1EC7-4BB4-BEAB-9039C11FC9FF}"/>
              </a:ext>
            </a:extLst>
          </p:cNvPr>
          <p:cNvSpPr txBox="1"/>
          <p:nvPr/>
        </p:nvSpPr>
        <p:spPr>
          <a:xfrm>
            <a:off x="4905374" y="3429000"/>
            <a:ext cx="22955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Alternative Wetting and Drying</a:t>
            </a:r>
          </a:p>
          <a:p>
            <a:r>
              <a:rPr lang="en-US" sz="1200" dirty="0"/>
              <a:t>Saturated soil Irrigation</a:t>
            </a:r>
          </a:p>
          <a:p>
            <a:r>
              <a:rPr lang="en-US" sz="1200" dirty="0"/>
              <a:t>Continuous Flooding</a:t>
            </a:r>
          </a:p>
          <a:p>
            <a:endParaRPr lang="th-TH" sz="12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174046" y="4328342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Alternative Wetting and Drying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DD2DE-BD1A-4A36-91BD-16CC39244E0C}"/>
              </a:ext>
            </a:extLst>
          </p:cNvPr>
          <p:cNvGraphicFramePr>
            <a:graphicFrameLocks noGrp="1"/>
          </p:cNvGraphicFramePr>
          <p:nvPr/>
        </p:nvGraphicFramePr>
        <p:xfrm>
          <a:off x="299899" y="4718185"/>
          <a:ext cx="1002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767461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828167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787273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AWD_A4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AWD_E3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CTH_C9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CTH_C10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Water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Humi_F1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1" name="กล่องข้อความ 9">
            <a:extLst>
              <a:ext uri="{FF2B5EF4-FFF2-40B4-BE49-F238E27FC236}">
                <a16:creationId xmlns:a16="http://schemas.microsoft.com/office/drawing/2014/main" id="{CC626D98-1199-45D7-B462-59EDF80F83C7}"/>
              </a:ext>
            </a:extLst>
          </p:cNvPr>
          <p:cNvSpPr txBox="1"/>
          <p:nvPr/>
        </p:nvSpPr>
        <p:spPr>
          <a:xfrm>
            <a:off x="174046" y="5019231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Saturated soil Irrigation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878F5BAC-BF09-4116-851E-110F7026483C}"/>
              </a:ext>
            </a:extLst>
          </p:cNvPr>
          <p:cNvGraphicFramePr>
            <a:graphicFrameLocks noGrp="1"/>
          </p:cNvGraphicFramePr>
          <p:nvPr/>
        </p:nvGraphicFramePr>
        <p:xfrm>
          <a:off x="283802" y="5417773"/>
          <a:ext cx="12567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778574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778574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778574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767461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  <a:gridCol w="828167">
                  <a:extLst>
                    <a:ext uri="{9D8B030D-6E8A-4147-A177-3AD203B41FA5}">
                      <a16:colId xmlns:a16="http://schemas.microsoft.com/office/drawing/2014/main" val="326951215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965637348"/>
                    </a:ext>
                  </a:extLst>
                </a:gridCol>
                <a:gridCol w="787273">
                  <a:extLst>
                    <a:ext uri="{9D8B030D-6E8A-4147-A177-3AD203B41FA5}">
                      <a16:colId xmlns:a16="http://schemas.microsoft.com/office/drawing/2014/main" val="298195810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06546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AWD_B1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AWD_B2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AWD_B3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AWD_E2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CTH_C7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CTH_C8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Water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Humi_F2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3" name="กล่องข้อความ 9">
            <a:extLst>
              <a:ext uri="{FF2B5EF4-FFF2-40B4-BE49-F238E27FC236}">
                <a16:creationId xmlns:a16="http://schemas.microsoft.com/office/drawing/2014/main" id="{5789E8D7-2108-49DD-9624-ABC6311042D1}"/>
              </a:ext>
            </a:extLst>
          </p:cNvPr>
          <p:cNvSpPr txBox="1"/>
          <p:nvPr/>
        </p:nvSpPr>
        <p:spPr>
          <a:xfrm>
            <a:off x="172365" y="5749882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Continuous Flooding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56CFEF4-2C7F-4296-928A-5E8B9E8BC517}"/>
              </a:ext>
            </a:extLst>
          </p:cNvPr>
          <p:cNvGraphicFramePr>
            <a:graphicFrameLocks noGrp="1"/>
          </p:cNvGraphicFramePr>
          <p:nvPr/>
        </p:nvGraphicFramePr>
        <p:xfrm>
          <a:off x="298218" y="6139725"/>
          <a:ext cx="1002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767461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828167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787273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AWD_A1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AWD_E1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Water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Humi_F3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5" name="กล่องข้อความ 9">
            <a:extLst>
              <a:ext uri="{FF2B5EF4-FFF2-40B4-BE49-F238E27FC236}">
                <a16:creationId xmlns:a16="http://schemas.microsoft.com/office/drawing/2014/main" id="{A23E9793-B1F7-405A-942B-49EA6186BDDF}"/>
              </a:ext>
            </a:extLst>
          </p:cNvPr>
          <p:cNvSpPr txBox="1"/>
          <p:nvPr/>
        </p:nvSpPr>
        <p:spPr>
          <a:xfrm>
            <a:off x="7526394" y="3318225"/>
            <a:ext cx="47313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UNIT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CTH,AWD : CM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SOIL : %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WATER : CM, Wind : m/s, Temp : </a:t>
            </a:r>
            <a:r>
              <a:rPr lang="en-US" sz="1800" dirty="0" err="1">
                <a:solidFill>
                  <a:srgbClr val="FF0000"/>
                </a:solidFill>
              </a:rPr>
              <a:t>C,Humi</a:t>
            </a:r>
            <a:r>
              <a:rPr lang="en-US" sz="1800" dirty="0">
                <a:solidFill>
                  <a:srgbClr val="FF0000"/>
                </a:solidFill>
              </a:rPr>
              <a:t> : %</a:t>
            </a:r>
          </a:p>
        </p:txBody>
      </p:sp>
    </p:spTree>
    <p:extLst>
      <p:ext uri="{BB962C8B-B14F-4D97-AF65-F5344CB8AC3E}">
        <p14:creationId xmlns:p14="http://schemas.microsoft.com/office/powerpoint/2010/main" val="252775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/>
          <a:stretch/>
        </p:blipFill>
        <p:spPr bwMode="auto">
          <a:xfrm>
            <a:off x="2164080" y="0"/>
            <a:ext cx="1002792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FF1046E1-0375-4A82-A260-FFFCC4B691CE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0F5AA78D-DDD8-4A3F-A174-07A86FCFB68D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D622C2-D695-41F8-A538-E61804460F7F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65E6D8AF-CB39-45BE-A817-2941CD2745D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3DC9000-A417-4CC2-BFB4-1EF8014F6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15" name="กล่องข้อความ 9">
            <a:extLst>
              <a:ext uri="{FF2B5EF4-FFF2-40B4-BE49-F238E27FC236}">
                <a16:creationId xmlns:a16="http://schemas.microsoft.com/office/drawing/2014/main" id="{905F6EFE-7E04-473E-9821-6219F4CD2F02}"/>
              </a:ext>
            </a:extLst>
          </p:cNvPr>
          <p:cNvSpPr txBox="1"/>
          <p:nvPr/>
        </p:nvSpPr>
        <p:spPr>
          <a:xfrm>
            <a:off x="1352474" y="4016108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Weather Station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535C94EC-610A-40F5-9109-67FFBD5DC247}"/>
              </a:ext>
            </a:extLst>
          </p:cNvPr>
          <p:cNvGraphicFramePr>
            <a:graphicFrameLocks noGrp="1"/>
          </p:cNvGraphicFramePr>
          <p:nvPr/>
        </p:nvGraphicFramePr>
        <p:xfrm>
          <a:off x="1478327" y="4405951"/>
          <a:ext cx="98353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1294829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1654683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1174496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1008253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 Speed</a:t>
                      </a:r>
                      <a:r>
                        <a:rPr lang="th-TH" sz="1200" dirty="0"/>
                        <a:t>(</a:t>
                      </a:r>
                      <a:r>
                        <a:rPr lang="en-US" sz="1200" dirty="0"/>
                        <a:t>m/s</a:t>
                      </a:r>
                      <a:r>
                        <a:rPr lang="th-TH" sz="1200" dirty="0"/>
                        <a:t>)</a:t>
                      </a: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Wind direction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delta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Pyranometer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W/m2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Solar Radiation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W/m2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Temperature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Humidity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Rainfall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mm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3426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1234</Words>
  <Application>Microsoft Office PowerPoint</Application>
  <PresentationFormat>Widescreen</PresentationFormat>
  <Paragraphs>242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PIYATHAT PANTHONG</dc:creator>
  <cp:lastModifiedBy>365 Pro Plus</cp:lastModifiedBy>
  <cp:revision>39</cp:revision>
  <dcterms:created xsi:type="dcterms:W3CDTF">2022-02-20T05:48:38Z</dcterms:created>
  <dcterms:modified xsi:type="dcterms:W3CDTF">2022-03-12T09:09:59Z</dcterms:modified>
</cp:coreProperties>
</file>