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72" r:id="rId4"/>
    <p:sldId id="259" r:id="rId5"/>
    <p:sldId id="265" r:id="rId6"/>
    <p:sldId id="262" r:id="rId7"/>
    <p:sldId id="260" r:id="rId8"/>
    <p:sldId id="261" r:id="rId9"/>
    <p:sldId id="266" r:id="rId10"/>
    <p:sldId id="264" r:id="rId11"/>
    <p:sldId id="267" r:id="rId12"/>
    <p:sldId id="268" r:id="rId13"/>
    <p:sldId id="269" r:id="rId14"/>
    <p:sldId id="270" r:id="rId15"/>
    <p:sldId id="271" r:id="rId16"/>
    <p:sldId id="258" r:id="rId1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27E8"/>
    <a:srgbClr val="1DBD45"/>
    <a:srgbClr val="2B29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AE48F20-75FB-4887-86DC-20FAA2B6F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96CFC5D6-2FA1-438E-ACB6-CA81677B5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0BD8A04-832F-4BB0-BC31-BE2C68C95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11CD-02F0-4221-AD8C-2FBDC4F2E84D}" type="datetimeFigureOut">
              <a:rPr lang="th-TH" smtClean="0"/>
              <a:t>27/02/65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84C6047-B8F4-47AE-BFE3-40646C35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768B21D-3E7A-448F-8AFF-417518ED6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14E4-A8BD-4655-8C7D-261BED10A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687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27B7CE9-35B5-4B50-98A9-6F277268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65717B21-8627-42A8-8EAF-42C3E1C33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8300D97-887A-4F6C-A996-FFFE343E1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11CD-02F0-4221-AD8C-2FBDC4F2E84D}" type="datetimeFigureOut">
              <a:rPr lang="th-TH" smtClean="0"/>
              <a:t>27/02/65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CE80EC0-5716-4E05-ABB9-80A61BDA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005D645-9C41-4BEB-8B0A-31DF568D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14E4-A8BD-4655-8C7D-261BED10A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2876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F88ED14F-FD08-48EB-BA0F-D5A304023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5DC6B2AC-07A2-4A2F-ABDE-14B3EB70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3E3401A-883E-45CD-A573-44E2E4761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11CD-02F0-4221-AD8C-2FBDC4F2E84D}" type="datetimeFigureOut">
              <a:rPr lang="th-TH" smtClean="0"/>
              <a:t>27/02/65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1913CF7-F32D-4291-8FCA-9A0B364D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2561B5D-0712-4D76-8EAC-8DAB503A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14E4-A8BD-4655-8C7D-261BED10A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4278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71E8179-3EF4-488B-91C7-823368EF6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C84F4E2-6774-47BF-84FE-9E4D6315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F10DB90-3C31-4B33-8C6E-1BEE521DA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11CD-02F0-4221-AD8C-2FBDC4F2E84D}" type="datetimeFigureOut">
              <a:rPr lang="th-TH" smtClean="0"/>
              <a:t>27/02/65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02B5168-A2BF-422D-82AA-4FDBABDC7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867D680-67EB-41FE-BA14-666C58D1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14E4-A8BD-4655-8C7D-261BED10A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3372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E07E92F-0D4B-4588-AE10-61981E20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0E92393B-06D1-4DCE-B772-B12F4CC34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8380A87-F726-4930-8E41-57ADBC329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11CD-02F0-4221-AD8C-2FBDC4F2E84D}" type="datetimeFigureOut">
              <a:rPr lang="th-TH" smtClean="0"/>
              <a:t>27/02/65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5DE4EFA-AAC4-456B-9E21-E61B3564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F10E39A-258A-4874-B7F4-CF24E65D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14E4-A8BD-4655-8C7D-261BED10A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067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470B081-D84C-4C0E-B3CA-5E8F01B8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8003CE1-898F-4CA7-B125-971B87882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9386F77D-4072-4472-8344-32B621604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172B2B1-1275-499F-B529-A58E4649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11CD-02F0-4221-AD8C-2FBDC4F2E84D}" type="datetimeFigureOut">
              <a:rPr lang="th-TH" smtClean="0"/>
              <a:t>27/02/65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9D91B2C-9A23-4DCD-A1CE-DCF9A8F0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2E207F19-5E0E-4E97-9D8C-F105450C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14E4-A8BD-4655-8C7D-261BED10A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2259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32A7C50-20CA-40B5-9D69-A7666117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4057C3EC-BD4C-49D1-B3A1-2934C0059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E6833AD0-5515-4567-8C33-E8DAA4CDD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627C1E6E-8BBC-4C63-A465-32962B9BE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AC6B8E90-3203-4D67-8CB3-DC0693455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C589760D-D26D-4724-8188-FB7B98ED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11CD-02F0-4221-AD8C-2FBDC4F2E84D}" type="datetimeFigureOut">
              <a:rPr lang="th-TH" smtClean="0"/>
              <a:t>27/02/65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205F320D-9F54-4A57-ACF8-B7F1757D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0D7448C7-B394-417F-A674-B6300870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14E4-A8BD-4655-8C7D-261BED10A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0394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1A9A555-963A-4ED8-91BB-33992213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DAD73E98-99A1-42C6-A720-8ED2A481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11CD-02F0-4221-AD8C-2FBDC4F2E84D}" type="datetimeFigureOut">
              <a:rPr lang="th-TH" smtClean="0"/>
              <a:t>27/02/65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15B7556C-C316-490A-A880-1BC21BF7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F5922BBB-511A-4C7F-B81B-98332ED95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14E4-A8BD-4655-8C7D-261BED10A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5903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64D8747B-FAAB-4A18-8B09-0592ACFE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11CD-02F0-4221-AD8C-2FBDC4F2E84D}" type="datetimeFigureOut">
              <a:rPr lang="th-TH" smtClean="0"/>
              <a:t>27/02/65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BAFD4C6F-BBCD-4671-8426-7DE7AF68D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F12D8FB0-392B-43E4-B588-23631FFE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14E4-A8BD-4655-8C7D-261BED10A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513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8C75F4D-5D34-4941-A313-D0C3B9A9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7A198DC-D6B6-4B6F-B533-0E226F200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50A697D5-B23B-426C-B560-940E16DFD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442E9945-D7B6-45A6-9776-FAAD0670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11CD-02F0-4221-AD8C-2FBDC4F2E84D}" type="datetimeFigureOut">
              <a:rPr lang="th-TH" smtClean="0"/>
              <a:t>27/02/65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DD457911-BBB6-440F-9518-AD197C3AD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0524C1C1-E109-42AD-9C58-CD04DEA5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14E4-A8BD-4655-8C7D-261BED10A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0408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84C307A-3BD2-4131-A3D7-3FB5B29D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E3F3F658-E50B-41C2-85D0-EC43E68FA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EF6200D6-D1FA-4055-8A58-B46059F24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67FDD961-7B87-40BD-BA9E-8F729F18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11CD-02F0-4221-AD8C-2FBDC4F2E84D}" type="datetimeFigureOut">
              <a:rPr lang="th-TH" smtClean="0"/>
              <a:t>27/02/65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9A46109F-81E3-4FED-A941-CA5EAF8C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6FEC6392-7276-4734-A967-A5AA7501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14E4-A8BD-4655-8C7D-261BED10A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3466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B2CB0361-CC3E-405D-A4A2-DAF4297C1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856D3551-EB78-44DC-A1A6-7E161D5A4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75EEE79-714B-4777-B6A1-3F19EAD7C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11CD-02F0-4221-AD8C-2FBDC4F2E84D}" type="datetimeFigureOut">
              <a:rPr lang="th-TH" smtClean="0"/>
              <a:t>27/02/65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C8F354B-97F9-44EC-8CDD-5FA1A0C22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2C4B0B5-0736-4198-A103-EAD5E731A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A14E4-A8BD-4655-8C7D-261BED10A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0095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gLAXQ4iRo55USK4pvjuv_jwbWbZWHl2O09G7VFbZj8E/edit#gid=175771411" TargetMode="External"/><Relationship Id="rId2" Type="http://schemas.openxmlformats.org/officeDocument/2006/relationships/hyperlink" Target="https://docs.google.com/spreadsheets/d/1O2mlME4rW6s5klb92ZgSnn2k6UVYdthzZJnfF3MkwdM/edit#gid=160161700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spreadsheets/d/17BVp42uRo8MoJrmfVndtMXueouFG-HWqhKM14Vap7N8/edit#gid=201897433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cript.google.com/macros/s/AKfycbwncKxwj-oUBRCj-kWwBdrmPxeaYo8QBdkGdKlRIWoADVrt4SNe_KxdO5d40uCK5UfHfg/exec?action=getData" TargetMode="External"/><Relationship Id="rId3" Type="http://schemas.openxmlformats.org/officeDocument/2006/relationships/hyperlink" Target="https://docs.google.com/spreadsheets/d/1gLAXQ4iRo55USK4pvjuv_jwbWbZWHl2O09G7VFbZj8E/edit#gid=175771411" TargetMode="External"/><Relationship Id="rId7" Type="http://schemas.openxmlformats.org/officeDocument/2006/relationships/hyperlink" Target="https://script.google.com/macros/s/AKfycbyq992sG-XkLy8pbwkRnhVRuNBB5Dl7Chkb5fz14rKQ2FgbxreLb3cVqQp20B_6sg2l-A/exec?action=getData" TargetMode="External"/><Relationship Id="rId2" Type="http://schemas.openxmlformats.org/officeDocument/2006/relationships/hyperlink" Target="https://docs.google.com/spreadsheets/d/1O2mlME4rW6s5klb92ZgSnn2k6UVYdthzZJnfF3MkwdM/edit#gid=160161700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ript.google.com/macros/s/AKfycbxxE23SBHICIiZaASF6iRKcHh5aunewTXz5kL0RGZJLa-sOAABHNBCwy-GlehVh8wQ/exec?action=getData" TargetMode="External"/><Relationship Id="rId11" Type="http://schemas.openxmlformats.org/officeDocument/2006/relationships/hyperlink" Target="https://script.google.com/macros/s/AKfycbyQvjhX67GAjurkBrO__i5qPuFCqZfC0_h4MLinQbmU82L7fWJE1M8GlcPfn938L08sxw/exec?action=getData" TargetMode="External"/><Relationship Id="rId5" Type="http://schemas.openxmlformats.org/officeDocument/2006/relationships/hyperlink" Target="https://docs.google.com/spreadsheets/d/1eDcqzon6A_9KoIN7P9ZEKCRVXNlVE_DqEkMZLgC8nqo/edit?resourcekey&amp;fbclid=IwAR0OmvNHtDyYfJoJRqIYNXNezSyuF-zRD6wUpXKZ2el3LTZ8R8uZXsGbeJk#gid=899942556" TargetMode="External"/><Relationship Id="rId10" Type="http://schemas.openxmlformats.org/officeDocument/2006/relationships/hyperlink" Target="https://script.google.com/macros/s/AKfycbwYpwwX04KrwZ0e5b03lK1gN4htHHv-rkv7ukYOX6XzHcuFGo70owx0kP_Dr12l0wcY/exec?action=getData" TargetMode="External"/><Relationship Id="rId4" Type="http://schemas.openxmlformats.org/officeDocument/2006/relationships/hyperlink" Target="https://docs.google.com/spreadsheets/d/17BVp42uRo8MoJrmfVndtMXueouFG-HWqhKM14Vap7N8/edit#gid=2018974332" TargetMode="External"/><Relationship Id="rId9" Type="http://schemas.openxmlformats.org/officeDocument/2006/relationships/hyperlink" Target="https://script.google.com/macros/s/AKfycbyS_6UXRFkw3DGNoXa-kk1cFY725ncq_7FpZmC-xXlNP6rp4iLe60ZSQV2t-BsXhHce/exec?action=getDat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C626A5EC-621A-4242-BFF6-7A793F20F754}"/>
              </a:ext>
            </a:extLst>
          </p:cNvPr>
          <p:cNvSpPr txBox="1"/>
          <p:nvPr/>
        </p:nvSpPr>
        <p:spPr>
          <a:xfrm>
            <a:off x="3730336" y="2875002"/>
            <a:ext cx="4731328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FF0000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46335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C626A5EC-621A-4242-BFF6-7A793F20F754}"/>
              </a:ext>
            </a:extLst>
          </p:cNvPr>
          <p:cNvSpPr txBox="1"/>
          <p:nvPr/>
        </p:nvSpPr>
        <p:spPr>
          <a:xfrm>
            <a:off x="3730336" y="2875002"/>
            <a:ext cx="4731328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FF0000"/>
                </a:solidFill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076226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ไม่มีคำอธิบาย">
            <a:extLst>
              <a:ext uri="{FF2B5EF4-FFF2-40B4-BE49-F238E27FC236}">
                <a16:creationId xmlns:a16="http://schemas.microsoft.com/office/drawing/2014/main" id="{151F9A19-07BA-45C7-B198-DA9C2AE0E3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9" t="5424"/>
          <a:stretch/>
        </p:blipFill>
        <p:spPr bwMode="auto">
          <a:xfrm>
            <a:off x="2194015" y="24010"/>
            <a:ext cx="9997986" cy="683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0ED8CB39-3CB4-4333-8E26-9158EDCDCF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757"/>
          <a:stretch/>
        </p:blipFill>
        <p:spPr>
          <a:xfrm>
            <a:off x="0" y="0"/>
            <a:ext cx="2164080" cy="6858000"/>
          </a:xfrm>
          <a:prstGeom prst="rect">
            <a:avLst/>
          </a:prstGeom>
        </p:spPr>
      </p:pic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C6B28217-F469-4E38-9FD1-3380A010170D}"/>
              </a:ext>
            </a:extLst>
          </p:cNvPr>
          <p:cNvSpPr txBox="1"/>
          <p:nvPr/>
        </p:nvSpPr>
        <p:spPr>
          <a:xfrm>
            <a:off x="4827344" y="6523204"/>
            <a:ext cx="47313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D/M/Y</a:t>
            </a: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16B8854D-ECD4-4BB6-BEBA-D084A5F89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899" y="578515"/>
            <a:ext cx="1895844" cy="786954"/>
          </a:xfrm>
          <a:prstGeom prst="rect">
            <a:avLst/>
          </a:prstGeom>
        </p:spPr>
      </p:pic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5D914CFB-71D3-4488-A334-6DCB86BE533A}"/>
              </a:ext>
            </a:extLst>
          </p:cNvPr>
          <p:cNvSpPr txBox="1"/>
          <p:nvPr/>
        </p:nvSpPr>
        <p:spPr>
          <a:xfrm rot="16200000">
            <a:off x="1945079" y="3713766"/>
            <a:ext cx="47313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67795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ตัวเชื่อมต่อตรง 8">
            <a:extLst>
              <a:ext uri="{FF2B5EF4-FFF2-40B4-BE49-F238E27FC236}">
                <a16:creationId xmlns:a16="http://schemas.microsoft.com/office/drawing/2014/main" id="{FF1046E1-0375-4A82-A260-FFFCC4B691CE}"/>
              </a:ext>
            </a:extLst>
          </p:cNvPr>
          <p:cNvCxnSpPr/>
          <p:nvPr/>
        </p:nvCxnSpPr>
        <p:spPr>
          <a:xfrm>
            <a:off x="2142565" y="0"/>
            <a:ext cx="0" cy="685800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0F5AA78D-DDD8-4A3F-A174-07A86FCFB68D}"/>
              </a:ext>
            </a:extLst>
          </p:cNvPr>
          <p:cNvSpPr/>
          <p:nvPr/>
        </p:nvSpPr>
        <p:spPr>
          <a:xfrm>
            <a:off x="1275526" y="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Irrigation</a:t>
            </a:r>
            <a:endParaRPr lang="th-TH" sz="1400" dirty="0">
              <a:solidFill>
                <a:schemeClr val="tx1"/>
              </a:solidFill>
            </a:endParaRPr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10D622C2-D695-41F8-A538-E61804460F7F}"/>
              </a:ext>
            </a:extLst>
          </p:cNvPr>
          <p:cNvSpPr/>
          <p:nvPr/>
        </p:nvSpPr>
        <p:spPr>
          <a:xfrm>
            <a:off x="1280008" y="350520"/>
            <a:ext cx="855534" cy="350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Weather</a:t>
            </a:r>
            <a:endParaRPr lang="th-TH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สี่เหลี่ยมผืนผ้า 12">
            <a:extLst>
              <a:ext uri="{FF2B5EF4-FFF2-40B4-BE49-F238E27FC236}">
                <a16:creationId xmlns:a16="http://schemas.microsoft.com/office/drawing/2014/main" id="{65E6D8AF-CB39-45BE-A817-2941CD2745D0}"/>
              </a:ext>
            </a:extLst>
          </p:cNvPr>
          <p:cNvSpPr/>
          <p:nvPr/>
        </p:nvSpPr>
        <p:spPr>
          <a:xfrm>
            <a:off x="1280008" y="70104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Lysimeter</a:t>
            </a:r>
            <a:endParaRPr lang="th-TH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4" name="รูปภาพ 13">
            <a:extLst>
              <a:ext uri="{FF2B5EF4-FFF2-40B4-BE49-F238E27FC236}">
                <a16:creationId xmlns:a16="http://schemas.microsoft.com/office/drawing/2014/main" id="{C3DC9000-A417-4CC2-BFB4-1EF8014F6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559"/>
          <a:stretch/>
        </p:blipFill>
        <p:spPr>
          <a:xfrm>
            <a:off x="0" y="0"/>
            <a:ext cx="1330960" cy="6858000"/>
          </a:xfrm>
          <a:prstGeom prst="rect">
            <a:avLst/>
          </a:prstGeom>
        </p:spPr>
      </p:pic>
      <p:pic>
        <p:nvPicPr>
          <p:cNvPr id="15" name="Picture 2" descr="ไม่มีคำอธิบาย">
            <a:extLst>
              <a:ext uri="{FF2B5EF4-FFF2-40B4-BE49-F238E27FC236}">
                <a16:creationId xmlns:a16="http://schemas.microsoft.com/office/drawing/2014/main" id="{97713230-1A22-416C-A185-40974BEA36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9" t="5424"/>
          <a:stretch/>
        </p:blipFill>
        <p:spPr bwMode="auto">
          <a:xfrm>
            <a:off x="2194015" y="24010"/>
            <a:ext cx="9997986" cy="683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04B46779-E148-4F12-986D-8F2DF941B129}"/>
              </a:ext>
            </a:extLst>
          </p:cNvPr>
          <p:cNvSpPr txBox="1"/>
          <p:nvPr/>
        </p:nvSpPr>
        <p:spPr>
          <a:xfrm>
            <a:off x="4827344" y="6523204"/>
            <a:ext cx="47313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D/M/Y</a:t>
            </a: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F18CC6CE-B4CA-4EB6-A31B-76F5A7F2B5AC}"/>
              </a:ext>
            </a:extLst>
          </p:cNvPr>
          <p:cNvSpPr txBox="1"/>
          <p:nvPr/>
        </p:nvSpPr>
        <p:spPr>
          <a:xfrm rot="16200000">
            <a:off x="1945079" y="3713766"/>
            <a:ext cx="47313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18" name="กล่องข้อความ 17">
            <a:extLst>
              <a:ext uri="{FF2B5EF4-FFF2-40B4-BE49-F238E27FC236}">
                <a16:creationId xmlns:a16="http://schemas.microsoft.com/office/drawing/2014/main" id="{95B5E5E7-846D-45F2-9EAC-D3FE0781652C}"/>
              </a:ext>
            </a:extLst>
          </p:cNvPr>
          <p:cNvSpPr txBox="1"/>
          <p:nvPr/>
        </p:nvSpPr>
        <p:spPr>
          <a:xfrm>
            <a:off x="2154071" y="452363"/>
            <a:ext cx="2829082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Data 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1.Windspeed</a:t>
            </a:r>
          </a:p>
          <a:p>
            <a:r>
              <a:rPr lang="en-US" sz="2000" dirty="0">
                <a:solidFill>
                  <a:srgbClr val="FF0000"/>
                </a:solidFill>
              </a:rPr>
              <a:t>2.Paranometer</a:t>
            </a:r>
          </a:p>
          <a:p>
            <a:r>
              <a:rPr lang="en-US" sz="2000" dirty="0">
                <a:solidFill>
                  <a:srgbClr val="FF0000"/>
                </a:solidFill>
              </a:rPr>
              <a:t>3.Radiation</a:t>
            </a:r>
          </a:p>
          <a:p>
            <a:r>
              <a:rPr lang="en-US" sz="2000" dirty="0">
                <a:solidFill>
                  <a:srgbClr val="FF0000"/>
                </a:solidFill>
              </a:rPr>
              <a:t>4.Temperature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5. Humidity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6.Rainfall</a:t>
            </a:r>
          </a:p>
          <a:p>
            <a:r>
              <a:rPr lang="en-US" sz="2000" dirty="0">
                <a:solidFill>
                  <a:srgbClr val="FF0000"/>
                </a:solidFill>
              </a:rPr>
              <a:t>7.Wind Direction</a:t>
            </a:r>
          </a:p>
        </p:txBody>
      </p:sp>
    </p:spTree>
    <p:extLst>
      <p:ext uri="{BB962C8B-B14F-4D97-AF65-F5344CB8AC3E}">
        <p14:creationId xmlns:p14="http://schemas.microsoft.com/office/powerpoint/2010/main" val="4013469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ตัวเชื่อมต่อตรง 14">
            <a:extLst>
              <a:ext uri="{FF2B5EF4-FFF2-40B4-BE49-F238E27FC236}">
                <a16:creationId xmlns:a16="http://schemas.microsoft.com/office/drawing/2014/main" id="{C8FECEAE-5585-4664-8924-BFEDE67DC4F4}"/>
              </a:ext>
            </a:extLst>
          </p:cNvPr>
          <p:cNvCxnSpPr/>
          <p:nvPr/>
        </p:nvCxnSpPr>
        <p:spPr>
          <a:xfrm>
            <a:off x="2142565" y="0"/>
            <a:ext cx="0" cy="685800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สี่เหลี่ยมผืนผ้า 15">
            <a:extLst>
              <a:ext uri="{FF2B5EF4-FFF2-40B4-BE49-F238E27FC236}">
                <a16:creationId xmlns:a16="http://schemas.microsoft.com/office/drawing/2014/main" id="{C07F4C03-65E7-4823-B1C1-DA75134DFEAE}"/>
              </a:ext>
            </a:extLst>
          </p:cNvPr>
          <p:cNvSpPr/>
          <p:nvPr/>
        </p:nvSpPr>
        <p:spPr>
          <a:xfrm>
            <a:off x="1275526" y="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Irrigation</a:t>
            </a:r>
            <a:endParaRPr lang="th-TH" sz="1400" dirty="0">
              <a:solidFill>
                <a:schemeClr val="tx1"/>
              </a:solidFill>
            </a:endParaRPr>
          </a:p>
        </p:txBody>
      </p:sp>
      <p:sp>
        <p:nvSpPr>
          <p:cNvPr id="17" name="สี่เหลี่ยมผืนผ้า 16">
            <a:extLst>
              <a:ext uri="{FF2B5EF4-FFF2-40B4-BE49-F238E27FC236}">
                <a16:creationId xmlns:a16="http://schemas.microsoft.com/office/drawing/2014/main" id="{18F2D985-DC4D-4CD6-9218-C734461B72FC}"/>
              </a:ext>
            </a:extLst>
          </p:cNvPr>
          <p:cNvSpPr/>
          <p:nvPr/>
        </p:nvSpPr>
        <p:spPr>
          <a:xfrm>
            <a:off x="1280008" y="35052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Weather</a:t>
            </a:r>
            <a:endParaRPr lang="th-TH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สี่เหลี่ยมผืนผ้า 17">
            <a:extLst>
              <a:ext uri="{FF2B5EF4-FFF2-40B4-BE49-F238E27FC236}">
                <a16:creationId xmlns:a16="http://schemas.microsoft.com/office/drawing/2014/main" id="{78E218D4-42AC-4146-BD79-D8B1B97D9AB0}"/>
              </a:ext>
            </a:extLst>
          </p:cNvPr>
          <p:cNvSpPr/>
          <p:nvPr/>
        </p:nvSpPr>
        <p:spPr>
          <a:xfrm>
            <a:off x="1280008" y="701040"/>
            <a:ext cx="855534" cy="350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Lysimeter</a:t>
            </a:r>
            <a:endParaRPr lang="th-TH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1795F767-7F8B-4FDF-A2BD-DBBFC37D9D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559"/>
          <a:stretch/>
        </p:blipFill>
        <p:spPr>
          <a:xfrm>
            <a:off x="0" y="0"/>
            <a:ext cx="1330960" cy="6858000"/>
          </a:xfrm>
          <a:prstGeom prst="rect">
            <a:avLst/>
          </a:prstGeom>
        </p:spPr>
      </p:pic>
      <p:pic>
        <p:nvPicPr>
          <p:cNvPr id="9" name="Picture 2" descr="ไม่มีคำอธิบาย">
            <a:extLst>
              <a:ext uri="{FF2B5EF4-FFF2-40B4-BE49-F238E27FC236}">
                <a16:creationId xmlns:a16="http://schemas.microsoft.com/office/drawing/2014/main" id="{9268888E-FCE4-4D6C-A73E-49175B2A13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9" t="5424"/>
          <a:stretch/>
        </p:blipFill>
        <p:spPr bwMode="auto">
          <a:xfrm>
            <a:off x="2194015" y="24010"/>
            <a:ext cx="9997986" cy="683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41AA9EDC-2A59-4117-80B6-74C9B6EE8583}"/>
              </a:ext>
            </a:extLst>
          </p:cNvPr>
          <p:cNvSpPr txBox="1"/>
          <p:nvPr/>
        </p:nvSpPr>
        <p:spPr>
          <a:xfrm>
            <a:off x="4827344" y="6523204"/>
            <a:ext cx="47313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D/M/Y</a:t>
            </a: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FAB26FBB-C403-4C76-AA75-B0DD9B7C4A4D}"/>
              </a:ext>
            </a:extLst>
          </p:cNvPr>
          <p:cNvSpPr txBox="1"/>
          <p:nvPr/>
        </p:nvSpPr>
        <p:spPr>
          <a:xfrm rot="16200000">
            <a:off x="1945079" y="3713766"/>
            <a:ext cx="47313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D718CE3C-DDD8-41B0-BB83-E5E43FACD4CF}"/>
              </a:ext>
            </a:extLst>
          </p:cNvPr>
          <p:cNvSpPr txBox="1"/>
          <p:nvPr/>
        </p:nvSpPr>
        <p:spPr>
          <a:xfrm>
            <a:off x="2154071" y="525780"/>
            <a:ext cx="282908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Data : 16 Parameter</a:t>
            </a:r>
          </a:p>
          <a:p>
            <a:r>
              <a:rPr lang="en-US" sz="2000" dirty="0">
                <a:solidFill>
                  <a:srgbClr val="FF0000"/>
                </a:solidFill>
              </a:rPr>
              <a:t>Lysim_Z1-Lysim_Z16</a:t>
            </a:r>
          </a:p>
        </p:txBody>
      </p:sp>
    </p:spTree>
    <p:extLst>
      <p:ext uri="{BB962C8B-B14F-4D97-AF65-F5344CB8AC3E}">
        <p14:creationId xmlns:p14="http://schemas.microsoft.com/office/powerpoint/2010/main" val="2931589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C626A5EC-621A-4242-BFF6-7A793F20F754}"/>
              </a:ext>
            </a:extLst>
          </p:cNvPr>
          <p:cNvSpPr txBox="1"/>
          <p:nvPr/>
        </p:nvSpPr>
        <p:spPr>
          <a:xfrm>
            <a:off x="3730336" y="2875002"/>
            <a:ext cx="4731328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FF0000"/>
                </a:solidFill>
              </a:rPr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3618988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1795F767-7F8B-4FDF-A2BD-DBBFC37D9D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559"/>
          <a:stretch/>
        </p:blipFill>
        <p:spPr>
          <a:xfrm>
            <a:off x="0" y="0"/>
            <a:ext cx="1330960" cy="6858000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9577CAE2-2C31-4038-BA6D-6A852B372D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48" b="5979"/>
          <a:stretch/>
        </p:blipFill>
        <p:spPr>
          <a:xfrm>
            <a:off x="2186694" y="1000760"/>
            <a:ext cx="9517626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38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781781F9-8A05-4934-AE92-479D2D330B0C}"/>
              </a:ext>
            </a:extLst>
          </p:cNvPr>
          <p:cNvSpPr txBox="1"/>
          <p:nvPr/>
        </p:nvSpPr>
        <p:spPr>
          <a:xfrm>
            <a:off x="328176" y="312242"/>
            <a:ext cx="1119415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u="sng" dirty="0">
                <a:solidFill>
                  <a:srgbClr val="FF0000"/>
                </a:solidFill>
              </a:rPr>
              <a:t>URL</a:t>
            </a:r>
          </a:p>
          <a:p>
            <a:r>
              <a:rPr lang="en-US" sz="1600" dirty="0">
                <a:solidFill>
                  <a:srgbClr val="FF0000"/>
                </a:solidFill>
              </a:rPr>
              <a:t>AWD : https://docs.google.com/spreadsheets/d/1_bsC2smL3dhC5GsTlJMKHftN0cZHQSVHnGH1DBfkQRI/edit#gid=2003208410</a:t>
            </a:r>
          </a:p>
          <a:p>
            <a:r>
              <a:rPr lang="en-US" sz="1600" dirty="0">
                <a:solidFill>
                  <a:srgbClr val="FF0000"/>
                </a:solidFill>
              </a:rPr>
              <a:t>FLOODED : https://docs.google.com/spreadsheets/d/1hsirFggd02iRq50E_vJxNl9UyJpLYVWdyhtCb9z3Was/edit#gid=2089177584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Saturat</a:t>
            </a:r>
            <a:r>
              <a:rPr lang="en-US" sz="1600" dirty="0">
                <a:solidFill>
                  <a:srgbClr val="FF0000"/>
                </a:solidFill>
              </a:rPr>
              <a:t> : </a:t>
            </a:r>
            <a:r>
              <a:rPr lang="en-US" sz="1600" dirty="0">
                <a:solidFill>
                  <a:srgbClr val="FF0000"/>
                </a:solidFill>
                <a:hlinkClick r:id="rId2"/>
              </a:rPr>
              <a:t>https://docs.google.com/spreadsheets/d/1O2mlME4rW6s5klb92ZgSnn2k6UVYdthzZJnfF3MkwdM/edit#gid=1601617006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Class A Pan : </a:t>
            </a:r>
            <a:r>
              <a:rPr lang="en-US" sz="1600" dirty="0">
                <a:solidFill>
                  <a:srgbClr val="FF0000"/>
                </a:solidFill>
                <a:hlinkClick r:id="rId3"/>
              </a:rPr>
              <a:t>https://docs.google.com/spreadsheets/d/1gLAXQ4iRo55USK4pvjuv_jwbWbZWHl2O09G7VFbZj8E/edit#gid=175771411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Rainfall : </a:t>
            </a:r>
            <a:r>
              <a:rPr lang="en-US" sz="1600" dirty="0">
                <a:solidFill>
                  <a:srgbClr val="FF0000"/>
                </a:solidFill>
                <a:hlinkClick r:id="rId4"/>
              </a:rPr>
              <a:t>https://docs.google.com/spreadsheets/d/17BVp42uRo8MoJrmfVndtMXueouFG-HWqhKM14Vap7N8/edit#gid=2018974332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97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EDB2BA3C-E17B-4BA8-9989-1D544CDE27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41" r="82427"/>
          <a:stretch/>
        </p:blipFill>
        <p:spPr>
          <a:xfrm>
            <a:off x="1272988" y="0"/>
            <a:ext cx="869575" cy="6858000"/>
          </a:xfrm>
          <a:prstGeom prst="rect">
            <a:avLst/>
          </a:prstGeom>
        </p:spPr>
      </p:pic>
      <p:cxnSp>
        <p:nvCxnSpPr>
          <p:cNvPr id="7" name="ตัวเชื่อมต่อตรง 6">
            <a:extLst>
              <a:ext uri="{FF2B5EF4-FFF2-40B4-BE49-F238E27FC236}">
                <a16:creationId xmlns:a16="http://schemas.microsoft.com/office/drawing/2014/main" id="{2517CFD8-1285-4B3D-9388-333DA900670A}"/>
              </a:ext>
            </a:extLst>
          </p:cNvPr>
          <p:cNvCxnSpPr/>
          <p:nvPr/>
        </p:nvCxnSpPr>
        <p:spPr>
          <a:xfrm>
            <a:off x="2142565" y="0"/>
            <a:ext cx="0" cy="685800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81A9E954-42F3-4881-BFC8-BBBA6026657C}"/>
              </a:ext>
            </a:extLst>
          </p:cNvPr>
          <p:cNvSpPr/>
          <p:nvPr/>
        </p:nvSpPr>
        <p:spPr>
          <a:xfrm>
            <a:off x="1275526" y="0"/>
            <a:ext cx="855534" cy="579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479CFF67-B525-405A-BD3D-E16962FD9D05}"/>
              </a:ext>
            </a:extLst>
          </p:cNvPr>
          <p:cNvSpPr/>
          <p:nvPr/>
        </p:nvSpPr>
        <p:spPr>
          <a:xfrm>
            <a:off x="1275526" y="0"/>
            <a:ext cx="855534" cy="350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Irrigation</a:t>
            </a:r>
            <a:endParaRPr lang="th-TH" sz="1400" dirty="0">
              <a:solidFill>
                <a:schemeClr val="tx1"/>
              </a:solidFill>
            </a:endParaRPr>
          </a:p>
        </p:txBody>
      </p:sp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7451A820-8FD7-47C3-8F39-A7CA8718C1BC}"/>
              </a:ext>
            </a:extLst>
          </p:cNvPr>
          <p:cNvSpPr/>
          <p:nvPr/>
        </p:nvSpPr>
        <p:spPr>
          <a:xfrm>
            <a:off x="1280008" y="35052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Weather</a:t>
            </a:r>
            <a:endParaRPr lang="th-TH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DC4AFBD0-D894-41DD-B275-FE59B4DAE2E8}"/>
              </a:ext>
            </a:extLst>
          </p:cNvPr>
          <p:cNvSpPr/>
          <p:nvPr/>
        </p:nvSpPr>
        <p:spPr>
          <a:xfrm>
            <a:off x="1280008" y="70104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Lysimeter</a:t>
            </a:r>
            <a:endParaRPr lang="th-TH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8423E7A1-7F6D-413C-9327-C8EA1535B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559"/>
          <a:stretch/>
        </p:blipFill>
        <p:spPr>
          <a:xfrm>
            <a:off x="0" y="0"/>
            <a:ext cx="1330960" cy="6858000"/>
          </a:xfrm>
          <a:prstGeom prst="rect">
            <a:avLst/>
          </a:prstGeom>
        </p:spPr>
      </p:pic>
      <p:pic>
        <p:nvPicPr>
          <p:cNvPr id="12" name="รูปภาพ 11">
            <a:extLst>
              <a:ext uri="{FF2B5EF4-FFF2-40B4-BE49-F238E27FC236}">
                <a16:creationId xmlns:a16="http://schemas.microsoft.com/office/drawing/2014/main" id="{964F9448-A7A6-45D3-B0BC-504A45A0D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66" t="9333" r="61084" b="13481"/>
          <a:stretch/>
        </p:blipFill>
        <p:spPr>
          <a:xfrm>
            <a:off x="2465890" y="175260"/>
            <a:ext cx="2312297" cy="5500949"/>
          </a:xfrm>
          <a:prstGeom prst="rect">
            <a:avLst/>
          </a:prstGeom>
        </p:spPr>
      </p:pic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E9A548D3-CAE9-43FE-B183-FA5A93B3EE19}"/>
              </a:ext>
            </a:extLst>
          </p:cNvPr>
          <p:cNvSpPr txBox="1"/>
          <p:nvPr/>
        </p:nvSpPr>
        <p:spPr>
          <a:xfrm>
            <a:off x="3379688" y="1051560"/>
            <a:ext cx="1187675" cy="430887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AWD_A1 : 5 CM</a:t>
            </a:r>
          </a:p>
          <a:p>
            <a:r>
              <a:rPr lang="en-US" sz="1100" dirty="0">
                <a:solidFill>
                  <a:schemeClr val="bg1"/>
                </a:solidFill>
              </a:rPr>
              <a:t>CTH_C9   : 0 CM </a:t>
            </a:r>
            <a:endParaRPr lang="th-TH" sz="1100" dirty="0">
              <a:solidFill>
                <a:schemeClr val="bg1"/>
              </a:solidFill>
            </a:endParaRPr>
          </a:p>
        </p:txBody>
      </p:sp>
      <p:pic>
        <p:nvPicPr>
          <p:cNvPr id="17" name="รูปภาพ 16">
            <a:extLst>
              <a:ext uri="{FF2B5EF4-FFF2-40B4-BE49-F238E27FC236}">
                <a16:creationId xmlns:a16="http://schemas.microsoft.com/office/drawing/2014/main" id="{E2A28718-2D1D-4886-93F8-DCD845C92F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43" t="8445" r="39853" b="13202"/>
          <a:stretch/>
        </p:blipFill>
        <p:spPr>
          <a:xfrm>
            <a:off x="4980190" y="143116"/>
            <a:ext cx="2312289" cy="5567690"/>
          </a:xfrm>
          <a:prstGeom prst="rect">
            <a:avLst/>
          </a:prstGeom>
        </p:spPr>
      </p:pic>
      <p:sp>
        <p:nvSpPr>
          <p:cNvPr id="19" name="กล่องข้อความ 18">
            <a:extLst>
              <a:ext uri="{FF2B5EF4-FFF2-40B4-BE49-F238E27FC236}">
                <a16:creationId xmlns:a16="http://schemas.microsoft.com/office/drawing/2014/main" id="{AF7A1943-785A-415C-BB55-8106DB090883}"/>
              </a:ext>
            </a:extLst>
          </p:cNvPr>
          <p:cNvSpPr txBox="1"/>
          <p:nvPr/>
        </p:nvSpPr>
        <p:spPr>
          <a:xfrm>
            <a:off x="3379688" y="2306618"/>
            <a:ext cx="1187675" cy="430887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AWD_A2 : 5 CM</a:t>
            </a:r>
          </a:p>
          <a:p>
            <a:r>
              <a:rPr lang="en-US" sz="1100" dirty="0">
                <a:solidFill>
                  <a:schemeClr val="bg1"/>
                </a:solidFill>
              </a:rPr>
              <a:t>CTH_C10   : 0 CM </a:t>
            </a:r>
            <a:endParaRPr lang="th-TH" sz="1100" dirty="0">
              <a:solidFill>
                <a:schemeClr val="bg1"/>
              </a:solidFill>
            </a:endParaRPr>
          </a:p>
        </p:txBody>
      </p:sp>
      <p:sp>
        <p:nvSpPr>
          <p:cNvPr id="20" name="กล่องข้อความ 19">
            <a:extLst>
              <a:ext uri="{FF2B5EF4-FFF2-40B4-BE49-F238E27FC236}">
                <a16:creationId xmlns:a16="http://schemas.microsoft.com/office/drawing/2014/main" id="{A8E4615A-2F29-4A8E-8484-02FC68AF454F}"/>
              </a:ext>
            </a:extLst>
          </p:cNvPr>
          <p:cNvSpPr txBox="1"/>
          <p:nvPr/>
        </p:nvSpPr>
        <p:spPr>
          <a:xfrm>
            <a:off x="3379688" y="3628053"/>
            <a:ext cx="1187675" cy="430887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AWD_A3 : 5 CM</a:t>
            </a:r>
          </a:p>
          <a:p>
            <a:r>
              <a:rPr lang="en-US" sz="1100" dirty="0">
                <a:solidFill>
                  <a:schemeClr val="bg1"/>
                </a:solidFill>
              </a:rPr>
              <a:t>CTH_C11  : 0 CM </a:t>
            </a:r>
            <a:endParaRPr lang="th-TH" sz="1100" dirty="0">
              <a:solidFill>
                <a:schemeClr val="bg1"/>
              </a:solidFill>
            </a:endParaRPr>
          </a:p>
        </p:txBody>
      </p:sp>
      <p:sp>
        <p:nvSpPr>
          <p:cNvPr id="21" name="กล่องข้อความ 20">
            <a:extLst>
              <a:ext uri="{FF2B5EF4-FFF2-40B4-BE49-F238E27FC236}">
                <a16:creationId xmlns:a16="http://schemas.microsoft.com/office/drawing/2014/main" id="{E0CB11BF-993B-4EC0-912F-9E1BBF1D1789}"/>
              </a:ext>
            </a:extLst>
          </p:cNvPr>
          <p:cNvSpPr txBox="1"/>
          <p:nvPr/>
        </p:nvSpPr>
        <p:spPr>
          <a:xfrm>
            <a:off x="3379687" y="4922593"/>
            <a:ext cx="1187675" cy="430887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AWD_E3 : 5 CM</a:t>
            </a:r>
          </a:p>
          <a:p>
            <a:r>
              <a:rPr lang="en-US" sz="1100" dirty="0">
                <a:solidFill>
                  <a:schemeClr val="bg1"/>
                </a:solidFill>
              </a:rPr>
              <a:t>CTH_C12   : 0 CM </a:t>
            </a:r>
            <a:endParaRPr lang="th-TH" sz="1100" dirty="0">
              <a:solidFill>
                <a:schemeClr val="bg1"/>
              </a:solidFill>
            </a:endParaRPr>
          </a:p>
        </p:txBody>
      </p:sp>
      <p:sp>
        <p:nvSpPr>
          <p:cNvPr id="22" name="กล่องข้อความ 21">
            <a:extLst>
              <a:ext uri="{FF2B5EF4-FFF2-40B4-BE49-F238E27FC236}">
                <a16:creationId xmlns:a16="http://schemas.microsoft.com/office/drawing/2014/main" id="{E961B8B4-21F5-4B85-9538-9507A6FCB0E2}"/>
              </a:ext>
            </a:extLst>
          </p:cNvPr>
          <p:cNvSpPr txBox="1"/>
          <p:nvPr/>
        </p:nvSpPr>
        <p:spPr>
          <a:xfrm>
            <a:off x="5988418" y="959226"/>
            <a:ext cx="1187675" cy="646331"/>
          </a:xfrm>
          <a:prstGeom prst="rect">
            <a:avLst/>
          </a:prstGeom>
          <a:solidFill>
            <a:srgbClr val="1DBD45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Soil_D1 : 5 %</a:t>
            </a:r>
          </a:p>
          <a:p>
            <a:r>
              <a:rPr lang="en-US" sz="1200" dirty="0">
                <a:solidFill>
                  <a:schemeClr val="bg1"/>
                </a:solidFill>
              </a:rPr>
              <a:t>CTH_C5   : 0 CM</a:t>
            </a:r>
          </a:p>
          <a:p>
            <a:r>
              <a:rPr lang="en-US" sz="1200" dirty="0">
                <a:solidFill>
                  <a:schemeClr val="bg1"/>
                </a:solidFill>
              </a:rPr>
              <a:t>AWD_B1 : 0 CM</a:t>
            </a:r>
            <a:endParaRPr lang="th-TH" sz="1200" dirty="0">
              <a:solidFill>
                <a:schemeClr val="bg1"/>
              </a:solidFill>
            </a:endParaRPr>
          </a:p>
        </p:txBody>
      </p:sp>
      <p:sp>
        <p:nvSpPr>
          <p:cNvPr id="23" name="กล่องข้อความ 22">
            <a:extLst>
              <a:ext uri="{FF2B5EF4-FFF2-40B4-BE49-F238E27FC236}">
                <a16:creationId xmlns:a16="http://schemas.microsoft.com/office/drawing/2014/main" id="{F34C5921-5700-4905-86A7-3E245725A478}"/>
              </a:ext>
            </a:extLst>
          </p:cNvPr>
          <p:cNvSpPr txBox="1"/>
          <p:nvPr/>
        </p:nvSpPr>
        <p:spPr>
          <a:xfrm>
            <a:off x="5988418" y="2279403"/>
            <a:ext cx="1187675" cy="646331"/>
          </a:xfrm>
          <a:prstGeom prst="rect">
            <a:avLst/>
          </a:prstGeom>
          <a:solidFill>
            <a:srgbClr val="1DBD45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Soil_D2 : 5 %</a:t>
            </a:r>
          </a:p>
          <a:p>
            <a:r>
              <a:rPr lang="en-US" sz="1200" dirty="0">
                <a:solidFill>
                  <a:schemeClr val="bg1"/>
                </a:solidFill>
              </a:rPr>
              <a:t>CTH_C6   : 0 CM</a:t>
            </a:r>
          </a:p>
          <a:p>
            <a:r>
              <a:rPr lang="en-US" sz="1200" dirty="0">
                <a:solidFill>
                  <a:schemeClr val="bg1"/>
                </a:solidFill>
              </a:rPr>
              <a:t>AWD_B2 : 0 CM</a:t>
            </a:r>
            <a:endParaRPr lang="th-TH" sz="1200" dirty="0">
              <a:solidFill>
                <a:schemeClr val="bg1"/>
              </a:solidFill>
            </a:endParaRPr>
          </a:p>
        </p:txBody>
      </p:sp>
      <p:sp>
        <p:nvSpPr>
          <p:cNvPr id="24" name="กล่องข้อความ 23">
            <a:extLst>
              <a:ext uri="{FF2B5EF4-FFF2-40B4-BE49-F238E27FC236}">
                <a16:creationId xmlns:a16="http://schemas.microsoft.com/office/drawing/2014/main" id="{AE6DF10F-B27D-4D67-A8A5-E7D61E923E4B}"/>
              </a:ext>
            </a:extLst>
          </p:cNvPr>
          <p:cNvSpPr txBox="1"/>
          <p:nvPr/>
        </p:nvSpPr>
        <p:spPr>
          <a:xfrm>
            <a:off x="5988417" y="3535719"/>
            <a:ext cx="1187675" cy="646331"/>
          </a:xfrm>
          <a:prstGeom prst="rect">
            <a:avLst/>
          </a:prstGeom>
          <a:solidFill>
            <a:srgbClr val="1DBD45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Soil_D3 : 5 %</a:t>
            </a:r>
          </a:p>
          <a:p>
            <a:r>
              <a:rPr lang="en-US" sz="1200" dirty="0">
                <a:solidFill>
                  <a:schemeClr val="bg1"/>
                </a:solidFill>
              </a:rPr>
              <a:t>CTH_C7   : 0 CM</a:t>
            </a:r>
          </a:p>
          <a:p>
            <a:r>
              <a:rPr lang="en-US" sz="1200" dirty="0">
                <a:solidFill>
                  <a:schemeClr val="bg1"/>
                </a:solidFill>
              </a:rPr>
              <a:t>AWD_B3 : 0 CM</a:t>
            </a:r>
            <a:endParaRPr lang="th-TH" sz="1200" dirty="0">
              <a:solidFill>
                <a:schemeClr val="bg1"/>
              </a:solidFill>
            </a:endParaRPr>
          </a:p>
        </p:txBody>
      </p:sp>
      <p:sp>
        <p:nvSpPr>
          <p:cNvPr id="25" name="กล่องข้อความ 24">
            <a:extLst>
              <a:ext uri="{FF2B5EF4-FFF2-40B4-BE49-F238E27FC236}">
                <a16:creationId xmlns:a16="http://schemas.microsoft.com/office/drawing/2014/main" id="{5895DFE2-0D1C-4DA9-A2EB-15EC49013CC1}"/>
              </a:ext>
            </a:extLst>
          </p:cNvPr>
          <p:cNvSpPr txBox="1"/>
          <p:nvPr/>
        </p:nvSpPr>
        <p:spPr>
          <a:xfrm>
            <a:off x="5988416" y="4792035"/>
            <a:ext cx="1187675" cy="646331"/>
          </a:xfrm>
          <a:prstGeom prst="rect">
            <a:avLst/>
          </a:prstGeom>
          <a:solidFill>
            <a:srgbClr val="1DBD45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Soil_D4 : 5 %</a:t>
            </a:r>
          </a:p>
          <a:p>
            <a:r>
              <a:rPr lang="en-US" sz="1200" dirty="0">
                <a:solidFill>
                  <a:schemeClr val="bg1"/>
                </a:solidFill>
              </a:rPr>
              <a:t>CTH_C8   : 0 CM</a:t>
            </a:r>
          </a:p>
          <a:p>
            <a:r>
              <a:rPr lang="en-US" sz="1200" dirty="0">
                <a:solidFill>
                  <a:schemeClr val="bg1"/>
                </a:solidFill>
              </a:rPr>
              <a:t>AWD_E2 : 0 CM</a:t>
            </a:r>
            <a:endParaRPr lang="th-TH" sz="1200" dirty="0">
              <a:solidFill>
                <a:schemeClr val="bg1"/>
              </a:solidFill>
            </a:endParaRPr>
          </a:p>
        </p:txBody>
      </p:sp>
      <p:pic>
        <p:nvPicPr>
          <p:cNvPr id="26" name="รูปภาพ 25">
            <a:extLst>
              <a:ext uri="{FF2B5EF4-FFF2-40B4-BE49-F238E27FC236}">
                <a16:creationId xmlns:a16="http://schemas.microsoft.com/office/drawing/2014/main" id="{88ED2D32-87A1-43A0-A2C9-31F7C411A5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466" t="10222" r="16912" b="12810"/>
          <a:stretch/>
        </p:blipFill>
        <p:spPr>
          <a:xfrm>
            <a:off x="7535142" y="289560"/>
            <a:ext cx="2594955" cy="5447760"/>
          </a:xfrm>
          <a:prstGeom prst="rect">
            <a:avLst/>
          </a:prstGeom>
        </p:spPr>
      </p:pic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6216EC1C-B643-4B58-B1DE-4CEDE4691D25}"/>
              </a:ext>
            </a:extLst>
          </p:cNvPr>
          <p:cNvSpPr txBox="1"/>
          <p:nvPr/>
        </p:nvSpPr>
        <p:spPr>
          <a:xfrm>
            <a:off x="8686794" y="1051558"/>
            <a:ext cx="1187675" cy="430887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AWD_A1 : 5 CM</a:t>
            </a:r>
          </a:p>
          <a:p>
            <a:r>
              <a:rPr lang="en-US" sz="1100" dirty="0">
                <a:solidFill>
                  <a:schemeClr val="bg1"/>
                </a:solidFill>
              </a:rPr>
              <a:t>CTH_C1   : 0 CM </a:t>
            </a:r>
            <a:endParaRPr lang="th-TH" sz="1100" dirty="0">
              <a:solidFill>
                <a:schemeClr val="bg1"/>
              </a:solidFill>
            </a:endParaRPr>
          </a:p>
        </p:txBody>
      </p:sp>
      <p:sp>
        <p:nvSpPr>
          <p:cNvPr id="28" name="กล่องข้อความ 27">
            <a:extLst>
              <a:ext uri="{FF2B5EF4-FFF2-40B4-BE49-F238E27FC236}">
                <a16:creationId xmlns:a16="http://schemas.microsoft.com/office/drawing/2014/main" id="{B2020AF8-E6E7-4226-B2D2-587849509F56}"/>
              </a:ext>
            </a:extLst>
          </p:cNvPr>
          <p:cNvSpPr txBox="1"/>
          <p:nvPr/>
        </p:nvSpPr>
        <p:spPr>
          <a:xfrm>
            <a:off x="8624182" y="2371735"/>
            <a:ext cx="1187675" cy="430887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AWD_A2 : 5 CM</a:t>
            </a:r>
          </a:p>
          <a:p>
            <a:r>
              <a:rPr lang="en-US" sz="1100" dirty="0">
                <a:solidFill>
                  <a:schemeClr val="bg1"/>
                </a:solidFill>
              </a:rPr>
              <a:t>CTH_C2   : 0 CM </a:t>
            </a:r>
            <a:endParaRPr lang="th-TH" sz="1100" dirty="0">
              <a:solidFill>
                <a:schemeClr val="bg1"/>
              </a:solidFill>
            </a:endParaRPr>
          </a:p>
        </p:txBody>
      </p:sp>
      <p:sp>
        <p:nvSpPr>
          <p:cNvPr id="29" name="กล่องข้อความ 28">
            <a:extLst>
              <a:ext uri="{FF2B5EF4-FFF2-40B4-BE49-F238E27FC236}">
                <a16:creationId xmlns:a16="http://schemas.microsoft.com/office/drawing/2014/main" id="{18996290-6E5E-4393-8B92-28A609722A50}"/>
              </a:ext>
            </a:extLst>
          </p:cNvPr>
          <p:cNvSpPr txBox="1"/>
          <p:nvPr/>
        </p:nvSpPr>
        <p:spPr>
          <a:xfrm>
            <a:off x="8624181" y="3628053"/>
            <a:ext cx="1250288" cy="430887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AWD_A3 : 5 CM</a:t>
            </a:r>
          </a:p>
          <a:p>
            <a:r>
              <a:rPr lang="en-US" sz="1100" dirty="0">
                <a:solidFill>
                  <a:schemeClr val="bg1"/>
                </a:solidFill>
              </a:rPr>
              <a:t>CTH_C3   : 0 CM </a:t>
            </a:r>
            <a:endParaRPr lang="th-TH" sz="1100" dirty="0">
              <a:solidFill>
                <a:schemeClr val="bg1"/>
              </a:solidFill>
            </a:endParaRPr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02AE52BF-8A89-4697-8192-AE819B21A66E}"/>
              </a:ext>
            </a:extLst>
          </p:cNvPr>
          <p:cNvSpPr txBox="1"/>
          <p:nvPr/>
        </p:nvSpPr>
        <p:spPr>
          <a:xfrm>
            <a:off x="8615357" y="4968614"/>
            <a:ext cx="1187675" cy="430887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AWD_E1 : 5 CM</a:t>
            </a:r>
          </a:p>
          <a:p>
            <a:r>
              <a:rPr lang="en-US" sz="1100" dirty="0">
                <a:solidFill>
                  <a:schemeClr val="bg1"/>
                </a:solidFill>
              </a:rPr>
              <a:t>CTH_C4   : 0 CM </a:t>
            </a:r>
            <a:endParaRPr lang="th-TH" sz="1100" dirty="0">
              <a:solidFill>
                <a:schemeClr val="bg1"/>
              </a:solidFill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B8C05F3C-2BC1-4BDD-A6F9-1A4D49CADA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74" t="66047" b="17612"/>
          <a:stretch/>
        </p:blipFill>
        <p:spPr>
          <a:xfrm>
            <a:off x="2518658" y="5662930"/>
            <a:ext cx="7611439" cy="1120680"/>
          </a:xfrm>
          <a:prstGeom prst="rect">
            <a:avLst/>
          </a:prstGeom>
        </p:spPr>
      </p:pic>
      <p:sp>
        <p:nvSpPr>
          <p:cNvPr id="55" name="กล่องข้อความ 54">
            <a:extLst>
              <a:ext uri="{FF2B5EF4-FFF2-40B4-BE49-F238E27FC236}">
                <a16:creationId xmlns:a16="http://schemas.microsoft.com/office/drawing/2014/main" id="{EE106AAB-2BAC-4C92-8023-32431E99163D}"/>
              </a:ext>
            </a:extLst>
          </p:cNvPr>
          <p:cNvSpPr txBox="1"/>
          <p:nvPr/>
        </p:nvSpPr>
        <p:spPr>
          <a:xfrm>
            <a:off x="3415551" y="5817671"/>
            <a:ext cx="1151811" cy="900246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CAP_F3</a:t>
            </a:r>
          </a:p>
          <a:p>
            <a:r>
              <a:rPr lang="en-US" sz="1050" dirty="0">
                <a:solidFill>
                  <a:schemeClr val="bg1"/>
                </a:solidFill>
              </a:rPr>
              <a:t>Water : 5 CM</a:t>
            </a:r>
          </a:p>
          <a:p>
            <a:r>
              <a:rPr lang="en-US" sz="1050" dirty="0">
                <a:solidFill>
                  <a:schemeClr val="bg1"/>
                </a:solidFill>
              </a:rPr>
              <a:t>Wind  : 0 m/s </a:t>
            </a:r>
          </a:p>
          <a:p>
            <a:r>
              <a:rPr lang="en-US" sz="1050" dirty="0">
                <a:solidFill>
                  <a:schemeClr val="bg1"/>
                </a:solidFill>
              </a:rPr>
              <a:t>Temp  : 0 c</a:t>
            </a:r>
            <a:endParaRPr lang="th-TH" sz="1050" dirty="0">
              <a:solidFill>
                <a:schemeClr val="bg1"/>
              </a:solidFill>
            </a:endParaRPr>
          </a:p>
          <a:p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Humi</a:t>
            </a:r>
            <a:r>
              <a:rPr lang="en-US" sz="1050" dirty="0">
                <a:solidFill>
                  <a:schemeClr val="bg1"/>
                </a:solidFill>
              </a:rPr>
              <a:t> : 0 %</a:t>
            </a:r>
            <a:endParaRPr lang="th-TH" sz="1050" dirty="0">
              <a:solidFill>
                <a:schemeClr val="bg1"/>
              </a:solidFill>
            </a:endParaRPr>
          </a:p>
        </p:txBody>
      </p:sp>
      <p:sp>
        <p:nvSpPr>
          <p:cNvPr id="56" name="กล่องข้อความ 55">
            <a:extLst>
              <a:ext uri="{FF2B5EF4-FFF2-40B4-BE49-F238E27FC236}">
                <a16:creationId xmlns:a16="http://schemas.microsoft.com/office/drawing/2014/main" id="{0B00F03C-1B04-48DF-9638-653A696C46EB}"/>
              </a:ext>
            </a:extLst>
          </p:cNvPr>
          <p:cNvSpPr txBox="1"/>
          <p:nvPr/>
        </p:nvSpPr>
        <p:spPr>
          <a:xfrm>
            <a:off x="6024280" y="5837010"/>
            <a:ext cx="1151811" cy="900246"/>
          </a:xfrm>
          <a:prstGeom prst="rect">
            <a:avLst/>
          </a:prstGeom>
          <a:solidFill>
            <a:srgbClr val="1DBD45"/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CAP_F2</a:t>
            </a:r>
          </a:p>
          <a:p>
            <a:r>
              <a:rPr lang="en-US" sz="1050" dirty="0">
                <a:solidFill>
                  <a:schemeClr val="bg1"/>
                </a:solidFill>
              </a:rPr>
              <a:t>Water : 5 CM</a:t>
            </a:r>
          </a:p>
          <a:p>
            <a:r>
              <a:rPr lang="en-US" sz="1050" dirty="0">
                <a:solidFill>
                  <a:schemeClr val="bg1"/>
                </a:solidFill>
              </a:rPr>
              <a:t>Wind  : 0 m/s </a:t>
            </a:r>
          </a:p>
          <a:p>
            <a:r>
              <a:rPr lang="en-US" sz="1050" dirty="0">
                <a:solidFill>
                  <a:schemeClr val="bg1"/>
                </a:solidFill>
              </a:rPr>
              <a:t>Temp  : 0 c</a:t>
            </a:r>
            <a:endParaRPr lang="th-TH" sz="1050" dirty="0">
              <a:solidFill>
                <a:schemeClr val="bg1"/>
              </a:solidFill>
            </a:endParaRPr>
          </a:p>
          <a:p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Humi</a:t>
            </a:r>
            <a:r>
              <a:rPr lang="en-US" sz="1050" dirty="0">
                <a:solidFill>
                  <a:schemeClr val="bg1"/>
                </a:solidFill>
              </a:rPr>
              <a:t> : 0 %</a:t>
            </a:r>
            <a:endParaRPr lang="th-TH" sz="1050" dirty="0">
              <a:solidFill>
                <a:schemeClr val="bg1"/>
              </a:solidFill>
            </a:endParaRPr>
          </a:p>
        </p:txBody>
      </p:sp>
      <p:sp>
        <p:nvSpPr>
          <p:cNvPr id="57" name="กล่องข้อความ 56">
            <a:extLst>
              <a:ext uri="{FF2B5EF4-FFF2-40B4-BE49-F238E27FC236}">
                <a16:creationId xmlns:a16="http://schemas.microsoft.com/office/drawing/2014/main" id="{74C567D6-A926-4455-937C-109126FB9AC6}"/>
              </a:ext>
            </a:extLst>
          </p:cNvPr>
          <p:cNvSpPr txBox="1"/>
          <p:nvPr/>
        </p:nvSpPr>
        <p:spPr>
          <a:xfrm>
            <a:off x="8673419" y="5823492"/>
            <a:ext cx="1151811" cy="900246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CAP_F1</a:t>
            </a:r>
          </a:p>
          <a:p>
            <a:r>
              <a:rPr lang="en-US" sz="1050" dirty="0">
                <a:solidFill>
                  <a:schemeClr val="bg1"/>
                </a:solidFill>
              </a:rPr>
              <a:t>Water : 5 CM</a:t>
            </a:r>
          </a:p>
          <a:p>
            <a:r>
              <a:rPr lang="en-US" sz="1050" dirty="0">
                <a:solidFill>
                  <a:schemeClr val="bg1"/>
                </a:solidFill>
              </a:rPr>
              <a:t>Wind  : 0 m/s </a:t>
            </a:r>
          </a:p>
          <a:p>
            <a:r>
              <a:rPr lang="en-US" sz="1050" dirty="0">
                <a:solidFill>
                  <a:schemeClr val="bg1"/>
                </a:solidFill>
              </a:rPr>
              <a:t>Temp  : 0 c</a:t>
            </a:r>
            <a:endParaRPr lang="th-TH" sz="1050" dirty="0">
              <a:solidFill>
                <a:schemeClr val="bg1"/>
              </a:solidFill>
            </a:endParaRPr>
          </a:p>
          <a:p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Humi</a:t>
            </a:r>
            <a:r>
              <a:rPr lang="en-US" sz="1050" dirty="0">
                <a:solidFill>
                  <a:schemeClr val="bg1"/>
                </a:solidFill>
              </a:rPr>
              <a:t> : 0 %</a:t>
            </a:r>
            <a:endParaRPr lang="th-TH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71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781781F9-8A05-4934-AE92-479D2D330B0C}"/>
              </a:ext>
            </a:extLst>
          </p:cNvPr>
          <p:cNvSpPr txBox="1"/>
          <p:nvPr/>
        </p:nvSpPr>
        <p:spPr>
          <a:xfrm>
            <a:off x="328176" y="312242"/>
            <a:ext cx="11194155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u="sng" dirty="0">
                <a:solidFill>
                  <a:srgbClr val="FF0000"/>
                </a:solidFill>
              </a:rPr>
              <a:t>URL</a:t>
            </a:r>
          </a:p>
          <a:p>
            <a:r>
              <a:rPr lang="en-US" sz="1600" dirty="0">
                <a:solidFill>
                  <a:srgbClr val="FF0000"/>
                </a:solidFill>
              </a:rPr>
              <a:t>AWD : https://docs.google.com/spreadsheets/d/1_bsC2smL3dhC5GsTlJMKHftN0cZHQSVHnGH1DBfkQRI/edit#gid=2003208410</a:t>
            </a:r>
          </a:p>
          <a:p>
            <a:r>
              <a:rPr lang="en-US" sz="1600" dirty="0">
                <a:solidFill>
                  <a:srgbClr val="FF0000"/>
                </a:solidFill>
              </a:rPr>
              <a:t>FLOODED : https://docs.google.com/spreadsheets/d/1hsirFggd02iRq50E_vJxNl9UyJpLYVWdyhtCb9z3Was/edit#gid=2089177584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Saturat</a:t>
            </a:r>
            <a:r>
              <a:rPr lang="en-US" sz="1600" dirty="0">
                <a:solidFill>
                  <a:srgbClr val="FF0000"/>
                </a:solidFill>
              </a:rPr>
              <a:t> : </a:t>
            </a:r>
            <a:r>
              <a:rPr lang="en-US" sz="1600" dirty="0">
                <a:solidFill>
                  <a:srgbClr val="FF0000"/>
                </a:solidFill>
                <a:hlinkClick r:id="rId2"/>
              </a:rPr>
              <a:t>https://docs.google.com/spreadsheets/d/1O2mlME4rW6s5klb92ZgSnn2k6UVYdthzZJnfF3MkwdM/edit#gid=1601617006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Class A Pan : </a:t>
            </a:r>
            <a:r>
              <a:rPr lang="en-US" sz="1600" dirty="0">
                <a:solidFill>
                  <a:srgbClr val="FF0000"/>
                </a:solidFill>
                <a:hlinkClick r:id="rId3"/>
              </a:rPr>
              <a:t>https://docs.google.com/spreadsheets/d/1gLAXQ4iRo55USK4pvjuv_jwbWbZWHl2O09G7VFbZj8E/edit#gid=175771411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Rainfall : </a:t>
            </a:r>
            <a:r>
              <a:rPr lang="en-US" sz="1600" dirty="0">
                <a:solidFill>
                  <a:srgbClr val="FF0000"/>
                </a:solidFill>
                <a:hlinkClick r:id="rId4"/>
              </a:rPr>
              <a:t>https://docs.google.com/spreadsheets/d/17BVp42uRo8MoJrmfVndtMXueouFG-HWqhKM14Vap7N8/edit#gid=2018974332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Lysimeter : </a:t>
            </a:r>
            <a:r>
              <a:rPr lang="en-US" sz="1100" dirty="0">
                <a:hlinkClick r:id="rId5"/>
              </a:rPr>
              <a:t>Lysimeter (Responses) - Google </a:t>
            </a:r>
            <a:r>
              <a:rPr lang="th-TH" sz="1100" dirty="0">
                <a:hlinkClick r:id="rId5"/>
              </a:rPr>
              <a:t>ชีต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A0CAA0-E139-4C19-8D80-B302380ADBF8}"/>
              </a:ext>
            </a:extLst>
          </p:cNvPr>
          <p:cNvSpPr txBox="1"/>
          <p:nvPr/>
        </p:nvSpPr>
        <p:spPr>
          <a:xfrm>
            <a:off x="328176" y="2101362"/>
            <a:ext cx="99089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AWD (Responses) : </a:t>
            </a:r>
            <a:r>
              <a:rPr lang="en-US" sz="1400" dirty="0">
                <a:hlinkClick r:id="rId6"/>
              </a:rPr>
              <a:t>https://script.google.com/macros/s/AKfycbxxE23SBHICIiZaASF6iRKcHh5aunewTXz5kL0RGZJLa-sOAABHNBCwy-GlehVh8wQ/exec?action=getData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FLOODED (Responses): </a:t>
            </a:r>
            <a:r>
              <a:rPr lang="en-US" sz="1400" dirty="0">
                <a:hlinkClick r:id="rId7"/>
              </a:rPr>
              <a:t>https://script.google.com/macros/s/AKfycbyq992sG-XkLy8pbwkRnhVRuNBB5Dl7Chkb5fz14rKQ2FgbxreLb3cVqQp20B_6sg2l-A/exec?action=getData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SATURATED (Responses): </a:t>
            </a:r>
            <a:r>
              <a:rPr lang="en-US" sz="1400" dirty="0">
                <a:hlinkClick r:id="rId8"/>
              </a:rPr>
              <a:t>https://script.google.com/macros/s/AKfycbwncKxwj-oUBRCj-kWwBdrmPxeaYo8QBdkGdKlRIWoADVrt4SNe_KxdO5d40uCK5UfHfg/exec?action=getData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Class A Pan (Responses): </a:t>
            </a:r>
            <a:r>
              <a:rPr lang="en-US" sz="1400" dirty="0">
                <a:hlinkClick r:id="rId9"/>
              </a:rPr>
              <a:t>https://script.google.com/macros/s/AKfycbyS_6UXRFkw3DGNoXa-kk1cFY725ncq_7FpZmC-xXlNP6rp4iLe60ZSQV2t-BsXhHce/exec?action=getData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Raingauge</a:t>
            </a:r>
            <a:r>
              <a:rPr lang="en-US" sz="1400" dirty="0"/>
              <a:t> (Responses): </a:t>
            </a:r>
            <a:r>
              <a:rPr lang="en-US" sz="1400" dirty="0">
                <a:hlinkClick r:id="rId10"/>
              </a:rPr>
              <a:t>https://script.google.com/macros/s/AKfycbwYpwwX04KrwZ0e5b03lK1gN4htHHv-rkv7ukYOX6XzHcuFGo70owx0kP_Dr12l0wcY/exec?action=getData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Lysimeter (Responses): </a:t>
            </a:r>
            <a:r>
              <a:rPr lang="en-US" sz="1400" dirty="0">
                <a:hlinkClick r:id="rId11"/>
              </a:rPr>
              <a:t>https://script.google.com/macros/s/AKfycbyQvjhX67GAjurkBrO__i5qPuFCqZfC0_h4MLinQbmU82L7fWJE1M8GlcPfn938L08sxw/exec?action=getData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7470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ไม่มีคำอธิบาย">
            <a:extLst>
              <a:ext uri="{FF2B5EF4-FFF2-40B4-BE49-F238E27FC236}">
                <a16:creationId xmlns:a16="http://schemas.microsoft.com/office/drawing/2014/main" id="{30A39A20-F553-4FA6-85AB-96127E3D1A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2" t="-1" b="461"/>
          <a:stretch/>
        </p:blipFill>
        <p:spPr bwMode="auto">
          <a:xfrm>
            <a:off x="2138083" y="1282"/>
            <a:ext cx="9842339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" name="ตัวเชื่อมต่อตรง 64">
            <a:extLst>
              <a:ext uri="{FF2B5EF4-FFF2-40B4-BE49-F238E27FC236}">
                <a16:creationId xmlns:a16="http://schemas.microsoft.com/office/drawing/2014/main" id="{8D76B2AB-3E81-4A41-9EC5-B74D31BC54C8}"/>
              </a:ext>
            </a:extLst>
          </p:cNvPr>
          <p:cNvCxnSpPr/>
          <p:nvPr/>
        </p:nvCxnSpPr>
        <p:spPr>
          <a:xfrm>
            <a:off x="2142565" y="0"/>
            <a:ext cx="0" cy="685800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สี่เหลี่ยมผืนผ้า 65">
            <a:extLst>
              <a:ext uri="{FF2B5EF4-FFF2-40B4-BE49-F238E27FC236}">
                <a16:creationId xmlns:a16="http://schemas.microsoft.com/office/drawing/2014/main" id="{23991C10-EC44-49D2-9E56-D9C0C9750374}"/>
              </a:ext>
            </a:extLst>
          </p:cNvPr>
          <p:cNvSpPr/>
          <p:nvPr/>
        </p:nvSpPr>
        <p:spPr>
          <a:xfrm>
            <a:off x="1275526" y="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Irrigation</a:t>
            </a:r>
            <a:endParaRPr lang="th-TH" sz="1400" dirty="0">
              <a:solidFill>
                <a:schemeClr val="tx1"/>
              </a:solidFill>
            </a:endParaRPr>
          </a:p>
        </p:txBody>
      </p:sp>
      <p:sp>
        <p:nvSpPr>
          <p:cNvPr id="67" name="สี่เหลี่ยมผืนผ้า 66">
            <a:extLst>
              <a:ext uri="{FF2B5EF4-FFF2-40B4-BE49-F238E27FC236}">
                <a16:creationId xmlns:a16="http://schemas.microsoft.com/office/drawing/2014/main" id="{D2D144EB-A344-42DB-8D45-0825BF35FBFC}"/>
              </a:ext>
            </a:extLst>
          </p:cNvPr>
          <p:cNvSpPr/>
          <p:nvPr/>
        </p:nvSpPr>
        <p:spPr>
          <a:xfrm>
            <a:off x="1280008" y="350520"/>
            <a:ext cx="855534" cy="350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Weather</a:t>
            </a:r>
            <a:endParaRPr lang="th-TH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สี่เหลี่ยมผืนผ้า 67">
            <a:extLst>
              <a:ext uri="{FF2B5EF4-FFF2-40B4-BE49-F238E27FC236}">
                <a16:creationId xmlns:a16="http://schemas.microsoft.com/office/drawing/2014/main" id="{77F128F6-246F-4C6B-B276-1213ECA36CE1}"/>
              </a:ext>
            </a:extLst>
          </p:cNvPr>
          <p:cNvSpPr/>
          <p:nvPr/>
        </p:nvSpPr>
        <p:spPr>
          <a:xfrm>
            <a:off x="1280008" y="70104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Lysimeter</a:t>
            </a:r>
            <a:endParaRPr lang="th-TH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9" name="รูปภาพ 68">
            <a:extLst>
              <a:ext uri="{FF2B5EF4-FFF2-40B4-BE49-F238E27FC236}">
                <a16:creationId xmlns:a16="http://schemas.microsoft.com/office/drawing/2014/main" id="{A6962EFF-7F1D-43AD-9E60-68E7B929D5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559"/>
          <a:stretch/>
        </p:blipFill>
        <p:spPr>
          <a:xfrm>
            <a:off x="0" y="0"/>
            <a:ext cx="1330960" cy="6858000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1C9B63B0-6272-4BDA-B702-FB82D73BFE4C}"/>
              </a:ext>
            </a:extLst>
          </p:cNvPr>
          <p:cNvSpPr/>
          <p:nvPr/>
        </p:nvSpPr>
        <p:spPr>
          <a:xfrm>
            <a:off x="6690051" y="3209731"/>
            <a:ext cx="4320071" cy="1418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pic>
        <p:nvPicPr>
          <p:cNvPr id="72" name="Picture 2" descr="ไม่มีคำอธิบาย">
            <a:extLst>
              <a:ext uri="{FF2B5EF4-FFF2-40B4-BE49-F238E27FC236}">
                <a16:creationId xmlns:a16="http://schemas.microsoft.com/office/drawing/2014/main" id="{E83C6EDF-CF7C-40C8-870A-6F69EA54BC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31" t="47548" r="8290" b="35046"/>
          <a:stretch/>
        </p:blipFill>
        <p:spPr bwMode="auto">
          <a:xfrm>
            <a:off x="6722709" y="3263379"/>
            <a:ext cx="2155370" cy="119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กล่องข้อความ 73">
            <a:extLst>
              <a:ext uri="{FF2B5EF4-FFF2-40B4-BE49-F238E27FC236}">
                <a16:creationId xmlns:a16="http://schemas.microsoft.com/office/drawing/2014/main" id="{6902EA77-C13E-4618-BC26-42D81F96CD4F}"/>
              </a:ext>
            </a:extLst>
          </p:cNvPr>
          <p:cNvSpPr txBox="1"/>
          <p:nvPr/>
        </p:nvSpPr>
        <p:spPr>
          <a:xfrm>
            <a:off x="7441614" y="3393511"/>
            <a:ext cx="1282508" cy="938719"/>
          </a:xfrm>
          <a:prstGeom prst="rect">
            <a:avLst/>
          </a:prstGeom>
          <a:solidFill>
            <a:srgbClr val="9D27E8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Rainfall</a:t>
            </a:r>
          </a:p>
          <a:p>
            <a:r>
              <a:rPr lang="en-US" sz="1100" dirty="0">
                <a:solidFill>
                  <a:schemeClr val="bg1"/>
                </a:solidFill>
              </a:rPr>
              <a:t>Tipping : 000</a:t>
            </a:r>
          </a:p>
          <a:p>
            <a:r>
              <a:rPr lang="en-US" sz="1100" dirty="0">
                <a:solidFill>
                  <a:schemeClr val="bg1"/>
                </a:solidFill>
              </a:rPr>
              <a:t>Value    :  000 mm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CEA63D4A-765C-42B5-AF8B-F42D8CED3B0E}"/>
              </a:ext>
            </a:extLst>
          </p:cNvPr>
          <p:cNvSpPr txBox="1"/>
          <p:nvPr/>
        </p:nvSpPr>
        <p:spPr>
          <a:xfrm>
            <a:off x="2671255" y="4592495"/>
            <a:ext cx="493218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solidFill>
                  <a:srgbClr val="FF0000"/>
                </a:solidFill>
              </a:rPr>
              <a:t>ดึงข้อมูล </a:t>
            </a:r>
            <a:r>
              <a:rPr lang="en-US" b="1" dirty="0">
                <a:solidFill>
                  <a:srgbClr val="FF0000"/>
                </a:solidFill>
              </a:rPr>
              <a:t>Class A Pan </a:t>
            </a:r>
            <a:r>
              <a:rPr lang="th-TH" b="1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F2</a:t>
            </a:r>
            <a:r>
              <a:rPr lang="th-TH" b="1" dirty="0">
                <a:solidFill>
                  <a:srgbClr val="FF0000"/>
                </a:solidFill>
              </a:rPr>
              <a:t>) มาแสดงก่อน</a:t>
            </a:r>
          </a:p>
          <a:p>
            <a:r>
              <a:rPr lang="en-US" b="1" dirty="0">
                <a:solidFill>
                  <a:srgbClr val="FF0000"/>
                </a:solidFill>
              </a:rPr>
              <a:t>: Wind Speed</a:t>
            </a:r>
          </a:p>
          <a:p>
            <a:r>
              <a:rPr lang="en-US" b="1" dirty="0">
                <a:solidFill>
                  <a:srgbClr val="FF0000"/>
                </a:solidFill>
              </a:rPr>
              <a:t>: temp</a:t>
            </a:r>
          </a:p>
          <a:p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b="1" dirty="0" err="1">
                <a:solidFill>
                  <a:srgbClr val="FF0000"/>
                </a:solidFill>
              </a:rPr>
              <a:t>Humi</a:t>
            </a:r>
            <a:endParaRPr lang="th-TH" b="1" dirty="0">
              <a:solidFill>
                <a:srgbClr val="FF0000"/>
              </a:solidFill>
            </a:endParaRPr>
          </a:p>
          <a:p>
            <a:r>
              <a:rPr lang="th-TH" b="1" dirty="0">
                <a:solidFill>
                  <a:srgbClr val="FF0000"/>
                </a:solidFill>
              </a:rPr>
              <a:t>ส่วน</a:t>
            </a:r>
            <a:r>
              <a:rPr lang="en-US" b="1" dirty="0">
                <a:solidFill>
                  <a:srgbClr val="FF0000"/>
                </a:solidFill>
              </a:rPr>
              <a:t> Rainfall </a:t>
            </a:r>
            <a:r>
              <a:rPr lang="th-TH" b="1" dirty="0">
                <a:solidFill>
                  <a:srgbClr val="FF0000"/>
                </a:solidFill>
              </a:rPr>
              <a:t>มี </a:t>
            </a:r>
            <a:r>
              <a:rPr lang="en-US" b="1" dirty="0" err="1">
                <a:solidFill>
                  <a:srgbClr val="FF0000"/>
                </a:solidFill>
              </a:rPr>
              <a:t>url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th-TH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96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ตัวเชื่อมต่อตรง 5">
            <a:extLst>
              <a:ext uri="{FF2B5EF4-FFF2-40B4-BE49-F238E27FC236}">
                <a16:creationId xmlns:a16="http://schemas.microsoft.com/office/drawing/2014/main" id="{47B0715F-D1F6-4D02-8E84-05E176A0382F}"/>
              </a:ext>
            </a:extLst>
          </p:cNvPr>
          <p:cNvCxnSpPr/>
          <p:nvPr/>
        </p:nvCxnSpPr>
        <p:spPr>
          <a:xfrm>
            <a:off x="2142565" y="0"/>
            <a:ext cx="0" cy="685800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63ED841E-9CFD-40D9-9BCC-989E92662386}"/>
              </a:ext>
            </a:extLst>
          </p:cNvPr>
          <p:cNvSpPr/>
          <p:nvPr/>
        </p:nvSpPr>
        <p:spPr>
          <a:xfrm>
            <a:off x="1275526" y="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Irrigation</a:t>
            </a:r>
            <a:endParaRPr lang="th-TH" sz="1400" dirty="0">
              <a:solidFill>
                <a:schemeClr val="tx1"/>
              </a:solidFill>
            </a:endParaRPr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6EC0D2F3-D443-47DE-BC05-16BF4D5FCA20}"/>
              </a:ext>
            </a:extLst>
          </p:cNvPr>
          <p:cNvSpPr/>
          <p:nvPr/>
        </p:nvSpPr>
        <p:spPr>
          <a:xfrm>
            <a:off x="1280008" y="35052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Weather</a:t>
            </a:r>
            <a:endParaRPr lang="th-TH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7189E6D4-318F-4A83-B16F-8BF4329BDD42}"/>
              </a:ext>
            </a:extLst>
          </p:cNvPr>
          <p:cNvSpPr/>
          <p:nvPr/>
        </p:nvSpPr>
        <p:spPr>
          <a:xfrm>
            <a:off x="1280008" y="701040"/>
            <a:ext cx="855534" cy="350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Lysimeter</a:t>
            </a:r>
            <a:endParaRPr lang="th-TH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3F011209-E3EA-419F-AFDF-5AC9DC7484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559"/>
          <a:stretch/>
        </p:blipFill>
        <p:spPr>
          <a:xfrm>
            <a:off x="0" y="0"/>
            <a:ext cx="1330960" cy="6858000"/>
          </a:xfrm>
          <a:prstGeom prst="rect">
            <a:avLst/>
          </a:prstGeom>
        </p:spPr>
      </p:pic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67D8E5BA-3E0A-4F4B-8D36-81703B857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66" t="16710" r="61084" b="13481"/>
          <a:stretch/>
        </p:blipFill>
        <p:spPr>
          <a:xfrm>
            <a:off x="2465890" y="701040"/>
            <a:ext cx="2312297" cy="4975169"/>
          </a:xfrm>
          <a:prstGeom prst="rect">
            <a:avLst/>
          </a:prstGeom>
        </p:spPr>
      </p:pic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A9BDAAA8-33FE-4166-9E2F-6E7646C3C660}"/>
              </a:ext>
            </a:extLst>
          </p:cNvPr>
          <p:cNvSpPr txBox="1"/>
          <p:nvPr/>
        </p:nvSpPr>
        <p:spPr>
          <a:xfrm>
            <a:off x="4502496" y="88910"/>
            <a:ext cx="47313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LYSIMETER</a:t>
            </a: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A8636661-D3D0-4D93-9777-964AB030B811}"/>
              </a:ext>
            </a:extLst>
          </p:cNvPr>
          <p:cNvSpPr txBox="1"/>
          <p:nvPr/>
        </p:nvSpPr>
        <p:spPr>
          <a:xfrm>
            <a:off x="3379688" y="1051560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AWD_Z1 : 5 CM</a:t>
            </a:r>
          </a:p>
          <a:p>
            <a:endParaRPr lang="th-TH" sz="1100" dirty="0">
              <a:solidFill>
                <a:schemeClr val="bg1"/>
              </a:solidFill>
            </a:endParaRPr>
          </a:p>
        </p:txBody>
      </p:sp>
      <p:sp>
        <p:nvSpPr>
          <p:cNvPr id="18" name="กล่องข้อความ 17">
            <a:extLst>
              <a:ext uri="{FF2B5EF4-FFF2-40B4-BE49-F238E27FC236}">
                <a16:creationId xmlns:a16="http://schemas.microsoft.com/office/drawing/2014/main" id="{FF77B6D0-1386-4E82-BA59-5BA7BAAC55B2}"/>
              </a:ext>
            </a:extLst>
          </p:cNvPr>
          <p:cNvSpPr txBox="1"/>
          <p:nvPr/>
        </p:nvSpPr>
        <p:spPr>
          <a:xfrm>
            <a:off x="3379688" y="2306618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 C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AWD_Z2 : 5 CM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9" name="กล่องข้อความ 18">
            <a:extLst>
              <a:ext uri="{FF2B5EF4-FFF2-40B4-BE49-F238E27FC236}">
                <a16:creationId xmlns:a16="http://schemas.microsoft.com/office/drawing/2014/main" id="{45229E4A-8CD1-4D6A-A1D7-327ED722852D}"/>
              </a:ext>
            </a:extLst>
          </p:cNvPr>
          <p:cNvSpPr txBox="1"/>
          <p:nvPr/>
        </p:nvSpPr>
        <p:spPr>
          <a:xfrm>
            <a:off x="3379688" y="3628053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B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AWD_Z3 : 5 CM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0" name="กล่องข้อความ 19">
            <a:extLst>
              <a:ext uri="{FF2B5EF4-FFF2-40B4-BE49-F238E27FC236}">
                <a16:creationId xmlns:a16="http://schemas.microsoft.com/office/drawing/2014/main" id="{521245CB-3022-4B55-BE14-F4437E64E397}"/>
              </a:ext>
            </a:extLst>
          </p:cNvPr>
          <p:cNvSpPr txBox="1"/>
          <p:nvPr/>
        </p:nvSpPr>
        <p:spPr>
          <a:xfrm>
            <a:off x="3379687" y="4922593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D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AWD_Z4 : 5 CM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36" name="รูปภาพ 35">
            <a:extLst>
              <a:ext uri="{FF2B5EF4-FFF2-40B4-BE49-F238E27FC236}">
                <a16:creationId xmlns:a16="http://schemas.microsoft.com/office/drawing/2014/main" id="{AF5F410D-3256-4409-831A-5B5F47427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66" t="16710" r="61084" b="13481"/>
          <a:stretch/>
        </p:blipFill>
        <p:spPr>
          <a:xfrm>
            <a:off x="5016257" y="701040"/>
            <a:ext cx="2312297" cy="4975169"/>
          </a:xfrm>
          <a:prstGeom prst="rect">
            <a:avLst/>
          </a:prstGeom>
        </p:spPr>
      </p:pic>
      <p:sp>
        <p:nvSpPr>
          <p:cNvPr id="37" name="กล่องข้อความ 36">
            <a:extLst>
              <a:ext uri="{FF2B5EF4-FFF2-40B4-BE49-F238E27FC236}">
                <a16:creationId xmlns:a16="http://schemas.microsoft.com/office/drawing/2014/main" id="{9D336C84-5E6B-47B3-B4A0-786341F56D74}"/>
              </a:ext>
            </a:extLst>
          </p:cNvPr>
          <p:cNvSpPr txBox="1"/>
          <p:nvPr/>
        </p:nvSpPr>
        <p:spPr>
          <a:xfrm>
            <a:off x="5930055" y="1051560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B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AWD_Z5 : 5 CM</a:t>
            </a:r>
          </a:p>
          <a:p>
            <a:endParaRPr lang="th-TH" sz="1100" dirty="0">
              <a:solidFill>
                <a:schemeClr val="bg1"/>
              </a:solidFill>
            </a:endParaRPr>
          </a:p>
        </p:txBody>
      </p:sp>
      <p:sp>
        <p:nvSpPr>
          <p:cNvPr id="38" name="กล่องข้อความ 37">
            <a:extLst>
              <a:ext uri="{FF2B5EF4-FFF2-40B4-BE49-F238E27FC236}">
                <a16:creationId xmlns:a16="http://schemas.microsoft.com/office/drawing/2014/main" id="{0BA6275E-F97E-4938-A17E-4364D1493436}"/>
              </a:ext>
            </a:extLst>
          </p:cNvPr>
          <p:cNvSpPr txBox="1"/>
          <p:nvPr/>
        </p:nvSpPr>
        <p:spPr>
          <a:xfrm>
            <a:off x="5930055" y="2306618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D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AWD_Z6 : 5 CM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9" name="กล่องข้อความ 38">
            <a:extLst>
              <a:ext uri="{FF2B5EF4-FFF2-40B4-BE49-F238E27FC236}">
                <a16:creationId xmlns:a16="http://schemas.microsoft.com/office/drawing/2014/main" id="{71BF62AB-D1DA-4213-B76A-225558E20151}"/>
              </a:ext>
            </a:extLst>
          </p:cNvPr>
          <p:cNvSpPr txBox="1"/>
          <p:nvPr/>
        </p:nvSpPr>
        <p:spPr>
          <a:xfrm>
            <a:off x="5930055" y="3628053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AWD_Z7 : 5 CM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0" name="กล่องข้อความ 39">
            <a:extLst>
              <a:ext uri="{FF2B5EF4-FFF2-40B4-BE49-F238E27FC236}">
                <a16:creationId xmlns:a16="http://schemas.microsoft.com/office/drawing/2014/main" id="{4F22E14B-5AEB-4BCB-944F-873884833806}"/>
              </a:ext>
            </a:extLst>
          </p:cNvPr>
          <p:cNvSpPr txBox="1"/>
          <p:nvPr/>
        </p:nvSpPr>
        <p:spPr>
          <a:xfrm>
            <a:off x="5930054" y="4922593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C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AWD_Z8 : 5 CM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41" name="รูปภาพ 40">
            <a:extLst>
              <a:ext uri="{FF2B5EF4-FFF2-40B4-BE49-F238E27FC236}">
                <a16:creationId xmlns:a16="http://schemas.microsoft.com/office/drawing/2014/main" id="{1D45B4F3-999B-4D32-AB33-8D8D0E0BA9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66" t="16710" r="61084" b="13481"/>
          <a:stretch/>
        </p:blipFill>
        <p:spPr>
          <a:xfrm>
            <a:off x="7524664" y="701040"/>
            <a:ext cx="2312297" cy="4975169"/>
          </a:xfrm>
          <a:prstGeom prst="rect">
            <a:avLst/>
          </a:prstGeom>
        </p:spPr>
      </p:pic>
      <p:sp>
        <p:nvSpPr>
          <p:cNvPr id="42" name="กล่องข้อความ 41">
            <a:extLst>
              <a:ext uri="{FF2B5EF4-FFF2-40B4-BE49-F238E27FC236}">
                <a16:creationId xmlns:a16="http://schemas.microsoft.com/office/drawing/2014/main" id="{943E56DD-3A5F-4FCC-BADB-9045920052E9}"/>
              </a:ext>
            </a:extLst>
          </p:cNvPr>
          <p:cNvSpPr txBox="1"/>
          <p:nvPr/>
        </p:nvSpPr>
        <p:spPr>
          <a:xfrm>
            <a:off x="8438462" y="1051560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AWD_Z9 : 5 CM</a:t>
            </a:r>
          </a:p>
          <a:p>
            <a:endParaRPr lang="th-TH" sz="1100" dirty="0">
              <a:solidFill>
                <a:schemeClr val="bg1"/>
              </a:solidFill>
            </a:endParaRPr>
          </a:p>
        </p:txBody>
      </p:sp>
      <p:sp>
        <p:nvSpPr>
          <p:cNvPr id="43" name="กล่องข้อความ 42">
            <a:extLst>
              <a:ext uri="{FF2B5EF4-FFF2-40B4-BE49-F238E27FC236}">
                <a16:creationId xmlns:a16="http://schemas.microsoft.com/office/drawing/2014/main" id="{497A880A-21D9-4688-B044-D2A029BFDC11}"/>
              </a:ext>
            </a:extLst>
          </p:cNvPr>
          <p:cNvSpPr txBox="1"/>
          <p:nvPr/>
        </p:nvSpPr>
        <p:spPr>
          <a:xfrm>
            <a:off x="8438462" y="2306618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 C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AWD_Z10 : 5 CM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4" name="กล่องข้อความ 43">
            <a:extLst>
              <a:ext uri="{FF2B5EF4-FFF2-40B4-BE49-F238E27FC236}">
                <a16:creationId xmlns:a16="http://schemas.microsoft.com/office/drawing/2014/main" id="{8C89B5FA-8AA0-4280-B625-0508C534D78B}"/>
              </a:ext>
            </a:extLst>
          </p:cNvPr>
          <p:cNvSpPr txBox="1"/>
          <p:nvPr/>
        </p:nvSpPr>
        <p:spPr>
          <a:xfrm>
            <a:off x="8438462" y="3628053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B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AWD_Z11 : 5 CM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5" name="กล่องข้อความ 44">
            <a:extLst>
              <a:ext uri="{FF2B5EF4-FFF2-40B4-BE49-F238E27FC236}">
                <a16:creationId xmlns:a16="http://schemas.microsoft.com/office/drawing/2014/main" id="{44C23E14-D4CC-4E18-9999-1C89A2D0EA01}"/>
              </a:ext>
            </a:extLst>
          </p:cNvPr>
          <p:cNvSpPr txBox="1"/>
          <p:nvPr/>
        </p:nvSpPr>
        <p:spPr>
          <a:xfrm>
            <a:off x="8438461" y="4922593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D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AWD_Z12 : 5 CM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46" name="รูปภาพ 45">
            <a:extLst>
              <a:ext uri="{FF2B5EF4-FFF2-40B4-BE49-F238E27FC236}">
                <a16:creationId xmlns:a16="http://schemas.microsoft.com/office/drawing/2014/main" id="{ED319A23-5623-4175-891E-BC08D04956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66" t="16710" r="61084" b="13481"/>
          <a:stretch/>
        </p:blipFill>
        <p:spPr>
          <a:xfrm>
            <a:off x="9876314" y="701040"/>
            <a:ext cx="2312297" cy="4975169"/>
          </a:xfrm>
          <a:prstGeom prst="rect">
            <a:avLst/>
          </a:prstGeom>
        </p:spPr>
      </p:pic>
      <p:sp>
        <p:nvSpPr>
          <p:cNvPr id="47" name="กล่องข้อความ 46">
            <a:extLst>
              <a:ext uri="{FF2B5EF4-FFF2-40B4-BE49-F238E27FC236}">
                <a16:creationId xmlns:a16="http://schemas.microsoft.com/office/drawing/2014/main" id="{8D895744-691B-41CE-B06B-49F63ABC410A}"/>
              </a:ext>
            </a:extLst>
          </p:cNvPr>
          <p:cNvSpPr txBox="1"/>
          <p:nvPr/>
        </p:nvSpPr>
        <p:spPr>
          <a:xfrm>
            <a:off x="10790112" y="1051560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AWD_Z13 : 5 CM</a:t>
            </a:r>
          </a:p>
          <a:p>
            <a:endParaRPr lang="th-TH" sz="1100" dirty="0">
              <a:solidFill>
                <a:schemeClr val="bg1"/>
              </a:solidFill>
            </a:endParaRPr>
          </a:p>
        </p:txBody>
      </p:sp>
      <p:sp>
        <p:nvSpPr>
          <p:cNvPr id="48" name="กล่องข้อความ 47">
            <a:extLst>
              <a:ext uri="{FF2B5EF4-FFF2-40B4-BE49-F238E27FC236}">
                <a16:creationId xmlns:a16="http://schemas.microsoft.com/office/drawing/2014/main" id="{BF59B566-3E3D-4202-8280-AE0DDA800937}"/>
              </a:ext>
            </a:extLst>
          </p:cNvPr>
          <p:cNvSpPr txBox="1"/>
          <p:nvPr/>
        </p:nvSpPr>
        <p:spPr>
          <a:xfrm>
            <a:off x="10790112" y="2306618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 C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AWD_Z14 : 5 CM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9" name="กล่องข้อความ 48">
            <a:extLst>
              <a:ext uri="{FF2B5EF4-FFF2-40B4-BE49-F238E27FC236}">
                <a16:creationId xmlns:a16="http://schemas.microsoft.com/office/drawing/2014/main" id="{F70DEA0F-1BC8-4467-BE79-F29AE78E411C}"/>
              </a:ext>
            </a:extLst>
          </p:cNvPr>
          <p:cNvSpPr txBox="1"/>
          <p:nvPr/>
        </p:nvSpPr>
        <p:spPr>
          <a:xfrm>
            <a:off x="10790112" y="3628053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B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AWD_Z15 : 5 CM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0" name="กล่องข้อความ 49">
            <a:extLst>
              <a:ext uri="{FF2B5EF4-FFF2-40B4-BE49-F238E27FC236}">
                <a16:creationId xmlns:a16="http://schemas.microsoft.com/office/drawing/2014/main" id="{E06352D4-994A-4D37-9657-60773992CE1C}"/>
              </a:ext>
            </a:extLst>
          </p:cNvPr>
          <p:cNvSpPr txBox="1"/>
          <p:nvPr/>
        </p:nvSpPr>
        <p:spPr>
          <a:xfrm>
            <a:off x="10790111" y="4922593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D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AWD_Z16 : 5 CM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89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C626A5EC-621A-4242-BFF6-7A793F20F754}"/>
              </a:ext>
            </a:extLst>
          </p:cNvPr>
          <p:cNvSpPr txBox="1"/>
          <p:nvPr/>
        </p:nvSpPr>
        <p:spPr>
          <a:xfrm>
            <a:off x="3730336" y="2875002"/>
            <a:ext cx="4731328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FF0000"/>
                </a:solidFill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2952306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ไม่มีคำอธิบาย">
            <a:extLst>
              <a:ext uri="{FF2B5EF4-FFF2-40B4-BE49-F238E27FC236}">
                <a16:creationId xmlns:a16="http://schemas.microsoft.com/office/drawing/2014/main" id="{0369A667-801B-4210-B19E-064A5D9FE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0ED8CB39-3CB4-4333-8E26-9158EDCDCF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757"/>
          <a:stretch/>
        </p:blipFill>
        <p:spPr>
          <a:xfrm>
            <a:off x="0" y="0"/>
            <a:ext cx="2164080" cy="6858000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D8034E86-B3C2-4E3E-89ED-7DFB84FD51F5}"/>
              </a:ext>
            </a:extLst>
          </p:cNvPr>
          <p:cNvSpPr/>
          <p:nvPr/>
        </p:nvSpPr>
        <p:spPr>
          <a:xfrm>
            <a:off x="4905375" y="3200400"/>
            <a:ext cx="2295524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85DAA7DD-8BE3-4F07-84B3-DA5DB0E2B0D2}"/>
              </a:ext>
            </a:extLst>
          </p:cNvPr>
          <p:cNvSpPr/>
          <p:nvPr/>
        </p:nvSpPr>
        <p:spPr>
          <a:xfrm>
            <a:off x="7212329" y="3200400"/>
            <a:ext cx="264795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ามเหลี่ยมหน้าจั่ว 5">
            <a:extLst>
              <a:ext uri="{FF2B5EF4-FFF2-40B4-BE49-F238E27FC236}">
                <a16:creationId xmlns:a16="http://schemas.microsoft.com/office/drawing/2014/main" id="{8D35ABC6-F240-47F2-9FE6-B726ACC5BB94}"/>
              </a:ext>
            </a:extLst>
          </p:cNvPr>
          <p:cNvSpPr/>
          <p:nvPr/>
        </p:nvSpPr>
        <p:spPr>
          <a:xfrm rot="10800000">
            <a:off x="7278051" y="3246120"/>
            <a:ext cx="133350" cy="137160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D1B5C631-1EC7-4BB4-BEAB-9039C11FC9FF}"/>
              </a:ext>
            </a:extLst>
          </p:cNvPr>
          <p:cNvSpPr txBox="1"/>
          <p:nvPr/>
        </p:nvSpPr>
        <p:spPr>
          <a:xfrm>
            <a:off x="4905374" y="3429000"/>
            <a:ext cx="22955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Alternative Wetting and Drying</a:t>
            </a:r>
          </a:p>
          <a:p>
            <a:r>
              <a:rPr lang="en-US" sz="1200" dirty="0"/>
              <a:t>Saturated soil Irrigation</a:t>
            </a:r>
          </a:p>
          <a:p>
            <a:r>
              <a:rPr lang="en-US" sz="1200" dirty="0"/>
              <a:t>Continuous Flooding</a:t>
            </a:r>
          </a:p>
          <a:p>
            <a:endParaRPr lang="th-TH" sz="1200" dirty="0"/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C6B28217-F469-4E38-9FD1-3380A010170D}"/>
              </a:ext>
            </a:extLst>
          </p:cNvPr>
          <p:cNvSpPr txBox="1"/>
          <p:nvPr/>
        </p:nvSpPr>
        <p:spPr>
          <a:xfrm>
            <a:off x="174046" y="4328342"/>
            <a:ext cx="47313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HEADER : Alternative Wetting and Drying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B5DD2DE-BD1A-4A36-91BD-16CC39244E0C}"/>
              </a:ext>
            </a:extLst>
          </p:cNvPr>
          <p:cNvGraphicFramePr>
            <a:graphicFrameLocks noGrp="1"/>
          </p:cNvGraphicFramePr>
          <p:nvPr/>
        </p:nvGraphicFramePr>
        <p:xfrm>
          <a:off x="299899" y="4718185"/>
          <a:ext cx="100245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543">
                  <a:extLst>
                    <a:ext uri="{9D8B030D-6E8A-4147-A177-3AD203B41FA5}">
                      <a16:colId xmlns:a16="http://schemas.microsoft.com/office/drawing/2014/main" val="274091452"/>
                    </a:ext>
                  </a:extLst>
                </a:gridCol>
                <a:gridCol w="784924">
                  <a:extLst>
                    <a:ext uri="{9D8B030D-6E8A-4147-A177-3AD203B41FA5}">
                      <a16:colId xmlns:a16="http://schemas.microsoft.com/office/drawing/2014/main" val="2120765457"/>
                    </a:ext>
                  </a:extLst>
                </a:gridCol>
                <a:gridCol w="784924">
                  <a:extLst>
                    <a:ext uri="{9D8B030D-6E8A-4147-A177-3AD203B41FA5}">
                      <a16:colId xmlns:a16="http://schemas.microsoft.com/office/drawing/2014/main" val="3799856074"/>
                    </a:ext>
                  </a:extLst>
                </a:gridCol>
                <a:gridCol w="784924">
                  <a:extLst>
                    <a:ext uri="{9D8B030D-6E8A-4147-A177-3AD203B41FA5}">
                      <a16:colId xmlns:a16="http://schemas.microsoft.com/office/drawing/2014/main" val="1175590461"/>
                    </a:ext>
                  </a:extLst>
                </a:gridCol>
                <a:gridCol w="767461">
                  <a:extLst>
                    <a:ext uri="{9D8B030D-6E8A-4147-A177-3AD203B41FA5}">
                      <a16:colId xmlns:a16="http://schemas.microsoft.com/office/drawing/2014/main" val="20303640"/>
                    </a:ext>
                  </a:extLst>
                </a:gridCol>
                <a:gridCol w="707517">
                  <a:extLst>
                    <a:ext uri="{9D8B030D-6E8A-4147-A177-3AD203B41FA5}">
                      <a16:colId xmlns:a16="http://schemas.microsoft.com/office/drawing/2014/main" val="1778278904"/>
                    </a:ext>
                  </a:extLst>
                </a:gridCol>
                <a:gridCol w="785305">
                  <a:extLst>
                    <a:ext uri="{9D8B030D-6E8A-4147-A177-3AD203B41FA5}">
                      <a16:colId xmlns:a16="http://schemas.microsoft.com/office/drawing/2014/main" val="3340717806"/>
                    </a:ext>
                  </a:extLst>
                </a:gridCol>
                <a:gridCol w="785305">
                  <a:extLst>
                    <a:ext uri="{9D8B030D-6E8A-4147-A177-3AD203B41FA5}">
                      <a16:colId xmlns:a16="http://schemas.microsoft.com/office/drawing/2014/main" val="19805540"/>
                    </a:ext>
                  </a:extLst>
                </a:gridCol>
                <a:gridCol w="785305">
                  <a:extLst>
                    <a:ext uri="{9D8B030D-6E8A-4147-A177-3AD203B41FA5}">
                      <a16:colId xmlns:a16="http://schemas.microsoft.com/office/drawing/2014/main" val="1808746165"/>
                    </a:ext>
                  </a:extLst>
                </a:gridCol>
                <a:gridCol w="828167">
                  <a:extLst>
                    <a:ext uri="{9D8B030D-6E8A-4147-A177-3AD203B41FA5}">
                      <a16:colId xmlns:a16="http://schemas.microsoft.com/office/drawing/2014/main" val="2971934486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3396524758"/>
                    </a:ext>
                  </a:extLst>
                </a:gridCol>
                <a:gridCol w="787273">
                  <a:extLst>
                    <a:ext uri="{9D8B030D-6E8A-4147-A177-3AD203B41FA5}">
                      <a16:colId xmlns:a16="http://schemas.microsoft.com/office/drawing/2014/main" val="1501057620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244310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D/M/Y</a:t>
                      </a:r>
                      <a:endParaRPr lang="th-TH" sz="1200" dirty="0"/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AWD_A4</a:t>
                      </a:r>
                      <a:endParaRPr lang="th-TH" sz="1200" dirty="0"/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AWD_A5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AWD_A6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AWD_E3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CTH_C9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CTH_C10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CTH_C11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CTH_C12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rdia New" panose="020B0304020202020204" pitchFamily="34" charset="-34"/>
                        </a:rPr>
                        <a:t>Water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_F1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Wind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Cordia New" panose="020B0304020202020204" pitchFamily="34" charset="-34"/>
                        </a:rPr>
                        <a:t>_F1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Temp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rdia New" panose="020B0304020202020204" pitchFamily="34" charset="-34"/>
                        </a:rPr>
                        <a:t>_F1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Cordia New" panose="020B0304020202020204" pitchFamily="34" charset="-34"/>
                        </a:rPr>
                        <a:t>Humi_F1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36238"/>
                  </a:ext>
                </a:extLst>
              </a:tr>
            </a:tbl>
          </a:graphicData>
        </a:graphic>
      </p:graphicFrame>
      <p:sp>
        <p:nvSpPr>
          <p:cNvPr id="11" name="กล่องข้อความ 9">
            <a:extLst>
              <a:ext uri="{FF2B5EF4-FFF2-40B4-BE49-F238E27FC236}">
                <a16:creationId xmlns:a16="http://schemas.microsoft.com/office/drawing/2014/main" id="{CC626D98-1199-45D7-B462-59EDF80F83C7}"/>
              </a:ext>
            </a:extLst>
          </p:cNvPr>
          <p:cNvSpPr txBox="1"/>
          <p:nvPr/>
        </p:nvSpPr>
        <p:spPr>
          <a:xfrm>
            <a:off x="174046" y="5019231"/>
            <a:ext cx="47313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HEADER : Saturated soil Irrigation</a:t>
            </a:r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878F5BAC-BF09-4116-851E-110F7026483C}"/>
              </a:ext>
            </a:extLst>
          </p:cNvPr>
          <p:cNvGraphicFramePr>
            <a:graphicFrameLocks noGrp="1"/>
          </p:cNvGraphicFramePr>
          <p:nvPr/>
        </p:nvGraphicFramePr>
        <p:xfrm>
          <a:off x="283802" y="5417773"/>
          <a:ext cx="125674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543">
                  <a:extLst>
                    <a:ext uri="{9D8B030D-6E8A-4147-A177-3AD203B41FA5}">
                      <a16:colId xmlns:a16="http://schemas.microsoft.com/office/drawing/2014/main" val="274091452"/>
                    </a:ext>
                  </a:extLst>
                </a:gridCol>
                <a:gridCol w="778574">
                  <a:extLst>
                    <a:ext uri="{9D8B030D-6E8A-4147-A177-3AD203B41FA5}">
                      <a16:colId xmlns:a16="http://schemas.microsoft.com/office/drawing/2014/main" val="2120765457"/>
                    </a:ext>
                  </a:extLst>
                </a:gridCol>
                <a:gridCol w="778574">
                  <a:extLst>
                    <a:ext uri="{9D8B030D-6E8A-4147-A177-3AD203B41FA5}">
                      <a16:colId xmlns:a16="http://schemas.microsoft.com/office/drawing/2014/main" val="3799856074"/>
                    </a:ext>
                  </a:extLst>
                </a:gridCol>
                <a:gridCol w="778574">
                  <a:extLst>
                    <a:ext uri="{9D8B030D-6E8A-4147-A177-3AD203B41FA5}">
                      <a16:colId xmlns:a16="http://schemas.microsoft.com/office/drawing/2014/main" val="1175590461"/>
                    </a:ext>
                  </a:extLst>
                </a:gridCol>
                <a:gridCol w="767461">
                  <a:extLst>
                    <a:ext uri="{9D8B030D-6E8A-4147-A177-3AD203B41FA5}">
                      <a16:colId xmlns:a16="http://schemas.microsoft.com/office/drawing/2014/main" val="20303640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1778278904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3340717806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19805540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1808746165"/>
                    </a:ext>
                  </a:extLst>
                </a:gridCol>
                <a:gridCol w="707517">
                  <a:extLst>
                    <a:ext uri="{9D8B030D-6E8A-4147-A177-3AD203B41FA5}">
                      <a16:colId xmlns:a16="http://schemas.microsoft.com/office/drawing/2014/main" val="2971934486"/>
                    </a:ext>
                  </a:extLst>
                </a:gridCol>
                <a:gridCol w="707517">
                  <a:extLst>
                    <a:ext uri="{9D8B030D-6E8A-4147-A177-3AD203B41FA5}">
                      <a16:colId xmlns:a16="http://schemas.microsoft.com/office/drawing/2014/main" val="3396524758"/>
                    </a:ext>
                  </a:extLst>
                </a:gridCol>
                <a:gridCol w="707517">
                  <a:extLst>
                    <a:ext uri="{9D8B030D-6E8A-4147-A177-3AD203B41FA5}">
                      <a16:colId xmlns:a16="http://schemas.microsoft.com/office/drawing/2014/main" val="1501057620"/>
                    </a:ext>
                  </a:extLst>
                </a:gridCol>
                <a:gridCol w="707517">
                  <a:extLst>
                    <a:ext uri="{9D8B030D-6E8A-4147-A177-3AD203B41FA5}">
                      <a16:colId xmlns:a16="http://schemas.microsoft.com/office/drawing/2014/main" val="2443106077"/>
                    </a:ext>
                  </a:extLst>
                </a:gridCol>
                <a:gridCol w="828167">
                  <a:extLst>
                    <a:ext uri="{9D8B030D-6E8A-4147-A177-3AD203B41FA5}">
                      <a16:colId xmlns:a16="http://schemas.microsoft.com/office/drawing/2014/main" val="3269512156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965637348"/>
                    </a:ext>
                  </a:extLst>
                </a:gridCol>
                <a:gridCol w="787273">
                  <a:extLst>
                    <a:ext uri="{9D8B030D-6E8A-4147-A177-3AD203B41FA5}">
                      <a16:colId xmlns:a16="http://schemas.microsoft.com/office/drawing/2014/main" val="2981958106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3065469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D/M/Y</a:t>
                      </a:r>
                      <a:endParaRPr lang="th-TH" sz="1200" dirty="0"/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AWD_B1</a:t>
                      </a:r>
                      <a:endParaRPr lang="th-TH" sz="1200" dirty="0"/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AWD_B2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AWD_B3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AWD_E2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Soil_D1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Soil_D2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Soil_D3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Soil_D4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CTH_C5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CTH_C6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CTH_C7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CTH_C8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rdia New" panose="020B0304020202020204" pitchFamily="34" charset="-34"/>
                        </a:rPr>
                        <a:t>Water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_F2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Wind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Cordia New" panose="020B0304020202020204" pitchFamily="34" charset="-34"/>
                        </a:rPr>
                        <a:t>_F2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Temp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rdia New" panose="020B0304020202020204" pitchFamily="34" charset="-34"/>
                        </a:rPr>
                        <a:t>_F2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Cordia New" panose="020B0304020202020204" pitchFamily="34" charset="-34"/>
                        </a:rPr>
                        <a:t>Humi_F2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36238"/>
                  </a:ext>
                </a:extLst>
              </a:tr>
            </a:tbl>
          </a:graphicData>
        </a:graphic>
      </p:graphicFrame>
      <p:sp>
        <p:nvSpPr>
          <p:cNvPr id="13" name="กล่องข้อความ 9">
            <a:extLst>
              <a:ext uri="{FF2B5EF4-FFF2-40B4-BE49-F238E27FC236}">
                <a16:creationId xmlns:a16="http://schemas.microsoft.com/office/drawing/2014/main" id="{5789E8D7-2108-49DD-9624-ABC6311042D1}"/>
              </a:ext>
            </a:extLst>
          </p:cNvPr>
          <p:cNvSpPr txBox="1"/>
          <p:nvPr/>
        </p:nvSpPr>
        <p:spPr>
          <a:xfrm>
            <a:off x="172365" y="5749882"/>
            <a:ext cx="47313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HEADER : Continuous Flooding</a:t>
            </a:r>
          </a:p>
        </p:txBody>
      </p:sp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956CFEF4-2C7F-4296-928A-5E8B9E8BC517}"/>
              </a:ext>
            </a:extLst>
          </p:cNvPr>
          <p:cNvGraphicFramePr>
            <a:graphicFrameLocks noGrp="1"/>
          </p:cNvGraphicFramePr>
          <p:nvPr/>
        </p:nvGraphicFramePr>
        <p:xfrm>
          <a:off x="298218" y="6139725"/>
          <a:ext cx="100245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543">
                  <a:extLst>
                    <a:ext uri="{9D8B030D-6E8A-4147-A177-3AD203B41FA5}">
                      <a16:colId xmlns:a16="http://schemas.microsoft.com/office/drawing/2014/main" val="274091452"/>
                    </a:ext>
                  </a:extLst>
                </a:gridCol>
                <a:gridCol w="784924">
                  <a:extLst>
                    <a:ext uri="{9D8B030D-6E8A-4147-A177-3AD203B41FA5}">
                      <a16:colId xmlns:a16="http://schemas.microsoft.com/office/drawing/2014/main" val="2120765457"/>
                    </a:ext>
                  </a:extLst>
                </a:gridCol>
                <a:gridCol w="784924">
                  <a:extLst>
                    <a:ext uri="{9D8B030D-6E8A-4147-A177-3AD203B41FA5}">
                      <a16:colId xmlns:a16="http://schemas.microsoft.com/office/drawing/2014/main" val="3799856074"/>
                    </a:ext>
                  </a:extLst>
                </a:gridCol>
                <a:gridCol w="784924">
                  <a:extLst>
                    <a:ext uri="{9D8B030D-6E8A-4147-A177-3AD203B41FA5}">
                      <a16:colId xmlns:a16="http://schemas.microsoft.com/office/drawing/2014/main" val="1175590461"/>
                    </a:ext>
                  </a:extLst>
                </a:gridCol>
                <a:gridCol w="767461">
                  <a:extLst>
                    <a:ext uri="{9D8B030D-6E8A-4147-A177-3AD203B41FA5}">
                      <a16:colId xmlns:a16="http://schemas.microsoft.com/office/drawing/2014/main" val="20303640"/>
                    </a:ext>
                  </a:extLst>
                </a:gridCol>
                <a:gridCol w="707517">
                  <a:extLst>
                    <a:ext uri="{9D8B030D-6E8A-4147-A177-3AD203B41FA5}">
                      <a16:colId xmlns:a16="http://schemas.microsoft.com/office/drawing/2014/main" val="1778278904"/>
                    </a:ext>
                  </a:extLst>
                </a:gridCol>
                <a:gridCol w="785305">
                  <a:extLst>
                    <a:ext uri="{9D8B030D-6E8A-4147-A177-3AD203B41FA5}">
                      <a16:colId xmlns:a16="http://schemas.microsoft.com/office/drawing/2014/main" val="3340717806"/>
                    </a:ext>
                  </a:extLst>
                </a:gridCol>
                <a:gridCol w="785305">
                  <a:extLst>
                    <a:ext uri="{9D8B030D-6E8A-4147-A177-3AD203B41FA5}">
                      <a16:colId xmlns:a16="http://schemas.microsoft.com/office/drawing/2014/main" val="19805540"/>
                    </a:ext>
                  </a:extLst>
                </a:gridCol>
                <a:gridCol w="785305">
                  <a:extLst>
                    <a:ext uri="{9D8B030D-6E8A-4147-A177-3AD203B41FA5}">
                      <a16:colId xmlns:a16="http://schemas.microsoft.com/office/drawing/2014/main" val="1808746165"/>
                    </a:ext>
                  </a:extLst>
                </a:gridCol>
                <a:gridCol w="828167">
                  <a:extLst>
                    <a:ext uri="{9D8B030D-6E8A-4147-A177-3AD203B41FA5}">
                      <a16:colId xmlns:a16="http://schemas.microsoft.com/office/drawing/2014/main" val="2971934486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3396524758"/>
                    </a:ext>
                  </a:extLst>
                </a:gridCol>
                <a:gridCol w="787273">
                  <a:extLst>
                    <a:ext uri="{9D8B030D-6E8A-4147-A177-3AD203B41FA5}">
                      <a16:colId xmlns:a16="http://schemas.microsoft.com/office/drawing/2014/main" val="1501057620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244310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D/M/Y</a:t>
                      </a:r>
                      <a:endParaRPr lang="th-TH" sz="1200" dirty="0"/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AWD_A1</a:t>
                      </a:r>
                      <a:endParaRPr lang="th-TH" sz="1200" dirty="0"/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AWD_A2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AWD_A3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AWD_E1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CTH_C1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CTH_C2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CTH_C3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CTH_C4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rdia New" panose="020B0304020202020204" pitchFamily="34" charset="-34"/>
                        </a:rPr>
                        <a:t>Water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_F3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Wind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Cordia New" panose="020B0304020202020204" pitchFamily="34" charset="-34"/>
                        </a:rPr>
                        <a:t>_F3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Temp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rdia New" panose="020B0304020202020204" pitchFamily="34" charset="-34"/>
                        </a:rPr>
                        <a:t>_F3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Cordia New" panose="020B0304020202020204" pitchFamily="34" charset="-34"/>
                        </a:rPr>
                        <a:t>Humi_F3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36238"/>
                  </a:ext>
                </a:extLst>
              </a:tr>
            </a:tbl>
          </a:graphicData>
        </a:graphic>
      </p:graphicFrame>
      <p:sp>
        <p:nvSpPr>
          <p:cNvPr id="15" name="กล่องข้อความ 9">
            <a:extLst>
              <a:ext uri="{FF2B5EF4-FFF2-40B4-BE49-F238E27FC236}">
                <a16:creationId xmlns:a16="http://schemas.microsoft.com/office/drawing/2014/main" id="{A23E9793-B1F7-405A-942B-49EA6186BDDF}"/>
              </a:ext>
            </a:extLst>
          </p:cNvPr>
          <p:cNvSpPr txBox="1"/>
          <p:nvPr/>
        </p:nvSpPr>
        <p:spPr>
          <a:xfrm>
            <a:off x="7526394" y="3318225"/>
            <a:ext cx="47313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UNIT</a:t>
            </a:r>
          </a:p>
          <a:p>
            <a:r>
              <a:rPr lang="en-US" sz="1800" dirty="0">
                <a:solidFill>
                  <a:srgbClr val="FF0000"/>
                </a:solidFill>
              </a:rPr>
              <a:t>CTH,AWD : CM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SOIL : %</a:t>
            </a:r>
          </a:p>
          <a:p>
            <a:r>
              <a:rPr lang="en-US" sz="1800" dirty="0">
                <a:solidFill>
                  <a:srgbClr val="FF0000"/>
                </a:solidFill>
              </a:rPr>
              <a:t>WATER : CM, Wind : m/s, Temp : </a:t>
            </a:r>
            <a:r>
              <a:rPr lang="en-US" sz="1800" dirty="0" err="1">
                <a:solidFill>
                  <a:srgbClr val="FF0000"/>
                </a:solidFill>
              </a:rPr>
              <a:t>C,Humi</a:t>
            </a:r>
            <a:r>
              <a:rPr lang="en-US" sz="1800" dirty="0">
                <a:solidFill>
                  <a:srgbClr val="FF0000"/>
                </a:solidFill>
              </a:rPr>
              <a:t> : %</a:t>
            </a:r>
          </a:p>
        </p:txBody>
      </p:sp>
    </p:spTree>
    <p:extLst>
      <p:ext uri="{BB962C8B-B14F-4D97-AF65-F5344CB8AC3E}">
        <p14:creationId xmlns:p14="http://schemas.microsoft.com/office/powerpoint/2010/main" val="252775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ไม่มีคำอธิบาย">
            <a:extLst>
              <a:ext uri="{FF2B5EF4-FFF2-40B4-BE49-F238E27FC236}">
                <a16:creationId xmlns:a16="http://schemas.microsoft.com/office/drawing/2014/main" id="{0369A667-801B-4210-B19E-064A5D9FEA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0"/>
          <a:stretch/>
        </p:blipFill>
        <p:spPr bwMode="auto">
          <a:xfrm>
            <a:off x="2164080" y="0"/>
            <a:ext cx="10027920" cy="685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ตัวเชื่อมต่อตรง 8">
            <a:extLst>
              <a:ext uri="{FF2B5EF4-FFF2-40B4-BE49-F238E27FC236}">
                <a16:creationId xmlns:a16="http://schemas.microsoft.com/office/drawing/2014/main" id="{FF1046E1-0375-4A82-A260-FFFCC4B691CE}"/>
              </a:ext>
            </a:extLst>
          </p:cNvPr>
          <p:cNvCxnSpPr/>
          <p:nvPr/>
        </p:nvCxnSpPr>
        <p:spPr>
          <a:xfrm>
            <a:off x="2142565" y="0"/>
            <a:ext cx="0" cy="685800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0F5AA78D-DDD8-4A3F-A174-07A86FCFB68D}"/>
              </a:ext>
            </a:extLst>
          </p:cNvPr>
          <p:cNvSpPr/>
          <p:nvPr/>
        </p:nvSpPr>
        <p:spPr>
          <a:xfrm>
            <a:off x="1275526" y="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Irrigation</a:t>
            </a:r>
            <a:endParaRPr lang="th-TH" sz="1400" dirty="0">
              <a:solidFill>
                <a:schemeClr val="tx1"/>
              </a:solidFill>
            </a:endParaRPr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10D622C2-D695-41F8-A538-E61804460F7F}"/>
              </a:ext>
            </a:extLst>
          </p:cNvPr>
          <p:cNvSpPr/>
          <p:nvPr/>
        </p:nvSpPr>
        <p:spPr>
          <a:xfrm>
            <a:off x="1280008" y="350520"/>
            <a:ext cx="855534" cy="350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Weather</a:t>
            </a:r>
            <a:endParaRPr lang="th-TH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สี่เหลี่ยมผืนผ้า 12">
            <a:extLst>
              <a:ext uri="{FF2B5EF4-FFF2-40B4-BE49-F238E27FC236}">
                <a16:creationId xmlns:a16="http://schemas.microsoft.com/office/drawing/2014/main" id="{65E6D8AF-CB39-45BE-A817-2941CD2745D0}"/>
              </a:ext>
            </a:extLst>
          </p:cNvPr>
          <p:cNvSpPr/>
          <p:nvPr/>
        </p:nvSpPr>
        <p:spPr>
          <a:xfrm>
            <a:off x="1280008" y="70104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Lysimeter</a:t>
            </a:r>
            <a:endParaRPr lang="th-TH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4" name="รูปภาพ 13">
            <a:extLst>
              <a:ext uri="{FF2B5EF4-FFF2-40B4-BE49-F238E27FC236}">
                <a16:creationId xmlns:a16="http://schemas.microsoft.com/office/drawing/2014/main" id="{C3DC9000-A417-4CC2-BFB4-1EF8014F6A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559"/>
          <a:stretch/>
        </p:blipFill>
        <p:spPr>
          <a:xfrm>
            <a:off x="0" y="0"/>
            <a:ext cx="1330960" cy="6858000"/>
          </a:xfrm>
          <a:prstGeom prst="rect">
            <a:avLst/>
          </a:prstGeom>
        </p:spPr>
      </p:pic>
      <p:sp>
        <p:nvSpPr>
          <p:cNvPr id="15" name="กล่องข้อความ 9">
            <a:extLst>
              <a:ext uri="{FF2B5EF4-FFF2-40B4-BE49-F238E27FC236}">
                <a16:creationId xmlns:a16="http://schemas.microsoft.com/office/drawing/2014/main" id="{905F6EFE-7E04-473E-9821-6219F4CD2F02}"/>
              </a:ext>
            </a:extLst>
          </p:cNvPr>
          <p:cNvSpPr txBox="1"/>
          <p:nvPr/>
        </p:nvSpPr>
        <p:spPr>
          <a:xfrm>
            <a:off x="1352474" y="4016108"/>
            <a:ext cx="47313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HEADER : Weather Station</a:t>
            </a:r>
          </a:p>
        </p:txBody>
      </p:sp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535C94EC-610A-40F5-9109-67FFBD5DC247}"/>
              </a:ext>
            </a:extLst>
          </p:cNvPr>
          <p:cNvGraphicFramePr>
            <a:graphicFrameLocks noGrp="1"/>
          </p:cNvGraphicFramePr>
          <p:nvPr/>
        </p:nvGraphicFramePr>
        <p:xfrm>
          <a:off x="1478327" y="4405951"/>
          <a:ext cx="98353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543">
                  <a:extLst>
                    <a:ext uri="{9D8B030D-6E8A-4147-A177-3AD203B41FA5}">
                      <a16:colId xmlns:a16="http://schemas.microsoft.com/office/drawing/2014/main" val="274091452"/>
                    </a:ext>
                  </a:extLst>
                </a:gridCol>
                <a:gridCol w="1294829">
                  <a:extLst>
                    <a:ext uri="{9D8B030D-6E8A-4147-A177-3AD203B41FA5}">
                      <a16:colId xmlns:a16="http://schemas.microsoft.com/office/drawing/2014/main" val="2120765457"/>
                    </a:ext>
                  </a:extLst>
                </a:gridCol>
                <a:gridCol w="1551305">
                  <a:extLst>
                    <a:ext uri="{9D8B030D-6E8A-4147-A177-3AD203B41FA5}">
                      <a16:colId xmlns:a16="http://schemas.microsoft.com/office/drawing/2014/main" val="3799856074"/>
                    </a:ext>
                  </a:extLst>
                </a:gridCol>
                <a:gridCol w="1512888">
                  <a:extLst>
                    <a:ext uri="{9D8B030D-6E8A-4147-A177-3AD203B41FA5}">
                      <a16:colId xmlns:a16="http://schemas.microsoft.com/office/drawing/2014/main" val="1175590461"/>
                    </a:ext>
                  </a:extLst>
                </a:gridCol>
                <a:gridCol w="1654683">
                  <a:extLst>
                    <a:ext uri="{9D8B030D-6E8A-4147-A177-3AD203B41FA5}">
                      <a16:colId xmlns:a16="http://schemas.microsoft.com/office/drawing/2014/main" val="20303640"/>
                    </a:ext>
                  </a:extLst>
                </a:gridCol>
                <a:gridCol w="1174496">
                  <a:extLst>
                    <a:ext uri="{9D8B030D-6E8A-4147-A177-3AD203B41FA5}">
                      <a16:colId xmlns:a16="http://schemas.microsoft.com/office/drawing/2014/main" val="1778278904"/>
                    </a:ext>
                  </a:extLst>
                </a:gridCol>
                <a:gridCol w="981393">
                  <a:extLst>
                    <a:ext uri="{9D8B030D-6E8A-4147-A177-3AD203B41FA5}">
                      <a16:colId xmlns:a16="http://schemas.microsoft.com/office/drawing/2014/main" val="3340717806"/>
                    </a:ext>
                  </a:extLst>
                </a:gridCol>
                <a:gridCol w="1008253">
                  <a:extLst>
                    <a:ext uri="{9D8B030D-6E8A-4147-A177-3AD203B41FA5}">
                      <a16:colId xmlns:a16="http://schemas.microsoft.com/office/drawing/2014/main" val="19805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D/M/Y</a:t>
                      </a:r>
                      <a:endParaRPr lang="th-TH" sz="1200" dirty="0"/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Wind Speed</a:t>
                      </a:r>
                      <a:r>
                        <a:rPr lang="th-TH" sz="1200" dirty="0"/>
                        <a:t>(</a:t>
                      </a:r>
                      <a:r>
                        <a:rPr lang="en-US" sz="1200" dirty="0"/>
                        <a:t>m/s</a:t>
                      </a:r>
                      <a:r>
                        <a:rPr lang="th-TH" sz="1200" dirty="0"/>
                        <a:t>)</a:t>
                      </a: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Wind direction</a:t>
                      </a:r>
                      <a:r>
                        <a:rPr kumimoji="0" lang="th-TH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delta</a:t>
                      </a:r>
                      <a:r>
                        <a:rPr kumimoji="0" lang="th-TH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)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Pyranometer</a:t>
                      </a:r>
                      <a:r>
                        <a:rPr kumimoji="0" lang="th-TH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W/m2</a:t>
                      </a:r>
                      <a:r>
                        <a:rPr kumimoji="0" lang="th-TH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)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Solar Radiation</a:t>
                      </a:r>
                      <a:r>
                        <a:rPr kumimoji="0" lang="th-TH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W/m2</a:t>
                      </a:r>
                      <a:r>
                        <a:rPr kumimoji="0" lang="th-TH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Temperature</a:t>
                      </a:r>
                      <a:r>
                        <a:rPr kumimoji="0" lang="th-TH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th-TH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)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Humidity</a:t>
                      </a:r>
                      <a:r>
                        <a:rPr kumimoji="0" lang="th-TH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  <a:r>
                        <a:rPr kumimoji="0" lang="th-TH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)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Rainfall</a:t>
                      </a:r>
                      <a:r>
                        <a:rPr kumimoji="0" lang="th-TH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mm</a:t>
                      </a:r>
                      <a:r>
                        <a:rPr kumimoji="0" lang="th-TH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)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36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634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ไม่มีคำอธิบาย">
            <a:extLst>
              <a:ext uri="{FF2B5EF4-FFF2-40B4-BE49-F238E27FC236}">
                <a16:creationId xmlns:a16="http://schemas.microsoft.com/office/drawing/2014/main" id="{0369A667-801B-4210-B19E-064A5D9FEA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0"/>
          <a:stretch/>
        </p:blipFill>
        <p:spPr bwMode="auto">
          <a:xfrm>
            <a:off x="2164080" y="0"/>
            <a:ext cx="10027920" cy="685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ตัวเชื่อมต่อตรง 14">
            <a:extLst>
              <a:ext uri="{FF2B5EF4-FFF2-40B4-BE49-F238E27FC236}">
                <a16:creationId xmlns:a16="http://schemas.microsoft.com/office/drawing/2014/main" id="{C8FECEAE-5585-4664-8924-BFEDE67DC4F4}"/>
              </a:ext>
            </a:extLst>
          </p:cNvPr>
          <p:cNvCxnSpPr/>
          <p:nvPr/>
        </p:nvCxnSpPr>
        <p:spPr>
          <a:xfrm>
            <a:off x="2142565" y="0"/>
            <a:ext cx="0" cy="685800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สี่เหลี่ยมผืนผ้า 15">
            <a:extLst>
              <a:ext uri="{FF2B5EF4-FFF2-40B4-BE49-F238E27FC236}">
                <a16:creationId xmlns:a16="http://schemas.microsoft.com/office/drawing/2014/main" id="{C07F4C03-65E7-4823-B1C1-DA75134DFEAE}"/>
              </a:ext>
            </a:extLst>
          </p:cNvPr>
          <p:cNvSpPr/>
          <p:nvPr/>
        </p:nvSpPr>
        <p:spPr>
          <a:xfrm>
            <a:off x="1275526" y="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Irrigation</a:t>
            </a:r>
            <a:endParaRPr lang="th-TH" sz="1400" dirty="0">
              <a:solidFill>
                <a:schemeClr val="tx1"/>
              </a:solidFill>
            </a:endParaRPr>
          </a:p>
        </p:txBody>
      </p:sp>
      <p:sp>
        <p:nvSpPr>
          <p:cNvPr id="17" name="สี่เหลี่ยมผืนผ้า 16">
            <a:extLst>
              <a:ext uri="{FF2B5EF4-FFF2-40B4-BE49-F238E27FC236}">
                <a16:creationId xmlns:a16="http://schemas.microsoft.com/office/drawing/2014/main" id="{18F2D985-DC4D-4CD6-9218-C734461B72FC}"/>
              </a:ext>
            </a:extLst>
          </p:cNvPr>
          <p:cNvSpPr/>
          <p:nvPr/>
        </p:nvSpPr>
        <p:spPr>
          <a:xfrm>
            <a:off x="1280008" y="35052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Weather</a:t>
            </a:r>
            <a:endParaRPr lang="th-TH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สี่เหลี่ยมผืนผ้า 17">
            <a:extLst>
              <a:ext uri="{FF2B5EF4-FFF2-40B4-BE49-F238E27FC236}">
                <a16:creationId xmlns:a16="http://schemas.microsoft.com/office/drawing/2014/main" id="{78E218D4-42AC-4146-BD79-D8B1B97D9AB0}"/>
              </a:ext>
            </a:extLst>
          </p:cNvPr>
          <p:cNvSpPr/>
          <p:nvPr/>
        </p:nvSpPr>
        <p:spPr>
          <a:xfrm>
            <a:off x="1280008" y="701040"/>
            <a:ext cx="855534" cy="350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Lysimeter</a:t>
            </a:r>
            <a:endParaRPr lang="th-TH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1795F767-7F8B-4FDF-A2BD-DBBFC37D9D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559"/>
          <a:stretch/>
        </p:blipFill>
        <p:spPr>
          <a:xfrm>
            <a:off x="0" y="0"/>
            <a:ext cx="1330960" cy="6858000"/>
          </a:xfrm>
          <a:prstGeom prst="rect">
            <a:avLst/>
          </a:prstGeom>
        </p:spPr>
      </p:pic>
      <p:sp>
        <p:nvSpPr>
          <p:cNvPr id="9" name="กล่องข้อความ 9">
            <a:extLst>
              <a:ext uri="{FF2B5EF4-FFF2-40B4-BE49-F238E27FC236}">
                <a16:creationId xmlns:a16="http://schemas.microsoft.com/office/drawing/2014/main" id="{C801EF94-864C-42A8-9EEB-5000DD91A2D9}"/>
              </a:ext>
            </a:extLst>
          </p:cNvPr>
          <p:cNvSpPr txBox="1"/>
          <p:nvPr/>
        </p:nvSpPr>
        <p:spPr>
          <a:xfrm>
            <a:off x="0" y="3915233"/>
            <a:ext cx="47313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HEADER : Lysimeter</a:t>
            </a: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8DC7F30B-62ED-4395-9B0E-A4620DE88527}"/>
              </a:ext>
            </a:extLst>
          </p:cNvPr>
          <p:cNvGraphicFramePr>
            <a:graphicFrameLocks noGrp="1"/>
          </p:cNvGraphicFramePr>
          <p:nvPr/>
        </p:nvGraphicFramePr>
        <p:xfrm>
          <a:off x="109753" y="4442945"/>
          <a:ext cx="143703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224">
                  <a:extLst>
                    <a:ext uri="{9D8B030D-6E8A-4147-A177-3AD203B41FA5}">
                      <a16:colId xmlns:a16="http://schemas.microsoft.com/office/drawing/2014/main" val="274091452"/>
                    </a:ext>
                  </a:extLst>
                </a:gridCol>
                <a:gridCol w="813718">
                  <a:extLst>
                    <a:ext uri="{9D8B030D-6E8A-4147-A177-3AD203B41FA5}">
                      <a16:colId xmlns:a16="http://schemas.microsoft.com/office/drawing/2014/main" val="2120765457"/>
                    </a:ext>
                  </a:extLst>
                </a:gridCol>
                <a:gridCol w="813718">
                  <a:extLst>
                    <a:ext uri="{9D8B030D-6E8A-4147-A177-3AD203B41FA5}">
                      <a16:colId xmlns:a16="http://schemas.microsoft.com/office/drawing/2014/main" val="3799856074"/>
                    </a:ext>
                  </a:extLst>
                </a:gridCol>
                <a:gridCol w="813718">
                  <a:extLst>
                    <a:ext uri="{9D8B030D-6E8A-4147-A177-3AD203B41FA5}">
                      <a16:colId xmlns:a16="http://schemas.microsoft.com/office/drawing/2014/main" val="1175590461"/>
                    </a:ext>
                  </a:extLst>
                </a:gridCol>
                <a:gridCol w="802102">
                  <a:extLst>
                    <a:ext uri="{9D8B030D-6E8A-4147-A177-3AD203B41FA5}">
                      <a16:colId xmlns:a16="http://schemas.microsoft.com/office/drawing/2014/main" val="20303640"/>
                    </a:ext>
                  </a:extLst>
                </a:gridCol>
                <a:gridCol w="832432">
                  <a:extLst>
                    <a:ext uri="{9D8B030D-6E8A-4147-A177-3AD203B41FA5}">
                      <a16:colId xmlns:a16="http://schemas.microsoft.com/office/drawing/2014/main" val="1778278904"/>
                    </a:ext>
                  </a:extLst>
                </a:gridCol>
                <a:gridCol w="832432">
                  <a:extLst>
                    <a:ext uri="{9D8B030D-6E8A-4147-A177-3AD203B41FA5}">
                      <a16:colId xmlns:a16="http://schemas.microsoft.com/office/drawing/2014/main" val="3340717806"/>
                    </a:ext>
                  </a:extLst>
                </a:gridCol>
                <a:gridCol w="832432">
                  <a:extLst>
                    <a:ext uri="{9D8B030D-6E8A-4147-A177-3AD203B41FA5}">
                      <a16:colId xmlns:a16="http://schemas.microsoft.com/office/drawing/2014/main" val="19805540"/>
                    </a:ext>
                  </a:extLst>
                </a:gridCol>
                <a:gridCol w="832432">
                  <a:extLst>
                    <a:ext uri="{9D8B030D-6E8A-4147-A177-3AD203B41FA5}">
                      <a16:colId xmlns:a16="http://schemas.microsoft.com/office/drawing/2014/main" val="1808746165"/>
                    </a:ext>
                  </a:extLst>
                </a:gridCol>
                <a:gridCol w="832432">
                  <a:extLst>
                    <a:ext uri="{9D8B030D-6E8A-4147-A177-3AD203B41FA5}">
                      <a16:colId xmlns:a16="http://schemas.microsoft.com/office/drawing/2014/main" val="2971934486"/>
                    </a:ext>
                  </a:extLst>
                </a:gridCol>
                <a:gridCol w="913730">
                  <a:extLst>
                    <a:ext uri="{9D8B030D-6E8A-4147-A177-3AD203B41FA5}">
                      <a16:colId xmlns:a16="http://schemas.microsoft.com/office/drawing/2014/main" val="3396524758"/>
                    </a:ext>
                  </a:extLst>
                </a:gridCol>
                <a:gridCol w="913730">
                  <a:extLst>
                    <a:ext uri="{9D8B030D-6E8A-4147-A177-3AD203B41FA5}">
                      <a16:colId xmlns:a16="http://schemas.microsoft.com/office/drawing/2014/main" val="1501057620"/>
                    </a:ext>
                  </a:extLst>
                </a:gridCol>
                <a:gridCol w="913730">
                  <a:extLst>
                    <a:ext uri="{9D8B030D-6E8A-4147-A177-3AD203B41FA5}">
                      <a16:colId xmlns:a16="http://schemas.microsoft.com/office/drawing/2014/main" val="2443106077"/>
                    </a:ext>
                  </a:extLst>
                </a:gridCol>
                <a:gridCol w="913730">
                  <a:extLst>
                    <a:ext uri="{9D8B030D-6E8A-4147-A177-3AD203B41FA5}">
                      <a16:colId xmlns:a16="http://schemas.microsoft.com/office/drawing/2014/main" val="3269512156"/>
                    </a:ext>
                  </a:extLst>
                </a:gridCol>
                <a:gridCol w="874268">
                  <a:extLst>
                    <a:ext uri="{9D8B030D-6E8A-4147-A177-3AD203B41FA5}">
                      <a16:colId xmlns:a16="http://schemas.microsoft.com/office/drawing/2014/main" val="965637348"/>
                    </a:ext>
                  </a:extLst>
                </a:gridCol>
                <a:gridCol w="874268">
                  <a:extLst>
                    <a:ext uri="{9D8B030D-6E8A-4147-A177-3AD203B41FA5}">
                      <a16:colId xmlns:a16="http://schemas.microsoft.com/office/drawing/2014/main" val="2981958106"/>
                    </a:ext>
                  </a:extLst>
                </a:gridCol>
                <a:gridCol w="874268">
                  <a:extLst>
                    <a:ext uri="{9D8B030D-6E8A-4147-A177-3AD203B41FA5}">
                      <a16:colId xmlns:a16="http://schemas.microsoft.com/office/drawing/2014/main" val="3065469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D/M/Y</a:t>
                      </a:r>
                      <a:endParaRPr lang="th-TH" sz="1200" dirty="0"/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Lysim_Z1</a:t>
                      </a:r>
                      <a:endParaRPr lang="th-TH" sz="1200" dirty="0"/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Lysim_Z2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Lysim_Z3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Lysim_Z4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Lysim_Z5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Lysim_Z6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Lysim_Z7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Lysim_Z8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Lysim_Z9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Lysim_Z10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Lysim_Z11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Lysim_Z12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Lysim_Z13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Lysim_Z14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Lysim_Z15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Lysim_Z16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36238"/>
                  </a:ext>
                </a:extLst>
              </a:tr>
            </a:tbl>
          </a:graphicData>
        </a:graphic>
      </p:graphicFrame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35DA22EE-A889-4751-8527-FB4B17120BCC}"/>
              </a:ext>
            </a:extLst>
          </p:cNvPr>
          <p:cNvSpPr txBox="1"/>
          <p:nvPr/>
        </p:nvSpPr>
        <p:spPr>
          <a:xfrm>
            <a:off x="2365664" y="4941387"/>
            <a:ext cx="47313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UNIT</a:t>
            </a:r>
          </a:p>
          <a:p>
            <a:r>
              <a:rPr lang="en-US" sz="1800" dirty="0" err="1">
                <a:solidFill>
                  <a:srgbClr val="FF0000"/>
                </a:solidFill>
              </a:rPr>
              <a:t>Lysim</a:t>
            </a:r>
            <a:r>
              <a:rPr lang="en-US" sz="1800" dirty="0">
                <a:solidFill>
                  <a:srgbClr val="FF0000"/>
                </a:solidFill>
              </a:rPr>
              <a:t> : CM</a:t>
            </a:r>
          </a:p>
        </p:txBody>
      </p:sp>
    </p:spTree>
    <p:extLst>
      <p:ext uri="{BB962C8B-B14F-4D97-AF65-F5344CB8AC3E}">
        <p14:creationId xmlns:p14="http://schemas.microsoft.com/office/powerpoint/2010/main" val="3893118571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1152</Words>
  <Application>Microsoft Office PowerPoint</Application>
  <PresentationFormat>Widescreen</PresentationFormat>
  <Paragraphs>231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ธีมของ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PIYATHAT PANTHONG</dc:creator>
  <cp:lastModifiedBy>365 Pro Plus</cp:lastModifiedBy>
  <cp:revision>35</cp:revision>
  <dcterms:created xsi:type="dcterms:W3CDTF">2022-02-20T05:48:38Z</dcterms:created>
  <dcterms:modified xsi:type="dcterms:W3CDTF">2022-02-27T15:45:11Z</dcterms:modified>
</cp:coreProperties>
</file>