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B9F4"/>
    <a:srgbClr val="78C2F4"/>
    <a:srgbClr val="27D8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A58F3-D949-1C25-4D25-F2FBF5F96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54F39B-23EF-D931-6849-6471C81C1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00C5B-DC96-F4AD-C461-176F17B6B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E21D-B6C6-43B3-8AC4-1A7A40614500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F4CCC-ACB5-0E63-7CAC-CC491D0A9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83145-159A-F259-E5FD-ECBB331B1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E4A2-4074-4311-86DC-0C5B31777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51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96B0-501D-1EF3-929F-0745DB681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87CDBA-F88F-E83A-EB52-9B3FB5763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93DC7-C7B9-F729-98E8-F17B6D88A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E21D-B6C6-43B3-8AC4-1A7A40614500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C7FB3-DC35-AB7D-14C6-99B7C21D0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34C37-584A-81B0-0A55-94C4E69BE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E4A2-4074-4311-86DC-0C5B31777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34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836AED-B39F-77E6-84B1-C1F9047833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D67233-9567-7CB2-1D46-8E17AFA06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ED5FB-ED49-F13C-80A0-CD55AE1D5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E21D-B6C6-43B3-8AC4-1A7A40614500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5ADE7-FE50-186C-7588-2676DF090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F81D7-5D7C-AE33-C18B-AF9C6AA2D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E4A2-4074-4311-86DC-0C5B31777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01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4526F-D3D9-66F3-4879-4FA32291C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DEAFE-FA82-38C2-4242-B4F8087AC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1F21A-3DF9-104C-1C60-9FF1D135A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E21D-B6C6-43B3-8AC4-1A7A40614500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51FC5-5CDC-C0BA-3670-F3C4CF12D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30C04-771F-CDDE-A8E7-8815AB7C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E4A2-4074-4311-86DC-0C5B31777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38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1EA32-6351-6928-A196-EC31FFA9E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AAEFE-84D0-F6CC-BA59-9481ED0F6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9701B-6A55-3A4E-48DF-C3E898082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E21D-B6C6-43B3-8AC4-1A7A40614500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32922-596F-C8AA-62FA-F801521D7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DEBF9-3F36-D3CE-56B7-C4B54A59A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E4A2-4074-4311-86DC-0C5B31777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70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782FC-2831-8309-C39C-922CB22A3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60C75-7BA9-F064-9D2B-80B3299C05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9EC001-AF96-A466-DEF9-3D7B3A7524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FB8E18-DFF7-E966-5CC2-37E06497C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E21D-B6C6-43B3-8AC4-1A7A40614500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7D2D2-2B5D-BA93-4A85-7815C16F3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4536A-2E44-CE09-4AFB-5396467BD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E4A2-4074-4311-86DC-0C5B31777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0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FFDE4-2C07-ABFC-58C7-4B313D571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DFE54-4314-7E52-2758-88C31A566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BB212A-2C56-8F7D-0510-2E48426DCD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3CA5-B709-AF7B-7B77-AB472A8316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FC143-CFA6-10C0-58CC-2F4680A5A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98CBD1-8DD4-E94E-B44B-9CA5605C9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E21D-B6C6-43B3-8AC4-1A7A40614500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FBED8B-80B5-3835-8B6C-EFB9B79C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A9D5B6-FC37-31A1-8DF9-BB1FCD2D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E4A2-4074-4311-86DC-0C5B31777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1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E7550-1F93-6ECF-E71A-E04A6F077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31DE67-6D20-CA8E-2DE6-C781F6E24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E21D-B6C6-43B3-8AC4-1A7A40614500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4BB9FC-F1BA-F7B3-820E-E163E6E5C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C27D29-D980-8DFB-BF7D-305A321E3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E4A2-4074-4311-86DC-0C5B31777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43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D59FE8-13E2-F7FD-111C-E0A664A09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E21D-B6C6-43B3-8AC4-1A7A40614500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BA492D-4452-7995-FB4E-A8FB8AB8D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AADB94-5CB7-1777-97B2-E8B363938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E4A2-4074-4311-86DC-0C5B31777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790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7FE5A-0320-6EC7-F1EF-DCF02D5FE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7CB9B-FF7A-5F5C-7B39-9F64648CD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61D899-A920-80F9-73F8-E0D87F992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36D4D-433D-7262-8205-C866D519F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E21D-B6C6-43B3-8AC4-1A7A40614500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95F61-E139-F700-9DB7-A2DF223B3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2ADAD-9AF6-CB13-C948-480B7F293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E4A2-4074-4311-86DC-0C5B31777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65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13DC0-69CC-E7EF-A0F4-1931A9CF9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53BDC2-9911-9449-7111-1FC0B3D56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EF0CA5-F206-1B21-4F16-E96DD094D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28C06-4A6A-3F92-0108-D9A0B992F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E21D-B6C6-43B3-8AC4-1A7A40614500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2BDDC-79EB-8C06-E8ED-37CB2921E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153DE9-CD64-D2AE-7C22-913546EF3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5E4A2-4074-4311-86DC-0C5B31777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609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CFE3FC-474C-5924-2A17-47C4FA732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44D0C-3166-7583-E04E-375756BC1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EDD8B-016D-D25B-1DD3-3D5AC57025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8E21D-B6C6-43B3-8AC4-1A7A40614500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F4F9E-8A38-3C34-ACC5-A7D840E88A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C9AB9-9A21-1CA0-C602-113D92E98E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5E4A2-4074-4311-86DC-0C5B31777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3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F1E277-D982-19DD-5AB3-1EC6A67E3C93}"/>
              </a:ext>
            </a:extLst>
          </p:cNvPr>
          <p:cNvSpPr/>
          <p:nvPr/>
        </p:nvSpPr>
        <p:spPr>
          <a:xfrm>
            <a:off x="0" y="1045029"/>
            <a:ext cx="158620" cy="477727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3CD49C-B149-8DCE-EE70-028F4A3314A0}"/>
              </a:ext>
            </a:extLst>
          </p:cNvPr>
          <p:cNvSpPr txBox="1"/>
          <p:nvPr/>
        </p:nvSpPr>
        <p:spPr>
          <a:xfrm>
            <a:off x="559837" y="2192693"/>
            <a:ext cx="77444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70C0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Sales Method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2D99B7-08DE-FA5D-CC4C-C3155B375203}"/>
              </a:ext>
            </a:extLst>
          </p:cNvPr>
          <p:cNvSpPr txBox="1"/>
          <p:nvPr/>
        </p:nvSpPr>
        <p:spPr>
          <a:xfrm>
            <a:off x="559837" y="3872606"/>
            <a:ext cx="5654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Presented by</a:t>
            </a:r>
            <a:r>
              <a:rPr lang="en-US" sz="2400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: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Thanakorn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Saengsuk</a:t>
            </a:r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  <a:p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Last updated</a:t>
            </a:r>
            <a:r>
              <a:rPr lang="en-US" sz="2400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: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April 6</a:t>
            </a:r>
            <a:r>
              <a:rPr lang="en-US" sz="24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th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, 2025</a:t>
            </a:r>
          </a:p>
        </p:txBody>
      </p:sp>
    </p:spTree>
    <p:extLst>
      <p:ext uri="{BB962C8B-B14F-4D97-AF65-F5344CB8AC3E}">
        <p14:creationId xmlns:p14="http://schemas.microsoft.com/office/powerpoint/2010/main" val="2368168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F1E277-D982-19DD-5AB3-1EC6A67E3C93}"/>
              </a:ext>
            </a:extLst>
          </p:cNvPr>
          <p:cNvSpPr/>
          <p:nvPr/>
        </p:nvSpPr>
        <p:spPr>
          <a:xfrm>
            <a:off x="0" y="1045029"/>
            <a:ext cx="158620" cy="477727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38039F-2C06-9502-B57D-8DBD8C73CA83}"/>
              </a:ext>
            </a:extLst>
          </p:cNvPr>
          <p:cNvSpPr txBox="1"/>
          <p:nvPr/>
        </p:nvSpPr>
        <p:spPr>
          <a:xfrm>
            <a:off x="690466" y="1590534"/>
            <a:ext cx="43387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Business metric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2AE554-C6B9-0638-565E-C9BCF062ECFD}"/>
              </a:ext>
            </a:extLst>
          </p:cNvPr>
          <p:cNvSpPr txBox="1"/>
          <p:nvPr/>
        </p:nvSpPr>
        <p:spPr>
          <a:xfrm>
            <a:off x="877078" y="2883159"/>
            <a:ext cx="5411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i="0" dirty="0">
                <a:solidFill>
                  <a:srgbClr val="05192D"/>
                </a:solidFill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Total revenue over the next 6 weeks</a:t>
            </a:r>
          </a:p>
          <a:p>
            <a:r>
              <a:rPr lang="en-US" dirty="0">
                <a:solidFill>
                  <a:srgbClr val="05192D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Initial value : </a:t>
            </a:r>
            <a:r>
              <a:rPr lang="en-US" i="1" dirty="0">
                <a:solidFill>
                  <a:srgbClr val="05192D"/>
                </a:solidFill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$1,307,990.32</a:t>
            </a:r>
            <a:endParaRPr lang="en-US" i="0" dirty="0">
              <a:solidFill>
                <a:srgbClr val="05192D"/>
              </a:solidFill>
              <a:effectLst/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  <a:p>
            <a:endParaRPr lang="en-US" dirty="0">
              <a:solidFill>
                <a:srgbClr val="05192D"/>
              </a:solidFill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  <a:p>
            <a:r>
              <a:rPr lang="en-US" i="0" dirty="0">
                <a:solidFill>
                  <a:srgbClr val="05192D"/>
                </a:solidFill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2. Trend of total revenue by week</a:t>
            </a:r>
            <a:endParaRPr lang="en-US" dirty="0"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970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F1E277-D982-19DD-5AB3-1EC6A67E3C93}"/>
              </a:ext>
            </a:extLst>
          </p:cNvPr>
          <p:cNvSpPr/>
          <p:nvPr/>
        </p:nvSpPr>
        <p:spPr>
          <a:xfrm>
            <a:off x="0" y="1045029"/>
            <a:ext cx="158620" cy="477727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0B88DD-E1C7-CB35-4582-70A8FC489C8C}"/>
              </a:ext>
            </a:extLst>
          </p:cNvPr>
          <p:cNvSpPr txBox="1"/>
          <p:nvPr/>
        </p:nvSpPr>
        <p:spPr>
          <a:xfrm>
            <a:off x="718457" y="1045029"/>
            <a:ext cx="43387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Background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BCBA10-CA33-D6FC-5805-482E47F4F12F}"/>
              </a:ext>
            </a:extLst>
          </p:cNvPr>
          <p:cNvSpPr txBox="1"/>
          <p:nvPr/>
        </p:nvSpPr>
        <p:spPr>
          <a:xfrm>
            <a:off x="718456" y="2115226"/>
            <a:ext cx="8126963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Six weeks ago our company launched a new line of office stationery</a:t>
            </a:r>
          </a:p>
          <a:p>
            <a:r>
              <a:rPr lang="en-US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We have tested three different sales strategies for this, targeted email and phone calls, as well as combining the two in order to approach to customers.</a:t>
            </a:r>
          </a:p>
          <a:p>
            <a:endParaRPr lang="en-US" sz="2400" b="1" dirty="0"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  <a:p>
            <a:r>
              <a:rPr lang="en-US" sz="2400" b="1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Sales methods:</a:t>
            </a:r>
          </a:p>
          <a:p>
            <a:endParaRPr lang="en-US" dirty="0"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  <a:p>
            <a:r>
              <a:rPr lang="en-US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Email:  	Required very little work for the team.</a:t>
            </a:r>
          </a:p>
          <a:p>
            <a:endParaRPr lang="en-US" dirty="0"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  <a:p>
            <a:r>
              <a:rPr lang="en-US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Call: 	Thirty minutes per customer on average members of the team.</a:t>
            </a:r>
          </a:p>
          <a:p>
            <a:endParaRPr lang="en-US" dirty="0"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  <a:p>
            <a:r>
              <a:rPr lang="en-US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Email + Call:	 Required very little for email, the call was around ten 		 minutes per customer.</a:t>
            </a:r>
          </a:p>
        </p:txBody>
      </p:sp>
    </p:spTree>
    <p:extLst>
      <p:ext uri="{BB962C8B-B14F-4D97-AF65-F5344CB8AC3E}">
        <p14:creationId xmlns:p14="http://schemas.microsoft.com/office/powerpoint/2010/main" val="473649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F1E277-D982-19DD-5AB3-1EC6A67E3C93}"/>
              </a:ext>
            </a:extLst>
          </p:cNvPr>
          <p:cNvSpPr/>
          <p:nvPr/>
        </p:nvSpPr>
        <p:spPr>
          <a:xfrm>
            <a:off x="0" y="1045029"/>
            <a:ext cx="158620" cy="477727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0981FB-C85C-07DF-805B-8C1F93179303}"/>
              </a:ext>
            </a:extLst>
          </p:cNvPr>
          <p:cNvSpPr txBox="1"/>
          <p:nvPr/>
        </p:nvSpPr>
        <p:spPr>
          <a:xfrm>
            <a:off x="690466" y="1558212"/>
            <a:ext cx="43387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Business goal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E25CB7-60F7-5286-2DAC-9C05B33FB908}"/>
              </a:ext>
            </a:extLst>
          </p:cNvPr>
          <p:cNvSpPr txBox="1"/>
          <p:nvPr/>
        </p:nvSpPr>
        <p:spPr>
          <a:xfrm>
            <a:off x="690466" y="2733869"/>
            <a:ext cx="10832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“Select the most effective sales method </a:t>
            </a:r>
          </a:p>
          <a:p>
            <a:r>
              <a:rPr lang="en-US" sz="2400" i="1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that allows the company to minimize efforts </a:t>
            </a:r>
          </a:p>
          <a:p>
            <a:r>
              <a:rPr lang="en-US" sz="2400" i="1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while maximizing revenue.”</a:t>
            </a:r>
          </a:p>
        </p:txBody>
      </p:sp>
    </p:spTree>
    <p:extLst>
      <p:ext uri="{BB962C8B-B14F-4D97-AF65-F5344CB8AC3E}">
        <p14:creationId xmlns:p14="http://schemas.microsoft.com/office/powerpoint/2010/main" val="435060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F1E277-D982-19DD-5AB3-1EC6A67E3C93}"/>
              </a:ext>
            </a:extLst>
          </p:cNvPr>
          <p:cNvSpPr/>
          <p:nvPr/>
        </p:nvSpPr>
        <p:spPr>
          <a:xfrm>
            <a:off x="0" y="1045029"/>
            <a:ext cx="158620" cy="477727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C75EFB-02CD-EBE4-3D52-5F3D90A19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935" y="1675490"/>
            <a:ext cx="5728727" cy="41468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39B4A2-E079-7D15-F38F-67EB77897FF5}"/>
              </a:ext>
            </a:extLst>
          </p:cNvPr>
          <p:cNvSpPr txBox="1"/>
          <p:nvPr/>
        </p:nvSpPr>
        <p:spPr>
          <a:xfrm>
            <a:off x="419881" y="1334278"/>
            <a:ext cx="4907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Customers by sales method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C77C18-DFDB-11A4-B9F2-077C8C19E49B}"/>
              </a:ext>
            </a:extLst>
          </p:cNvPr>
          <p:cNvSpPr txBox="1"/>
          <p:nvPr/>
        </p:nvSpPr>
        <p:spPr>
          <a:xfrm>
            <a:off x="503853" y="2647070"/>
            <a:ext cx="4823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5192D"/>
                </a:solidFill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The most commonly used sales method has been </a:t>
            </a:r>
            <a:r>
              <a:rPr lang="en-US" b="1" i="1" dirty="0">
                <a:solidFill>
                  <a:srgbClr val="05192D"/>
                </a:solidFill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Email</a:t>
            </a:r>
            <a:r>
              <a:rPr lang="en-US" b="0" i="0" dirty="0">
                <a:solidFill>
                  <a:srgbClr val="05192D"/>
                </a:solidFill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, followed by </a:t>
            </a:r>
            <a:r>
              <a:rPr lang="en-US" b="1" i="1" dirty="0">
                <a:solidFill>
                  <a:srgbClr val="05192D"/>
                </a:solidFill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Call</a:t>
            </a:r>
            <a:r>
              <a:rPr lang="en-US" b="0" i="0" dirty="0">
                <a:solidFill>
                  <a:srgbClr val="05192D"/>
                </a:solidFill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  </a:t>
            </a:r>
          </a:p>
          <a:p>
            <a:r>
              <a:rPr lang="en-US" b="0" i="0" dirty="0">
                <a:solidFill>
                  <a:srgbClr val="05192D"/>
                </a:solidFill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and </a:t>
            </a:r>
            <a:r>
              <a:rPr lang="en-US" b="1" i="1" dirty="0">
                <a:solidFill>
                  <a:srgbClr val="05192D"/>
                </a:solidFill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Email + Call</a:t>
            </a:r>
            <a:r>
              <a:rPr lang="en-US" b="0" i="0" dirty="0">
                <a:solidFill>
                  <a:srgbClr val="05192D"/>
                </a:solidFill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, respectively.</a:t>
            </a:r>
            <a:endParaRPr lang="en-US" dirty="0"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6295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F1E277-D982-19DD-5AB3-1EC6A67E3C93}"/>
              </a:ext>
            </a:extLst>
          </p:cNvPr>
          <p:cNvSpPr/>
          <p:nvPr/>
        </p:nvSpPr>
        <p:spPr>
          <a:xfrm>
            <a:off x="0" y="1045029"/>
            <a:ext cx="158620" cy="477727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C57661-AA11-E438-61BE-B89B2A4EB8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9978" y="1281845"/>
            <a:ext cx="5525899" cy="40176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DB43C2-882D-9EFD-51E3-819A9602F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48" y="1281845"/>
            <a:ext cx="5080476" cy="40176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119DD7-B1BC-4BA2-22F9-3C176B650614}"/>
              </a:ext>
            </a:extLst>
          </p:cNvPr>
          <p:cNvSpPr txBox="1"/>
          <p:nvPr/>
        </p:nvSpPr>
        <p:spPr>
          <a:xfrm>
            <a:off x="574631" y="503853"/>
            <a:ext cx="6787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Revenue distribution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4BD2E2-6C08-8D94-0A37-6FD49E1F4077}"/>
              </a:ext>
            </a:extLst>
          </p:cNvPr>
          <p:cNvSpPr txBox="1"/>
          <p:nvPr/>
        </p:nvSpPr>
        <p:spPr>
          <a:xfrm>
            <a:off x="931548" y="5576155"/>
            <a:ext cx="4823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5192D"/>
                </a:solidFill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The most of the revenue is distributed between </a:t>
            </a:r>
            <a:r>
              <a:rPr lang="en-US" b="1" i="1" dirty="0">
                <a:solidFill>
                  <a:srgbClr val="05192D"/>
                </a:solidFill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50</a:t>
            </a:r>
            <a:r>
              <a:rPr lang="en-US" b="0" i="0" dirty="0">
                <a:solidFill>
                  <a:srgbClr val="05192D"/>
                </a:solidFill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 and </a:t>
            </a:r>
            <a:r>
              <a:rPr lang="en-US" b="1" i="1" dirty="0">
                <a:solidFill>
                  <a:srgbClr val="05192D"/>
                </a:solidFill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$110</a:t>
            </a:r>
            <a:r>
              <a:rPr lang="en-US" b="0" i="0" dirty="0">
                <a:solidFill>
                  <a:srgbClr val="05192D"/>
                </a:solidFill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 dollars.</a:t>
            </a:r>
            <a:endParaRPr lang="en-US" dirty="0"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69BAC5-3A63-6D9D-447F-161B82002823}"/>
              </a:ext>
            </a:extLst>
          </p:cNvPr>
          <p:cNvSpPr txBox="1"/>
          <p:nvPr/>
        </p:nvSpPr>
        <p:spPr>
          <a:xfrm>
            <a:off x="6179978" y="5576155"/>
            <a:ext cx="5525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5192D"/>
                </a:solidFill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The average revenue for the </a:t>
            </a:r>
            <a:r>
              <a:rPr lang="en-US" b="1" i="1" dirty="0">
                <a:solidFill>
                  <a:srgbClr val="05192D"/>
                </a:solidFill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Email + Call</a:t>
            </a:r>
            <a:r>
              <a:rPr lang="en-US" b="0" i="0" dirty="0">
                <a:solidFill>
                  <a:srgbClr val="05192D"/>
                </a:solidFill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  method is nearly </a:t>
            </a:r>
            <a:r>
              <a:rPr lang="en-US" b="1" i="1" dirty="0">
                <a:solidFill>
                  <a:srgbClr val="05192D"/>
                </a:solidFill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$190</a:t>
            </a:r>
            <a:r>
              <a:rPr lang="en-US" b="0" i="0" dirty="0">
                <a:solidFill>
                  <a:srgbClr val="05192D"/>
                </a:solidFill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, which exceeds the peak range of the overall distribution.</a:t>
            </a:r>
            <a:endParaRPr lang="en-US" dirty="0"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929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F1E277-D982-19DD-5AB3-1EC6A67E3C93}"/>
              </a:ext>
            </a:extLst>
          </p:cNvPr>
          <p:cNvSpPr/>
          <p:nvPr/>
        </p:nvSpPr>
        <p:spPr>
          <a:xfrm>
            <a:off x="0" y="1045029"/>
            <a:ext cx="158620" cy="477727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F2B430-53BF-C61D-BFAC-93F62C5B70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26"/>
          <a:stretch/>
        </p:blipFill>
        <p:spPr>
          <a:xfrm>
            <a:off x="6554517" y="1319023"/>
            <a:ext cx="4764833" cy="37288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542491-3539-4772-93CB-4B1A29367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338" y="1319024"/>
            <a:ext cx="4991662" cy="37288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403981-8129-1B45-B741-19899C75CD30}"/>
              </a:ext>
            </a:extLst>
          </p:cNvPr>
          <p:cNvSpPr txBox="1"/>
          <p:nvPr/>
        </p:nvSpPr>
        <p:spPr>
          <a:xfrm>
            <a:off x="574631" y="503853"/>
            <a:ext cx="5794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Revenue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 </a:t>
            </a: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Overtime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BB8D80-AF4A-892B-4023-528E9BEE49EF}"/>
              </a:ext>
            </a:extLst>
          </p:cNvPr>
          <p:cNvSpPr txBox="1"/>
          <p:nvPr/>
        </p:nvSpPr>
        <p:spPr>
          <a:xfrm>
            <a:off x="6554517" y="5236990"/>
            <a:ext cx="63123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5192D"/>
                </a:solidFill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Average revenue per customer of </a:t>
            </a:r>
            <a:r>
              <a:rPr lang="en-US" b="1" i="1" dirty="0">
                <a:solidFill>
                  <a:srgbClr val="05192D"/>
                </a:solidFill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Email + Call</a:t>
            </a:r>
            <a:r>
              <a:rPr lang="en-US" b="0" i="0" dirty="0">
                <a:solidFill>
                  <a:srgbClr val="05192D"/>
                </a:solidFill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 </a:t>
            </a:r>
          </a:p>
          <a:p>
            <a:r>
              <a:rPr lang="en-US" b="0" i="0" dirty="0">
                <a:solidFill>
                  <a:srgbClr val="05192D"/>
                </a:solidFill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consistently generated the highest revenue </a:t>
            </a:r>
          </a:p>
          <a:p>
            <a:r>
              <a:rPr lang="en-US" b="0" i="0" dirty="0">
                <a:solidFill>
                  <a:srgbClr val="05192D"/>
                </a:solidFill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from the first to the last week</a:t>
            </a:r>
            <a:endParaRPr lang="en-US" dirty="0"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8E9046-2CBA-1F0F-CDB2-D95D9AB69037}"/>
              </a:ext>
            </a:extLst>
          </p:cNvPr>
          <p:cNvSpPr txBox="1"/>
          <p:nvPr/>
        </p:nvSpPr>
        <p:spPr>
          <a:xfrm>
            <a:off x="989046" y="5236990"/>
            <a:ext cx="5458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5192D"/>
                </a:solidFill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Email</a:t>
            </a:r>
            <a:r>
              <a:rPr lang="en-US" b="0" i="0" dirty="0">
                <a:solidFill>
                  <a:srgbClr val="05192D"/>
                </a:solidFill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 method generated the highest revenue. However, its revenue gradually declined week by week. On the other hand, </a:t>
            </a:r>
            <a:r>
              <a:rPr lang="en-US" b="1" i="1" dirty="0">
                <a:solidFill>
                  <a:srgbClr val="05192D"/>
                </a:solidFill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Email + Call</a:t>
            </a:r>
            <a:r>
              <a:rPr lang="en-US" b="0" i="0" dirty="0">
                <a:solidFill>
                  <a:srgbClr val="05192D"/>
                </a:solidFill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  showed a significant increase after the sixth week</a:t>
            </a:r>
            <a:endParaRPr lang="en-US" dirty="0"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878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F1E277-D982-19DD-5AB3-1EC6A67E3C93}"/>
              </a:ext>
            </a:extLst>
          </p:cNvPr>
          <p:cNvSpPr/>
          <p:nvPr/>
        </p:nvSpPr>
        <p:spPr>
          <a:xfrm>
            <a:off x="0" y="1045029"/>
            <a:ext cx="158620" cy="477727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5F2686-E229-FC9F-110B-7A3C6C150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229" y="1492609"/>
            <a:ext cx="5330963" cy="43296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9FD935-6AC0-E3E4-EEE0-B16916BCBFCF}"/>
              </a:ext>
            </a:extLst>
          </p:cNvPr>
          <p:cNvSpPr txBox="1"/>
          <p:nvPr/>
        </p:nvSpPr>
        <p:spPr>
          <a:xfrm>
            <a:off x="574631" y="1230999"/>
            <a:ext cx="5794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Conversion rate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AFC9BD-2E6E-3D87-A3CA-BB5C5439A39E}"/>
              </a:ext>
            </a:extLst>
          </p:cNvPr>
          <p:cNvSpPr txBox="1"/>
          <p:nvPr/>
        </p:nvSpPr>
        <p:spPr>
          <a:xfrm>
            <a:off x="574631" y="2235314"/>
            <a:ext cx="32975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5192D"/>
                </a:solidFill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Average conversion rate for </a:t>
            </a:r>
          </a:p>
          <a:p>
            <a:r>
              <a:rPr lang="en-US" b="1" i="1" dirty="0">
                <a:solidFill>
                  <a:srgbClr val="05192D"/>
                </a:solidFill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Email + Call</a:t>
            </a:r>
            <a:r>
              <a:rPr lang="en-US" b="0" i="0" dirty="0">
                <a:solidFill>
                  <a:srgbClr val="05192D"/>
                </a:solidFill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  is the highest week by week</a:t>
            </a:r>
          </a:p>
          <a:p>
            <a:endParaRPr lang="en-US" dirty="0">
              <a:solidFill>
                <a:srgbClr val="05192D"/>
              </a:solidFill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  <a:p>
            <a:endParaRPr lang="en-US" b="1" i="0" dirty="0">
              <a:solidFill>
                <a:srgbClr val="05192D"/>
              </a:solidFill>
              <a:effectLst/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  <a:p>
            <a:endParaRPr lang="en-US" b="1" dirty="0">
              <a:solidFill>
                <a:srgbClr val="05192D"/>
              </a:solidFill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  <a:p>
            <a:endParaRPr lang="en-US" b="1" i="0" dirty="0">
              <a:solidFill>
                <a:srgbClr val="05192D"/>
              </a:solidFill>
              <a:effectLst/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  <a:p>
            <a:r>
              <a:rPr lang="en-US" b="1" i="0" dirty="0">
                <a:solidFill>
                  <a:srgbClr val="05192D"/>
                </a:solidFill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NOTE: </a:t>
            </a:r>
          </a:p>
          <a:p>
            <a:r>
              <a:rPr lang="en-US" b="0" i="0" dirty="0">
                <a:solidFill>
                  <a:srgbClr val="05192D"/>
                </a:solidFill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Conversion rate = ratio of </a:t>
            </a:r>
            <a:r>
              <a:rPr lang="en-US" b="1" i="0" dirty="0" err="1">
                <a:solidFill>
                  <a:srgbClr val="05192D"/>
                </a:solidFill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nb_sold</a:t>
            </a:r>
            <a:r>
              <a:rPr lang="en-US" b="1" i="0" dirty="0">
                <a:solidFill>
                  <a:srgbClr val="05192D"/>
                </a:solidFill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 </a:t>
            </a:r>
            <a:r>
              <a:rPr lang="en-US" b="0" i="0" dirty="0">
                <a:solidFill>
                  <a:srgbClr val="05192D"/>
                </a:solidFill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to </a:t>
            </a:r>
            <a:r>
              <a:rPr lang="en-US" b="1" i="0" dirty="0" err="1">
                <a:solidFill>
                  <a:srgbClr val="05192D"/>
                </a:solidFill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nb_site_visits</a:t>
            </a:r>
            <a:r>
              <a:rPr lang="en-US" b="0" i="0" dirty="0">
                <a:solidFill>
                  <a:srgbClr val="05192D"/>
                </a:solidFill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. </a:t>
            </a:r>
          </a:p>
          <a:p>
            <a:r>
              <a:rPr lang="en-US" b="0" i="0" dirty="0">
                <a:solidFill>
                  <a:srgbClr val="05192D"/>
                </a:solidFill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It describes how many products were purchased by customers relative to the number of website visits.</a:t>
            </a:r>
            <a:endParaRPr lang="en-US" dirty="0"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34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F1E277-D982-19DD-5AB3-1EC6A67E3C93}"/>
              </a:ext>
            </a:extLst>
          </p:cNvPr>
          <p:cNvSpPr/>
          <p:nvPr/>
        </p:nvSpPr>
        <p:spPr>
          <a:xfrm>
            <a:off x="0" y="1045029"/>
            <a:ext cx="158620" cy="477727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8FFA2E-3D4F-320C-166D-E3A911208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728" y="3552879"/>
            <a:ext cx="3996173" cy="30899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8A7E9A-F6E2-D27E-C135-E01C0AFE9D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728" y="457152"/>
            <a:ext cx="3996173" cy="29718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E58F46-EAFC-66BE-3B18-01AA5916C5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4752" y="5010761"/>
            <a:ext cx="2131302" cy="16230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715EA93-9763-7B57-0199-88F8FEFDE3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2784" y="1707642"/>
            <a:ext cx="2243270" cy="17213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E9FB612-106D-C9C3-8DE8-140D91BDEA5E}"/>
              </a:ext>
            </a:extLst>
          </p:cNvPr>
          <p:cNvSpPr txBox="1"/>
          <p:nvPr/>
        </p:nvSpPr>
        <p:spPr>
          <a:xfrm>
            <a:off x="469260" y="1128439"/>
            <a:ext cx="3782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Majority of customer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810C5C-6AD7-B015-2D83-2E2ED99E7340}"/>
              </a:ext>
            </a:extLst>
          </p:cNvPr>
          <p:cNvSpPr txBox="1"/>
          <p:nvPr/>
        </p:nvSpPr>
        <p:spPr>
          <a:xfrm>
            <a:off x="469260" y="2035734"/>
            <a:ext cx="351491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5192D"/>
                </a:solidFill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The top 5 states</a:t>
            </a:r>
            <a:r>
              <a:rPr lang="en-US" b="0" i="0" dirty="0">
                <a:solidFill>
                  <a:srgbClr val="05192D"/>
                </a:solidFill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 consis</a:t>
            </a:r>
            <a:r>
              <a:rPr lang="en-US" dirty="0">
                <a:solidFill>
                  <a:srgbClr val="05192D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t of “California, Texas, New York, Florida, Illinois.</a:t>
            </a:r>
            <a:endParaRPr lang="en-US" b="0" i="0" dirty="0">
              <a:solidFill>
                <a:srgbClr val="05192D"/>
              </a:solidFill>
              <a:effectLst/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  <a:p>
            <a:endParaRPr lang="en-US" dirty="0">
              <a:solidFill>
                <a:srgbClr val="05192D"/>
              </a:solidFill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  <a:p>
            <a:r>
              <a:rPr lang="en-US" b="0" i="0" dirty="0">
                <a:solidFill>
                  <a:srgbClr val="05192D"/>
                </a:solidFill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Additionally, it appears that the </a:t>
            </a:r>
            <a:r>
              <a:rPr lang="en-US" b="1" i="0" dirty="0">
                <a:solidFill>
                  <a:srgbClr val="05192D"/>
                </a:solidFill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0–4 years</a:t>
            </a:r>
            <a:r>
              <a:rPr lang="en-US" b="0" i="0" dirty="0">
                <a:solidFill>
                  <a:srgbClr val="05192D"/>
                </a:solidFill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 customer group (new customer) represents the majority of our customer base.</a:t>
            </a:r>
            <a:endParaRPr lang="en-US" dirty="0"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701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F1E277-D982-19DD-5AB3-1EC6A67E3C93}"/>
              </a:ext>
            </a:extLst>
          </p:cNvPr>
          <p:cNvSpPr/>
          <p:nvPr/>
        </p:nvSpPr>
        <p:spPr>
          <a:xfrm>
            <a:off x="0" y="1045029"/>
            <a:ext cx="158620" cy="477727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686274-F1A0-5B45-0399-E89C86119909}"/>
              </a:ext>
            </a:extLst>
          </p:cNvPr>
          <p:cNvSpPr txBox="1"/>
          <p:nvPr/>
        </p:nvSpPr>
        <p:spPr>
          <a:xfrm>
            <a:off x="690465" y="1590534"/>
            <a:ext cx="51131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0070C0"/>
                </a:solidFill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Recommendation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63A95E-F9AA-F679-5C71-40B3DA615953}"/>
              </a:ext>
            </a:extLst>
          </p:cNvPr>
          <p:cNvSpPr txBox="1"/>
          <p:nvPr/>
        </p:nvSpPr>
        <p:spPr>
          <a:xfrm>
            <a:off x="951722" y="2901820"/>
            <a:ext cx="676469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5192D"/>
                </a:solidFill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Focus exclusively on </a:t>
            </a:r>
            <a:r>
              <a:rPr lang="en-US" b="1" i="1" dirty="0">
                <a:solidFill>
                  <a:srgbClr val="05192D"/>
                </a:solidFill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Email + </a:t>
            </a:r>
            <a:r>
              <a:rPr lang="en-US" b="1" i="1">
                <a:solidFill>
                  <a:srgbClr val="05192D"/>
                </a:solidFill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Call</a:t>
            </a:r>
            <a:r>
              <a:rPr lang="en-US" b="0" i="0">
                <a:solidFill>
                  <a:srgbClr val="05192D"/>
                </a:solidFill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  by </a:t>
            </a:r>
            <a:r>
              <a:rPr lang="en-US" b="0" i="0" dirty="0">
                <a:solidFill>
                  <a:srgbClr val="05192D"/>
                </a:solidFill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evaluating the results over the next 6 weeks to see if we can generate more revenue.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05192D"/>
              </a:solidFill>
              <a:effectLst/>
              <a:latin typeface="Sans Serif Collection" panose="020B0502040504020204" pitchFamily="34" charset="0"/>
              <a:ea typeface="Sans Serif Collection" panose="020B0502040504020204" pitchFamily="34" charset="0"/>
              <a:cs typeface="Sans Serif Collection" panose="020B0502040504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05192D"/>
                </a:solidFill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Identify ways to reduce call time to under 10 minutes </a:t>
            </a:r>
          </a:p>
          <a:p>
            <a:pPr algn="l"/>
            <a:r>
              <a:rPr lang="en-US" b="0" i="0" dirty="0">
                <a:solidFill>
                  <a:srgbClr val="05192D"/>
                </a:solidFill>
                <a:effectLst/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in order to optimize time for future processes.</a:t>
            </a:r>
          </a:p>
        </p:txBody>
      </p:sp>
    </p:spTree>
    <p:extLst>
      <p:ext uri="{BB962C8B-B14F-4D97-AF65-F5344CB8AC3E}">
        <p14:creationId xmlns:p14="http://schemas.microsoft.com/office/powerpoint/2010/main" val="219333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406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Sans Serif Collection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สุภาภรณ์ ประกอบดี</dc:creator>
  <cp:lastModifiedBy>สุภาภรณ์ ประกอบดี</cp:lastModifiedBy>
  <cp:revision>12</cp:revision>
  <dcterms:created xsi:type="dcterms:W3CDTF">2025-04-05T17:26:38Z</dcterms:created>
  <dcterms:modified xsi:type="dcterms:W3CDTF">2025-04-07T04:38:22Z</dcterms:modified>
</cp:coreProperties>
</file>