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aleway Medium" charset="1" panose="00000000000000000000"/>
      <p:regular r:id="rId19"/>
    </p:embeddedFont>
    <p:embeddedFont>
      <p:font typeface="Raleway Semi-Bold" charset="1" panose="00000000000000000000"/>
      <p:regular r:id="rId20"/>
    </p:embeddedFont>
    <p:embeddedFont>
      <p:font typeface="Raleway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eia.gov/opendata/" TargetMode="External" Type="http://schemas.openxmlformats.org/officeDocument/2006/relationships/hyperlink"/><Relationship Id="rId3" Target="https://matplotlib.org" TargetMode="External" Type="http://schemas.openxmlformats.org/officeDocument/2006/relationships/hyperlink"/><Relationship Id="rId4" Target="https://plotly.com" TargetMode="External" Type="http://schemas.openxmlformats.org/officeDocument/2006/relationships/hyperlink"/><Relationship Id="rId5" Target="https://www.python.org" TargetMode="External" Type="http://schemas.openxmlformats.org/officeDocument/2006/relationships/hyperlink"/><Relationship Id="rId6" Target="../media/image1.png" Type="http://schemas.openxmlformats.org/officeDocument/2006/relationships/image"/><Relationship Id="rId7"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45462" y="-689024"/>
            <a:ext cx="11853512" cy="11853512"/>
          </a:xfrm>
          <a:custGeom>
            <a:avLst/>
            <a:gdLst/>
            <a:ahLst/>
            <a:cxnLst/>
            <a:rect r="r" b="b" t="t" l="l"/>
            <a:pathLst>
              <a:path h="11853512" w="11853512">
                <a:moveTo>
                  <a:pt x="0" y="0"/>
                </a:moveTo>
                <a:lnTo>
                  <a:pt x="11853512" y="0"/>
                </a:lnTo>
                <a:lnTo>
                  <a:pt x="11853512" y="11853513"/>
                </a:lnTo>
                <a:lnTo>
                  <a:pt x="0" y="11853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47802" y="1908820"/>
            <a:ext cx="5746778" cy="6258867"/>
          </a:xfrm>
          <a:custGeom>
            <a:avLst/>
            <a:gdLst/>
            <a:ahLst/>
            <a:cxnLst/>
            <a:rect r="r" b="b" t="t" l="l"/>
            <a:pathLst>
              <a:path h="6258867" w="5746778">
                <a:moveTo>
                  <a:pt x="0" y="0"/>
                </a:moveTo>
                <a:lnTo>
                  <a:pt x="5746778" y="0"/>
                </a:lnTo>
                <a:lnTo>
                  <a:pt x="5746778" y="6258867"/>
                </a:lnTo>
                <a:lnTo>
                  <a:pt x="0" y="62588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168" y="244153"/>
            <a:ext cx="3837210" cy="1769913"/>
          </a:xfrm>
          <a:custGeom>
            <a:avLst/>
            <a:gdLst/>
            <a:ahLst/>
            <a:cxnLst/>
            <a:rect r="r" b="b" t="t" l="l"/>
            <a:pathLst>
              <a:path h="1769913" w="3837210">
                <a:moveTo>
                  <a:pt x="0" y="0"/>
                </a:moveTo>
                <a:lnTo>
                  <a:pt x="3837210" y="0"/>
                </a:lnTo>
                <a:lnTo>
                  <a:pt x="3837210" y="1769913"/>
                </a:lnTo>
                <a:lnTo>
                  <a:pt x="0" y="1769913"/>
                </a:lnTo>
                <a:lnTo>
                  <a:pt x="0" y="0"/>
                </a:lnTo>
                <a:close/>
              </a:path>
            </a:pathLst>
          </a:custGeom>
          <a:blipFill>
            <a:blip r:embed="rId6"/>
            <a:stretch>
              <a:fillRect l="0" t="0" r="0" b="0"/>
            </a:stretch>
          </a:blipFill>
        </p:spPr>
      </p:sp>
      <p:sp>
        <p:nvSpPr>
          <p:cNvPr name="TextBox 5" id="5"/>
          <p:cNvSpPr txBox="true"/>
          <p:nvPr/>
        </p:nvSpPr>
        <p:spPr>
          <a:xfrm rot="0">
            <a:off x="261168" y="3201826"/>
            <a:ext cx="11553110" cy="3901454"/>
          </a:xfrm>
          <a:prstGeom prst="rect">
            <a:avLst/>
          </a:prstGeom>
        </p:spPr>
        <p:txBody>
          <a:bodyPr anchor="t" rtlCol="false" tIns="0" lIns="0" bIns="0" rIns="0">
            <a:spAutoFit/>
          </a:bodyPr>
          <a:lstStyle/>
          <a:p>
            <a:pPr algn="l">
              <a:lnSpc>
                <a:spcPts val="7560"/>
              </a:lnSpc>
            </a:pPr>
            <a:r>
              <a:rPr lang="en-US" sz="8400" spc="-386" b="true">
                <a:solidFill>
                  <a:srgbClr val="00694C"/>
                </a:solidFill>
                <a:latin typeface="Raleway Medium"/>
                <a:ea typeface="Raleway Medium"/>
                <a:cs typeface="Raleway Medium"/>
                <a:sym typeface="Raleway Medium"/>
              </a:rPr>
              <a:t>CO₂ Emissions in the United States: </a:t>
            </a:r>
          </a:p>
          <a:p>
            <a:pPr algn="l" marL="0" indent="0" lvl="1">
              <a:lnSpc>
                <a:spcPts val="7560"/>
              </a:lnSpc>
            </a:pPr>
            <a:r>
              <a:rPr lang="en-US" b="true" sz="8400" spc="-386">
                <a:solidFill>
                  <a:srgbClr val="00694C"/>
                </a:solidFill>
                <a:latin typeface="Raleway Medium"/>
                <a:ea typeface="Raleway Medium"/>
                <a:cs typeface="Raleway Medium"/>
                <a:sym typeface="Raleway Medium"/>
              </a:rPr>
              <a:t>A Sectoral and Geographical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290544" y="777413"/>
            <a:ext cx="10575000" cy="7800607"/>
          </a:xfrm>
          <a:custGeom>
            <a:avLst/>
            <a:gdLst/>
            <a:ahLst/>
            <a:cxnLst/>
            <a:rect r="r" b="b" t="t" l="l"/>
            <a:pathLst>
              <a:path h="7800607" w="10575000">
                <a:moveTo>
                  <a:pt x="0" y="0"/>
                </a:moveTo>
                <a:lnTo>
                  <a:pt x="10575001" y="0"/>
                </a:lnTo>
                <a:lnTo>
                  <a:pt x="10575001" y="7800607"/>
                </a:lnTo>
                <a:lnTo>
                  <a:pt x="0" y="7800607"/>
                </a:lnTo>
                <a:lnTo>
                  <a:pt x="0" y="0"/>
                </a:lnTo>
                <a:close/>
              </a:path>
            </a:pathLst>
          </a:custGeom>
          <a:blipFill>
            <a:blip r:embed="rId2"/>
            <a:stretch>
              <a:fillRect l="0" t="0" r="-30846" b="0"/>
            </a:stretch>
          </a:blipFill>
        </p:spPr>
      </p:sp>
      <p:sp>
        <p:nvSpPr>
          <p:cNvPr name="Freeform 3" id="3"/>
          <p:cNvSpPr/>
          <p:nvPr/>
        </p:nvSpPr>
        <p:spPr>
          <a:xfrm flipH="false" flipV="false" rot="0">
            <a:off x="9809244" y="3692619"/>
            <a:ext cx="2685815" cy="6356958"/>
          </a:xfrm>
          <a:custGeom>
            <a:avLst/>
            <a:gdLst/>
            <a:ahLst/>
            <a:cxnLst/>
            <a:rect r="r" b="b" t="t" l="l"/>
            <a:pathLst>
              <a:path h="6356958" w="2685815">
                <a:moveTo>
                  <a:pt x="0" y="0"/>
                </a:moveTo>
                <a:lnTo>
                  <a:pt x="2685815" y="0"/>
                </a:lnTo>
                <a:lnTo>
                  <a:pt x="2685815" y="6356958"/>
                </a:lnTo>
                <a:lnTo>
                  <a:pt x="0" y="6356958"/>
                </a:lnTo>
                <a:lnTo>
                  <a:pt x="0" y="0"/>
                </a:lnTo>
                <a:close/>
              </a:path>
            </a:pathLst>
          </a:custGeom>
          <a:blipFill>
            <a:blip r:embed="rId3"/>
            <a:stretch>
              <a:fillRect l="0" t="0" r="0" b="0"/>
            </a:stretch>
          </a:blipFill>
        </p:spPr>
      </p:sp>
      <p:sp>
        <p:nvSpPr>
          <p:cNvPr name="TextBox 4" id="4"/>
          <p:cNvSpPr txBox="true"/>
          <p:nvPr/>
        </p:nvSpPr>
        <p:spPr>
          <a:xfrm rot="0">
            <a:off x="12495059" y="557028"/>
            <a:ext cx="5263487" cy="9333865"/>
          </a:xfrm>
          <a:prstGeom prst="rect">
            <a:avLst/>
          </a:prstGeom>
        </p:spPr>
        <p:txBody>
          <a:bodyPr anchor="t" rtlCol="false" tIns="0" lIns="0" bIns="0" rIns="0">
            <a:spAutoFit/>
          </a:bodyPr>
          <a:lstStyle/>
          <a:p>
            <a:pPr algn="l" marL="410213" indent="-205106" lvl="1">
              <a:lnSpc>
                <a:spcPts val="2660"/>
              </a:lnSpc>
              <a:buFont typeface="Arial"/>
              <a:buChar char="•"/>
            </a:pPr>
            <a:r>
              <a:rPr lang="en-US" b="true" sz="1900">
                <a:solidFill>
                  <a:srgbClr val="00694C"/>
                </a:solidFill>
                <a:latin typeface="Raleway Semi-Bold"/>
                <a:ea typeface="Raleway Semi-Bold"/>
                <a:cs typeface="Raleway Semi-Bold"/>
                <a:sym typeface="Raleway Semi-Bold"/>
              </a:rPr>
              <a:t>This animated choropleth map displays the total emissions for each state over time.</a:t>
            </a:r>
          </a:p>
          <a:p>
            <a:pPr algn="l">
              <a:lnSpc>
                <a:spcPts val="2660"/>
              </a:lnSpc>
            </a:pPr>
            <a:r>
              <a:rPr lang="en-US" sz="1900" b="true">
                <a:solidFill>
                  <a:srgbClr val="00694C"/>
                </a:solidFill>
                <a:latin typeface="Raleway Semi-Bold"/>
                <a:ea typeface="Raleway Semi-Bold"/>
                <a:cs typeface="Raleway Semi-Bold"/>
                <a:sym typeface="Raleway Semi-Bold"/>
              </a:rPr>
              <a:t>Insight:</a:t>
            </a:r>
          </a:p>
          <a:p>
            <a:pPr algn="l" marL="410213" indent="-205106" lvl="1">
              <a:lnSpc>
                <a:spcPts val="2660"/>
              </a:lnSpc>
              <a:buFont typeface="Arial"/>
              <a:buChar char="•"/>
            </a:pPr>
            <a:r>
              <a:rPr lang="en-US" b="true" sz="1900">
                <a:solidFill>
                  <a:srgbClr val="00694C"/>
                </a:solidFill>
                <a:latin typeface="Raleway Semi-Bold"/>
                <a:ea typeface="Raleway Semi-Bold"/>
                <a:cs typeface="Raleway Semi-Bold"/>
                <a:sym typeface="Raleway Semi-Bold"/>
              </a:rPr>
              <a:t>It highlights regional differences and emission hotspots, providing a clear geographical perspective on CO₂ emissions.</a:t>
            </a:r>
          </a:p>
          <a:p>
            <a:pPr algn="l">
              <a:lnSpc>
                <a:spcPts val="2660"/>
              </a:lnSpc>
            </a:pPr>
            <a:r>
              <a:rPr lang="en-US" sz="1900" b="true">
                <a:solidFill>
                  <a:srgbClr val="00694C"/>
                </a:solidFill>
                <a:latin typeface="Raleway Semi-Bold"/>
                <a:ea typeface="Raleway Semi-Bold"/>
                <a:cs typeface="Raleway Semi-Bold"/>
                <a:sym typeface="Raleway Semi-Bold"/>
              </a:rPr>
              <a:t>Findings:</a:t>
            </a:r>
          </a:p>
          <a:p>
            <a:pPr algn="l" marL="410213" indent="-205106" lvl="1">
              <a:lnSpc>
                <a:spcPts val="2660"/>
              </a:lnSpc>
              <a:buAutoNum type="arabicPeriod" startAt="1"/>
            </a:pPr>
            <a:r>
              <a:rPr lang="en-US" b="true" sz="1900">
                <a:solidFill>
                  <a:srgbClr val="00694C"/>
                </a:solidFill>
                <a:latin typeface="Raleway Semi-Bold"/>
                <a:ea typeface="Raleway Semi-Bold"/>
                <a:cs typeface="Raleway Semi-Bold"/>
                <a:sym typeface="Raleway Semi-Bold"/>
              </a:rPr>
              <a:t>Texas leads in emissions, followed by California and other industrial states.</a:t>
            </a:r>
          </a:p>
          <a:p>
            <a:pPr algn="l" marL="410213" indent="-205106" lvl="1">
              <a:lnSpc>
                <a:spcPts val="2660"/>
              </a:lnSpc>
              <a:buAutoNum type="arabicPeriod" startAt="1"/>
            </a:pPr>
            <a:r>
              <a:rPr lang="en-US" b="true" sz="1900">
                <a:solidFill>
                  <a:srgbClr val="00694C"/>
                </a:solidFill>
                <a:latin typeface="Raleway Semi-Bold"/>
                <a:ea typeface="Raleway Semi-Bold"/>
                <a:cs typeface="Raleway Semi-Bold"/>
                <a:sym typeface="Raleway Semi-Bold"/>
              </a:rPr>
              <a:t>States in the Midwest and Southeast show moderate emissions, while the Northeast and Northwest have lower levels.</a:t>
            </a:r>
          </a:p>
          <a:p>
            <a:pPr algn="l" marL="410213" indent="-205106" lvl="1">
              <a:lnSpc>
                <a:spcPts val="2660"/>
              </a:lnSpc>
              <a:buAutoNum type="arabicPeriod" startAt="1"/>
            </a:pPr>
            <a:r>
              <a:rPr lang="en-US" b="true" sz="1900">
                <a:solidFill>
                  <a:srgbClr val="00694C"/>
                </a:solidFill>
                <a:latin typeface="Raleway Semi-Bold"/>
                <a:ea typeface="Raleway Semi-Bold"/>
                <a:cs typeface="Raleway Semi-Bold"/>
                <a:sym typeface="Raleway Semi-Bold"/>
              </a:rPr>
              <a:t>Emissions declined across most states in 2020, with recovery in subsequent years.</a:t>
            </a:r>
          </a:p>
          <a:p>
            <a:pPr algn="l">
              <a:lnSpc>
                <a:spcPts val="2660"/>
              </a:lnSpc>
            </a:pPr>
            <a:r>
              <a:rPr lang="en-US" sz="1900" b="true">
                <a:solidFill>
                  <a:srgbClr val="00694C"/>
                </a:solidFill>
                <a:latin typeface="Raleway Semi-Bold"/>
                <a:ea typeface="Raleway Semi-Bold"/>
                <a:cs typeface="Raleway Semi-Bold"/>
                <a:sym typeface="Raleway Semi-Bold"/>
              </a:rPr>
              <a:t>Causes:</a:t>
            </a:r>
          </a:p>
          <a:p>
            <a:pPr algn="l" marL="410213" indent="-205106" lvl="1">
              <a:lnSpc>
                <a:spcPts val="2660"/>
              </a:lnSpc>
              <a:buFont typeface="Arial"/>
              <a:buChar char="•"/>
            </a:pPr>
            <a:r>
              <a:rPr lang="en-US" b="true" sz="1900">
                <a:solidFill>
                  <a:srgbClr val="00694C"/>
                </a:solidFill>
                <a:latin typeface="Raleway Semi-Bold"/>
                <a:ea typeface="Raleway Semi-Bold"/>
                <a:cs typeface="Raleway Semi-Bold"/>
                <a:sym typeface="Raleway Semi-Bold"/>
              </a:rPr>
              <a:t>Texas dominance: High emissions due to significant industrial and energy production activities.</a:t>
            </a:r>
          </a:p>
          <a:p>
            <a:pPr algn="l" marL="410213" indent="-205106" lvl="1">
              <a:lnSpc>
                <a:spcPts val="2660"/>
              </a:lnSpc>
              <a:buFont typeface="Arial"/>
              <a:buChar char="•"/>
            </a:pPr>
            <a:r>
              <a:rPr lang="en-US" b="true" sz="1900">
                <a:solidFill>
                  <a:srgbClr val="00694C"/>
                </a:solidFill>
                <a:latin typeface="Raleway Semi-Bold"/>
                <a:ea typeface="Raleway Semi-Bold"/>
                <a:cs typeface="Raleway Semi-Bold"/>
                <a:sym typeface="Raleway Semi-Bold"/>
              </a:rPr>
              <a:t>Regional variations: Industrial activity, population size, and energy sources differ by state.</a:t>
            </a:r>
          </a:p>
          <a:p>
            <a:pPr algn="l" marL="410213" indent="-205106" lvl="1">
              <a:lnSpc>
                <a:spcPts val="2660"/>
              </a:lnSpc>
              <a:buFont typeface="Arial"/>
              <a:buChar char="•"/>
            </a:pPr>
            <a:r>
              <a:rPr lang="en-US" b="true" sz="1900">
                <a:solidFill>
                  <a:srgbClr val="00694C"/>
                </a:solidFill>
                <a:latin typeface="Raleway Semi-Bold"/>
                <a:ea typeface="Raleway Semi-Bold"/>
                <a:cs typeface="Raleway Semi-Bold"/>
                <a:sym typeface="Raleway Semi-Bold"/>
              </a:rPr>
              <a:t>2020 drop: Reduced activity during COVID-19 lockdowns, followed by recovery.</a:t>
            </a:r>
          </a:p>
          <a:p>
            <a:pPr algn="l">
              <a:lnSpc>
                <a:spcPts val="2660"/>
              </a:lnSpc>
            </a:pPr>
          </a:p>
          <a:p>
            <a:pPr algn="l">
              <a:lnSpc>
                <a:spcPts val="266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1028700" y="1266825"/>
            <a:ext cx="7223569" cy="1110616"/>
          </a:xfrm>
          <a:prstGeom prst="rect">
            <a:avLst/>
          </a:prstGeom>
        </p:spPr>
        <p:txBody>
          <a:bodyPr anchor="t" rtlCol="false" tIns="0" lIns="0" bIns="0" rIns="0">
            <a:spAutoFit/>
          </a:bodyPr>
          <a:lstStyle/>
          <a:p>
            <a:pPr algn="l" marL="0" indent="0" lvl="1">
              <a:lnSpc>
                <a:spcPts val="8010"/>
              </a:lnSpc>
            </a:pPr>
            <a:r>
              <a:rPr lang="en-US" b="true" sz="8900" spc="-409">
                <a:solidFill>
                  <a:srgbClr val="00694C"/>
                </a:solidFill>
                <a:latin typeface="Raleway Medium"/>
                <a:ea typeface="Raleway Medium"/>
                <a:cs typeface="Raleway Medium"/>
                <a:sym typeface="Raleway Medium"/>
              </a:rPr>
              <a:t>Challenges </a:t>
            </a:r>
          </a:p>
        </p:txBody>
      </p:sp>
      <p:sp>
        <p:nvSpPr>
          <p:cNvPr name="TextBox 3" id="3"/>
          <p:cNvSpPr txBox="true"/>
          <p:nvPr/>
        </p:nvSpPr>
        <p:spPr>
          <a:xfrm rot="0">
            <a:off x="3163670" y="2714038"/>
            <a:ext cx="6140551" cy="1654809"/>
          </a:xfrm>
          <a:prstGeom prst="rect">
            <a:avLst/>
          </a:prstGeom>
        </p:spPr>
        <p:txBody>
          <a:bodyPr anchor="t" rtlCol="false" tIns="0" lIns="0" bIns="0" rIns="0">
            <a:spAutoFit/>
          </a:bodyPr>
          <a:lstStyle/>
          <a:p>
            <a:pPr algn="l">
              <a:lnSpc>
                <a:spcPts val="2240"/>
              </a:lnSpc>
              <a:spcBef>
                <a:spcPct val="0"/>
              </a:spcBef>
            </a:pPr>
            <a:r>
              <a:rPr lang="en-US" b="true" sz="1600">
                <a:solidFill>
                  <a:srgbClr val="00694C"/>
                </a:solidFill>
                <a:latin typeface="Raleway Semi-Bold"/>
                <a:ea typeface="Raleway Semi-Bold"/>
                <a:cs typeface="Raleway Semi-Bold"/>
                <a:sym typeface="Raleway Semi-Bold"/>
              </a:rPr>
              <a:t>Data C</a:t>
            </a:r>
            <a:r>
              <a:rPr lang="en-US" b="true" sz="1600">
                <a:solidFill>
                  <a:srgbClr val="00694C"/>
                </a:solidFill>
                <a:latin typeface="Raleway Semi-Bold"/>
                <a:ea typeface="Raleway Semi-Bold"/>
                <a:cs typeface="Raleway Semi-Bold"/>
                <a:sym typeface="Raleway Semi-Bold"/>
              </a:rPr>
              <a:t>ollection and Integration</a:t>
            </a:r>
          </a:p>
          <a:p>
            <a:pPr algn="l" marL="345444" indent="-172722" lvl="1">
              <a:lnSpc>
                <a:spcPts val="2240"/>
              </a:lnSpc>
              <a:spcBef>
                <a:spcPct val="0"/>
              </a:spcBef>
              <a:buFont typeface="Arial"/>
              <a:buChar char="•"/>
            </a:pPr>
            <a:r>
              <a:rPr lang="en-US" b="true" sz="1600">
                <a:solidFill>
                  <a:srgbClr val="00694C"/>
                </a:solidFill>
                <a:latin typeface="Raleway Semi-Bold"/>
                <a:ea typeface="Raleway Semi-Bold"/>
                <a:cs typeface="Raleway Semi-Bold"/>
                <a:sym typeface="Raleway Semi-Bold"/>
              </a:rPr>
              <a:t>Fetching large datasets from the EIA Open Data API required handling API limitations, such as rate limits and incomplete data in some queries.</a:t>
            </a:r>
          </a:p>
          <a:p>
            <a:pPr algn="l" marL="345444" indent="-172722" lvl="1">
              <a:lnSpc>
                <a:spcPts val="2240"/>
              </a:lnSpc>
              <a:spcBef>
                <a:spcPct val="0"/>
              </a:spcBef>
              <a:buFont typeface="Arial"/>
              <a:buChar char="•"/>
            </a:pPr>
            <a:r>
              <a:rPr lang="en-US" b="true" sz="1600">
                <a:solidFill>
                  <a:srgbClr val="00694C"/>
                </a:solidFill>
                <a:latin typeface="Raleway Semi-Bold"/>
                <a:ea typeface="Raleway Semi-Bold"/>
                <a:cs typeface="Raleway Semi-Bold"/>
                <a:sym typeface="Raleway Semi-Bold"/>
              </a:rPr>
              <a:t>Ensuring proper integration and structure of data across different sectors, fuel types, and states.</a:t>
            </a:r>
          </a:p>
        </p:txBody>
      </p:sp>
      <p:sp>
        <p:nvSpPr>
          <p:cNvPr name="TextBox 4" id="4"/>
          <p:cNvSpPr txBox="true"/>
          <p:nvPr/>
        </p:nvSpPr>
        <p:spPr>
          <a:xfrm rot="0">
            <a:off x="1219200" y="3028363"/>
            <a:ext cx="1676876" cy="1249343"/>
          </a:xfrm>
          <a:prstGeom prst="rect">
            <a:avLst/>
          </a:prstGeom>
        </p:spPr>
        <p:txBody>
          <a:bodyPr anchor="t" rtlCol="false" tIns="0" lIns="0" bIns="0" rIns="0">
            <a:spAutoFit/>
          </a:bodyPr>
          <a:lstStyle/>
          <a:p>
            <a:pPr algn="l" marL="0" indent="0" lvl="1">
              <a:lnSpc>
                <a:spcPts val="9037"/>
              </a:lnSpc>
            </a:pPr>
            <a:r>
              <a:rPr lang="en-US" b="true" sz="10041" spc="-461">
                <a:solidFill>
                  <a:srgbClr val="00694C"/>
                </a:solidFill>
                <a:latin typeface="Raleway Medium"/>
                <a:ea typeface="Raleway Medium"/>
                <a:cs typeface="Raleway Medium"/>
                <a:sym typeface="Raleway Medium"/>
              </a:rPr>
              <a:t>01.</a:t>
            </a:r>
          </a:p>
        </p:txBody>
      </p:sp>
      <p:sp>
        <p:nvSpPr>
          <p:cNvPr name="TextBox 5" id="5"/>
          <p:cNvSpPr txBox="true"/>
          <p:nvPr/>
        </p:nvSpPr>
        <p:spPr>
          <a:xfrm rot="0">
            <a:off x="3163670" y="4775076"/>
            <a:ext cx="6140551" cy="1931034"/>
          </a:xfrm>
          <a:prstGeom prst="rect">
            <a:avLst/>
          </a:prstGeom>
        </p:spPr>
        <p:txBody>
          <a:bodyPr anchor="t" rtlCol="false" tIns="0" lIns="0" bIns="0" rIns="0">
            <a:spAutoFit/>
          </a:bodyPr>
          <a:lstStyle/>
          <a:p>
            <a:pPr algn="l">
              <a:lnSpc>
                <a:spcPts val="2240"/>
              </a:lnSpc>
              <a:spcBef>
                <a:spcPct val="0"/>
              </a:spcBef>
            </a:pPr>
            <a:r>
              <a:rPr lang="en-US" b="true" sz="1600">
                <a:solidFill>
                  <a:srgbClr val="00694C"/>
                </a:solidFill>
                <a:latin typeface="Raleway Semi-Bold"/>
                <a:ea typeface="Raleway Semi-Bold"/>
                <a:cs typeface="Raleway Semi-Bold"/>
                <a:sym typeface="Raleway Semi-Bold"/>
              </a:rPr>
              <a:t>V</a:t>
            </a:r>
            <a:r>
              <a:rPr lang="en-US" b="true" sz="1600">
                <a:solidFill>
                  <a:srgbClr val="00694C"/>
                </a:solidFill>
                <a:latin typeface="Raleway Semi-Bold"/>
                <a:ea typeface="Raleway Semi-Bold"/>
                <a:cs typeface="Raleway Semi-Bold"/>
                <a:sym typeface="Raleway Semi-Bold"/>
              </a:rPr>
              <a:t>isualization Complexity</a:t>
            </a:r>
          </a:p>
          <a:p>
            <a:pPr algn="l" marL="345444" indent="-172722" lvl="1">
              <a:lnSpc>
                <a:spcPts val="2240"/>
              </a:lnSpc>
              <a:spcBef>
                <a:spcPct val="0"/>
              </a:spcBef>
              <a:buFont typeface="Arial"/>
              <a:buChar char="•"/>
            </a:pPr>
            <a:r>
              <a:rPr lang="en-US" b="true" sz="1600">
                <a:solidFill>
                  <a:srgbClr val="00694C"/>
                </a:solidFill>
                <a:latin typeface="Raleway Semi-Bold"/>
                <a:ea typeface="Raleway Semi-Bold"/>
                <a:cs typeface="Raleway Semi-Bold"/>
                <a:sym typeface="Raleway Semi-Bold"/>
              </a:rPr>
              <a:t>Creating clear and meaningful visualizations to effectively convey trends across multiple dimensions (e.g., sector, fuel type, geography).</a:t>
            </a:r>
          </a:p>
          <a:p>
            <a:pPr algn="l" marL="345444" indent="-172722" lvl="1">
              <a:lnSpc>
                <a:spcPts val="2240"/>
              </a:lnSpc>
              <a:spcBef>
                <a:spcPct val="0"/>
              </a:spcBef>
              <a:buFont typeface="Arial"/>
              <a:buChar char="•"/>
            </a:pPr>
            <a:r>
              <a:rPr lang="en-US" b="true" sz="1600">
                <a:solidFill>
                  <a:srgbClr val="00694C"/>
                </a:solidFill>
                <a:latin typeface="Raleway Semi-Bold"/>
                <a:ea typeface="Raleway Semi-Bold"/>
                <a:cs typeface="Raleway Semi-Bold"/>
                <a:sym typeface="Raleway Semi-Bold"/>
              </a:rPr>
              <a:t>Ensuring consistent color scales and labels in visualizations for clarity and readability.</a:t>
            </a:r>
          </a:p>
          <a:p>
            <a:pPr algn="l">
              <a:lnSpc>
                <a:spcPts val="2240"/>
              </a:lnSpc>
              <a:spcBef>
                <a:spcPct val="0"/>
              </a:spcBef>
            </a:pPr>
          </a:p>
        </p:txBody>
      </p:sp>
      <p:sp>
        <p:nvSpPr>
          <p:cNvPr name="TextBox 6" id="6"/>
          <p:cNvSpPr txBox="true"/>
          <p:nvPr/>
        </p:nvSpPr>
        <p:spPr>
          <a:xfrm rot="0">
            <a:off x="1219200" y="5089401"/>
            <a:ext cx="1676876" cy="1249343"/>
          </a:xfrm>
          <a:prstGeom prst="rect">
            <a:avLst/>
          </a:prstGeom>
        </p:spPr>
        <p:txBody>
          <a:bodyPr anchor="t" rtlCol="false" tIns="0" lIns="0" bIns="0" rIns="0">
            <a:spAutoFit/>
          </a:bodyPr>
          <a:lstStyle/>
          <a:p>
            <a:pPr algn="l" marL="0" indent="0" lvl="1">
              <a:lnSpc>
                <a:spcPts val="9037"/>
              </a:lnSpc>
            </a:pPr>
            <a:r>
              <a:rPr lang="en-US" b="true" sz="10041" spc="-461">
                <a:solidFill>
                  <a:srgbClr val="00694C"/>
                </a:solidFill>
                <a:latin typeface="Raleway Medium"/>
                <a:ea typeface="Raleway Medium"/>
                <a:cs typeface="Raleway Medium"/>
                <a:sym typeface="Raleway Medium"/>
              </a:rPr>
              <a:t>02.</a:t>
            </a:r>
          </a:p>
        </p:txBody>
      </p:sp>
      <p:sp>
        <p:nvSpPr>
          <p:cNvPr name="TextBox 7" id="7"/>
          <p:cNvSpPr txBox="true"/>
          <p:nvPr/>
        </p:nvSpPr>
        <p:spPr>
          <a:xfrm rot="0">
            <a:off x="1281003" y="6506086"/>
            <a:ext cx="1553270" cy="1726155"/>
          </a:xfrm>
          <a:prstGeom prst="rect">
            <a:avLst/>
          </a:prstGeom>
        </p:spPr>
        <p:txBody>
          <a:bodyPr anchor="t" rtlCol="false" tIns="0" lIns="0" bIns="0" rIns="0">
            <a:spAutoFit/>
          </a:bodyPr>
          <a:lstStyle/>
          <a:p>
            <a:pPr algn="ctr">
              <a:lnSpc>
                <a:spcPts val="14057"/>
              </a:lnSpc>
              <a:spcBef>
                <a:spcPct val="0"/>
              </a:spcBef>
            </a:pPr>
            <a:r>
              <a:rPr lang="en-US" b="true" sz="10041" spc="-461">
                <a:solidFill>
                  <a:srgbClr val="00694C"/>
                </a:solidFill>
                <a:latin typeface="Raleway Medium"/>
                <a:ea typeface="Raleway Medium"/>
                <a:cs typeface="Raleway Medium"/>
                <a:sym typeface="Raleway Medium"/>
              </a:rPr>
              <a:t>03</a:t>
            </a:r>
            <a:r>
              <a:rPr lang="en-US" b="true" sz="10041" spc="-461">
                <a:solidFill>
                  <a:srgbClr val="00694C"/>
                </a:solidFill>
                <a:latin typeface="Raleway Medium"/>
                <a:ea typeface="Raleway Medium"/>
                <a:cs typeface="Raleway Medium"/>
                <a:sym typeface="Raleway Medium"/>
              </a:rPr>
              <a:t>.</a:t>
            </a:r>
          </a:p>
        </p:txBody>
      </p:sp>
      <p:sp>
        <p:nvSpPr>
          <p:cNvPr name="TextBox 8" id="8"/>
          <p:cNvSpPr txBox="true"/>
          <p:nvPr/>
        </p:nvSpPr>
        <p:spPr>
          <a:xfrm rot="0">
            <a:off x="3163670" y="6777949"/>
            <a:ext cx="6140551" cy="1654809"/>
          </a:xfrm>
          <a:prstGeom prst="rect">
            <a:avLst/>
          </a:prstGeom>
        </p:spPr>
        <p:txBody>
          <a:bodyPr anchor="t" rtlCol="false" tIns="0" lIns="0" bIns="0" rIns="0">
            <a:spAutoFit/>
          </a:bodyPr>
          <a:lstStyle/>
          <a:p>
            <a:pPr algn="l">
              <a:lnSpc>
                <a:spcPts val="2240"/>
              </a:lnSpc>
              <a:spcBef>
                <a:spcPct val="0"/>
              </a:spcBef>
            </a:pPr>
            <a:r>
              <a:rPr lang="en-US" b="true" sz="1600">
                <a:solidFill>
                  <a:srgbClr val="00694C"/>
                </a:solidFill>
                <a:latin typeface="Raleway Semi-Bold"/>
                <a:ea typeface="Raleway Semi-Bold"/>
                <a:cs typeface="Raleway Semi-Bold"/>
                <a:sym typeface="Raleway Semi-Bold"/>
              </a:rPr>
              <a:t>Techn</a:t>
            </a:r>
            <a:r>
              <a:rPr lang="en-US" b="true" sz="1600">
                <a:solidFill>
                  <a:srgbClr val="00694C"/>
                </a:solidFill>
                <a:latin typeface="Raleway Semi-Bold"/>
                <a:ea typeface="Raleway Semi-Bold"/>
                <a:cs typeface="Raleway Semi-Bold"/>
                <a:sym typeface="Raleway Semi-Bold"/>
              </a:rPr>
              <a:t>ical Limitations</a:t>
            </a:r>
          </a:p>
          <a:p>
            <a:pPr algn="l" marL="345444" indent="-172722" lvl="1">
              <a:lnSpc>
                <a:spcPts val="2240"/>
              </a:lnSpc>
              <a:spcBef>
                <a:spcPct val="0"/>
              </a:spcBef>
              <a:buFont typeface="Arial"/>
              <a:buChar char="•"/>
            </a:pPr>
            <a:r>
              <a:rPr lang="en-US" b="true" sz="1600">
                <a:solidFill>
                  <a:srgbClr val="00694C"/>
                </a:solidFill>
                <a:latin typeface="Raleway Semi-Bold"/>
                <a:ea typeface="Raleway Semi-Bold"/>
                <a:cs typeface="Raleway Semi-Bold"/>
                <a:sym typeface="Raleway Semi-Bold"/>
              </a:rPr>
              <a:t>Managing performance issues when working with large datasets and generating high-resolution visualizations.</a:t>
            </a:r>
          </a:p>
          <a:p>
            <a:pPr algn="l" marL="345444" indent="-172722" lvl="1">
              <a:lnSpc>
                <a:spcPts val="2240"/>
              </a:lnSpc>
              <a:spcBef>
                <a:spcPct val="0"/>
              </a:spcBef>
              <a:buFont typeface="Arial"/>
              <a:buChar char="•"/>
            </a:pPr>
            <a:r>
              <a:rPr lang="en-US" b="true" sz="1600">
                <a:solidFill>
                  <a:srgbClr val="00694C"/>
                </a:solidFill>
                <a:latin typeface="Raleway Semi-Bold"/>
                <a:ea typeface="Raleway Semi-Bold"/>
                <a:cs typeface="Raleway Semi-Bold"/>
                <a:sym typeface="Raleway Semi-Bold"/>
              </a:rPr>
              <a:t>Ensuring compatibility across different software environments and dependencies.</a:t>
            </a:r>
          </a:p>
          <a:p>
            <a:pPr algn="l">
              <a:lnSpc>
                <a:spcPts val="224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1266825"/>
            <a:ext cx="7223569" cy="1110616"/>
          </a:xfrm>
          <a:prstGeom prst="rect">
            <a:avLst/>
          </a:prstGeom>
        </p:spPr>
        <p:txBody>
          <a:bodyPr anchor="t" rtlCol="false" tIns="0" lIns="0" bIns="0" rIns="0">
            <a:spAutoFit/>
          </a:bodyPr>
          <a:lstStyle/>
          <a:p>
            <a:pPr algn="ctr" marL="0" indent="0" lvl="1">
              <a:lnSpc>
                <a:spcPts val="8010"/>
              </a:lnSpc>
            </a:pPr>
            <a:r>
              <a:rPr lang="en-US" b="true" sz="8900" spc="-409">
                <a:solidFill>
                  <a:srgbClr val="00694C"/>
                </a:solidFill>
                <a:latin typeface="Raleway Medium"/>
                <a:ea typeface="Raleway Medium"/>
                <a:cs typeface="Raleway Medium"/>
                <a:sym typeface="Raleway Medium"/>
              </a:rPr>
              <a:t>Reference</a:t>
            </a:r>
          </a:p>
        </p:txBody>
      </p:sp>
      <p:sp>
        <p:nvSpPr>
          <p:cNvPr name="TextBox 3" id="3"/>
          <p:cNvSpPr txBox="true"/>
          <p:nvPr/>
        </p:nvSpPr>
        <p:spPr>
          <a:xfrm rot="0">
            <a:off x="1028700" y="2688808"/>
            <a:ext cx="10607743" cy="6693257"/>
          </a:xfrm>
          <a:prstGeom prst="rect">
            <a:avLst/>
          </a:prstGeom>
        </p:spPr>
        <p:txBody>
          <a:bodyPr anchor="t" rtlCol="false" tIns="0" lIns="0" bIns="0" rIns="0">
            <a:spAutoFit/>
          </a:bodyPr>
          <a:lstStyle/>
          <a:p>
            <a:pPr algn="l" marL="428768" indent="-214384" lvl="1">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U.S. En</a:t>
            </a:r>
            <a:r>
              <a:rPr lang="en-US" b="true" sz="1985">
                <a:solidFill>
                  <a:srgbClr val="00694C"/>
                </a:solidFill>
                <a:latin typeface="Raleway Semi-Bold"/>
                <a:ea typeface="Raleway Semi-Bold"/>
                <a:cs typeface="Raleway Semi-Bold"/>
                <a:sym typeface="Raleway Semi-Bold"/>
              </a:rPr>
              <a:t>ergy Information Administration (EIA) Open Data API</a:t>
            </a:r>
          </a:p>
          <a:p>
            <a:pPr algn="l" marL="857535" indent="-285845" lvl="2">
              <a:lnSpc>
                <a:spcPts val="2780"/>
              </a:lnSpc>
              <a:buFont typeface="Arial"/>
              <a:buChar char="⚬"/>
            </a:pPr>
            <a:r>
              <a:rPr lang="en-US" b="true" sz="1985">
                <a:solidFill>
                  <a:srgbClr val="00694C"/>
                </a:solidFill>
                <a:latin typeface="Raleway Semi-Bold"/>
                <a:ea typeface="Raleway Semi-Bold"/>
                <a:cs typeface="Raleway Semi-Bold"/>
                <a:sym typeface="Raleway Semi-Bold"/>
              </a:rPr>
              <a:t>Source of CO₂ emissions data (2012–2022).</a:t>
            </a:r>
          </a:p>
          <a:p>
            <a:pPr algn="l" marL="857535" indent="-285845" lvl="2">
              <a:lnSpc>
                <a:spcPts val="2780"/>
              </a:lnSpc>
              <a:spcBef>
                <a:spcPct val="0"/>
              </a:spcBef>
              <a:buFont typeface="Arial"/>
              <a:buChar char="⚬"/>
            </a:pPr>
            <a:r>
              <a:rPr lang="en-US" b="true" sz="1985" u="sng">
                <a:solidFill>
                  <a:srgbClr val="00694C"/>
                </a:solidFill>
                <a:latin typeface="Raleway Semi-Bold"/>
                <a:ea typeface="Raleway Semi-Bold"/>
                <a:cs typeface="Raleway Semi-Bold"/>
                <a:sym typeface="Raleway Semi-Bold"/>
                <a:hlinkClick r:id="rId2" tooltip="https://www.eia.gov/opendata/"/>
              </a:rPr>
              <a:t>https://www.eia.gov/opendata/</a:t>
            </a:r>
          </a:p>
          <a:p>
            <a:pPr algn="l" marL="428768" indent="-214384" lvl="1">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Matplotlib Documentation</a:t>
            </a:r>
          </a:p>
          <a:p>
            <a:pPr algn="l" marL="857535" indent="-285845" lvl="2">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For creating static visualizations.</a:t>
            </a:r>
          </a:p>
          <a:p>
            <a:pPr algn="l" marL="857535" indent="-285845" lvl="2">
              <a:lnSpc>
                <a:spcPts val="2780"/>
              </a:lnSpc>
              <a:spcBef>
                <a:spcPct val="0"/>
              </a:spcBef>
              <a:buFont typeface="Arial"/>
              <a:buChar char="⚬"/>
            </a:pPr>
            <a:r>
              <a:rPr lang="en-US" b="true" sz="1985" u="sng">
                <a:solidFill>
                  <a:srgbClr val="00694C"/>
                </a:solidFill>
                <a:latin typeface="Raleway Semi-Bold"/>
                <a:ea typeface="Raleway Semi-Bold"/>
                <a:cs typeface="Raleway Semi-Bold"/>
                <a:sym typeface="Raleway Semi-Bold"/>
                <a:hlinkClick r:id="rId3" tooltip="https://matplotlib.org"/>
              </a:rPr>
              <a:t>https://matplotlib.org/</a:t>
            </a:r>
          </a:p>
          <a:p>
            <a:pPr algn="l" marL="428768" indent="-214384" lvl="1">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Seaborn Documentation</a:t>
            </a:r>
          </a:p>
          <a:p>
            <a:pPr algn="l" marL="857535" indent="-285845" lvl="2">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For enhanced visualizations (e.g., strip plots).</a:t>
            </a:r>
          </a:p>
          <a:p>
            <a:pPr algn="l" marL="857535" indent="-285845" lvl="2">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http</a:t>
            </a:r>
            <a:r>
              <a:rPr lang="en-US" b="true" sz="1985">
                <a:solidFill>
                  <a:srgbClr val="00694C"/>
                </a:solidFill>
                <a:latin typeface="Raleway Semi-Bold"/>
                <a:ea typeface="Raleway Semi-Bold"/>
                <a:cs typeface="Raleway Semi-Bold"/>
                <a:sym typeface="Raleway Semi-Bold"/>
              </a:rPr>
              <a:t>s://seaborn.pydata.org/</a:t>
            </a:r>
          </a:p>
          <a:p>
            <a:pPr algn="l" marL="428768" indent="-214384" lvl="1">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Plotly Documentation</a:t>
            </a:r>
          </a:p>
          <a:p>
            <a:pPr algn="l" marL="857535" indent="-285845" lvl="2">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For interactive and animated visualizations (e.g., geographical map).</a:t>
            </a:r>
          </a:p>
          <a:p>
            <a:pPr algn="l" marL="857535" indent="-285845" lvl="2">
              <a:lnSpc>
                <a:spcPts val="2780"/>
              </a:lnSpc>
              <a:spcBef>
                <a:spcPct val="0"/>
              </a:spcBef>
              <a:buFont typeface="Arial"/>
              <a:buChar char="⚬"/>
            </a:pPr>
            <a:r>
              <a:rPr lang="en-US" b="true" sz="1985" u="sng">
                <a:solidFill>
                  <a:srgbClr val="00694C"/>
                </a:solidFill>
                <a:latin typeface="Raleway Semi-Bold"/>
                <a:ea typeface="Raleway Semi-Bold"/>
                <a:cs typeface="Raleway Semi-Bold"/>
                <a:sym typeface="Raleway Semi-Bold"/>
                <a:hlinkClick r:id="rId4" tooltip="https://plotly.com"/>
              </a:rPr>
              <a:t>https://plotly.com/</a:t>
            </a:r>
          </a:p>
          <a:p>
            <a:pPr algn="l" marL="428768" indent="-214384" lvl="1">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Pandas Documentation</a:t>
            </a:r>
          </a:p>
          <a:p>
            <a:pPr algn="l" marL="857535" indent="-285845" lvl="2">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For data manipulation and preprocessing.</a:t>
            </a:r>
          </a:p>
          <a:p>
            <a:pPr algn="l" marL="857535" indent="-285845" lvl="2">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https://pandas.pydata.org/</a:t>
            </a:r>
          </a:p>
          <a:p>
            <a:pPr algn="l" marL="428768" indent="-214384" lvl="1">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Python Official Documentation</a:t>
            </a:r>
          </a:p>
          <a:p>
            <a:pPr algn="l" marL="857535" indent="-285845" lvl="2">
              <a:lnSpc>
                <a:spcPts val="2780"/>
              </a:lnSpc>
              <a:spcBef>
                <a:spcPct val="0"/>
              </a:spcBef>
              <a:buFont typeface="Arial"/>
              <a:buChar char="⚬"/>
            </a:pPr>
            <a:r>
              <a:rPr lang="en-US" b="true" sz="1985">
                <a:solidFill>
                  <a:srgbClr val="00694C"/>
                </a:solidFill>
                <a:latin typeface="Raleway Semi-Bold"/>
                <a:ea typeface="Raleway Semi-Bold"/>
                <a:cs typeface="Raleway Semi-Bold"/>
                <a:sym typeface="Raleway Semi-Bold"/>
              </a:rPr>
              <a:t>General-purpose programming for data analysis.</a:t>
            </a:r>
          </a:p>
          <a:p>
            <a:pPr algn="l" marL="857535" indent="-285845" lvl="2">
              <a:lnSpc>
                <a:spcPts val="2780"/>
              </a:lnSpc>
              <a:spcBef>
                <a:spcPct val="0"/>
              </a:spcBef>
              <a:buFont typeface="Arial"/>
              <a:buChar char="⚬"/>
            </a:pPr>
            <a:r>
              <a:rPr lang="en-US" b="true" sz="1985" u="sng">
                <a:solidFill>
                  <a:srgbClr val="00694C"/>
                </a:solidFill>
                <a:latin typeface="Raleway Semi-Bold"/>
                <a:ea typeface="Raleway Semi-Bold"/>
                <a:cs typeface="Raleway Semi-Bold"/>
                <a:sym typeface="Raleway Semi-Bold"/>
                <a:hlinkClick r:id="rId5" tooltip="https://www.python.org"/>
              </a:rPr>
              <a:t>https://www.python.org/</a:t>
            </a:r>
          </a:p>
          <a:p>
            <a:pPr algn="l">
              <a:lnSpc>
                <a:spcPts val="2780"/>
              </a:lnSpc>
              <a:spcBef>
                <a:spcPct val="0"/>
              </a:spcBef>
            </a:pPr>
          </a:p>
        </p:txBody>
      </p:sp>
      <p:sp>
        <p:nvSpPr>
          <p:cNvPr name="Freeform 4" id="4"/>
          <p:cNvSpPr/>
          <p:nvPr/>
        </p:nvSpPr>
        <p:spPr>
          <a:xfrm flipH="false" flipV="false" rot="-10800000">
            <a:off x="10321302"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19200" y="2646761"/>
            <a:ext cx="8144502" cy="5212553"/>
          </a:xfrm>
          <a:prstGeom prst="rect">
            <a:avLst/>
          </a:prstGeom>
        </p:spPr>
        <p:txBody>
          <a:bodyPr anchor="t" rtlCol="false" tIns="0" lIns="0" bIns="0" rIns="0">
            <a:spAutoFit/>
          </a:bodyPr>
          <a:lstStyle/>
          <a:p>
            <a:pPr algn="l" marL="0" indent="0" lvl="1">
              <a:lnSpc>
                <a:spcPts val="13331"/>
              </a:lnSpc>
            </a:pPr>
            <a:r>
              <a:rPr lang="en-US" b="true" sz="14812" spc="-681">
                <a:solidFill>
                  <a:srgbClr val="00694C"/>
                </a:solidFill>
                <a:latin typeface="Raleway Medium"/>
                <a:ea typeface="Raleway Medium"/>
                <a:cs typeface="Raleway Medium"/>
                <a:sym typeface="Raleway Medium"/>
              </a:rPr>
              <a:t>Thank you very much!</a:t>
            </a:r>
          </a:p>
        </p:txBody>
      </p:sp>
      <p:sp>
        <p:nvSpPr>
          <p:cNvPr name="TextBox 4" id="4"/>
          <p:cNvSpPr txBox="true"/>
          <p:nvPr/>
        </p:nvSpPr>
        <p:spPr>
          <a:xfrm rot="0">
            <a:off x="1219200" y="8877297"/>
            <a:ext cx="9179504" cy="381003"/>
          </a:xfrm>
          <a:prstGeom prst="rect">
            <a:avLst/>
          </a:prstGeom>
        </p:spPr>
        <p:txBody>
          <a:bodyPr anchor="t" rtlCol="false" tIns="0" lIns="0" bIns="0" rIns="0">
            <a:spAutoFit/>
          </a:bodyPr>
          <a:lstStyle/>
          <a:p>
            <a:pPr algn="l" marL="0" indent="0" lvl="1">
              <a:lnSpc>
                <a:spcPts val="2700"/>
              </a:lnSpc>
            </a:pPr>
            <a:r>
              <a:rPr lang="en-US" b="true" sz="3000" spc="-138">
                <a:solidFill>
                  <a:srgbClr val="00694C"/>
                </a:solidFill>
                <a:latin typeface="Raleway Medium"/>
                <a:ea typeface="Raleway Medium"/>
                <a:cs typeface="Raleway Medium"/>
                <a:sym typeface="Raleway Medium"/>
              </a:rPr>
              <a:t>www.reallygreatsite.com</a:t>
            </a:r>
          </a:p>
        </p:txBody>
      </p:sp>
      <p:sp>
        <p:nvSpPr>
          <p:cNvPr name="TextBox 5" id="5"/>
          <p:cNvSpPr txBox="true"/>
          <p:nvPr/>
        </p:nvSpPr>
        <p:spPr>
          <a:xfrm rot="0">
            <a:off x="1219200" y="1104900"/>
            <a:ext cx="9179504" cy="381003"/>
          </a:xfrm>
          <a:prstGeom prst="rect">
            <a:avLst/>
          </a:prstGeom>
        </p:spPr>
        <p:txBody>
          <a:bodyPr anchor="t" rtlCol="false" tIns="0" lIns="0" bIns="0" rIns="0">
            <a:spAutoFit/>
          </a:bodyPr>
          <a:lstStyle/>
          <a:p>
            <a:pPr algn="l" marL="0" indent="0" lvl="1">
              <a:lnSpc>
                <a:spcPts val="2700"/>
              </a:lnSpc>
            </a:pPr>
            <a:r>
              <a:rPr lang="en-US" b="true" sz="3000" spc="-138">
                <a:solidFill>
                  <a:srgbClr val="00694C"/>
                </a:solidFill>
                <a:latin typeface="Raleway Medium"/>
                <a:ea typeface="Raleway Medium"/>
                <a:cs typeface="Raleway Medium"/>
                <a:sym typeface="Raleway Medium"/>
              </a:rPr>
              <a:t>Presented by Sandra Haro</a:t>
            </a:r>
          </a:p>
        </p:txBody>
      </p:sp>
      <p:sp>
        <p:nvSpPr>
          <p:cNvPr name="Freeform 6" id="6"/>
          <p:cNvSpPr/>
          <p:nvPr/>
        </p:nvSpPr>
        <p:spPr>
          <a:xfrm flipH="false" flipV="false" rot="0">
            <a:off x="11867657" y="1376536"/>
            <a:ext cx="5561408" cy="7533927"/>
          </a:xfrm>
          <a:custGeom>
            <a:avLst/>
            <a:gdLst/>
            <a:ahLst/>
            <a:cxnLst/>
            <a:rect r="r" b="b" t="t" l="l"/>
            <a:pathLst>
              <a:path h="7533927" w="5561408">
                <a:moveTo>
                  <a:pt x="0" y="0"/>
                </a:moveTo>
                <a:lnTo>
                  <a:pt x="5561408" y="0"/>
                </a:lnTo>
                <a:lnTo>
                  <a:pt x="5561408" y="7533928"/>
                </a:lnTo>
                <a:lnTo>
                  <a:pt x="0" y="75339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3841316" y="-634024"/>
            <a:ext cx="11853512" cy="11853512"/>
          </a:xfrm>
          <a:custGeom>
            <a:avLst/>
            <a:gdLst/>
            <a:ahLst/>
            <a:cxnLst/>
            <a:rect r="r" b="b" t="t" l="l"/>
            <a:pathLst>
              <a:path h="11853512" w="11853512">
                <a:moveTo>
                  <a:pt x="0" y="0"/>
                </a:moveTo>
                <a:lnTo>
                  <a:pt x="11853512" y="0"/>
                </a:lnTo>
                <a:lnTo>
                  <a:pt x="11853512"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6888377" y="-524086"/>
            <a:ext cx="11853512" cy="11853512"/>
          </a:xfrm>
          <a:custGeom>
            <a:avLst/>
            <a:gdLst/>
            <a:ahLst/>
            <a:cxnLst/>
            <a:rect r="r" b="b" t="t" l="l"/>
            <a:pathLst>
              <a:path h="11853512" w="11853512">
                <a:moveTo>
                  <a:pt x="0" y="0"/>
                </a:moveTo>
                <a:lnTo>
                  <a:pt x="11853512" y="0"/>
                </a:lnTo>
                <a:lnTo>
                  <a:pt x="11853512" y="11853513"/>
                </a:lnTo>
                <a:lnTo>
                  <a:pt x="0" y="11853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369948" y="2379921"/>
            <a:ext cx="16942735" cy="5140838"/>
          </a:xfrm>
          <a:prstGeom prst="rect">
            <a:avLst/>
          </a:prstGeom>
        </p:spPr>
        <p:txBody>
          <a:bodyPr anchor="t" rtlCol="false" tIns="0" lIns="0" bIns="0" rIns="0">
            <a:spAutoFit/>
          </a:bodyPr>
          <a:lstStyle/>
          <a:p>
            <a:pPr algn="just" marL="626111" indent="-313055" lvl="1">
              <a:lnSpc>
                <a:spcPts val="4060"/>
              </a:lnSpc>
              <a:buAutoNum type="arabicPeriod" startAt="1"/>
            </a:pPr>
            <a:r>
              <a:rPr lang="en-US" b="true" sz="2900">
                <a:solidFill>
                  <a:srgbClr val="00694C"/>
                </a:solidFill>
                <a:latin typeface="Raleway Semi-Bold"/>
                <a:ea typeface="Raleway Semi-Bold"/>
                <a:cs typeface="Raleway Semi-Bold"/>
                <a:sym typeface="Raleway Semi-Bold"/>
              </a:rPr>
              <a:t>Introduction</a:t>
            </a:r>
          </a:p>
          <a:p>
            <a:pPr algn="just" marL="1252221" indent="-417407" lvl="2">
              <a:lnSpc>
                <a:spcPts val="4060"/>
              </a:lnSpc>
              <a:buFont typeface="Arial"/>
              <a:buChar char="⚬"/>
            </a:pPr>
            <a:r>
              <a:rPr lang="en-US" b="true" sz="2900">
                <a:solidFill>
                  <a:srgbClr val="00694C"/>
                </a:solidFill>
                <a:latin typeface="Raleway Semi-Bold"/>
                <a:ea typeface="Raleway Semi-Bold"/>
                <a:cs typeface="Raleway Semi-Bold"/>
                <a:sym typeface="Raleway Semi-Bold"/>
              </a:rPr>
              <a:t>Project overview and objectives</a:t>
            </a:r>
          </a:p>
          <a:p>
            <a:pPr algn="just" marL="626111" indent="-313055" lvl="1">
              <a:lnSpc>
                <a:spcPts val="4060"/>
              </a:lnSpc>
              <a:buAutoNum type="arabicPeriod" startAt="1"/>
            </a:pPr>
            <a:r>
              <a:rPr lang="en-US" b="true" sz="2900">
                <a:solidFill>
                  <a:srgbClr val="00694C"/>
                </a:solidFill>
                <a:latin typeface="Raleway Semi-Bold"/>
                <a:ea typeface="Raleway Semi-Bold"/>
                <a:cs typeface="Raleway Semi-Bold"/>
                <a:sym typeface="Raleway Semi-Bold"/>
              </a:rPr>
              <a:t>Data Source and Methodology</a:t>
            </a:r>
          </a:p>
          <a:p>
            <a:pPr algn="just" marL="1252221" indent="-417407" lvl="2">
              <a:lnSpc>
                <a:spcPts val="4060"/>
              </a:lnSpc>
              <a:buFont typeface="Arial"/>
              <a:buChar char="⚬"/>
            </a:pPr>
            <a:r>
              <a:rPr lang="en-US" b="true" sz="2900">
                <a:solidFill>
                  <a:srgbClr val="00694C"/>
                </a:solidFill>
                <a:latin typeface="Raleway Semi-Bold"/>
                <a:ea typeface="Raleway Semi-Bold"/>
                <a:cs typeface="Raleway Semi-Bold"/>
                <a:sym typeface="Raleway Semi-Bold"/>
              </a:rPr>
              <a:t>Data collection process and API usage</a:t>
            </a:r>
          </a:p>
          <a:p>
            <a:pPr algn="just" marL="1252221" indent="-417407" lvl="2">
              <a:lnSpc>
                <a:spcPts val="4060"/>
              </a:lnSpc>
              <a:buFont typeface="Arial"/>
              <a:buChar char="⚬"/>
            </a:pPr>
            <a:r>
              <a:rPr lang="en-US" b="true" sz="2900">
                <a:solidFill>
                  <a:srgbClr val="00694C"/>
                </a:solidFill>
                <a:latin typeface="Raleway Semi-Bold"/>
                <a:ea typeface="Raleway Semi-Bold"/>
                <a:cs typeface="Raleway Semi-Bold"/>
                <a:sym typeface="Raleway Semi-Bold"/>
              </a:rPr>
              <a:t>Data cleaning and preprocessing steps</a:t>
            </a:r>
          </a:p>
          <a:p>
            <a:pPr algn="just" marL="626111" indent="-313055" lvl="1">
              <a:lnSpc>
                <a:spcPts val="4060"/>
              </a:lnSpc>
              <a:buAutoNum type="arabicPeriod" startAt="1"/>
            </a:pPr>
            <a:r>
              <a:rPr lang="en-US" b="true" sz="2900">
                <a:solidFill>
                  <a:srgbClr val="00694C"/>
                </a:solidFill>
                <a:latin typeface="Raleway Semi-Bold"/>
                <a:ea typeface="Raleway Semi-Bold"/>
                <a:cs typeface="Raleway Semi-Bold"/>
                <a:sym typeface="Raleway Semi-Bold"/>
              </a:rPr>
              <a:t>Exploratory Data Analysis (EDA)</a:t>
            </a:r>
          </a:p>
          <a:p>
            <a:pPr algn="just" marL="1252221" indent="-417407" lvl="2">
              <a:lnSpc>
                <a:spcPts val="4060"/>
              </a:lnSpc>
              <a:buFont typeface="Arial"/>
              <a:buChar char="⚬"/>
            </a:pPr>
            <a:r>
              <a:rPr lang="en-US" b="true" sz="2900">
                <a:solidFill>
                  <a:srgbClr val="00694C"/>
                </a:solidFill>
                <a:latin typeface="Raleway Semi-Bold"/>
                <a:ea typeface="Raleway Semi-Bold"/>
                <a:cs typeface="Raleway Semi-Bold"/>
                <a:sym typeface="Raleway Semi-Bold"/>
              </a:rPr>
              <a:t>Key patterns and trends identified</a:t>
            </a:r>
          </a:p>
          <a:p>
            <a:pPr algn="just" marL="626111" indent="-313055" lvl="1">
              <a:lnSpc>
                <a:spcPts val="4060"/>
              </a:lnSpc>
              <a:buAutoNum type="arabicPeriod" startAt="1"/>
            </a:pPr>
            <a:r>
              <a:rPr lang="en-US" b="true" sz="2900">
                <a:solidFill>
                  <a:srgbClr val="00694C"/>
                </a:solidFill>
                <a:latin typeface="Raleway Semi-Bold"/>
                <a:ea typeface="Raleway Semi-Bold"/>
                <a:cs typeface="Raleway Semi-Bold"/>
                <a:sym typeface="Raleway Semi-Bold"/>
              </a:rPr>
              <a:t>Visualizations and Insights</a:t>
            </a:r>
          </a:p>
          <a:p>
            <a:pPr algn="just" marL="626111" indent="-313055" lvl="1">
              <a:lnSpc>
                <a:spcPts val="4060"/>
              </a:lnSpc>
              <a:buAutoNum type="arabicPeriod" startAt="1"/>
            </a:pPr>
            <a:r>
              <a:rPr lang="en-US" b="true" sz="2900">
                <a:solidFill>
                  <a:srgbClr val="00694C"/>
                </a:solidFill>
                <a:latin typeface="Raleway Semi-Bold"/>
                <a:ea typeface="Raleway Semi-Bold"/>
                <a:cs typeface="Raleway Semi-Bold"/>
                <a:sym typeface="Raleway Semi-Bold"/>
              </a:rPr>
              <a:t>Challenges</a:t>
            </a:r>
          </a:p>
          <a:p>
            <a:pPr algn="just">
              <a:lnSpc>
                <a:spcPts val="4060"/>
              </a:lnSpc>
            </a:pPr>
          </a:p>
        </p:txBody>
      </p:sp>
      <p:sp>
        <p:nvSpPr>
          <p:cNvPr name="TextBox 5" id="5"/>
          <p:cNvSpPr txBox="true"/>
          <p:nvPr/>
        </p:nvSpPr>
        <p:spPr>
          <a:xfrm rot="0">
            <a:off x="5720944" y="785107"/>
            <a:ext cx="6846113" cy="1779048"/>
          </a:xfrm>
          <a:prstGeom prst="rect">
            <a:avLst/>
          </a:prstGeom>
        </p:spPr>
        <p:txBody>
          <a:bodyPr anchor="t" rtlCol="false" tIns="0" lIns="0" bIns="0" rIns="0">
            <a:spAutoFit/>
          </a:bodyPr>
          <a:lstStyle/>
          <a:p>
            <a:pPr algn="ctr" marL="0" indent="0" lvl="1">
              <a:lnSpc>
                <a:spcPts val="12870"/>
              </a:lnSpc>
            </a:pPr>
            <a:r>
              <a:rPr lang="en-US" b="true" sz="14300" spc="-657">
                <a:solidFill>
                  <a:srgbClr val="00694C"/>
                </a:solidFill>
                <a:latin typeface="Raleway Bold"/>
                <a:ea typeface="Raleway Bold"/>
                <a:cs typeface="Raleway Bold"/>
                <a:sym typeface="Raleway Bold"/>
              </a:rPr>
              <a:t>Content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1028700" y="1354786"/>
            <a:ext cx="17051764" cy="1666766"/>
          </a:xfrm>
          <a:prstGeom prst="rect">
            <a:avLst/>
          </a:prstGeom>
        </p:spPr>
        <p:txBody>
          <a:bodyPr anchor="t" rtlCol="false" tIns="0" lIns="0" bIns="0" rIns="0">
            <a:spAutoFit/>
          </a:bodyPr>
          <a:lstStyle/>
          <a:p>
            <a:pPr algn="l">
              <a:lnSpc>
                <a:spcPts val="2631"/>
              </a:lnSpc>
            </a:pPr>
          </a:p>
          <a:p>
            <a:pPr algn="l">
              <a:lnSpc>
                <a:spcPts val="2631"/>
              </a:lnSpc>
            </a:pPr>
            <a:r>
              <a:rPr lang="en-US" sz="1879" b="true">
                <a:solidFill>
                  <a:srgbClr val="00694C"/>
                </a:solidFill>
                <a:latin typeface="Raleway Semi-Bold"/>
                <a:ea typeface="Raleway Semi-Bold"/>
                <a:cs typeface="Raleway Semi-Bold"/>
                <a:sym typeface="Raleway Semi-Bold"/>
              </a:rPr>
              <a:t>This project analyzes CO₂ emissions in the United States from 2012 to 2022, focusing on key contributors across sectors, fuel types, and states. Using data from the U.S. Energy Information Administration (EIA) Open Data API, we explore trends and patterns to understand the distribution of emissions and identify potential areas for improvement in reducing carbon footprints.</a:t>
            </a:r>
          </a:p>
          <a:p>
            <a:pPr algn="l">
              <a:lnSpc>
                <a:spcPts val="2631"/>
              </a:lnSpc>
              <a:spcBef>
                <a:spcPct val="0"/>
              </a:spcBef>
            </a:pPr>
          </a:p>
        </p:txBody>
      </p:sp>
      <p:sp>
        <p:nvSpPr>
          <p:cNvPr name="TextBox 3" id="3"/>
          <p:cNvSpPr txBox="true"/>
          <p:nvPr/>
        </p:nvSpPr>
        <p:spPr>
          <a:xfrm rot="0">
            <a:off x="1028700" y="779448"/>
            <a:ext cx="10783190" cy="891227"/>
          </a:xfrm>
          <a:prstGeom prst="rect">
            <a:avLst/>
          </a:prstGeom>
        </p:spPr>
        <p:txBody>
          <a:bodyPr anchor="t" rtlCol="false" tIns="0" lIns="0" bIns="0" rIns="0">
            <a:spAutoFit/>
          </a:bodyPr>
          <a:lstStyle/>
          <a:p>
            <a:pPr algn="l" marL="0" indent="0" lvl="1">
              <a:lnSpc>
                <a:spcPts val="6427"/>
              </a:lnSpc>
            </a:pPr>
            <a:r>
              <a:rPr lang="en-US" b="true" sz="7141" spc="-328">
                <a:solidFill>
                  <a:srgbClr val="00694C"/>
                </a:solidFill>
                <a:latin typeface="Raleway Medium"/>
                <a:ea typeface="Raleway Medium"/>
                <a:cs typeface="Raleway Medium"/>
                <a:sym typeface="Raleway Medium"/>
              </a:rPr>
              <a:t>Project Overview</a:t>
            </a:r>
          </a:p>
        </p:txBody>
      </p:sp>
      <p:sp>
        <p:nvSpPr>
          <p:cNvPr name="TextBox 4" id="4"/>
          <p:cNvSpPr txBox="true"/>
          <p:nvPr/>
        </p:nvSpPr>
        <p:spPr>
          <a:xfrm rot="0">
            <a:off x="1028700" y="3054997"/>
            <a:ext cx="10783190" cy="891227"/>
          </a:xfrm>
          <a:prstGeom prst="rect">
            <a:avLst/>
          </a:prstGeom>
        </p:spPr>
        <p:txBody>
          <a:bodyPr anchor="t" rtlCol="false" tIns="0" lIns="0" bIns="0" rIns="0">
            <a:spAutoFit/>
          </a:bodyPr>
          <a:lstStyle/>
          <a:p>
            <a:pPr algn="l" marL="0" indent="0" lvl="1">
              <a:lnSpc>
                <a:spcPts val="6427"/>
              </a:lnSpc>
            </a:pPr>
            <a:r>
              <a:rPr lang="en-US" b="true" sz="7141" spc="-328">
                <a:solidFill>
                  <a:srgbClr val="00694C"/>
                </a:solidFill>
                <a:latin typeface="Raleway Medium"/>
                <a:ea typeface="Raleway Medium"/>
                <a:cs typeface="Raleway Medium"/>
                <a:sym typeface="Raleway Medium"/>
              </a:rPr>
              <a:t>Objective</a:t>
            </a:r>
          </a:p>
        </p:txBody>
      </p:sp>
      <p:sp>
        <p:nvSpPr>
          <p:cNvPr name="TextBox 5" id="5"/>
          <p:cNvSpPr txBox="true"/>
          <p:nvPr/>
        </p:nvSpPr>
        <p:spPr>
          <a:xfrm rot="0">
            <a:off x="1028700" y="4081202"/>
            <a:ext cx="13910676" cy="5690126"/>
          </a:xfrm>
          <a:prstGeom prst="rect">
            <a:avLst/>
          </a:prstGeom>
        </p:spPr>
        <p:txBody>
          <a:bodyPr anchor="t" rtlCol="false" tIns="0" lIns="0" bIns="0" rIns="0">
            <a:spAutoFit/>
          </a:bodyPr>
          <a:lstStyle/>
          <a:p>
            <a:pPr algn="l" marL="535277" indent="-267639" lvl="1">
              <a:lnSpc>
                <a:spcPts val="3470"/>
              </a:lnSpc>
              <a:buAutoNum type="arabicPeriod" startAt="1"/>
            </a:pPr>
            <a:r>
              <a:rPr lang="en-US" b="true" sz="2479">
                <a:solidFill>
                  <a:srgbClr val="00694C"/>
                </a:solidFill>
                <a:latin typeface="Raleway Semi-Bold"/>
                <a:ea typeface="Raleway Semi-Bold"/>
                <a:cs typeface="Raleway Semi-Bold"/>
                <a:sym typeface="Raleway Semi-Bold"/>
              </a:rPr>
              <a:t>Analyze Emission Trends by Year:</a:t>
            </a:r>
          </a:p>
          <a:p>
            <a:pPr algn="l" marL="1070554" indent="-356851" lvl="2">
              <a:lnSpc>
                <a:spcPts val="3470"/>
              </a:lnSpc>
              <a:buFont typeface="Arial"/>
              <a:buChar char="⚬"/>
            </a:pPr>
            <a:r>
              <a:rPr lang="en-US" b="true" sz="2479">
                <a:solidFill>
                  <a:srgbClr val="00694C"/>
                </a:solidFill>
                <a:latin typeface="Raleway Semi-Bold"/>
                <a:ea typeface="Raleway Semi-Bold"/>
                <a:cs typeface="Raleway Semi-Bold"/>
                <a:sym typeface="Raleway Semi-Bold"/>
              </a:rPr>
              <a:t>Understand how total CO₂ emissions have evolved over the past decade.</a:t>
            </a:r>
          </a:p>
          <a:p>
            <a:pPr algn="l" marL="535277" indent="-267639" lvl="1">
              <a:lnSpc>
                <a:spcPts val="3470"/>
              </a:lnSpc>
              <a:buAutoNum type="arabicPeriod" startAt="1"/>
            </a:pPr>
            <a:r>
              <a:rPr lang="en-US" b="true" sz="2479">
                <a:solidFill>
                  <a:srgbClr val="00694C"/>
                </a:solidFill>
                <a:latin typeface="Raleway Semi-Bold"/>
                <a:ea typeface="Raleway Semi-Bold"/>
                <a:cs typeface="Raleway Semi-Bold"/>
                <a:sym typeface="Raleway Semi-Bold"/>
              </a:rPr>
              <a:t>Sectoral and Fuel-Type Contributions:</a:t>
            </a:r>
          </a:p>
          <a:p>
            <a:pPr algn="l" marL="1070554" indent="-356851" lvl="2">
              <a:lnSpc>
                <a:spcPts val="3470"/>
              </a:lnSpc>
              <a:buFont typeface="Arial"/>
              <a:buChar char="⚬"/>
            </a:pPr>
            <a:r>
              <a:rPr lang="en-US" b="true" sz="2479">
                <a:solidFill>
                  <a:srgbClr val="00694C"/>
                </a:solidFill>
                <a:latin typeface="Raleway Semi-Bold"/>
                <a:ea typeface="Raleway Semi-Bold"/>
                <a:cs typeface="Raleway Semi-Bold"/>
                <a:sym typeface="Raleway Semi-Bold"/>
              </a:rPr>
              <a:t>Identify which sectors and fuel types are the major contributors to CO₂ emissions.</a:t>
            </a:r>
          </a:p>
          <a:p>
            <a:pPr algn="l" marL="535277" indent="-267639" lvl="1">
              <a:lnSpc>
                <a:spcPts val="3470"/>
              </a:lnSpc>
              <a:buAutoNum type="arabicPeriod" startAt="1"/>
            </a:pPr>
            <a:r>
              <a:rPr lang="en-US" b="true" sz="2479">
                <a:solidFill>
                  <a:srgbClr val="00694C"/>
                </a:solidFill>
                <a:latin typeface="Raleway Semi-Bold"/>
                <a:ea typeface="Raleway Semi-Bold"/>
                <a:cs typeface="Raleway Semi-Bold"/>
                <a:sym typeface="Raleway Semi-Bold"/>
              </a:rPr>
              <a:t>Geographical Insights:</a:t>
            </a:r>
          </a:p>
          <a:p>
            <a:pPr algn="l" marL="1070554" indent="-356851" lvl="2">
              <a:lnSpc>
                <a:spcPts val="3470"/>
              </a:lnSpc>
              <a:buFont typeface="Arial"/>
              <a:buChar char="⚬"/>
            </a:pPr>
            <a:r>
              <a:rPr lang="en-US" b="true" sz="2479">
                <a:solidFill>
                  <a:srgbClr val="00694C"/>
                </a:solidFill>
                <a:latin typeface="Raleway Semi-Bold"/>
                <a:ea typeface="Raleway Semi-Bold"/>
                <a:cs typeface="Raleway Semi-Bold"/>
                <a:sym typeface="Raleway Semi-Bold"/>
              </a:rPr>
              <a:t>Examine state-wise emissions to highlight regional differences and potential hotspots.</a:t>
            </a:r>
          </a:p>
          <a:p>
            <a:pPr algn="l" marL="535277" indent="-267639" lvl="1">
              <a:lnSpc>
                <a:spcPts val="3470"/>
              </a:lnSpc>
              <a:buAutoNum type="arabicPeriod" startAt="1"/>
            </a:pPr>
            <a:r>
              <a:rPr lang="en-US" b="true" sz="2479">
                <a:solidFill>
                  <a:srgbClr val="00694C"/>
                </a:solidFill>
                <a:latin typeface="Raleway Semi-Bold"/>
                <a:ea typeface="Raleway Semi-Bold"/>
                <a:cs typeface="Raleway Semi-Bold"/>
                <a:sym typeface="Raleway Semi-Bold"/>
              </a:rPr>
              <a:t>Provide Actionable Insights:</a:t>
            </a:r>
          </a:p>
          <a:p>
            <a:pPr algn="l" marL="1070554" indent="-356851" lvl="2">
              <a:lnSpc>
                <a:spcPts val="3470"/>
              </a:lnSpc>
              <a:buFont typeface="Arial"/>
              <a:buChar char="⚬"/>
            </a:pPr>
            <a:r>
              <a:rPr lang="en-US" b="true" sz="2479">
                <a:solidFill>
                  <a:srgbClr val="00694C"/>
                </a:solidFill>
                <a:latin typeface="Raleway Semi-Bold"/>
                <a:ea typeface="Raleway Semi-Bold"/>
                <a:cs typeface="Raleway Semi-Bold"/>
                <a:sym typeface="Raleway Semi-Bold"/>
              </a:rPr>
              <a:t>Use data-driven analysis to offer insights that could guide policy or industry strategies for reducing emissions.</a:t>
            </a:r>
          </a:p>
          <a:p>
            <a:pPr algn="l" marL="535277" indent="-267639" lvl="1">
              <a:lnSpc>
                <a:spcPts val="3470"/>
              </a:lnSpc>
              <a:buAutoNum type="arabicPeriod" startAt="1"/>
            </a:pPr>
            <a:r>
              <a:rPr lang="en-US" b="true" sz="2479">
                <a:solidFill>
                  <a:srgbClr val="00694C"/>
                </a:solidFill>
                <a:latin typeface="Raleway Semi-Bold"/>
                <a:ea typeface="Raleway Semi-Bold"/>
                <a:cs typeface="Raleway Semi-Bold"/>
                <a:sym typeface="Raleway Semi-Bold"/>
              </a:rPr>
              <a:t>Enhance Data Understanding with Visualizations:</a:t>
            </a:r>
          </a:p>
          <a:p>
            <a:pPr algn="l" marL="1070554" indent="-356851" lvl="2">
              <a:lnSpc>
                <a:spcPts val="3470"/>
              </a:lnSpc>
              <a:buFont typeface="Arial"/>
              <a:buChar char="⚬"/>
            </a:pPr>
            <a:r>
              <a:rPr lang="en-US" b="true" sz="2479">
                <a:solidFill>
                  <a:srgbClr val="00694C"/>
                </a:solidFill>
                <a:latin typeface="Raleway Semi-Bold"/>
                <a:ea typeface="Raleway Semi-Bold"/>
                <a:cs typeface="Raleway Semi-Bold"/>
                <a:sym typeface="Raleway Semi-Bold"/>
              </a:rPr>
              <a:t>Present key findings through clear and impactful visualizations for easy interpretation.</a:t>
            </a:r>
          </a:p>
          <a:p>
            <a:pPr algn="l">
              <a:lnSpc>
                <a:spcPts val="347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1219200" y="927995"/>
            <a:ext cx="7924800" cy="3535343"/>
          </a:xfrm>
          <a:prstGeom prst="rect">
            <a:avLst/>
          </a:prstGeom>
        </p:spPr>
        <p:txBody>
          <a:bodyPr anchor="t" rtlCol="false" tIns="0" lIns="0" bIns="0" rIns="0">
            <a:spAutoFit/>
          </a:bodyPr>
          <a:lstStyle/>
          <a:p>
            <a:pPr algn="l">
              <a:lnSpc>
                <a:spcPts val="9037"/>
              </a:lnSpc>
            </a:pPr>
            <a:r>
              <a:rPr lang="en-US" sz="10041" spc="-461" b="true">
                <a:solidFill>
                  <a:srgbClr val="00694C"/>
                </a:solidFill>
                <a:latin typeface="Raleway Medium"/>
                <a:ea typeface="Raleway Medium"/>
                <a:cs typeface="Raleway Medium"/>
                <a:sym typeface="Raleway Medium"/>
              </a:rPr>
              <a:t>Data Source</a:t>
            </a:r>
          </a:p>
          <a:p>
            <a:pPr algn="l">
              <a:lnSpc>
                <a:spcPts val="9037"/>
              </a:lnSpc>
            </a:pPr>
            <a:r>
              <a:rPr lang="en-US" sz="10041" spc="-461" b="true">
                <a:solidFill>
                  <a:srgbClr val="00694C"/>
                </a:solidFill>
                <a:latin typeface="Raleway Medium"/>
                <a:ea typeface="Raleway Medium"/>
                <a:cs typeface="Raleway Medium"/>
                <a:sym typeface="Raleway Medium"/>
              </a:rPr>
              <a:t>and </a:t>
            </a:r>
          </a:p>
          <a:p>
            <a:pPr algn="l" marL="0" indent="0" lvl="1">
              <a:lnSpc>
                <a:spcPts val="9037"/>
              </a:lnSpc>
            </a:pPr>
            <a:r>
              <a:rPr lang="en-US" b="true" sz="10041" spc="-461">
                <a:solidFill>
                  <a:srgbClr val="00694C"/>
                </a:solidFill>
                <a:latin typeface="Raleway Medium"/>
                <a:ea typeface="Raleway Medium"/>
                <a:cs typeface="Raleway Medium"/>
                <a:sym typeface="Raleway Medium"/>
              </a:rPr>
              <a:t>Methodology</a:t>
            </a:r>
          </a:p>
        </p:txBody>
      </p:sp>
      <p:sp>
        <p:nvSpPr>
          <p:cNvPr name="TextBox 3" id="3"/>
          <p:cNvSpPr txBox="true"/>
          <p:nvPr/>
        </p:nvSpPr>
        <p:spPr>
          <a:xfrm rot="0">
            <a:off x="1219200" y="4577596"/>
            <a:ext cx="7635008" cy="1944370"/>
          </a:xfrm>
          <a:prstGeom prst="rect">
            <a:avLst/>
          </a:prstGeom>
        </p:spPr>
        <p:txBody>
          <a:bodyPr anchor="t" rtlCol="false" tIns="0" lIns="0" bIns="0" rIns="0">
            <a:spAutoFit/>
          </a:bodyPr>
          <a:lstStyle/>
          <a:p>
            <a:pPr algn="l">
              <a:lnSpc>
                <a:spcPts val="3080"/>
              </a:lnSpc>
            </a:pPr>
            <a:r>
              <a:rPr lang="en-US" sz="2200" b="true">
                <a:solidFill>
                  <a:srgbClr val="00694C"/>
                </a:solidFill>
                <a:latin typeface="Raleway Semi-Bold"/>
                <a:ea typeface="Raleway Semi-Bold"/>
                <a:cs typeface="Raleway Semi-Bold"/>
                <a:sym typeface="Raleway Semi-Bold"/>
              </a:rPr>
              <a:t>Data Source</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Data from the U.S. Energy Information Administration (EIA) Open Data API (2012–2022).</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Covers CO₂ emissions by state, sector, and fuel type.</a:t>
            </a:r>
          </a:p>
          <a:p>
            <a:pPr algn="l">
              <a:lnSpc>
                <a:spcPts val="3080"/>
              </a:lnSpc>
              <a:spcBef>
                <a:spcPct val="0"/>
              </a:spcBef>
            </a:pPr>
          </a:p>
        </p:txBody>
      </p:sp>
      <p:pic>
        <p:nvPicPr>
          <p:cNvPr name="Picture 4" id="4"/>
          <p:cNvPicPr>
            <a:picLocks noChangeAspect="true"/>
          </p:cNvPicPr>
          <p:nvPr/>
        </p:nvPicPr>
        <p:blipFill>
          <a:blip r:embed="rId2"/>
          <a:stretch>
            <a:fillRect/>
          </a:stretch>
        </p:blipFill>
        <p:spPr>
          <a:xfrm rot="0">
            <a:off x="9260071" y="971107"/>
            <a:ext cx="8539764" cy="8344786"/>
          </a:xfrm>
          <a:prstGeom prst="rect">
            <a:avLst/>
          </a:prstGeom>
        </p:spPr>
      </p:pic>
      <p:sp>
        <p:nvSpPr>
          <p:cNvPr name="TextBox 5" id="5"/>
          <p:cNvSpPr txBox="true"/>
          <p:nvPr/>
        </p:nvSpPr>
        <p:spPr>
          <a:xfrm rot="0">
            <a:off x="1219200" y="6128949"/>
            <a:ext cx="7635008" cy="3506470"/>
          </a:xfrm>
          <a:prstGeom prst="rect">
            <a:avLst/>
          </a:prstGeom>
        </p:spPr>
        <p:txBody>
          <a:bodyPr anchor="t" rtlCol="false" tIns="0" lIns="0" bIns="0" rIns="0">
            <a:spAutoFit/>
          </a:bodyPr>
          <a:lstStyle/>
          <a:p>
            <a:pPr algn="l">
              <a:lnSpc>
                <a:spcPts val="3080"/>
              </a:lnSpc>
            </a:pPr>
            <a:r>
              <a:rPr lang="en-US" sz="2200" b="true">
                <a:solidFill>
                  <a:srgbClr val="00694C"/>
                </a:solidFill>
                <a:latin typeface="Raleway Semi-Bold"/>
                <a:ea typeface="Raleway Semi-Bold"/>
                <a:cs typeface="Raleway Semi-Bold"/>
                <a:sym typeface="Raleway Semi-Bold"/>
              </a:rPr>
              <a:t>Methodology</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Data Collec</a:t>
            </a:r>
            <a:r>
              <a:rPr lang="en-US" b="true" sz="2200">
                <a:solidFill>
                  <a:srgbClr val="00694C"/>
                </a:solidFill>
                <a:latin typeface="Raleway Semi-Bold"/>
                <a:ea typeface="Raleway Semi-Bold"/>
                <a:cs typeface="Raleway Semi-Bold"/>
                <a:sym typeface="Raleway Semi-Bold"/>
              </a:rPr>
              <a:t>tion: Fetched annual emissions data for all states.</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Data Cleaning: Filtered and structured raw data.</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EDA: Identified trends by year, sector, fuel type, and state.</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Visualizations: Generated line plots, bar charts, and geographical maps to highlight key insights.</a:t>
            </a:r>
          </a:p>
          <a:p>
            <a:pPr algn="l">
              <a:lnSpc>
                <a:spcPts val="308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78830"/>
            <a:ext cx="11493043" cy="6852727"/>
          </a:xfrm>
          <a:custGeom>
            <a:avLst/>
            <a:gdLst/>
            <a:ahLst/>
            <a:cxnLst/>
            <a:rect r="r" b="b" t="t" l="l"/>
            <a:pathLst>
              <a:path h="6852727" w="11493043">
                <a:moveTo>
                  <a:pt x="0" y="0"/>
                </a:moveTo>
                <a:lnTo>
                  <a:pt x="11493043" y="0"/>
                </a:lnTo>
                <a:lnTo>
                  <a:pt x="11493043" y="6852727"/>
                </a:lnTo>
                <a:lnTo>
                  <a:pt x="0" y="6852727"/>
                </a:lnTo>
                <a:lnTo>
                  <a:pt x="0" y="0"/>
                </a:lnTo>
                <a:close/>
              </a:path>
            </a:pathLst>
          </a:custGeom>
          <a:blipFill>
            <a:blip r:embed="rId2"/>
            <a:stretch>
              <a:fillRect l="0" t="0" r="0" b="0"/>
            </a:stretch>
          </a:blipFill>
        </p:spPr>
      </p:sp>
      <p:sp>
        <p:nvSpPr>
          <p:cNvPr name="TextBox 3" id="3"/>
          <p:cNvSpPr txBox="true"/>
          <p:nvPr/>
        </p:nvSpPr>
        <p:spPr>
          <a:xfrm rot="0">
            <a:off x="12824873" y="1131205"/>
            <a:ext cx="5263487" cy="7802245"/>
          </a:xfrm>
          <a:prstGeom prst="rect">
            <a:avLst/>
          </a:prstGeom>
        </p:spPr>
        <p:txBody>
          <a:bodyPr anchor="t" rtlCol="false" tIns="0" lIns="0" bIns="0" rIns="0">
            <a:spAutoFit/>
          </a:bodyPr>
          <a:lstStyle/>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This line plot shows the total annual CO₂ emissions in the U.S. over a decade.</a:t>
            </a:r>
          </a:p>
          <a:p>
            <a:pPr algn="l">
              <a:lnSpc>
                <a:spcPts val="3080"/>
              </a:lnSpc>
            </a:pPr>
            <a:r>
              <a:rPr lang="en-US" sz="2200" b="true">
                <a:solidFill>
                  <a:srgbClr val="00694C"/>
                </a:solidFill>
                <a:latin typeface="Raleway Semi-Bold"/>
                <a:ea typeface="Raleway Semi-Bold"/>
                <a:cs typeface="Raleway Semi-Bold"/>
                <a:sym typeface="Raleway Semi-Bold"/>
              </a:rPr>
              <a:t>Insight:</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The graph highlights trends in emissions, revealing whether total emissions are increasing, decreasing, or fluctuating over time.</a:t>
            </a:r>
          </a:p>
          <a:p>
            <a:pPr algn="l">
              <a:lnSpc>
                <a:spcPts val="3080"/>
              </a:lnSpc>
            </a:pPr>
            <a:r>
              <a:rPr lang="en-US" sz="2200" b="true">
                <a:solidFill>
                  <a:srgbClr val="00694C"/>
                </a:solidFill>
                <a:latin typeface="Raleway Semi-Bold"/>
                <a:ea typeface="Raleway Semi-Bold"/>
                <a:cs typeface="Raleway Semi-Bold"/>
                <a:sym typeface="Raleway Semi-Bold"/>
              </a:rPr>
              <a:t>Findings:</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Emissions peaked in 2014 and dropped sharply in 2020 due to the COVID-19 pandemic.</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Partial recovery occurred in 2021–2022 as activities resumed.</a:t>
            </a:r>
          </a:p>
          <a:p>
            <a:pPr algn="l">
              <a:lnSpc>
                <a:spcPts val="3080"/>
              </a:lnSpc>
            </a:pPr>
            <a:r>
              <a:rPr lang="en-US" sz="2200" b="true">
                <a:solidFill>
                  <a:srgbClr val="00694C"/>
                </a:solidFill>
                <a:latin typeface="Raleway Semi-Bold"/>
                <a:ea typeface="Raleway Semi-Bold"/>
                <a:cs typeface="Raleway Semi-Bold"/>
                <a:sym typeface="Raleway Semi-Bold"/>
              </a:rPr>
              <a:t>Causes:</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2014 Peak: Economic growth.</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2020 Drop: Pandemic lockdowns.</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Recovery: Post-pandemic rebound.</a:t>
            </a:r>
          </a:p>
          <a:p>
            <a:pPr algn="l">
              <a:lnSpc>
                <a:spcPts val="3080"/>
              </a:lnSpc>
            </a:pPr>
          </a:p>
          <a:p>
            <a:pPr algn="l">
              <a:lnSpc>
                <a:spcPts val="308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262905" y="268834"/>
            <a:ext cx="9379508" cy="10018166"/>
          </a:xfrm>
          <a:custGeom>
            <a:avLst/>
            <a:gdLst/>
            <a:ahLst/>
            <a:cxnLst/>
            <a:rect r="r" b="b" t="t" l="l"/>
            <a:pathLst>
              <a:path h="10018166" w="9379508">
                <a:moveTo>
                  <a:pt x="0" y="0"/>
                </a:moveTo>
                <a:lnTo>
                  <a:pt x="9379508" y="0"/>
                </a:lnTo>
                <a:lnTo>
                  <a:pt x="9379508" y="10018166"/>
                </a:lnTo>
                <a:lnTo>
                  <a:pt x="0" y="10018166"/>
                </a:lnTo>
                <a:lnTo>
                  <a:pt x="0" y="0"/>
                </a:lnTo>
                <a:close/>
              </a:path>
            </a:pathLst>
          </a:custGeom>
          <a:blipFill>
            <a:blip r:embed="rId2"/>
            <a:stretch>
              <a:fillRect l="0" t="0" r="0" b="0"/>
            </a:stretch>
          </a:blipFill>
        </p:spPr>
      </p:sp>
      <p:sp>
        <p:nvSpPr>
          <p:cNvPr name="Freeform 3" id="3"/>
          <p:cNvSpPr/>
          <p:nvPr/>
        </p:nvSpPr>
        <p:spPr>
          <a:xfrm flipH="false" flipV="false" rot="0">
            <a:off x="1565801" y="3224289"/>
            <a:ext cx="4663082" cy="1919211"/>
          </a:xfrm>
          <a:custGeom>
            <a:avLst/>
            <a:gdLst/>
            <a:ahLst/>
            <a:cxnLst/>
            <a:rect r="r" b="b" t="t" l="l"/>
            <a:pathLst>
              <a:path h="1919211" w="4663082">
                <a:moveTo>
                  <a:pt x="0" y="0"/>
                </a:moveTo>
                <a:lnTo>
                  <a:pt x="4663082" y="0"/>
                </a:lnTo>
                <a:lnTo>
                  <a:pt x="4663082" y="1919211"/>
                </a:lnTo>
                <a:lnTo>
                  <a:pt x="0" y="1919211"/>
                </a:lnTo>
                <a:lnTo>
                  <a:pt x="0" y="0"/>
                </a:lnTo>
                <a:close/>
              </a:path>
            </a:pathLst>
          </a:custGeom>
          <a:blipFill>
            <a:blip r:embed="rId3"/>
            <a:stretch>
              <a:fillRect l="0" t="0" r="0" b="0"/>
            </a:stretch>
          </a:blipFill>
        </p:spPr>
      </p:sp>
      <p:sp>
        <p:nvSpPr>
          <p:cNvPr name="TextBox 4" id="4"/>
          <p:cNvSpPr txBox="true"/>
          <p:nvPr/>
        </p:nvSpPr>
        <p:spPr>
          <a:xfrm rot="0">
            <a:off x="11034453" y="221209"/>
            <a:ext cx="5263487" cy="10145395"/>
          </a:xfrm>
          <a:prstGeom prst="rect">
            <a:avLst/>
          </a:prstGeom>
        </p:spPr>
        <p:txBody>
          <a:bodyPr anchor="t" rtlCol="false" tIns="0" lIns="0" bIns="0" rIns="0">
            <a:spAutoFit/>
          </a:bodyPr>
          <a:lstStyle/>
          <a:p>
            <a:pPr algn="l">
              <a:lnSpc>
                <a:spcPts val="3080"/>
              </a:lnSpc>
            </a:pP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This multi-line plot compares annual CO₂ emissions across different sectors (e.g., residential, transportation, industrial).</a:t>
            </a:r>
          </a:p>
          <a:p>
            <a:pPr algn="l">
              <a:lnSpc>
                <a:spcPts val="3080"/>
              </a:lnSpc>
            </a:pPr>
            <a:r>
              <a:rPr lang="en-US" sz="2200" b="true">
                <a:solidFill>
                  <a:srgbClr val="00694C"/>
                </a:solidFill>
                <a:latin typeface="Raleway Semi-Bold"/>
                <a:ea typeface="Raleway Semi-Bold"/>
                <a:cs typeface="Raleway Semi-Bold"/>
                <a:sym typeface="Raleway Semi-Bold"/>
              </a:rPr>
              <a:t>Insight:</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It identifies which sectors contribute the most to emissions and how their emissions have changed over the years.</a:t>
            </a:r>
          </a:p>
          <a:p>
            <a:pPr algn="l">
              <a:lnSpc>
                <a:spcPts val="3080"/>
              </a:lnSpc>
            </a:pPr>
            <a:r>
              <a:rPr lang="en-US" sz="2200" b="true">
                <a:solidFill>
                  <a:srgbClr val="00694C"/>
                </a:solidFill>
                <a:latin typeface="Raleway Semi-Bold"/>
                <a:ea typeface="Raleway Semi-Bold"/>
                <a:cs typeface="Raleway Semi-Bold"/>
                <a:sym typeface="Raleway Semi-Bold"/>
              </a:rPr>
              <a:t>Findings:</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Transportation leads, followed by electric power.</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Electric power emissions declined significantly (2012–2020).</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Other sectors remained relatively stable.</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2020 dip due to COVID-19.</a:t>
            </a:r>
          </a:p>
          <a:p>
            <a:pPr algn="l">
              <a:lnSpc>
                <a:spcPts val="3080"/>
              </a:lnSpc>
            </a:pPr>
            <a:r>
              <a:rPr lang="en-US" sz="2200" b="true">
                <a:solidFill>
                  <a:srgbClr val="00694C"/>
                </a:solidFill>
                <a:latin typeface="Raleway Semi-Bold"/>
                <a:ea typeface="Raleway Semi-Bold"/>
                <a:cs typeface="Raleway Semi-Bold"/>
                <a:sym typeface="Raleway Semi-Bold"/>
              </a:rPr>
              <a:t>Causes:</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Electric power decline: Shift to renewables.</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Transportation stability: Continued fossil fuel use.</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2020 drop: Pandemic lockdowns.</a:t>
            </a:r>
          </a:p>
          <a:p>
            <a:pPr algn="l">
              <a:lnSpc>
                <a:spcPts val="3080"/>
              </a:lnSpc>
            </a:pPr>
          </a:p>
          <a:p>
            <a:pPr algn="l">
              <a:lnSpc>
                <a:spcPts val="308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862962" y="744330"/>
            <a:ext cx="10171492" cy="8798340"/>
          </a:xfrm>
          <a:custGeom>
            <a:avLst/>
            <a:gdLst/>
            <a:ahLst/>
            <a:cxnLst/>
            <a:rect r="r" b="b" t="t" l="l"/>
            <a:pathLst>
              <a:path h="8798340" w="10171492">
                <a:moveTo>
                  <a:pt x="0" y="0"/>
                </a:moveTo>
                <a:lnTo>
                  <a:pt x="10171491" y="0"/>
                </a:lnTo>
                <a:lnTo>
                  <a:pt x="10171491" y="8798340"/>
                </a:lnTo>
                <a:lnTo>
                  <a:pt x="0" y="8798340"/>
                </a:lnTo>
                <a:lnTo>
                  <a:pt x="0" y="0"/>
                </a:lnTo>
                <a:close/>
              </a:path>
            </a:pathLst>
          </a:custGeom>
          <a:blipFill>
            <a:blip r:embed="rId2"/>
            <a:stretch>
              <a:fillRect l="0" t="0" r="0" b="0"/>
            </a:stretch>
          </a:blipFill>
        </p:spPr>
      </p:sp>
      <p:sp>
        <p:nvSpPr>
          <p:cNvPr name="TextBox 3" id="3"/>
          <p:cNvSpPr txBox="true"/>
          <p:nvPr/>
        </p:nvSpPr>
        <p:spPr>
          <a:xfrm rot="0">
            <a:off x="11725492" y="431385"/>
            <a:ext cx="5263487" cy="10145395"/>
          </a:xfrm>
          <a:prstGeom prst="rect">
            <a:avLst/>
          </a:prstGeom>
        </p:spPr>
        <p:txBody>
          <a:bodyPr anchor="t" rtlCol="false" tIns="0" lIns="0" bIns="0" rIns="0">
            <a:spAutoFit/>
          </a:bodyPr>
          <a:lstStyle/>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This pie chart shows the average contribution of each fuel type (e.g., coal, natural gas, petroleum) to total emissions over the decade.</a:t>
            </a:r>
          </a:p>
          <a:p>
            <a:pPr algn="l">
              <a:lnSpc>
                <a:spcPts val="3080"/>
              </a:lnSpc>
            </a:pPr>
            <a:r>
              <a:rPr lang="en-US" sz="2200" b="true">
                <a:solidFill>
                  <a:srgbClr val="00694C"/>
                </a:solidFill>
                <a:latin typeface="Raleway Semi-Bold"/>
                <a:ea typeface="Raleway Semi-Bold"/>
                <a:cs typeface="Raleway Semi-Bold"/>
                <a:sym typeface="Raleway Semi-Bold"/>
              </a:rPr>
              <a:t>Insight:</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It highlights the dominant fuel types driving emissions and provides a clear breakdown of their relative impact.</a:t>
            </a:r>
          </a:p>
          <a:p>
            <a:pPr algn="l">
              <a:lnSpc>
                <a:spcPts val="3080"/>
              </a:lnSpc>
            </a:pPr>
            <a:r>
              <a:rPr lang="en-US" sz="2200" b="true">
                <a:solidFill>
                  <a:srgbClr val="00694C"/>
                </a:solidFill>
                <a:latin typeface="Raleway Semi-Bold"/>
                <a:ea typeface="Raleway Semi-Bold"/>
                <a:cs typeface="Raleway Semi-Bold"/>
                <a:sym typeface="Raleway Semi-Bold"/>
              </a:rPr>
              <a:t>Findings:</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Petroleum dominates CO₂ emissions, contributing 44.2% on average.</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Natural gas accounts for 30.1%, while coal contributes 25.7%.</a:t>
            </a:r>
          </a:p>
          <a:p>
            <a:pPr algn="l">
              <a:lnSpc>
                <a:spcPts val="3080"/>
              </a:lnSpc>
            </a:pPr>
            <a:r>
              <a:rPr lang="en-US" sz="2200" b="true">
                <a:solidFill>
                  <a:srgbClr val="00694C"/>
                </a:solidFill>
                <a:latin typeface="Raleway Semi-Bold"/>
                <a:ea typeface="Raleway Semi-Bold"/>
                <a:cs typeface="Raleway Semi-Bold"/>
                <a:sym typeface="Raleway Semi-Bold"/>
              </a:rPr>
              <a:t>Causes:</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Petroleum's high share: Widespread use in transportation.</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Natural gas growth: Increased adoption for electricity generation due to its lower carbon intensity.</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Coal decline: Shift toward renewable energy and stricter emissions regulations.</a:t>
            </a:r>
          </a:p>
          <a:p>
            <a:pPr algn="l">
              <a:lnSpc>
                <a:spcPts val="3080"/>
              </a:lnSpc>
            </a:pPr>
          </a:p>
          <a:p>
            <a:pPr algn="l">
              <a:lnSpc>
                <a:spcPts val="308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442046" y="353366"/>
            <a:ext cx="10649085" cy="9291327"/>
          </a:xfrm>
          <a:custGeom>
            <a:avLst/>
            <a:gdLst/>
            <a:ahLst/>
            <a:cxnLst/>
            <a:rect r="r" b="b" t="t" l="l"/>
            <a:pathLst>
              <a:path h="9291327" w="10649085">
                <a:moveTo>
                  <a:pt x="0" y="0"/>
                </a:moveTo>
                <a:lnTo>
                  <a:pt x="10649086" y="0"/>
                </a:lnTo>
                <a:lnTo>
                  <a:pt x="10649086" y="9291327"/>
                </a:lnTo>
                <a:lnTo>
                  <a:pt x="0" y="9291327"/>
                </a:lnTo>
                <a:lnTo>
                  <a:pt x="0" y="0"/>
                </a:lnTo>
                <a:close/>
              </a:path>
            </a:pathLst>
          </a:custGeom>
          <a:blipFill>
            <a:blip r:embed="rId2"/>
            <a:stretch>
              <a:fillRect l="0" t="0" r="0" b="0"/>
            </a:stretch>
          </a:blipFill>
        </p:spPr>
      </p:sp>
      <p:sp>
        <p:nvSpPr>
          <p:cNvPr name="Freeform 3" id="3"/>
          <p:cNvSpPr/>
          <p:nvPr/>
        </p:nvSpPr>
        <p:spPr>
          <a:xfrm flipH="false" flipV="false" rot="0">
            <a:off x="11091132" y="5679731"/>
            <a:ext cx="5545289" cy="4357598"/>
          </a:xfrm>
          <a:custGeom>
            <a:avLst/>
            <a:gdLst/>
            <a:ahLst/>
            <a:cxnLst/>
            <a:rect r="r" b="b" t="t" l="l"/>
            <a:pathLst>
              <a:path h="4357598" w="5545289">
                <a:moveTo>
                  <a:pt x="0" y="0"/>
                </a:moveTo>
                <a:lnTo>
                  <a:pt x="5545289" y="0"/>
                </a:lnTo>
                <a:lnTo>
                  <a:pt x="5545289" y="4357598"/>
                </a:lnTo>
                <a:lnTo>
                  <a:pt x="0" y="4357598"/>
                </a:lnTo>
                <a:lnTo>
                  <a:pt x="0" y="0"/>
                </a:lnTo>
                <a:close/>
              </a:path>
            </a:pathLst>
          </a:custGeom>
          <a:blipFill>
            <a:blip r:embed="rId3"/>
            <a:stretch>
              <a:fillRect l="0" t="0" r="0" b="0"/>
            </a:stretch>
          </a:blipFill>
        </p:spPr>
      </p:sp>
      <p:sp>
        <p:nvSpPr>
          <p:cNvPr name="TextBox 4" id="4"/>
          <p:cNvSpPr txBox="true"/>
          <p:nvPr/>
        </p:nvSpPr>
        <p:spPr>
          <a:xfrm rot="0">
            <a:off x="11725492" y="431385"/>
            <a:ext cx="6347162" cy="5849620"/>
          </a:xfrm>
          <a:prstGeom prst="rect">
            <a:avLst/>
          </a:prstGeom>
        </p:spPr>
        <p:txBody>
          <a:bodyPr anchor="t" rtlCol="false" tIns="0" lIns="0" bIns="0" rIns="0">
            <a:spAutoFit/>
          </a:bodyPr>
          <a:lstStyle/>
          <a:p>
            <a:pPr algn="l">
              <a:lnSpc>
                <a:spcPts val="3080"/>
              </a:lnSpc>
            </a:pPr>
            <a:r>
              <a:rPr lang="en-US" sz="2200" b="true">
                <a:solidFill>
                  <a:srgbClr val="00694C"/>
                </a:solidFill>
                <a:latin typeface="Raleway Semi-Bold"/>
                <a:ea typeface="Raleway Semi-Bold"/>
                <a:cs typeface="Raleway Semi-Bold"/>
                <a:sym typeface="Raleway Semi-Bold"/>
              </a:rPr>
              <a:t>This chart breaks down annual emissions by sector and fuel type, showing the combined and individual contributions of each.</a:t>
            </a:r>
          </a:p>
          <a:p>
            <a:pPr algn="l">
              <a:lnSpc>
                <a:spcPts val="3080"/>
              </a:lnSpc>
            </a:pPr>
            <a:r>
              <a:rPr lang="en-US" sz="2200" b="true">
                <a:solidFill>
                  <a:srgbClr val="00694C"/>
                </a:solidFill>
                <a:latin typeface="Raleway Semi-Bold"/>
                <a:ea typeface="Raleway Semi-Bold"/>
                <a:cs typeface="Raleway Semi-Bold"/>
                <a:sym typeface="Raleway Semi-Bold"/>
              </a:rPr>
              <a:t>Findings:</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Transportation and Electric Power dominate emissions.</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Coal mostly from Electric Power, other sectors use diverse fuels.</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2020 dip across sectors.</a:t>
            </a:r>
          </a:p>
          <a:p>
            <a:pPr algn="l">
              <a:lnSpc>
                <a:spcPts val="3080"/>
              </a:lnSpc>
            </a:pPr>
            <a:r>
              <a:rPr lang="en-US" sz="2200" b="true">
                <a:solidFill>
                  <a:srgbClr val="00694C"/>
                </a:solidFill>
                <a:latin typeface="Raleway Semi-Bold"/>
                <a:ea typeface="Raleway Semi-Bold"/>
                <a:cs typeface="Raleway Semi-Bold"/>
                <a:sym typeface="Raleway Semi-Bold"/>
              </a:rPr>
              <a:t>Causes:</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Petroleum fuels transportation.</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Natural gas replaces coal in Electric Power.</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COVID-19 reduces emissions in 2020.</a:t>
            </a:r>
          </a:p>
          <a:p>
            <a:pPr algn="l">
              <a:lnSpc>
                <a:spcPts val="3080"/>
              </a:lnSpc>
            </a:pPr>
          </a:p>
          <a:p>
            <a:pPr algn="l">
              <a:lnSpc>
                <a:spcPts val="308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317574" y="1028700"/>
            <a:ext cx="11678239" cy="7839018"/>
          </a:xfrm>
          <a:custGeom>
            <a:avLst/>
            <a:gdLst/>
            <a:ahLst/>
            <a:cxnLst/>
            <a:rect r="r" b="b" t="t" l="l"/>
            <a:pathLst>
              <a:path h="7839018" w="11678239">
                <a:moveTo>
                  <a:pt x="0" y="0"/>
                </a:moveTo>
                <a:lnTo>
                  <a:pt x="11678239" y="0"/>
                </a:lnTo>
                <a:lnTo>
                  <a:pt x="11678239" y="7839018"/>
                </a:lnTo>
                <a:lnTo>
                  <a:pt x="0" y="7839018"/>
                </a:lnTo>
                <a:lnTo>
                  <a:pt x="0" y="0"/>
                </a:lnTo>
                <a:close/>
              </a:path>
            </a:pathLst>
          </a:custGeom>
          <a:blipFill>
            <a:blip r:embed="rId2"/>
            <a:stretch>
              <a:fillRect l="0" t="0" r="0" b="0"/>
            </a:stretch>
          </a:blipFill>
        </p:spPr>
      </p:sp>
      <p:sp>
        <p:nvSpPr>
          <p:cNvPr name="TextBox 3" id="3"/>
          <p:cNvSpPr txBox="true"/>
          <p:nvPr/>
        </p:nvSpPr>
        <p:spPr>
          <a:xfrm rot="0">
            <a:off x="12357038" y="415679"/>
            <a:ext cx="5263487" cy="8973820"/>
          </a:xfrm>
          <a:prstGeom prst="rect">
            <a:avLst/>
          </a:prstGeom>
        </p:spPr>
        <p:txBody>
          <a:bodyPr anchor="t" rtlCol="false" tIns="0" lIns="0" bIns="0" rIns="0">
            <a:spAutoFit/>
          </a:bodyPr>
          <a:lstStyle/>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This strip plot shows the distribution of emissions across all states for each year.</a:t>
            </a:r>
          </a:p>
          <a:p>
            <a:pPr algn="l">
              <a:lnSpc>
                <a:spcPts val="3080"/>
              </a:lnSpc>
            </a:pPr>
            <a:r>
              <a:rPr lang="en-US" sz="2200" b="true">
                <a:solidFill>
                  <a:srgbClr val="00694C"/>
                </a:solidFill>
                <a:latin typeface="Raleway Semi-Bold"/>
                <a:ea typeface="Raleway Semi-Bold"/>
                <a:cs typeface="Raleway Semi-Bold"/>
                <a:sym typeface="Raleway Semi-Bold"/>
              </a:rPr>
              <a:t>Insight:</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It reveals variability and potential outliers, indicating states with consistently high or low emissions.</a:t>
            </a:r>
          </a:p>
          <a:p>
            <a:pPr algn="l">
              <a:lnSpc>
                <a:spcPts val="3080"/>
              </a:lnSpc>
            </a:pPr>
            <a:r>
              <a:rPr lang="en-US" sz="2200" b="true">
                <a:solidFill>
                  <a:srgbClr val="00694C"/>
                </a:solidFill>
                <a:latin typeface="Raleway Semi-Bold"/>
                <a:ea typeface="Raleway Semi-Bold"/>
                <a:cs typeface="Raleway Semi-Bold"/>
                <a:sym typeface="Raleway Semi-Bold"/>
              </a:rPr>
              <a:t>Findings:</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Wide variation in emissions between states for each year.</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Outliers: Some states consistently have much higher emissions.</a:t>
            </a:r>
          </a:p>
          <a:p>
            <a:pPr algn="l" marL="474981" indent="-237491" lvl="1">
              <a:lnSpc>
                <a:spcPts val="3080"/>
              </a:lnSpc>
              <a:buAutoNum type="arabicPeriod" startAt="1"/>
            </a:pPr>
            <a:r>
              <a:rPr lang="en-US" b="true" sz="2200">
                <a:solidFill>
                  <a:srgbClr val="00694C"/>
                </a:solidFill>
                <a:latin typeface="Raleway Semi-Bold"/>
                <a:ea typeface="Raleway Semi-Bold"/>
                <a:cs typeface="Raleway Semi-Bold"/>
                <a:sym typeface="Raleway Semi-Bold"/>
              </a:rPr>
              <a:t>2020 dip: Emissions decreased across most states during the pandemic.</a:t>
            </a:r>
          </a:p>
          <a:p>
            <a:pPr algn="l">
              <a:lnSpc>
                <a:spcPts val="3080"/>
              </a:lnSpc>
            </a:pPr>
            <a:r>
              <a:rPr lang="en-US" sz="2200" b="true">
                <a:solidFill>
                  <a:srgbClr val="00694C"/>
                </a:solidFill>
                <a:latin typeface="Raleway Semi-Bold"/>
                <a:ea typeface="Raleway Semi-Bold"/>
                <a:cs typeface="Raleway Semi-Bold"/>
                <a:sym typeface="Raleway Semi-Bold"/>
              </a:rPr>
              <a:t>Causes:</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High outliers: Likely due to states with large industrial or transportation activities.</a:t>
            </a:r>
          </a:p>
          <a:p>
            <a:pPr algn="l" marL="474981" indent="-237491" lvl="1">
              <a:lnSpc>
                <a:spcPts val="3080"/>
              </a:lnSpc>
              <a:buFont typeface="Arial"/>
              <a:buChar char="•"/>
            </a:pPr>
            <a:r>
              <a:rPr lang="en-US" b="true" sz="2200">
                <a:solidFill>
                  <a:srgbClr val="00694C"/>
                </a:solidFill>
                <a:latin typeface="Raleway Semi-Bold"/>
                <a:ea typeface="Raleway Semi-Bold"/>
                <a:cs typeface="Raleway Semi-Bold"/>
                <a:sym typeface="Raleway Semi-Bold"/>
              </a:rPr>
              <a:t>2020 decrease: Reduced activity from COVID-19 lockdowns.</a:t>
            </a:r>
          </a:p>
          <a:p>
            <a:pPr algn="l">
              <a:lnSpc>
                <a:spcPts val="3080"/>
              </a:lnSpc>
            </a:pPr>
          </a:p>
          <a:p>
            <a:pPr algn="l">
              <a:lnSpc>
                <a:spcPts val="30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DAGcDFumzxY</dc:identifier>
  <dcterms:modified xsi:type="dcterms:W3CDTF">2011-08-01T06:04:30Z</dcterms:modified>
  <cp:revision>1</cp:revision>
  <dc:title>Analysis of results</dc:title>
</cp:coreProperties>
</file>