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8" autoAdjust="0"/>
    <p:restoredTop sz="94620" autoAdjust="0"/>
  </p:normalViewPr>
  <p:slideViewPr>
    <p:cSldViewPr snapToGrid="0">
      <p:cViewPr varScale="1">
        <p:scale>
          <a:sx n="64" d="100"/>
          <a:sy n="64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8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342AE-EF7F-4F0E-BCE4-D7CD8BD3E5A9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496BA-50B3-458A-86A7-A80DEA66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496BA-50B3-458A-86A7-A80DEA660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80 100 Wednesday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110 100 Monday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90 Wednesday April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100 200 Friday June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180 100 Wednesday June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100 200 Tuesday April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90 Wednesday April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100 200 Friday June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180 100 Wednesday June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80 100 Wednesday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110 100 Monday May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496BA-50B3-458A-86A7-A80DEA660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FB95-0D5D-460D-8030-7BB877C0FCD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9381-9EE6-4D55-83F3-7C230A56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9D94-F943-40EA-8A89-AB943E12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6" y="518349"/>
            <a:ext cx="6129337" cy="39303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A)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(6 </a:t>
            </a:r>
            <a:r>
              <a:rPr lang="th-TH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r>
              <a:rPr lang="en-US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ให้เขียนฟังก์ชัน 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cal_price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รับข้อมูล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การสั่งจองอาหาร แล้วคำนวณค่าอาหารของการสั่งจอง 1 รายการ (1 ครั้ง) แล้ว</a:t>
            </a:r>
            <a:r>
              <a:rPr lang="th-TH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คืนค่า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ผลลัพธ์ค่าอาหารที่หักส่วนลดแล้ว โดยที่</a:t>
            </a:r>
          </a:p>
          <a:p>
            <a:pPr marL="396875" indent="-168275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ในการสั่งจองอาหารแต่ละครั้ง ลูกค้าจะสั่งอาหาร 2 อย่าง ต่อ 1 รายการ / 1 วัน </a:t>
            </a:r>
          </a:p>
          <a:p>
            <a:pPr marL="396875" indent="-168275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ข้อมูลการสั่งจองอาหาร 1 รายการ ประกอบไปด้วย  (ราคาอาหารชนิดที่ 1, ราคาอาหารชนิดที่ 2, วันต้องการสั่งจองอาหาร, และชื่อเดือนที่ต้องการสั่งอาหาร)</a:t>
            </a:r>
          </a:p>
          <a:p>
            <a:pPr marL="2286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ตัวอย่างเช่น 80, 100, “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Wednesday”, “May”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96875" indent="-168275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ข้อมูลวันที่และเดือนที่สั่งจองอาหาร จะถูกนำมาคำนวณเพื่อหาส่วนลดตามเงื่อนไขดังนี้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  <a:tabLst>
                <a:tab pos="517525" algn="l"/>
              </a:tabLs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3.1) สั่งอาหารวันจันทร์ (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Monday)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จะลดให้ 10% ของ</a:t>
            </a:r>
            <a:r>
              <a:rPr lang="th-TH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ราคาอาหารที่ต่ำกว่า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  <a:tabLst>
                <a:tab pos="517525" algn="l"/>
              </a:tabLs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3.2) สั่งอาหารวันพุธ (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Wednesday)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จะลดให้ 50% ของ</a:t>
            </a:r>
            <a:r>
              <a:rPr lang="th-TH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ราคาอาหารที่ต่ำกว่า</a:t>
            </a:r>
          </a:p>
          <a:p>
            <a:pPr marL="804863" indent="-347663">
              <a:lnSpc>
                <a:spcPct val="100000"/>
              </a:lnSpc>
              <a:spcBef>
                <a:spcPts val="0"/>
              </a:spcBef>
              <a:buNone/>
              <a:tabLst>
                <a:tab pos="517525" algn="l"/>
              </a:tabLs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3.3) สั่งอาหารในเดือนเดือนกุมภาพันธ์ (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April)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หรือเดือน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January, June, July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จะได้ส่วนลดเพิ่มอีก 200 บาท  </a:t>
            </a:r>
          </a:p>
          <a:p>
            <a:pPr marL="45720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4) หากคิดส่วนลด จากข้อ 3 แล้ว ค่าอาหารยังสูงกว่า 150 บาท จะได้รับลดพิเศษให้อีก 20% ของค่าอาหารหลังคิดส่วนลด (จากข้อ 3) แแล้ว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C3FF12-4D0F-4FEF-90C8-A919DA6DB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1334"/>
              </p:ext>
            </p:extLst>
          </p:nvPr>
        </p:nvGraphicFramePr>
        <p:xfrm>
          <a:off x="300036" y="4818069"/>
          <a:ext cx="6191248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976">
                  <a:extLst>
                    <a:ext uri="{9D8B030D-6E8A-4147-A177-3AD203B41FA5}">
                      <a16:colId xmlns:a16="http://schemas.microsoft.com/office/drawing/2014/main" val="657019416"/>
                    </a:ext>
                  </a:extLst>
                </a:gridCol>
                <a:gridCol w="703290">
                  <a:extLst>
                    <a:ext uri="{9D8B030D-6E8A-4147-A177-3AD203B41FA5}">
                      <a16:colId xmlns:a16="http://schemas.microsoft.com/office/drawing/2014/main" val="3188905306"/>
                    </a:ext>
                  </a:extLst>
                </a:gridCol>
                <a:gridCol w="3152982">
                  <a:extLst>
                    <a:ext uri="{9D8B030D-6E8A-4147-A177-3AD203B41FA5}">
                      <a16:colId xmlns:a16="http://schemas.microsoft.com/office/drawing/2014/main" val="716596509"/>
                    </a:ext>
                  </a:extLst>
                </a:gridCol>
              </a:tblGrid>
              <a:tr h="2500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 b="1" dirty="0">
                          <a:solidFill>
                            <a:srgbClr val="7030A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ข้อมูลการสั่งจองอาหารของลูกค้า  </a:t>
                      </a:r>
                      <a:endParaRPr lang="en-US" sz="1700" b="1" dirty="0">
                        <a:solidFill>
                          <a:srgbClr val="7030A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 b="1" dirty="0">
                          <a:solidFill>
                            <a:srgbClr val="7030A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ค่าอาหาร</a:t>
                      </a:r>
                      <a:endParaRPr lang="en-US" sz="1700" b="1" dirty="0">
                        <a:solidFill>
                          <a:srgbClr val="7030A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rgbClr val="7030A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คำอธิบายการคิดส่วนลด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th-TH" sz="1800" b="1" dirty="0">
                          <a:solidFill>
                            <a:srgbClr val="7030A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ค่าอาหาร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13239"/>
                  </a:ext>
                </a:extLst>
              </a:tr>
              <a:tr h="2500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100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“Wednesday”, “May”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ลด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50%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+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120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18081"/>
                  </a:ext>
                </a:extLst>
              </a:tr>
              <a:tr h="2500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“Monday”, “May”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ลด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20%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– 40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160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39127"/>
                  </a:ext>
                </a:extLst>
              </a:tr>
              <a:tr h="2500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0, “Wednesday”, “April”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ลด 50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200 บาท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130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– 200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0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1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ค่าอาหารที่ลูกค้าต้องจ่ายจะ</a:t>
                      </a:r>
                      <a:r>
                        <a:rPr lang="th-TH" sz="1400" b="1" u="sng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ไม่เป็นค่าติดลบ</a:t>
                      </a:r>
                      <a:r>
                        <a:rPr lang="en-US" sz="1400" b="1" u="sng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80201"/>
                  </a:ext>
                </a:extLst>
              </a:tr>
              <a:tr h="2500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200, “Friday”, “June”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ลด 20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บาท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100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722" marR="657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7973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7FDDA-8F88-427A-AF5E-F3668C949A7C}"/>
              </a:ext>
            </a:extLst>
          </p:cNvPr>
          <p:cNvSpPr txBox="1">
            <a:spLocks/>
          </p:cNvSpPr>
          <p:nvPr/>
        </p:nvSpPr>
        <p:spPr>
          <a:xfrm>
            <a:off x="333376" y="6772361"/>
            <a:ext cx="6157908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calPrice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(………………………………………………….)  :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'''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ภายในฟังก์ชันให้ใช้ตัวแปรชนิดพื้นฐานประเภท จำนวนเต็ม จำนวนจริง และสตริง เท่านั้น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(ไม่ให้ใช้ตัวแปรประเภทโครงสร้าง</a:t>
            </a:r>
            <a:r>
              <a:rPr lang="th-TH" sz="1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เช่น 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List, </a:t>
            </a:r>
            <a:r>
              <a:rPr lang="en-US" sz="1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Set, Tuple)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และให้ฟังก์ชันคืนค่าอาหารที่คำนวณได้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'''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86348-8B2F-4DCB-99F7-6FBFFD5A876A}"/>
              </a:ext>
            </a:extLst>
          </p:cNvPr>
          <p:cNvSpPr/>
          <p:nvPr/>
        </p:nvSpPr>
        <p:spPr>
          <a:xfrm>
            <a:off x="1486336" y="4448737"/>
            <a:ext cx="4636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FF00FF"/>
                </a:solidFill>
              </a:rPr>
              <a:t>ตัวอย่างการคำนวณค่าอาหาร</a:t>
            </a:r>
            <a:r>
              <a:rPr lang="th-TH" b="1" dirty="0"/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calPrice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()</a:t>
            </a:r>
            <a:r>
              <a:rPr lang="th-TH" sz="1400" b="1" dirty="0"/>
              <a:t> </a:t>
            </a:r>
            <a:r>
              <a:rPr lang="th-TH" b="1" dirty="0">
                <a:solidFill>
                  <a:srgbClr val="FF00FF"/>
                </a:solidFill>
              </a:rPr>
              <a:t>จำนวน 4 ตัวอย่าง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AF149-40A0-4F7F-8673-C7212D0D5AB0}"/>
              </a:ext>
            </a:extLst>
          </p:cNvPr>
          <p:cNvSpPr/>
          <p:nvPr/>
        </p:nvSpPr>
        <p:spPr>
          <a:xfrm>
            <a:off x="9524" y="133351"/>
            <a:ext cx="677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ข้อนี้ให้เขียนด้วยลายมือแล้วถ่ายรูป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ipad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ได้(ถ้ามี) แล้ว 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upload 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ส่งด้วยไฟล์ 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PDF/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รูปภาพ(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jpg/</a:t>
            </a:r>
            <a:r>
              <a:rPr lang="en-US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24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9D94-F943-40EA-8A89-AB943E12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8" y="764000"/>
            <a:ext cx="6143625" cy="3668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(ข้อ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B) </a:t>
            </a:r>
            <a:r>
              <a:rPr lang="en-US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(6 </a:t>
            </a:r>
            <a:r>
              <a:rPr lang="th-TH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r>
              <a:rPr lang="en-US" sz="1800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จากโจทย์ข้อก่อนหน้านี้ </a:t>
            </a:r>
            <a:r>
              <a:rPr lang="th-TH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ให้เขียนฟังก์ชัน </a:t>
            </a:r>
            <a:r>
              <a:rPr lang="en-US" sz="1800" b="1" u="sng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</a:t>
            </a:r>
            <a:r>
              <a:rPr lang="en-US" sz="18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 ทำหน้าที่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1) รับจำนวนข้อมูลการสั่งจองอาหาร จำนวน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 โดยที่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การรับข้อมูลการสั่งจองอาหาร แต่ละรายการประกอบด้วย ราคาอาหารชนิดที่ 1, ราคาอาหารชนิดที่ 2, วันต้องการสั่งจองอาหาร, และชื่อเดือนที่ต้องการสั่งจองอาหาร คั่นด้วยช่องว่าง (1 คน / 1 รายการ)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2) คำนวณและแสดงค่าอาหารของแต่ละรายการ  โดยที่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การแสดงผลค่าอหารที่ต้องจ่ายให้แสดงผลด้วยเลขทศนิยม 2 ตำแหน่ง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การคำนวณค่าอาหารให้ใช้ฟังก์ชัน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cal_price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จากข้อ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3) คิดโปรโมชันเครื่องดื่ม โดยให้</a:t>
            </a:r>
          </a:p>
          <a:p>
            <a:pPr marL="517525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สุ่มเลขจำนวนเต็มมา 1 ค่า  หากเลขที่สุ่มมาตรงกับลำดับลูกค้าที่สั่งจองอาหาร จะแสดงหมายเลข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Order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และข้อความ “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Free Drink :)”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7525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การสุ่มเลขให้เรียกใช้ฟังก์ชัน </a:t>
            </a:r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randint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เพื่อสุ่มเลขจำนวนเต็มในช่วง 1 ถึง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7FDDA-8F88-427A-AF5E-F3668C949A7C}"/>
              </a:ext>
            </a:extLst>
          </p:cNvPr>
          <p:cNvSpPr txBox="1">
            <a:spLocks/>
          </p:cNvSpPr>
          <p:nvPr/>
        </p:nvSpPr>
        <p:spPr>
          <a:xfrm>
            <a:off x="352428" y="4654412"/>
            <a:ext cx="3095625" cy="35623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ต.ย.1 กรณีรับการของลูกค้า 6 คน (รายการ) 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และสุ่มตัวเลขได้เป็นเลข 6 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Order#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6 จึงได้รับเครื่องดื่มฟรี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EB4DD-8754-4FE9-B31E-0E40520135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303" y="4846817"/>
            <a:ext cx="2905125" cy="23698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DCD52-9B67-4F2D-BEC4-107BA48DE90A}"/>
              </a:ext>
            </a:extLst>
          </p:cNvPr>
          <p:cNvSpPr txBox="1">
            <a:spLocks/>
          </p:cNvSpPr>
          <p:nvPr/>
        </p:nvSpPr>
        <p:spPr>
          <a:xfrm>
            <a:off x="3448053" y="4654412"/>
            <a:ext cx="3095625" cy="35623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ต.ย.2 กรณีรับการของลูกค้า 5 คน (รายการ)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และสุ่มตัวเลขได้เป็นเลข 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Order# 3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จึงได้รับเครื่องดื่มฟรี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E6C4B-AB23-44F2-90EB-9EF85355E9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90928" y="4846817"/>
            <a:ext cx="2905125" cy="2255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FF9B7-90A7-4BE9-A50B-34C94523205D}"/>
              </a:ext>
            </a:extLst>
          </p:cNvPr>
          <p:cNvSpPr/>
          <p:nvPr/>
        </p:nvSpPr>
        <p:spPr>
          <a:xfrm>
            <a:off x="109539" y="394669"/>
            <a:ext cx="677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ข้อนี้ให้เขียนด้วยลายมือแล้วถ่ายรูป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ipad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ได้(ถ้ามี) แล้ว 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upload 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ส่งด้วยไฟล์ 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PDF/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รูปภาพ(</a:t>
            </a:r>
            <a:r>
              <a:rPr lang="en-US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jpg/</a:t>
            </a:r>
            <a:r>
              <a:rPr lang="en-US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r>
              <a:rPr lang="th-TH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4892D-BF3B-4403-B9AA-BC3749C31DA1}"/>
              </a:ext>
            </a:extLst>
          </p:cNvPr>
          <p:cNvSpPr/>
          <p:nvPr/>
        </p:nvSpPr>
        <p:spPr>
          <a:xfrm>
            <a:off x="1172817" y="4383022"/>
            <a:ext cx="489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2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h-TH" b="1" dirty="0">
                <a:solidFill>
                  <a:srgbClr val="FF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ตัวอย่างการแสดงผลของโปรแกรม จำนวน 2 ตัวอย่าง</a:t>
            </a:r>
            <a:endParaRPr lang="en-US" b="1" dirty="0">
              <a:solidFill>
                <a:srgbClr val="FF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F752B-A6BC-4F00-84DD-FF88DB9536FA}"/>
              </a:ext>
            </a:extLst>
          </p:cNvPr>
          <p:cNvCxnSpPr/>
          <p:nvPr/>
        </p:nvCxnSpPr>
        <p:spPr>
          <a:xfrm>
            <a:off x="348365" y="7282965"/>
            <a:ext cx="619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2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756</Words>
  <Application>Microsoft Office PowerPoint</Application>
  <PresentationFormat>A4 Paper (210x297 mm)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TH Sarabun New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BENJAMAS PANYANGAM</dc:creator>
  <cp:lastModifiedBy>BENJAMAS PANYANGAM</cp:lastModifiedBy>
  <cp:revision>40</cp:revision>
  <dcterms:created xsi:type="dcterms:W3CDTF">2021-08-18T13:45:34Z</dcterms:created>
  <dcterms:modified xsi:type="dcterms:W3CDTF">2021-08-22T03:56:33Z</dcterms:modified>
</cp:coreProperties>
</file>