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4" r:id="rId3"/>
    <p:sldId id="299" r:id="rId4"/>
    <p:sldId id="291" r:id="rId5"/>
    <p:sldId id="290" r:id="rId6"/>
    <p:sldId id="302" r:id="rId7"/>
    <p:sldId id="303" r:id="rId8"/>
    <p:sldId id="301" r:id="rId9"/>
    <p:sldId id="300" r:id="rId10"/>
    <p:sldId id="278" r:id="rId11"/>
    <p:sldId id="280" r:id="rId12"/>
    <p:sldId id="281" r:id="rId13"/>
    <p:sldId id="282" r:id="rId14"/>
    <p:sldId id="283" r:id="rId15"/>
    <p:sldId id="284" r:id="rId16"/>
    <p:sldId id="305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00"/>
    <a:srgbClr val="0000FF"/>
    <a:srgbClr val="99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3112" autoAdjust="0"/>
  </p:normalViewPr>
  <p:slideViewPr>
    <p:cSldViewPr snapToGrid="0" snapToObjects="1">
      <p:cViewPr varScale="1">
        <p:scale>
          <a:sx n="71" d="100"/>
          <a:sy n="71" d="100"/>
        </p:scale>
        <p:origin x="9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E9407-0F0E-6C41-9EE0-13CCF62B747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51170-E06B-AD4F-B131-6E754D920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1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  <a:lvl6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6pPr>
            <a:lvl7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7pPr>
            <a:lvl8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8pPr>
            <a:lvl9pPr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D6CFE-AC60-448E-8BBA-B53C5A2E11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5760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46666"/>
            <a:ext cx="8520599" cy="81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599" cy="445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8312943" y="28257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962" y="6392022"/>
            <a:ext cx="5540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12943" y="28257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0" y="6385905"/>
            <a:ext cx="9144000" cy="47209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943" y="28257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584" y="6423585"/>
            <a:ext cx="1406769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 descr="netpie_logo_3-small.png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37433" y="6423585"/>
            <a:ext cx="1414859" cy="365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accent1"/>
          </a:solidFill>
          <a:latin typeface="Browallia New" panose="020B0604020202020204" pitchFamily="34" charset="-34"/>
          <a:ea typeface="+mj-ea"/>
          <a:cs typeface="Browallia New" panose="020B0604020202020204" pitchFamily="34" charset="-34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97" y="4624668"/>
            <a:ext cx="8572903" cy="93345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Intro to </a:t>
            </a:r>
            <a:r>
              <a:rPr lang="en-US" sz="36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Network Protocols</a:t>
            </a:r>
            <a:endParaRPr lang="en-US" sz="36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947332"/>
            <a:ext cx="4038600" cy="74855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NETPIE R&amp;D TEAM</a:t>
            </a:r>
          </a:p>
          <a:p>
            <a:pPr algn="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NECTEC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Picture 2" descr="https://mali.nectec.or.th/smartintra/data/portal/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297" y="6292660"/>
            <a:ext cx="128587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490" name="Picture 2" descr="https://netpie.io/public/netpieio/assets/images/logo/netpi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816" y="4563280"/>
            <a:ext cx="3250384" cy="839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7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1" y="1600200"/>
            <a:ext cx="7853457" cy="47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Routing – Topic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1" y="1600200"/>
            <a:ext cx="7853457" cy="47542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2" y="4143998"/>
            <a:ext cx="1441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myhome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/floor1/</a:t>
            </a:r>
            <a:endParaRPr lang="en-US" sz="1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bedroom/temp</a:t>
            </a:r>
            <a:endParaRPr lang="th-TH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407036">
            <a:off x="5146038" y="3873089"/>
            <a:ext cx="191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myhome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/floor1/</a:t>
            </a:r>
            <a:endParaRPr lang="en-US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bedroom/temp</a:t>
            </a:r>
            <a:endParaRPr lang="th-TH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683738">
            <a:off x="4312992" y="1868597"/>
            <a:ext cx="288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myhome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/floor1/bedroom/temp</a:t>
            </a:r>
            <a:endParaRPr lang="th-TH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– Retained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1" y="1385455"/>
            <a:ext cx="7856066" cy="475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2145" y="389312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 C</a:t>
            </a:r>
            <a:endParaRPr lang="th-TH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4337" y="4251580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Retain = True</a:t>
            </a:r>
            <a:endParaRPr lang="th-TH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9922619">
            <a:off x="5056909" y="233228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 C</a:t>
            </a:r>
            <a:endParaRPr lang="th-TH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474" y="5306829"/>
            <a:ext cx="7582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MQTT client can publish a retained message by setting 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Retain Flag to True in the PUBLISH packet.</a:t>
            </a:r>
            <a:endParaRPr lang="th-T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6" y="1352184"/>
            <a:ext cx="7856065" cy="475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– Retained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462362">
            <a:off x="5029201" y="4784538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 C</a:t>
            </a:r>
            <a:endParaRPr lang="th-TH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474" y="5306829"/>
            <a:ext cx="6252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client who subscribes to a topic with a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etained message would get sent the message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immediately after subscription.</a:t>
            </a:r>
            <a:endParaRPr lang="th-T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7" y="1292179"/>
            <a:ext cx="7856066" cy="475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– Last 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8474" y="5306829"/>
            <a:ext cx="5399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client can establish the connection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broker with “last will” message 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attached to its CONNECT packet.</a:t>
            </a:r>
            <a:endParaRPr lang="th-T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166255" y="2547760"/>
            <a:ext cx="2050473" cy="2050473"/>
          </a:xfrm>
          <a:prstGeom prst="noSmoking">
            <a:avLst>
              <a:gd name="adj" fmla="val 145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184" y="1825311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Unwillingly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disconnected!!!</a:t>
            </a:r>
            <a:endParaRPr lang="th-TH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3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1" y="1333743"/>
            <a:ext cx="7856066" cy="475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– Last 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8474" y="5306829"/>
            <a:ext cx="5300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it is disconnected unintentionally,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broker will publish its last will to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other clients.</a:t>
            </a:r>
          </a:p>
        </p:txBody>
      </p:sp>
      <p:sp>
        <p:nvSpPr>
          <p:cNvPr id="10" name="TextBox 9"/>
          <p:cNvSpPr txBox="1"/>
          <p:nvPr/>
        </p:nvSpPr>
        <p:spPr>
          <a:xfrm rot="1462362">
            <a:off x="4746155" y="478453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will</a:t>
            </a:r>
            <a:endParaRPr lang="th-TH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733404">
            <a:off x="4785656" y="2186619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will</a:t>
            </a:r>
            <a:endParaRPr lang="th-TH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8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MQTT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communication</a:t>
            </a:r>
          </a:p>
          <a:p>
            <a:r>
              <a:rPr lang="en-US" dirty="0" smtClean="0"/>
              <a:t>Small code footprint</a:t>
            </a:r>
          </a:p>
          <a:p>
            <a:r>
              <a:rPr lang="en-US" dirty="0" smtClean="0"/>
              <a:t>Saving network bandwidth – small header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-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QoS</a:t>
            </a:r>
            <a:r>
              <a:rPr lang="en-US" dirty="0" smtClean="0"/>
              <a:t> 0 – At most once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Least reliable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Fastest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No acknowledgment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QoS</a:t>
            </a:r>
            <a:r>
              <a:rPr lang="en-US" dirty="0" smtClean="0"/>
              <a:t> 1 – At least once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One loop of acknowledgment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QoS</a:t>
            </a:r>
            <a:r>
              <a:rPr lang="en-US" dirty="0" smtClean="0"/>
              <a:t> 2 – Exactly once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reliable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Slowest with the largest headers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Two loops of </a:t>
            </a:r>
            <a:r>
              <a:rPr lang="en-US" dirty="0" err="1" smtClean="0"/>
              <a:t>acknowlegment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pic>
        <p:nvPicPr>
          <p:cNvPr id="5" name="Picture 4" descr="netpie_logo_3-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6750" y="1761938"/>
            <a:ext cx="141485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4" name="Picture 2" descr="https://upload.wikimedia.org/wikipedia/commons/thumb/c/c4/IP_stack_connections.svg/490px-IP_stack_connec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40" y="1212476"/>
            <a:ext cx="46672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34352" y="1600200"/>
            <a:ext cx="7577670" cy="4527175"/>
            <a:chOff x="2268070" y="1582270"/>
            <a:chExt cx="7577670" cy="4527175"/>
          </a:xfrm>
        </p:grpSpPr>
        <p:sp>
          <p:nvSpPr>
            <p:cNvPr id="6" name="Rounded Rectangle 5"/>
            <p:cNvSpPr/>
            <p:nvPr/>
          </p:nvSpPr>
          <p:spPr>
            <a:xfrm>
              <a:off x="2268070" y="1582270"/>
              <a:ext cx="3155577" cy="90543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Layer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68070" y="2487705"/>
              <a:ext cx="3155577" cy="90543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Transport Layer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68070" y="3393140"/>
              <a:ext cx="3155577" cy="90543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Internet Layer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68070" y="4298575"/>
              <a:ext cx="3155577" cy="90543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Link Layer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68070" y="5204010"/>
              <a:ext cx="3155577" cy="90543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 Layer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9482" y="1882588"/>
              <a:ext cx="4126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HTTP, HTTPS, FTP, Mail, DNS, MQTT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9482" y="2782650"/>
              <a:ext cx="123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TCP, UDP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9482" y="366119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IPv4, IPv6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9482" y="4566626"/>
              <a:ext cx="400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Ethernet, </a:t>
              </a:r>
              <a:r>
                <a:rPr lang="en-US" dirty="0" err="1" smtClean="0"/>
                <a:t>WiFi</a:t>
              </a:r>
              <a:r>
                <a:rPr lang="en-US" dirty="0" smtClean="0"/>
                <a:t>, Bluetooth, </a:t>
              </a:r>
              <a:r>
                <a:rPr lang="en-US" dirty="0" err="1" smtClean="0"/>
                <a:t>Zigbee</a:t>
              </a:r>
              <a:r>
                <a:rPr lang="en-US" dirty="0" smtClean="0"/>
                <a:t>, …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23586" y="5472061"/>
              <a:ext cx="389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Copper, Fiber, Satellite, Wireless, …</a:t>
              </a:r>
              <a:endParaRPr lang="en-US" dirty="0"/>
            </a:p>
          </p:txBody>
        </p:sp>
      </p:grpSp>
      <p:pic>
        <p:nvPicPr>
          <p:cNvPr id="20" name="Picture 19" descr="netpie_logo_3-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7353" y="1460665"/>
            <a:ext cx="141485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</a:t>
            </a:r>
            <a:r>
              <a:rPr lang="en-US" dirty="0" smtClean="0"/>
              <a:t>Application-Layer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436915" y="2338251"/>
            <a:ext cx="236437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MQTT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6915" y="3377443"/>
            <a:ext cx="236437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HTTP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7464" y="2338250"/>
            <a:ext cx="236437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7464" y="3377443"/>
            <a:ext cx="2364377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CoAP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93058" y="1522144"/>
            <a:ext cx="3382297" cy="2971198"/>
            <a:chOff x="993058" y="1522144"/>
            <a:chExt cx="3382297" cy="2971198"/>
          </a:xfrm>
        </p:grpSpPr>
        <p:sp>
          <p:nvSpPr>
            <p:cNvPr id="3" name="Rounded Rectangle 2"/>
            <p:cNvSpPr/>
            <p:nvPr/>
          </p:nvSpPr>
          <p:spPr>
            <a:xfrm>
              <a:off x="993058" y="1917290"/>
              <a:ext cx="3382297" cy="2576052"/>
            </a:xfrm>
            <a:prstGeom prst="roundRect">
              <a:avLst/>
            </a:prstGeom>
            <a:noFill/>
            <a:ln w="28575"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2323" y="1522144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NETPIE Supports</a:t>
              </a:r>
              <a:endParaRPr lang="en-US" dirty="0"/>
            </a:p>
          </p:txBody>
        </p:sp>
      </p:grpSp>
      <p:pic>
        <p:nvPicPr>
          <p:cNvPr id="11" name="Picture 10" descr="netpie_logo_3-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4053" y="1496330"/>
            <a:ext cx="1414859" cy="3651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394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031"/>
            <a:ext cx="9143999" cy="1116106"/>
          </a:xfrm>
        </p:spPr>
        <p:txBody>
          <a:bodyPr/>
          <a:lstStyle/>
          <a:p>
            <a:pPr algn="ctr"/>
            <a:r>
              <a:rPr lang="en-US" sz="7200" dirty="0" smtClean="0"/>
              <a:t>HTTP</a:t>
            </a:r>
            <a:br>
              <a:rPr lang="en-US" sz="7200" dirty="0" smtClean="0"/>
            </a:br>
            <a:r>
              <a:rPr lang="en-US" sz="7200" dirty="0" smtClean="0"/>
              <a:t>client-server model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(Web)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8" r="-1"/>
          <a:stretch/>
        </p:blipFill>
        <p:spPr>
          <a:xfrm>
            <a:off x="1873624" y="1295400"/>
            <a:ext cx="4868625" cy="4754276"/>
          </a:xfrm>
          <a:prstGeom prst="snip2DiagRect">
            <a:avLst>
              <a:gd name="adj1" fmla="val 12396"/>
              <a:gd name="adj2" fmla="val 6427"/>
            </a:avLst>
          </a:prstGeom>
        </p:spPr>
      </p:pic>
      <p:sp>
        <p:nvSpPr>
          <p:cNvPr id="3" name="TextBox 2"/>
          <p:cNvSpPr txBox="1"/>
          <p:nvPr/>
        </p:nvSpPr>
        <p:spPr>
          <a:xfrm>
            <a:off x="2293884" y="4482353"/>
            <a:ext cx="11688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19733952">
            <a:off x="3538527" y="1842195"/>
            <a:ext cx="14044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19885638">
            <a:off x="3621739" y="2809104"/>
            <a:ext cx="15535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035220">
            <a:off x="4020053" y="3898857"/>
            <a:ext cx="14044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1316047">
            <a:off x="3463986" y="4743442"/>
            <a:ext cx="15535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8" name="Folded Corner 7"/>
          <p:cNvSpPr/>
          <p:nvPr/>
        </p:nvSpPr>
        <p:spPr>
          <a:xfrm>
            <a:off x="7110398" y="1564117"/>
            <a:ext cx="851647" cy="108472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104822" y="4407997"/>
            <a:ext cx="851647" cy="108472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8" r="-1"/>
          <a:stretch/>
        </p:blipFill>
        <p:spPr>
          <a:xfrm>
            <a:off x="1873624" y="1295400"/>
            <a:ext cx="4868625" cy="4754276"/>
          </a:xfrm>
          <a:prstGeom prst="snip2DiagRect">
            <a:avLst>
              <a:gd name="adj1" fmla="val 12396"/>
              <a:gd name="adj2" fmla="val 6427"/>
            </a:avLst>
          </a:prstGeom>
        </p:spPr>
      </p:pic>
      <p:sp>
        <p:nvSpPr>
          <p:cNvPr id="3" name="TextBox 2"/>
          <p:cNvSpPr txBox="1"/>
          <p:nvPr/>
        </p:nvSpPr>
        <p:spPr>
          <a:xfrm>
            <a:off x="2362178" y="4482353"/>
            <a:ext cx="7441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19733952">
            <a:off x="3538527" y="1842195"/>
            <a:ext cx="14044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19885638">
            <a:off x="3621739" y="2809104"/>
            <a:ext cx="15535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035220">
            <a:off x="4020053" y="3898857"/>
            <a:ext cx="14044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1316047">
            <a:off x="3463986" y="4743442"/>
            <a:ext cx="15535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8" name="Oval 7"/>
          <p:cNvSpPr/>
          <p:nvPr/>
        </p:nvSpPr>
        <p:spPr>
          <a:xfrm>
            <a:off x="2020712" y="2841979"/>
            <a:ext cx="1464097" cy="146409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mera, Cctv, Film, Spy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69" y="3034869"/>
            <a:ext cx="1136628" cy="10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ctv screen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8" t="-1102" b="50704"/>
          <a:stretch/>
        </p:blipFill>
        <p:spPr bwMode="auto">
          <a:xfrm>
            <a:off x="6825013" y="1465727"/>
            <a:ext cx="2181886" cy="1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ctv screen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8" t="-1102" b="50704"/>
          <a:stretch/>
        </p:blipFill>
        <p:spPr bwMode="auto">
          <a:xfrm>
            <a:off x="6825013" y="4115520"/>
            <a:ext cx="2181886" cy="1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7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1"/>
          <a:stretch/>
        </p:blipFill>
        <p:spPr>
          <a:xfrm>
            <a:off x="1891552" y="1295400"/>
            <a:ext cx="4862015" cy="4754276"/>
          </a:xfrm>
          <a:prstGeom prst="snip2DiagRect">
            <a:avLst>
              <a:gd name="adj1" fmla="val 12396"/>
              <a:gd name="adj2" fmla="val 6427"/>
            </a:avLst>
          </a:prstGeom>
        </p:spPr>
      </p:pic>
      <p:sp>
        <p:nvSpPr>
          <p:cNvPr id="3" name="TextBox 2"/>
          <p:cNvSpPr txBox="1"/>
          <p:nvPr/>
        </p:nvSpPr>
        <p:spPr>
          <a:xfrm>
            <a:off x="2362178" y="4482353"/>
            <a:ext cx="7441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19733952">
            <a:off x="3538527" y="1842195"/>
            <a:ext cx="14044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19885638">
            <a:off x="3621739" y="2809104"/>
            <a:ext cx="15535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035220">
            <a:off x="4020053" y="3898857"/>
            <a:ext cx="14044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1316047">
            <a:off x="3463986" y="4743442"/>
            <a:ext cx="15535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14" name="Oval 13"/>
          <p:cNvSpPr/>
          <p:nvPr/>
        </p:nvSpPr>
        <p:spPr>
          <a:xfrm>
            <a:off x="2105450" y="2841979"/>
            <a:ext cx="1464097" cy="146409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33079" r="79987" b="36940"/>
          <a:stretch/>
        </p:blipFill>
        <p:spPr>
          <a:xfrm>
            <a:off x="2062050" y="2843402"/>
            <a:ext cx="1497106" cy="1425389"/>
          </a:xfrm>
          <a:prstGeom prst="ellipse">
            <a:avLst/>
          </a:prstGeom>
        </p:spPr>
      </p:pic>
      <p:sp>
        <p:nvSpPr>
          <p:cNvPr id="15" name="Folded Corner 14"/>
          <p:cNvSpPr/>
          <p:nvPr/>
        </p:nvSpPr>
        <p:spPr>
          <a:xfrm>
            <a:off x="7110398" y="1564117"/>
            <a:ext cx="851647" cy="1084729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C</a:t>
            </a:r>
            <a:endParaRPr lang="en-US" dirty="0"/>
          </a:p>
        </p:txBody>
      </p:sp>
      <p:sp>
        <p:nvSpPr>
          <p:cNvPr id="16" name="Folded Corner 15"/>
          <p:cNvSpPr/>
          <p:nvPr/>
        </p:nvSpPr>
        <p:spPr>
          <a:xfrm>
            <a:off x="7104822" y="4407997"/>
            <a:ext cx="851647" cy="1084729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031"/>
            <a:ext cx="9143999" cy="1116106"/>
          </a:xfrm>
        </p:spPr>
        <p:txBody>
          <a:bodyPr/>
          <a:lstStyle/>
          <a:p>
            <a:pPr algn="ctr"/>
            <a:r>
              <a:rPr lang="en-US" sz="7200" dirty="0" smtClean="0"/>
              <a:t>MQTT</a:t>
            </a:r>
            <a:br>
              <a:rPr lang="en-US" sz="7200" dirty="0" smtClean="0"/>
            </a:br>
            <a:r>
              <a:rPr lang="en-US" sz="7200" dirty="0" smtClean="0"/>
              <a:t>publish-subscribe model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302</Words>
  <Application>Microsoft Office PowerPoint</Application>
  <PresentationFormat>On-screen Show (4:3)</PresentationFormat>
  <Paragraphs>106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Browallia New</vt:lpstr>
      <vt:lpstr>Calibri</vt:lpstr>
      <vt:lpstr>Cordia New</vt:lpstr>
      <vt:lpstr>Verdana</vt:lpstr>
      <vt:lpstr>Wingdings</vt:lpstr>
      <vt:lpstr>Advantage</vt:lpstr>
      <vt:lpstr>Intro to Network Protocols</vt:lpstr>
      <vt:lpstr>TCP/IP Communication</vt:lpstr>
      <vt:lpstr>TCP/IP</vt:lpstr>
      <vt:lpstr>IoT Application-Layer Protocols</vt:lpstr>
      <vt:lpstr>HTTP client-server model</vt:lpstr>
      <vt:lpstr>HTTP (Web)</vt:lpstr>
      <vt:lpstr>HTTP</vt:lpstr>
      <vt:lpstr>HTTP</vt:lpstr>
      <vt:lpstr>MQTT publish-subscribe model</vt:lpstr>
      <vt:lpstr>MQTT</vt:lpstr>
      <vt:lpstr>MQTT Routing – Topic based</vt:lpstr>
      <vt:lpstr>MQTT – Retained Messages</vt:lpstr>
      <vt:lpstr>MQTT – Retained Messages</vt:lpstr>
      <vt:lpstr>MQTT – Last Will</vt:lpstr>
      <vt:lpstr>MQTT – Last Will</vt:lpstr>
      <vt:lpstr>Why MQTT</vt:lpstr>
      <vt:lpstr>MQTT - QoS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pinky</dc:creator>
  <cp:lastModifiedBy>aer</cp:lastModifiedBy>
  <cp:revision>228</cp:revision>
  <dcterms:created xsi:type="dcterms:W3CDTF">2015-08-15T08:11:39Z</dcterms:created>
  <dcterms:modified xsi:type="dcterms:W3CDTF">2017-08-27T13:50:54Z</dcterms:modified>
</cp:coreProperties>
</file>