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64" r:id="rId7"/>
    <p:sldId id="267" r:id="rId8"/>
    <p:sldId id="269" r:id="rId9"/>
    <p:sldId id="261" r:id="rId10"/>
    <p:sldId id="266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Final CNN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Precision</c:v>
                </c:pt>
                <c:pt idx="4">
                  <c:v>F1-score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0.98</c:v>
                </c:pt>
                <c:pt idx="1">
                  <c:v>0.97</c:v>
                </c:pt>
                <c:pt idx="2">
                  <c:v>0.99</c:v>
                </c:pt>
                <c:pt idx="3">
                  <c:v>0.99</c:v>
                </c:pt>
                <c:pt idx="4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71-4A1E-994F-8ED94FFBDD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VGG16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Sheet1!$A$2:$A$6</c:f>
              <c:strCache>
                <c:ptCount val="5"/>
                <c:pt idx="0">
                  <c:v>Accuracy</c:v>
                </c:pt>
                <c:pt idx="1">
                  <c:v>Sensitivity</c:v>
                </c:pt>
                <c:pt idx="2">
                  <c:v>Specificity</c:v>
                </c:pt>
                <c:pt idx="3">
                  <c:v>Precision</c:v>
                </c:pt>
                <c:pt idx="4">
                  <c:v>F1-score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0.91</c:v>
                </c:pt>
                <c:pt idx="1">
                  <c:v>0.89</c:v>
                </c:pt>
                <c:pt idx="2">
                  <c:v>0.93</c:v>
                </c:pt>
                <c:pt idx="3">
                  <c:v>0.95</c:v>
                </c:pt>
                <c:pt idx="4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71-4A1E-994F-8ED94FFBDD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41431808"/>
        <c:axId val="641429312"/>
      </c:barChart>
      <c:catAx>
        <c:axId val="64143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429312"/>
        <c:crosses val="autoZero"/>
        <c:auto val="1"/>
        <c:lblAlgn val="ctr"/>
        <c:lblOffset val="100"/>
        <c:noMultiLvlLbl val="0"/>
      </c:catAx>
      <c:valAx>
        <c:axId val="64142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4318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30B1F-2C34-420D-821A-22530C37D4E5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24C17-D862-4CCF-A8B6-F6D58D9333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347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59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10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30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75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06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5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641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66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3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3F404-9D2E-47A3-A451-A6E2084A6CF6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61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3F404-9D2E-47A3-A451-A6E2084A6CF6}" type="datetimeFigureOut">
              <a:rPr lang="en-GB" smtClean="0"/>
              <a:t>04/09/2022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68B99-9739-4B04-B720-F45AF657F8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959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390/s21062222" TargetMode="External"/><Relationship Id="rId5" Type="http://schemas.openxmlformats.org/officeDocument/2006/relationships/hyperlink" Target="https://doi.org/10.1016/B978-0-12-818438-7.00012-5" TargetMode="External"/><Relationship Id="rId4" Type="http://schemas.openxmlformats.org/officeDocument/2006/relationships/hyperlink" Target="https://doi.org/10.1007/s40998-021-00426-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8747A-6C36-4211-B6AE-48380810E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Dissertation Viva</a:t>
            </a:r>
            <a:br>
              <a:rPr lang="en-GB" dirty="0"/>
            </a:br>
            <a:r>
              <a:rPr lang="en-GB" sz="2800" dirty="0"/>
              <a:t>MSc Data Science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EEC2E-C3D1-40E3-AB26-E91C3CF13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Project Title: Brain Tumor Binary Classification from MRI images using Convolutional Neural Network and VGG16 with transfer learning</a:t>
            </a:r>
          </a:p>
          <a:p>
            <a:r>
              <a:rPr lang="en-GB" sz="1600" dirty="0"/>
              <a:t>Student Name: Altoglou Athanasios</a:t>
            </a:r>
          </a:p>
          <a:p>
            <a:r>
              <a:rPr lang="en-GB" sz="1600" dirty="0"/>
              <a:t>Student ID: </a:t>
            </a:r>
            <a:r>
              <a:rPr lang="en-GB" sz="1700" dirty="0"/>
              <a:t>219082215</a:t>
            </a:r>
            <a:endParaRPr lang="en-GB" sz="2200" dirty="0"/>
          </a:p>
          <a:p>
            <a:r>
              <a:rPr lang="en-GB" sz="1600" dirty="0"/>
              <a:t>Date: 05-September-2022</a:t>
            </a:r>
          </a:p>
        </p:txBody>
      </p:sp>
      <p:pic>
        <p:nvPicPr>
          <p:cNvPr id="1026" name="Picture 2" descr="University of Sunderland - Wikipedia">
            <a:extLst>
              <a:ext uri="{FF2B5EF4-FFF2-40B4-BE49-F238E27FC236}">
                <a16:creationId xmlns:a16="http://schemas.microsoft.com/office/drawing/2014/main" id="{06E1CE48-C466-438C-AC3F-1FC6EF8A7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162" y="128619"/>
            <a:ext cx="2487386" cy="116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65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University of Sunderland - Wikipedia">
            <a:extLst>
              <a:ext uri="{FF2B5EF4-FFF2-40B4-BE49-F238E27FC236}">
                <a16:creationId xmlns:a16="http://schemas.microsoft.com/office/drawing/2014/main" id="{2DF0153C-2649-49F0-44F9-749038BA2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361" y="27044"/>
            <a:ext cx="2140881" cy="10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A61FB92-9809-2005-B5D4-47B0FD36B68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GB" dirty="0"/>
              <a:t>Web Application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74729-A346-CB47-EAD5-B34AD7204245}"/>
              </a:ext>
            </a:extLst>
          </p:cNvPr>
          <p:cNvCxnSpPr>
            <a:cxnSpLocks/>
          </p:cNvCxnSpPr>
          <p:nvPr/>
        </p:nvCxnSpPr>
        <p:spPr>
          <a:xfrm>
            <a:off x="3674692" y="1341690"/>
            <a:ext cx="4744291" cy="0"/>
          </a:xfrm>
          <a:prstGeom prst="line">
            <a:avLst/>
          </a:prstGeom>
          <a:ln w="38100"/>
          <a:effectLst>
            <a:reflection blurRad="6350" stA="50000" endA="295" endPos="92000" dist="101600" dir="5400000" sy="-100000" algn="bl" rotWithShape="0"/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close-up of the moon&#10;&#10;Description automatically generated with medium confidence">
            <a:extLst>
              <a:ext uri="{FF2B5EF4-FFF2-40B4-BE49-F238E27FC236}">
                <a16:creationId xmlns:a16="http://schemas.microsoft.com/office/drawing/2014/main" id="{E41AEF28-98F3-470D-6A61-5EFD2C595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69" y="5122437"/>
            <a:ext cx="1494512" cy="1735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Picture 24" descr="A picture containing text, invertebrate&#10;&#10;Description automatically generated">
            <a:extLst>
              <a:ext uri="{FF2B5EF4-FFF2-40B4-BE49-F238E27FC236}">
                <a16:creationId xmlns:a16="http://schemas.microsoft.com/office/drawing/2014/main" id="{DFDC8B37-1D4F-943C-4546-EA3D68083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969" y="5095006"/>
            <a:ext cx="1481508" cy="1762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7" name="Picture 26" descr="A close-up of the moon&#10;&#10;Description automatically generated with medium confidence">
            <a:extLst>
              <a:ext uri="{FF2B5EF4-FFF2-40B4-BE49-F238E27FC236}">
                <a16:creationId xmlns:a16="http://schemas.microsoft.com/office/drawing/2014/main" id="{EC59EF82-DA11-A2A8-03DE-70190F24F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996" y="5108721"/>
            <a:ext cx="1531161" cy="17355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9" name="Picture 2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C61C36-0C40-30B7-AC63-6719D22713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97" y="1640195"/>
            <a:ext cx="6550667" cy="298353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31" name="Picture 30" descr="A close-up of the earth&#10;&#10;Description automatically generated with medium confidence">
            <a:extLst>
              <a:ext uri="{FF2B5EF4-FFF2-40B4-BE49-F238E27FC236}">
                <a16:creationId xmlns:a16="http://schemas.microsoft.com/office/drawing/2014/main" id="{D9DD001E-520E-82E9-B4D8-78F67D1D7E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846" y="5037022"/>
            <a:ext cx="1531161" cy="1793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09C4C1E-DD63-0320-5629-C1B6E3E1E2D1}"/>
              </a:ext>
            </a:extLst>
          </p:cNvPr>
          <p:cNvSpPr txBox="1"/>
          <p:nvPr/>
        </p:nvSpPr>
        <p:spPr>
          <a:xfrm>
            <a:off x="4399188" y="5693737"/>
            <a:ext cx="3295298" cy="379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75614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4769FE-1656-422F-86E1-8C1B16C27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B249F6D-244F-494A-98B9-5CC7413C4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760" y="682754"/>
            <a:ext cx="5492493" cy="5492493"/>
          </a:xfrm>
          <a:custGeom>
            <a:avLst/>
            <a:gdLst>
              <a:gd name="connsiteX0" fmla="*/ 2746247 w 5492493"/>
              <a:gd name="connsiteY0" fmla="*/ 0 h 5492493"/>
              <a:gd name="connsiteX1" fmla="*/ 5492493 w 5492493"/>
              <a:gd name="connsiteY1" fmla="*/ 2746247 h 5492493"/>
              <a:gd name="connsiteX2" fmla="*/ 2746247 w 5492493"/>
              <a:gd name="connsiteY2" fmla="*/ 5492493 h 5492493"/>
              <a:gd name="connsiteX3" fmla="*/ 0 w 5492493"/>
              <a:gd name="connsiteY3" fmla="*/ 2746247 h 5492493"/>
              <a:gd name="connsiteX4" fmla="*/ 2746247 w 5492493"/>
              <a:gd name="connsiteY4" fmla="*/ 0 h 549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2493" h="5492493">
                <a:moveTo>
                  <a:pt x="2746247" y="0"/>
                </a:moveTo>
                <a:cubicBezTo>
                  <a:pt x="4262957" y="0"/>
                  <a:pt x="5492493" y="1229536"/>
                  <a:pt x="5492493" y="2746247"/>
                </a:cubicBezTo>
                <a:cubicBezTo>
                  <a:pt x="5492493" y="4262957"/>
                  <a:pt x="4262957" y="5492493"/>
                  <a:pt x="2746247" y="5492493"/>
                </a:cubicBezTo>
                <a:cubicBezTo>
                  <a:pt x="1229536" y="5492493"/>
                  <a:pt x="0" y="4262957"/>
                  <a:pt x="0" y="2746247"/>
                </a:cubicBezTo>
                <a:cubicBezTo>
                  <a:pt x="0" y="1229536"/>
                  <a:pt x="1229536" y="0"/>
                  <a:pt x="2746247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6C536E-6ECA-4211-AF8C-A2671C484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4260" y="5435945"/>
            <a:ext cx="435428" cy="435428"/>
          </a:xfrm>
          <a:prstGeom prst="ellipse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EAA70EA-2201-4F5D-AF08-58CFF851C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011593" y="3567390"/>
            <a:ext cx="2311806" cy="2303982"/>
          </a:xfrm>
          <a:custGeom>
            <a:avLst/>
            <a:gdLst>
              <a:gd name="connsiteX0" fmla="*/ 0 w 3108399"/>
              <a:gd name="connsiteY0" fmla="*/ 0 h 3097879"/>
              <a:gd name="connsiteX1" fmla="*/ 159985 w 3108399"/>
              <a:gd name="connsiteY1" fmla="*/ 4045 h 3097879"/>
              <a:gd name="connsiteX2" fmla="*/ 3092907 w 3108399"/>
              <a:gd name="connsiteY2" fmla="*/ 2791087 h 3097879"/>
              <a:gd name="connsiteX3" fmla="*/ 3108399 w 3108399"/>
              <a:gd name="connsiteY3" fmla="*/ 3097879 h 3097879"/>
              <a:gd name="connsiteX4" fmla="*/ 2470733 w 3108399"/>
              <a:gd name="connsiteY4" fmla="*/ 3097879 h 3097879"/>
              <a:gd name="connsiteX5" fmla="*/ 2458534 w 3108399"/>
              <a:gd name="connsiteY5" fmla="*/ 2856285 h 3097879"/>
              <a:gd name="connsiteX6" fmla="*/ 252674 w 3108399"/>
              <a:gd name="connsiteY6" fmla="*/ 650424 h 3097879"/>
              <a:gd name="connsiteX7" fmla="*/ 0 w 3108399"/>
              <a:gd name="connsiteY7" fmla="*/ 637665 h 3097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399" h="3097879">
                <a:moveTo>
                  <a:pt x="0" y="0"/>
                </a:moveTo>
                <a:lnTo>
                  <a:pt x="159985" y="4045"/>
                </a:lnTo>
                <a:cubicBezTo>
                  <a:pt x="1696687" y="81941"/>
                  <a:pt x="2939004" y="1275632"/>
                  <a:pt x="3092907" y="2791087"/>
                </a:cubicBezTo>
                <a:lnTo>
                  <a:pt x="3108399" y="3097879"/>
                </a:lnTo>
                <a:lnTo>
                  <a:pt x="2470733" y="3097879"/>
                </a:lnTo>
                <a:lnTo>
                  <a:pt x="2458534" y="2856285"/>
                </a:lnTo>
                <a:cubicBezTo>
                  <a:pt x="2340416" y="1693197"/>
                  <a:pt x="1415762" y="768542"/>
                  <a:pt x="252674" y="650424"/>
                </a:cubicBezTo>
                <a:lnTo>
                  <a:pt x="0" y="637665"/>
                </a:lnTo>
                <a:close/>
              </a:path>
            </a:pathLst>
          </a:custGeom>
          <a:solidFill>
            <a:schemeClr val="accent6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B2F5C-F6C0-FFDF-BF1C-EFC6F69E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316" y="1431042"/>
            <a:ext cx="4055899" cy="3995916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Ethic Considerations and Further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94668-E793-CACD-14C4-570FC3C55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891" y="366344"/>
            <a:ext cx="6076241" cy="359171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rapid advancement of AI systems has led to many issues which must often be examined to ensure that they are not used in a way that harm any individual 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Gerke</a:t>
            </a:r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et al., 2020)</a:t>
            </a:r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GB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 ethical consideration that should be taken into account for this project is the source that the </a:t>
            </a:r>
            <a:r>
              <a:rPr lang="en-GB" sz="18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dataset is extracted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from.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Since the dataset is publicly available on Kaggle, there is no concern about data privacy issues.</a:t>
            </a:r>
          </a:p>
          <a:p>
            <a:r>
              <a:rPr lang="en-GB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Bias can creep in if the models are not trained efficiently or in inadequate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</a:rPr>
              <a:t>This can affect the decisions made by the clinical experts and thus, the health of the patients.</a:t>
            </a:r>
          </a:p>
        </p:txBody>
      </p:sp>
      <p:pic>
        <p:nvPicPr>
          <p:cNvPr id="4" name="Picture 2" descr="University of Sunderland - Wikipedia">
            <a:extLst>
              <a:ext uri="{FF2B5EF4-FFF2-40B4-BE49-F238E27FC236}">
                <a16:creationId xmlns:a16="http://schemas.microsoft.com/office/drawing/2014/main" id="{D98D57DD-67E3-0AC6-EEF6-C55B8054D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361" y="27044"/>
            <a:ext cx="2140881" cy="10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314A44-71A9-2220-E019-81162514C7FE}"/>
              </a:ext>
            </a:extLst>
          </p:cNvPr>
          <p:cNvSpPr txBox="1"/>
          <p:nvPr/>
        </p:nvSpPr>
        <p:spPr>
          <a:xfrm>
            <a:off x="607560" y="4112349"/>
            <a:ext cx="6076241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Improve the accuracy of the models by trying different image pre-processing steps or change their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volve from the binary classification task into a multi-class classification task.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</a:rPr>
              <a:t>Perform image segmentation.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51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8B693-937C-8B5D-212A-56CB0289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2435" y="421303"/>
            <a:ext cx="4805996" cy="7866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pic>
        <p:nvPicPr>
          <p:cNvPr id="28" name="Graphic 27" descr="Books">
            <a:extLst>
              <a:ext uri="{FF2B5EF4-FFF2-40B4-BE49-F238E27FC236}">
                <a16:creationId xmlns:a16="http://schemas.microsoft.com/office/drawing/2014/main" id="{FD242457-5667-2531-1675-FDAB0729D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40" y="1781137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542F1E9-811B-90D7-07C1-2A390D2EE731}"/>
              </a:ext>
            </a:extLst>
          </p:cNvPr>
          <p:cNvSpPr txBox="1"/>
          <p:nvPr/>
        </p:nvSpPr>
        <p:spPr>
          <a:xfrm>
            <a:off x="4374292" y="1210962"/>
            <a:ext cx="7710616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Irmak, E. (2021) ‘Multi-Classification of Brain Tumor MRI Images Using Deep Convolutional Neural Network with Fully Optimized Framework’, Iranian Journal of Science and Technology - Transactions of Electrical Engineering, 45(3), pp. 1015–1036. Available at: </a:t>
            </a: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https://doi.org/10.1007/s40998-021-00426-9</a:t>
            </a: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Gerke</a:t>
            </a: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GB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Minssen</a:t>
            </a: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T. and Cohen, G. (2020) ‘Ethical and legal challenges of artificial intelligence-driven healthcare’, in Artificial Intelligence in Healthcare. Elsevier, pp. 295–336. Available at: </a:t>
            </a:r>
            <a:r>
              <a:rPr lang="en-GB" sz="16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https://doi.org/10.1016/B978-0-12-818438-7.00012-5</a:t>
            </a:r>
            <a:endParaRPr lang="en-GB" sz="1600" u="none" strike="noStrike" dirty="0">
              <a:solidFill>
                <a:srgbClr val="0563C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Kang, J., Ullah, Z. and </a:t>
            </a:r>
            <a:r>
              <a:rPr lang="en-GB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Gwak</a:t>
            </a: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J. (2021) ‘</a:t>
            </a:r>
            <a:r>
              <a:rPr lang="en-GB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Mri</a:t>
            </a: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-based brain tumor classification using ensemble of deep features and machine learning classifiers’, Sensors, 21(6), pp. 1–21. Available at: </a:t>
            </a:r>
            <a:r>
              <a:rPr lang="en-GB" sz="16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https://doi.org/10.3390/s21062222</a:t>
            </a: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Swati, Z.N.K., Zhao, Q., Kabir, M., Ali, F., Ali, Z., Ahmed, S. and Lu, J. (2019) ‘Brain tumor classification for MR images using transfer learning and fine-tuning’, Computerized Medical Imaging and Graphics, 75, pp. 34–46. Available at: https://doi.org/10.1016/j.compmedimag.2019.05.001.</a:t>
            </a:r>
            <a:endParaRPr lang="en-GB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Hamada, A., 2020. Kaggle. [Online] </a:t>
            </a:r>
            <a:b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at: https://www.kaggle.com/datasets/ahmedhamada0/brain-tumor-detection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013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927E-4948-40BB-ADD2-91C2F841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395" y="1688406"/>
            <a:ext cx="6251110" cy="10008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5BBC-6B46-420F-B29E-3784541F8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395" y="2980089"/>
            <a:ext cx="6251110" cy="28566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kern="1200" dirty="0">
                <a:effectLst/>
                <a:latin typeface="+mn-lt"/>
                <a:ea typeface="+mn-ea"/>
                <a:cs typeface="+mn-cs"/>
              </a:rPr>
              <a:t>Brain tumor is the abnormal mass in the cells form within the brain.</a:t>
            </a:r>
          </a:p>
          <a:p>
            <a:r>
              <a:rPr lang="en-US" sz="2000" kern="1200" dirty="0">
                <a:effectLst/>
                <a:latin typeface="+mn-lt"/>
                <a:ea typeface="+mn-ea"/>
                <a:cs typeface="+mn-cs"/>
              </a:rPr>
              <a:t>Brain tumors can be benign (healthy) or malignant (cancerous) depending on how they spread </a:t>
            </a:r>
            <a:r>
              <a:rPr lang="en-US" sz="2000" dirty="0"/>
              <a:t>to</a:t>
            </a:r>
            <a:r>
              <a:rPr lang="en-US" sz="2000" kern="1200" dirty="0">
                <a:effectLst/>
                <a:latin typeface="+mn-lt"/>
                <a:ea typeface="+mn-ea"/>
                <a:cs typeface="+mn-cs"/>
              </a:rPr>
              <a:t> other</a:t>
            </a:r>
            <a:r>
              <a:rPr lang="en-US" sz="2000" dirty="0"/>
              <a:t> parts of the brain</a:t>
            </a:r>
            <a:r>
              <a:rPr lang="en-GB" sz="2000" dirty="0"/>
              <a:t>. </a:t>
            </a:r>
            <a:endParaRPr lang="en-US" sz="2000" dirty="0"/>
          </a:p>
          <a:p>
            <a:r>
              <a:rPr lang="en-US" sz="2000" kern="1200" dirty="0">
                <a:effectLst/>
                <a:latin typeface="+mn-lt"/>
                <a:ea typeface="+mn-ea"/>
                <a:cs typeface="+mn-cs"/>
              </a:rPr>
              <a:t>Early detection of brain tumor is vital for patients which is often made by Magnetic Resonance Imaging (MRI) (Kang et al., 2021).</a:t>
            </a:r>
          </a:p>
          <a:p>
            <a:endParaRPr lang="en-US" sz="2200" kern="1200" dirty="0"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6" name="Picture 15" descr="A picture containing text&#10;&#10;Description automatically generated">
            <a:extLst>
              <a:ext uri="{FF2B5EF4-FFF2-40B4-BE49-F238E27FC236}">
                <a16:creationId xmlns:a16="http://schemas.microsoft.com/office/drawing/2014/main" id="{0E70B66B-6CD1-7128-D7D4-D1F94C2E38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3" r="4241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2050" name="Picture 2" descr="University of Sunderland - Wikipedia">
            <a:extLst>
              <a:ext uri="{FF2B5EF4-FFF2-40B4-BE49-F238E27FC236}">
                <a16:creationId xmlns:a16="http://schemas.microsoft.com/office/drawing/2014/main" id="{7CF1AB70-59BD-454F-AE4C-6532C75AE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361" y="27044"/>
            <a:ext cx="2140881" cy="10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3C674A-7D30-4C1F-542D-211B33B952FE}"/>
              </a:ext>
            </a:extLst>
          </p:cNvPr>
          <p:cNvCxnSpPr>
            <a:cxnSpLocks/>
          </p:cNvCxnSpPr>
          <p:nvPr/>
        </p:nvCxnSpPr>
        <p:spPr>
          <a:xfrm>
            <a:off x="5297762" y="2689269"/>
            <a:ext cx="4155157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05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1303DD-ABED-4B97-A70B-336A791D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95" y="1219196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Problem Description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BA07672-5898-D46D-EB80-59B9BDD63DC2}"/>
              </a:ext>
            </a:extLst>
          </p:cNvPr>
          <p:cNvSpPr txBox="1"/>
          <p:nvPr/>
        </p:nvSpPr>
        <p:spPr>
          <a:xfrm>
            <a:off x="87363" y="2141508"/>
            <a:ext cx="5685810" cy="3320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rgbClr val="5C7CA0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Appropriate planning and accurate brain tumor detection plays a crucial role in clinical diagnosis for patients’ treatment </a:t>
            </a:r>
            <a:r>
              <a:rPr lang="en-US" sz="1800" dirty="0"/>
              <a:t>(Swati et al., 2019)</a:t>
            </a:r>
            <a:r>
              <a:rPr lang="en-US" sz="1700" dirty="0"/>
              <a:t>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Clr>
                <a:srgbClr val="5C7CA0"/>
              </a:buClr>
              <a:buFont typeface="Arial" panose="020B0604020202020204" pitchFamily="34" charset="0"/>
              <a:buChar char="•"/>
            </a:pPr>
            <a:r>
              <a:rPr lang="en-US" sz="1700" dirty="0"/>
              <a:t>Applying classical machine learning methods is a very challenging task for a non-expert because:                           </a:t>
            </a:r>
          </a:p>
          <a:p>
            <a:pPr marL="800100" lvl="1" indent="-342900" defTabSz="914400">
              <a:lnSpc>
                <a:spcPct val="90000"/>
              </a:lnSpc>
              <a:spcAft>
                <a:spcPts val="600"/>
              </a:spcAft>
              <a:buClr>
                <a:srgbClr val="5C7CA0"/>
              </a:buClr>
              <a:buFont typeface="+mj-lt"/>
              <a:buAutoNum type="arabicPeriod"/>
            </a:pPr>
            <a:r>
              <a:rPr lang="en-US" sz="1700" dirty="0"/>
              <a:t>It is time consuming</a:t>
            </a:r>
          </a:p>
          <a:p>
            <a:pPr marL="800100" lvl="1" indent="-342900" defTabSz="914400">
              <a:lnSpc>
                <a:spcPct val="90000"/>
              </a:lnSpc>
              <a:spcAft>
                <a:spcPts val="600"/>
              </a:spcAft>
              <a:buClr>
                <a:srgbClr val="5C7CA0"/>
              </a:buClr>
              <a:buFont typeface="+mj-lt"/>
              <a:buAutoNum type="arabicPeriod"/>
            </a:pPr>
            <a:r>
              <a:rPr lang="en-US" sz="1700" dirty="0"/>
              <a:t>Requires prior sufficient knowledge</a:t>
            </a:r>
          </a:p>
          <a:p>
            <a:pPr marL="800100" lvl="1" indent="-342900" defTabSz="914400">
              <a:lnSpc>
                <a:spcPct val="90000"/>
              </a:lnSpc>
              <a:spcAft>
                <a:spcPts val="600"/>
              </a:spcAft>
              <a:buClr>
                <a:srgbClr val="5C7CA0"/>
              </a:buClr>
              <a:buFont typeface="+mj-lt"/>
              <a:buAutoNum type="arabicPeriod"/>
            </a:pPr>
            <a:r>
              <a:rPr lang="en-US" sz="1700" dirty="0"/>
              <a:t>Relies on several pre-processing steps</a:t>
            </a:r>
          </a:p>
          <a:p>
            <a:pPr marL="28575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</a:rPr>
              <a:t>Deep learning and computer vision applications have seen huge advancements in the field of medicine and Convolutional Neural Networks can be used effectively to diagnose tumor in brain MRI images (</a:t>
            </a:r>
            <a:r>
              <a:rPr lang="en-GB" sz="17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Irmak, 2021)</a:t>
            </a:r>
            <a:r>
              <a:rPr lang="en-US" sz="2000" dirty="0">
                <a:effectLst/>
              </a:rPr>
              <a:t>.</a:t>
            </a:r>
            <a:endParaRPr lang="en-US" sz="2000" dirty="0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group of coins&#10;&#10;Description automatically generated with low confidence">
            <a:extLst>
              <a:ext uri="{FF2B5EF4-FFF2-40B4-BE49-F238E27FC236}">
                <a16:creationId xmlns:a16="http://schemas.microsoft.com/office/drawing/2014/main" id="{376D65CD-78FC-CDDD-331A-5FC0CA4659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9" r="20133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pic>
        <p:nvPicPr>
          <p:cNvPr id="5" name="Picture 2" descr="University of Sunderland - Wikipedia">
            <a:extLst>
              <a:ext uri="{FF2B5EF4-FFF2-40B4-BE49-F238E27FC236}">
                <a16:creationId xmlns:a16="http://schemas.microsoft.com/office/drawing/2014/main" id="{74630C60-A4EA-4835-A8F3-84B09717B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361" y="27044"/>
            <a:ext cx="2140881" cy="10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01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14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D6DD2-4838-DCBE-723D-1CA4C36A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1068295"/>
            <a:ext cx="4589328" cy="8200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Aims</a:t>
            </a:r>
          </a:p>
        </p:txBody>
      </p:sp>
      <p:pic>
        <p:nvPicPr>
          <p:cNvPr id="10" name="Picture 9" descr="A picture containing coelenterate, invertebrate, coral&#10;&#10;Description automatically generated">
            <a:extLst>
              <a:ext uri="{FF2B5EF4-FFF2-40B4-BE49-F238E27FC236}">
                <a16:creationId xmlns:a16="http://schemas.microsoft.com/office/drawing/2014/main" id="{B2BE5EFB-C396-FE87-44C3-8BA49FA52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7" y="1888362"/>
            <a:ext cx="5468347" cy="30725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AF2E1A-2093-E41C-CF19-60ADC14B95A6}"/>
              </a:ext>
            </a:extLst>
          </p:cNvPr>
          <p:cNvSpPr txBox="1"/>
          <p:nvPr/>
        </p:nvSpPr>
        <p:spPr>
          <a:xfrm>
            <a:off x="6511558" y="2012317"/>
            <a:ext cx="4589328" cy="298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The aims of this project are to:</a:t>
            </a:r>
          </a:p>
          <a:p>
            <a:pPr marL="45720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/>
              <a:t>Accurately detect brain tumor from MRI images using 2 approaches:</a:t>
            </a:r>
          </a:p>
          <a:p>
            <a:pPr marL="857250" lvl="1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00" dirty="0"/>
              <a:t>Build a Convolutional Neural Network from the scratch.</a:t>
            </a:r>
          </a:p>
          <a:p>
            <a:pPr marL="857250" lvl="1" indent="-285750" defTabSz="914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700" dirty="0"/>
              <a:t>Use a pre-trained model called VGG16 with transfer learning.</a:t>
            </a:r>
          </a:p>
          <a:p>
            <a:pPr marL="457200" indent="-342900" defTabSz="9144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700" dirty="0"/>
              <a:t>Develop a web app that can predict whether a given brain image is affected by tumor or not.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79A8E85-C1C7-880E-E09B-DBB066036DA8}"/>
              </a:ext>
            </a:extLst>
          </p:cNvPr>
          <p:cNvCxnSpPr>
            <a:cxnSpLocks/>
          </p:cNvCxnSpPr>
          <p:nvPr/>
        </p:nvCxnSpPr>
        <p:spPr>
          <a:xfrm>
            <a:off x="6511558" y="1768979"/>
            <a:ext cx="5126336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2" name="Picture 2" descr="University of Sunderland - Wikipedia">
            <a:extLst>
              <a:ext uri="{FF2B5EF4-FFF2-40B4-BE49-F238E27FC236}">
                <a16:creationId xmlns:a16="http://schemas.microsoft.com/office/drawing/2014/main" id="{59333B90-69BA-8162-D291-14E9A4B1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5" y="-4381"/>
            <a:ext cx="2487386" cy="116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39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BF9B68-9F51-5F2B-AF0D-43BC35FC3831}"/>
              </a:ext>
            </a:extLst>
          </p:cNvPr>
          <p:cNvCxnSpPr/>
          <p:nvPr/>
        </p:nvCxnSpPr>
        <p:spPr>
          <a:xfrm>
            <a:off x="2059536" y="153824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>
            <a:extLst>
              <a:ext uri="{FF2B5EF4-FFF2-40B4-BE49-F238E27FC236}">
                <a16:creationId xmlns:a16="http://schemas.microsoft.com/office/drawing/2014/main" id="{D6C6A9AC-B0B9-AE8B-A545-7ECC3CC85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69" y="365125"/>
            <a:ext cx="10986331" cy="1198755"/>
          </a:xfrm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Objectives</a:t>
            </a:r>
            <a:endParaRPr lang="en-GB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12F61A-2130-610D-6E5B-94B8C2154A3D}"/>
              </a:ext>
            </a:extLst>
          </p:cNvPr>
          <p:cNvCxnSpPr>
            <a:cxnSpLocks/>
          </p:cNvCxnSpPr>
          <p:nvPr/>
        </p:nvCxnSpPr>
        <p:spPr>
          <a:xfrm>
            <a:off x="367469" y="1985363"/>
            <a:ext cx="57285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2ABFD3-A94D-12A4-8484-66CE83F96871}"/>
              </a:ext>
            </a:extLst>
          </p:cNvPr>
          <p:cNvCxnSpPr>
            <a:cxnSpLocks/>
          </p:cNvCxnSpPr>
          <p:nvPr/>
        </p:nvCxnSpPr>
        <p:spPr>
          <a:xfrm>
            <a:off x="367469" y="3429000"/>
            <a:ext cx="57285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AA8218-D764-9357-7D2C-3E5EDB3249A0}"/>
              </a:ext>
            </a:extLst>
          </p:cNvPr>
          <p:cNvCxnSpPr>
            <a:cxnSpLocks/>
          </p:cNvCxnSpPr>
          <p:nvPr/>
        </p:nvCxnSpPr>
        <p:spPr>
          <a:xfrm>
            <a:off x="341832" y="4864963"/>
            <a:ext cx="57541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35192C2-A715-3EEE-8EAE-DA0931FFA03B}"/>
              </a:ext>
            </a:extLst>
          </p:cNvPr>
          <p:cNvSpPr txBox="1"/>
          <p:nvPr/>
        </p:nvSpPr>
        <p:spPr>
          <a:xfrm>
            <a:off x="487110" y="2241680"/>
            <a:ext cx="1085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Gather and Perform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A5360C-85A7-6A57-AB67-C7621764981E}"/>
              </a:ext>
            </a:extLst>
          </p:cNvPr>
          <p:cNvSpPr txBox="1"/>
          <p:nvPr/>
        </p:nvSpPr>
        <p:spPr>
          <a:xfrm>
            <a:off x="2503917" y="2373675"/>
            <a:ext cx="3668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Gather, create and perform pre-processing on the dataset </a:t>
            </a:r>
            <a:r>
              <a:rPr lang="en-GB" sz="1800" dirty="0">
                <a:effectLst/>
                <a:ea typeface="Calibri" panose="020F0502020204030204" pitchFamily="34" charset="0"/>
              </a:rPr>
              <a:t>(Hamada, 2020)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AD6FE7-2280-9E95-6AC3-8576941F656F}"/>
              </a:ext>
            </a:extLst>
          </p:cNvPr>
          <p:cNvSpPr txBox="1"/>
          <p:nvPr/>
        </p:nvSpPr>
        <p:spPr>
          <a:xfrm>
            <a:off x="487110" y="3544662"/>
            <a:ext cx="1085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Develop, Evaluate and Compare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4220D3-B874-3067-95E0-C1EEADDF9D67}"/>
              </a:ext>
            </a:extLst>
          </p:cNvPr>
          <p:cNvSpPr txBox="1"/>
          <p:nvPr/>
        </p:nvSpPr>
        <p:spPr>
          <a:xfrm>
            <a:off x="2541716" y="3457045"/>
            <a:ext cx="3392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Build and evaluate the final CNN and VGG16 model based on their learning curves, and on the evaluation metrics, and compare each other.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2B18CE-0BED-F638-0F11-D59B8F10775E}"/>
              </a:ext>
            </a:extLst>
          </p:cNvPr>
          <p:cNvSpPr txBox="1"/>
          <p:nvPr/>
        </p:nvSpPr>
        <p:spPr>
          <a:xfrm>
            <a:off x="555477" y="5230026"/>
            <a:ext cx="1076770" cy="683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40" name="Picture 2" descr="University of Sunderland - Wikipedia">
            <a:extLst>
              <a:ext uri="{FF2B5EF4-FFF2-40B4-BE49-F238E27FC236}">
                <a16:creationId xmlns:a16="http://schemas.microsoft.com/office/drawing/2014/main" id="{E2CF934D-C171-96AF-F8EC-A51DE80F3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215" y="224498"/>
            <a:ext cx="2487386" cy="116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E91A508-F782-5F73-9239-10C9C3CC9B47}"/>
              </a:ext>
            </a:extLst>
          </p:cNvPr>
          <p:cNvSpPr txBox="1"/>
          <p:nvPr/>
        </p:nvSpPr>
        <p:spPr>
          <a:xfrm>
            <a:off x="369934" y="5114365"/>
            <a:ext cx="1649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Build the web application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BA96E6-3B99-C255-ED36-B087A4340877}"/>
              </a:ext>
            </a:extLst>
          </p:cNvPr>
          <p:cNvSpPr txBox="1"/>
          <p:nvPr/>
        </p:nvSpPr>
        <p:spPr>
          <a:xfrm>
            <a:off x="2503917" y="4975866"/>
            <a:ext cx="3187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Develop the front-end of the website using Bootstrap and the back-end with flask and Python.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8FBED6-1613-7DBA-8334-91CEC7431706}"/>
              </a:ext>
            </a:extLst>
          </p:cNvPr>
          <p:cNvCxnSpPr>
            <a:cxnSpLocks/>
          </p:cNvCxnSpPr>
          <p:nvPr/>
        </p:nvCxnSpPr>
        <p:spPr>
          <a:xfrm>
            <a:off x="367469" y="1281869"/>
            <a:ext cx="8776531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4" name="Picture 53" descr="A jellyfish in the water&#10;&#10;Description automatically generated with medium confidence">
            <a:extLst>
              <a:ext uri="{FF2B5EF4-FFF2-40B4-BE49-F238E27FC236}">
                <a16:creationId xmlns:a16="http://schemas.microsoft.com/office/drawing/2014/main" id="{DDEAA1DF-99F9-00EC-5A62-A1881963B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788" y="2373675"/>
            <a:ext cx="5233813" cy="317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4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77D8D4-A896-7682-8CC2-CCEF39AD96D7}"/>
              </a:ext>
            </a:extLst>
          </p:cNvPr>
          <p:cNvSpPr/>
          <p:nvPr/>
        </p:nvSpPr>
        <p:spPr>
          <a:xfrm>
            <a:off x="487219" y="1972248"/>
            <a:ext cx="4553527" cy="33989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55A3D9-D019-574C-DF50-106631495F5E}"/>
              </a:ext>
            </a:extLst>
          </p:cNvPr>
          <p:cNvSpPr/>
          <p:nvPr/>
        </p:nvSpPr>
        <p:spPr>
          <a:xfrm>
            <a:off x="743857" y="2093767"/>
            <a:ext cx="4618096" cy="3548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D4BC4B-9998-314E-A33F-970E7451C554}"/>
              </a:ext>
            </a:extLst>
          </p:cNvPr>
          <p:cNvSpPr txBox="1"/>
          <p:nvPr/>
        </p:nvSpPr>
        <p:spPr>
          <a:xfrm>
            <a:off x="1216760" y="2251950"/>
            <a:ext cx="35806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project applies deep learning techniques to classify images.</a:t>
            </a:r>
          </a:p>
          <a:p>
            <a:endParaRPr lang="en-GB" dirty="0"/>
          </a:p>
          <a:p>
            <a:r>
              <a:rPr lang="en-GB" dirty="0"/>
              <a:t>The use of deep learning models is related to the second part of the Data Analytics and Machine Learning Module.</a:t>
            </a:r>
          </a:p>
          <a:p>
            <a:endParaRPr lang="en-GB" dirty="0"/>
          </a:p>
          <a:p>
            <a:r>
              <a:rPr lang="en-GB" dirty="0"/>
              <a:t>Knowledge acquired from the Data Science Product Development Module is also implemented for the final data product.</a:t>
            </a:r>
          </a:p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71EE1F-6CC5-5703-A3E9-C144BB60BFFC}"/>
              </a:ext>
            </a:extLst>
          </p:cNvPr>
          <p:cNvSpPr txBox="1"/>
          <p:nvPr/>
        </p:nvSpPr>
        <p:spPr>
          <a:xfrm>
            <a:off x="7751929" y="951716"/>
            <a:ext cx="3952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Business</a:t>
            </a:r>
            <a:r>
              <a:rPr lang="en-GB" sz="4400" dirty="0"/>
              <a:t> </a:t>
            </a:r>
            <a:r>
              <a:rPr lang="en-GB" sz="3600" dirty="0"/>
              <a:t>Case</a:t>
            </a:r>
            <a:endParaRPr lang="en-GB" sz="4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ED1D8-00A6-F577-2D01-A216665431CC}"/>
              </a:ext>
            </a:extLst>
          </p:cNvPr>
          <p:cNvCxnSpPr>
            <a:cxnSpLocks/>
          </p:cNvCxnSpPr>
          <p:nvPr/>
        </p:nvCxnSpPr>
        <p:spPr>
          <a:xfrm>
            <a:off x="7751929" y="1721157"/>
            <a:ext cx="362252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38B2BF-1FC5-E18B-D98B-17567BEA5464}"/>
              </a:ext>
            </a:extLst>
          </p:cNvPr>
          <p:cNvSpPr txBox="1"/>
          <p:nvPr/>
        </p:nvSpPr>
        <p:spPr>
          <a:xfrm>
            <a:off x="1480330" y="1074826"/>
            <a:ext cx="3053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Relevance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514B99-6BD7-E6F8-5803-40E113A3BB7B}"/>
              </a:ext>
            </a:extLst>
          </p:cNvPr>
          <p:cNvCxnSpPr/>
          <p:nvPr/>
        </p:nvCxnSpPr>
        <p:spPr>
          <a:xfrm>
            <a:off x="1418602" y="1721157"/>
            <a:ext cx="311527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D427433-358A-3B2F-73DC-48FC224A27AE}"/>
              </a:ext>
            </a:extLst>
          </p:cNvPr>
          <p:cNvSpPr/>
          <p:nvPr/>
        </p:nvSpPr>
        <p:spPr>
          <a:xfrm>
            <a:off x="7086685" y="1972248"/>
            <a:ext cx="4618096" cy="354861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9A54358-D0DD-74D0-83E4-B65C1E56DD9E}"/>
              </a:ext>
            </a:extLst>
          </p:cNvPr>
          <p:cNvSpPr/>
          <p:nvPr/>
        </p:nvSpPr>
        <p:spPr>
          <a:xfrm>
            <a:off x="7337870" y="2093768"/>
            <a:ext cx="4618096" cy="3548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E9585C-13E8-C5E7-AA5F-B16403284279}"/>
              </a:ext>
            </a:extLst>
          </p:cNvPr>
          <p:cNvSpPr txBox="1"/>
          <p:nvPr/>
        </p:nvSpPr>
        <p:spPr>
          <a:xfrm>
            <a:off x="7421599" y="2360296"/>
            <a:ext cx="44506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Healthcare is a very important domain and higher accuracies need to be achieved.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final data product developed in this project can be used by less experienced doctors for faster and more accurate brain tumor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 can also be employed as a second opinion in their initial screening.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34" name="Picture 2" descr="University of Sunderland - Wikipedia">
            <a:extLst>
              <a:ext uri="{FF2B5EF4-FFF2-40B4-BE49-F238E27FC236}">
                <a16:creationId xmlns:a16="http://schemas.microsoft.com/office/drawing/2014/main" id="{04346235-594C-A1E0-6ABB-7244ADD81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361" y="27044"/>
            <a:ext cx="2140881" cy="10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68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100DE-21AC-2F4F-3A15-9A071DA52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Convolutional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304FF-E03C-C8E8-217A-A6F214CF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502" y="1293209"/>
            <a:ext cx="5157787" cy="397479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dirty="0"/>
              <a:t>Baseline Model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28B7307C-AE47-C8E5-5831-4E107C8ABC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33" y="1690993"/>
            <a:ext cx="5059142" cy="155826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C9675-16F1-D523-D6D5-E73FC51CA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0379" y="1277005"/>
            <a:ext cx="5183188" cy="413836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dirty="0"/>
              <a:t>Final Model</a:t>
            </a:r>
          </a:p>
        </p:txBody>
      </p:sp>
      <p:pic>
        <p:nvPicPr>
          <p:cNvPr id="10" name="Content Placeholder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58E3A83-5603-D623-105C-C4092FFE8C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422" y="1859368"/>
            <a:ext cx="5183188" cy="130277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880270-2BED-BB68-D669-B04ED24B7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90" y="3221970"/>
            <a:ext cx="5547995" cy="2023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87FCBE-C0C9-8E4E-8E6B-2FBB0565DF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422" y="3200663"/>
            <a:ext cx="5547995" cy="2003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D8DCA6-3A16-AE21-B531-9FB4489188A4}"/>
              </a:ext>
            </a:extLst>
          </p:cNvPr>
          <p:cNvSpPr txBox="1"/>
          <p:nvPr/>
        </p:nvSpPr>
        <p:spPr>
          <a:xfrm>
            <a:off x="346099" y="5335209"/>
            <a:ext cx="6214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model is overfitting the training data for three main reasons: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Validation loss starts increasing at the end of the training.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Validation accuracy decreases at the end of the training phase.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There is a big gap between validation and accuracy loss.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DDCD1-7770-96F3-703E-7A3F01687A95}"/>
              </a:ext>
            </a:extLst>
          </p:cNvPr>
          <p:cNvCxnSpPr>
            <a:cxnSpLocks/>
          </p:cNvCxnSpPr>
          <p:nvPr/>
        </p:nvCxnSpPr>
        <p:spPr>
          <a:xfrm>
            <a:off x="2555193" y="1250049"/>
            <a:ext cx="7152829" cy="32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2" descr="University of Sunderland - Wikipedia">
            <a:extLst>
              <a:ext uri="{FF2B5EF4-FFF2-40B4-BE49-F238E27FC236}">
                <a16:creationId xmlns:a16="http://schemas.microsoft.com/office/drawing/2014/main" id="{3373607A-678D-1627-69B7-9A898A38A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361" y="27044"/>
            <a:ext cx="2140881" cy="10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666AD9-6138-12E6-672D-F11754A3F438}"/>
              </a:ext>
            </a:extLst>
          </p:cNvPr>
          <p:cNvSpPr txBox="1"/>
          <p:nvPr/>
        </p:nvSpPr>
        <p:spPr>
          <a:xfrm>
            <a:off x="7109925" y="5353628"/>
            <a:ext cx="4735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final CNN model performs very well based on its learning curves because: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curves follow each other.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gap between the loss curves is minimized.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9F190-683B-DDD8-E73F-3BE734158363}"/>
              </a:ext>
            </a:extLst>
          </p:cNvPr>
          <p:cNvCxnSpPr/>
          <p:nvPr/>
        </p:nvCxnSpPr>
        <p:spPr>
          <a:xfrm>
            <a:off x="2042445" y="1598064"/>
            <a:ext cx="2127903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0F1089-1BCD-E82C-CFAE-F123179D2899}"/>
              </a:ext>
            </a:extLst>
          </p:cNvPr>
          <p:cNvCxnSpPr>
            <a:cxnSpLocks/>
          </p:cNvCxnSpPr>
          <p:nvPr/>
        </p:nvCxnSpPr>
        <p:spPr>
          <a:xfrm>
            <a:off x="7828228" y="1598064"/>
            <a:ext cx="164968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1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6116-6C31-E760-5C00-F4247946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13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VGG16 with Transfer Learning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07AFE1-6B7F-00D5-A464-CDA4E98FD933}"/>
              </a:ext>
            </a:extLst>
          </p:cNvPr>
          <p:cNvCxnSpPr/>
          <p:nvPr/>
        </p:nvCxnSpPr>
        <p:spPr>
          <a:xfrm>
            <a:off x="2458722" y="942975"/>
            <a:ext cx="73152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4E36A94-118B-589A-99DA-1143FE5C8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082" y="4760281"/>
            <a:ext cx="5547995" cy="2023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ED7144B-C789-F223-C1D9-58BEF30C9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96" y="2636365"/>
            <a:ext cx="5551170" cy="1052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20CB51EA-9BDA-CA1F-BDF9-B5C85FCE50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220076" y="3148253"/>
            <a:ext cx="4601690" cy="168656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10BE742B-CD78-6793-6CA5-936858F8D174}"/>
              </a:ext>
            </a:extLst>
          </p:cNvPr>
          <p:cNvSpPr/>
          <p:nvPr/>
        </p:nvSpPr>
        <p:spPr>
          <a:xfrm>
            <a:off x="1663381" y="2209808"/>
            <a:ext cx="657225" cy="29575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FD73C8-C3F5-A47D-F0BA-FAE145DEA2DE}"/>
              </a:ext>
            </a:extLst>
          </p:cNvPr>
          <p:cNvSpPr txBox="1"/>
          <p:nvPr/>
        </p:nvSpPr>
        <p:spPr>
          <a:xfrm>
            <a:off x="2320606" y="3464760"/>
            <a:ext cx="163893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Bottom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736C17-577E-6F6C-D549-366C4C5FB89D}"/>
              </a:ext>
            </a:extLst>
          </p:cNvPr>
          <p:cNvSpPr txBox="1"/>
          <p:nvPr/>
        </p:nvSpPr>
        <p:spPr>
          <a:xfrm>
            <a:off x="4154172" y="439825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Learning Curves: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D380AE-0619-7BB5-47C8-6A5A8BEBF2AC}"/>
              </a:ext>
            </a:extLst>
          </p:cNvPr>
          <p:cNvSpPr txBox="1"/>
          <p:nvPr/>
        </p:nvSpPr>
        <p:spPr>
          <a:xfrm>
            <a:off x="4448174" y="2213433"/>
            <a:ext cx="403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Architecture of the final VGG16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C2EF0-C40A-D03D-E153-F08AE4DF2B32}"/>
              </a:ext>
            </a:extLst>
          </p:cNvPr>
          <p:cNvSpPr txBox="1"/>
          <p:nvPr/>
        </p:nvSpPr>
        <p:spPr>
          <a:xfrm>
            <a:off x="8392771" y="4549676"/>
            <a:ext cx="37052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VGG16 model performs well even though the validation loss is little spiky.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validation curve is above the accuracy curve in both plots at the end of the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gap between the loss curves is small.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0C018-F52F-1640-9D37-BC7EF9A56C24}"/>
              </a:ext>
            </a:extLst>
          </p:cNvPr>
          <p:cNvSpPr txBox="1"/>
          <p:nvPr/>
        </p:nvSpPr>
        <p:spPr>
          <a:xfrm>
            <a:off x="95249" y="1367522"/>
            <a:ext cx="349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Architecture of the VGG16 model</a:t>
            </a:r>
          </a:p>
          <a:p>
            <a:endParaRPr lang="en-GB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78D270-F57F-4B19-AC65-30060FB14BCE}"/>
              </a:ext>
            </a:extLst>
          </p:cNvPr>
          <p:cNvCxnSpPr>
            <a:cxnSpLocks/>
          </p:cNvCxnSpPr>
          <p:nvPr/>
        </p:nvCxnSpPr>
        <p:spPr>
          <a:xfrm>
            <a:off x="95249" y="1676399"/>
            <a:ext cx="3333751" cy="1428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3C6F79-1D90-A3F8-876E-696F6AA7DE31}"/>
              </a:ext>
            </a:extLst>
          </p:cNvPr>
          <p:cNvCxnSpPr>
            <a:cxnSpLocks/>
          </p:cNvCxnSpPr>
          <p:nvPr/>
        </p:nvCxnSpPr>
        <p:spPr>
          <a:xfrm>
            <a:off x="4404996" y="2525093"/>
            <a:ext cx="3801425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64F062-6727-382E-9375-144A703763C5}"/>
              </a:ext>
            </a:extLst>
          </p:cNvPr>
          <p:cNvSpPr txBox="1"/>
          <p:nvPr/>
        </p:nvSpPr>
        <p:spPr>
          <a:xfrm>
            <a:off x="5581650" y="1088417"/>
            <a:ext cx="6610350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Transfer Learning: 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general idea behind transfer learning is to take the learning patterns and knowledge of a deep learning model and use them for a related task.</a:t>
            </a:r>
            <a:endParaRPr lang="en-GB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79C3B14-2A98-306E-8361-47DF9B36EC1D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4338303" y="2635863"/>
            <a:ext cx="407068" cy="2803526"/>
          </a:xfrm>
          <a:prstGeom prst="bentConnector2">
            <a:avLst/>
          </a:prstGeom>
          <a:ln w="28575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DFB109D-0DAD-DCFE-E118-5C1896CC71D0}"/>
              </a:ext>
            </a:extLst>
          </p:cNvPr>
          <p:cNvCxnSpPr>
            <a:cxnSpLocks/>
          </p:cNvCxnSpPr>
          <p:nvPr/>
        </p:nvCxnSpPr>
        <p:spPr>
          <a:xfrm flipV="1">
            <a:off x="5943600" y="3649426"/>
            <a:ext cx="0" cy="591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6" name="Left Brace 45">
            <a:extLst>
              <a:ext uri="{FF2B5EF4-FFF2-40B4-BE49-F238E27FC236}">
                <a16:creationId xmlns:a16="http://schemas.microsoft.com/office/drawing/2014/main" id="{A2878780-7B67-6DAF-170C-5456F4215965}"/>
              </a:ext>
            </a:extLst>
          </p:cNvPr>
          <p:cNvSpPr/>
          <p:nvPr/>
        </p:nvSpPr>
        <p:spPr>
          <a:xfrm>
            <a:off x="3813166" y="3915417"/>
            <a:ext cx="78110" cy="2807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89C953-F19A-96C3-D69E-EB957E6DB1BB}"/>
              </a:ext>
            </a:extLst>
          </p:cNvPr>
          <p:cNvSpPr txBox="1"/>
          <p:nvPr/>
        </p:nvSpPr>
        <p:spPr>
          <a:xfrm>
            <a:off x="3813165" y="3877680"/>
            <a:ext cx="129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Knowledge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5743A91C-824D-518E-0547-C546056DEF65}"/>
              </a:ext>
            </a:extLst>
          </p:cNvPr>
          <p:cNvSpPr/>
          <p:nvPr/>
        </p:nvSpPr>
        <p:spPr>
          <a:xfrm>
            <a:off x="4919017" y="3908635"/>
            <a:ext cx="128271" cy="2839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585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C26579A-F44A-0AEB-C67A-89F128A929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4417728"/>
              </p:ext>
            </p:extLst>
          </p:nvPr>
        </p:nvGraphicFramePr>
        <p:xfrm>
          <a:off x="477012" y="1480719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40554C1-E572-32E3-3956-B1867B663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399" y="4224767"/>
            <a:ext cx="2935589" cy="2137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327DBC-CCFC-6F66-9D38-19CC00249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500" y="4284829"/>
            <a:ext cx="3037462" cy="208517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7018F0-D3F6-67FE-5624-579E60EA29DC}"/>
              </a:ext>
            </a:extLst>
          </p:cNvPr>
          <p:cNvSpPr txBox="1"/>
          <p:nvPr/>
        </p:nvSpPr>
        <p:spPr>
          <a:xfrm>
            <a:off x="6715594" y="3925566"/>
            <a:ext cx="1851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CNN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95D4E-5151-A71D-594B-16DDB671EA4D}"/>
              </a:ext>
            </a:extLst>
          </p:cNvPr>
          <p:cNvSpPr txBox="1"/>
          <p:nvPr/>
        </p:nvSpPr>
        <p:spPr>
          <a:xfrm>
            <a:off x="9542595" y="3928612"/>
            <a:ext cx="1574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VGG16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DB65C9-F863-3880-DEC2-50BAEA802D05}"/>
              </a:ext>
            </a:extLst>
          </p:cNvPr>
          <p:cNvSpPr txBox="1"/>
          <p:nvPr/>
        </p:nvSpPr>
        <p:spPr>
          <a:xfrm>
            <a:off x="2943768" y="649722"/>
            <a:ext cx="6304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Results Comparison of the Final CNN Model and VGG16 Model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39E889-9D31-BFEE-A492-76924EED912E}"/>
              </a:ext>
            </a:extLst>
          </p:cNvPr>
          <p:cNvSpPr txBox="1"/>
          <p:nvPr/>
        </p:nvSpPr>
        <p:spPr>
          <a:xfrm>
            <a:off x="1110260" y="4925399"/>
            <a:ext cx="4155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final CCN model misclassified 13 brain MRI images out of 600.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VGG16 model misclassified 52 brain MRI images out of 600.</a:t>
            </a:r>
          </a:p>
        </p:txBody>
      </p:sp>
      <p:pic>
        <p:nvPicPr>
          <p:cNvPr id="19" name="Picture 2" descr="University of Sunderland - Wikipedia">
            <a:extLst>
              <a:ext uri="{FF2B5EF4-FFF2-40B4-BE49-F238E27FC236}">
                <a16:creationId xmlns:a16="http://schemas.microsoft.com/office/drawing/2014/main" id="{E88226E1-3297-9FDB-9AC1-C66BB6C8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595" y="479857"/>
            <a:ext cx="2140881" cy="10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ECFEBA-C715-2848-B191-DD92F28BDF45}"/>
              </a:ext>
            </a:extLst>
          </p:cNvPr>
          <p:cNvSpPr txBox="1"/>
          <p:nvPr/>
        </p:nvSpPr>
        <p:spPr>
          <a:xfrm>
            <a:off x="6802452" y="1734796"/>
            <a:ext cx="46916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final CNN model outperforms the VGG16 model based on the standard evaluation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Loss and accuracy plots of the model designed from the scratch showed better performance during the training and testing phase.</a:t>
            </a:r>
          </a:p>
        </p:txBody>
      </p:sp>
    </p:spTree>
    <p:extLst>
      <p:ext uri="{BB962C8B-B14F-4D97-AF65-F5344CB8AC3E}">
        <p14:creationId xmlns:p14="http://schemas.microsoft.com/office/powerpoint/2010/main" val="3049725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6805</TotalTime>
  <Words>1092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Dissertation Viva MSc Data Science</vt:lpstr>
      <vt:lpstr>Introduction</vt:lpstr>
      <vt:lpstr>Problem Description</vt:lpstr>
      <vt:lpstr>Aims</vt:lpstr>
      <vt:lpstr>Objectives</vt:lpstr>
      <vt:lpstr>PowerPoint Presentation</vt:lpstr>
      <vt:lpstr>Convolutional Neural Networks</vt:lpstr>
      <vt:lpstr>VGG16 with Transfer Learning</vt:lpstr>
      <vt:lpstr>PowerPoint Presentation</vt:lpstr>
      <vt:lpstr>Web Application</vt:lpstr>
      <vt:lpstr>Ethic Considerations and Further Research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Dissertation Viva MSc Computer Science …</dc:title>
  <dc:creator>Neil Eliot (Staff)</dc:creator>
  <cp:lastModifiedBy>Athanasios Altoglou (Student)</cp:lastModifiedBy>
  <cp:revision>21</cp:revision>
  <dcterms:created xsi:type="dcterms:W3CDTF">2022-05-22T17:30:41Z</dcterms:created>
  <dcterms:modified xsi:type="dcterms:W3CDTF">2022-09-05T09:18:41Z</dcterms:modified>
</cp:coreProperties>
</file>