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279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8" r:id="rId12"/>
    <p:sldId id="25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5" r:id="rId22"/>
    <p:sldId id="277" r:id="rId23"/>
    <p:sldId id="285" r:id="rId24"/>
    <p:sldId id="287" r:id="rId25"/>
    <p:sldId id="291" r:id="rId26"/>
    <p:sldId id="292" r:id="rId27"/>
    <p:sldId id="284" r:id="rId28"/>
    <p:sldId id="288" r:id="rId29"/>
    <p:sldId id="283" r:id="rId30"/>
    <p:sldId id="289" r:id="rId31"/>
    <p:sldId id="280" r:id="rId32"/>
    <p:sldId id="282" r:id="rId33"/>
    <p:sldId id="293" r:id="rId34"/>
    <p:sldId id="26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俱乐部介绍" id="{369F2A24-A759-4AFE-B5BF-9B55C42871EA}">
          <p14:sldIdLst>
            <p14:sldId id="256"/>
            <p14:sldId id="278"/>
            <p14:sldId id="279"/>
          </p14:sldIdLst>
        </p14:section>
        <p14:section name="主题" id="{52BFE2AE-B0E6-4E81-A0B1-3A9381F3A88D}">
          <p14:sldIdLst>
            <p14:sldId id="259"/>
          </p14:sldIdLst>
        </p14:section>
        <p14:section name="github" id="{73331493-A9DA-4D56-B59A-4F0032B88850}">
          <p14:sldIdLst>
            <p14:sldId id="260"/>
            <p14:sldId id="257"/>
            <p14:sldId id="261"/>
            <p14:sldId id="262"/>
            <p14:sldId id="263"/>
            <p14:sldId id="264"/>
            <p14:sldId id="268"/>
          </p14:sldIdLst>
        </p14:section>
        <p14:section name="git" id="{5AE1D111-DE9F-490D-93E9-AE5250444149}">
          <p14:sldIdLst>
            <p14:sldId id="258"/>
            <p14:sldId id="267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无标题节" id="{607186BB-E8CC-4D34-A682-809D4031A73A}">
          <p14:sldIdLst>
            <p14:sldId id="276"/>
            <p14:sldId id="265"/>
            <p14:sldId id="277"/>
            <p14:sldId id="285"/>
            <p14:sldId id="287"/>
            <p14:sldId id="291"/>
            <p14:sldId id="292"/>
            <p14:sldId id="284"/>
            <p14:sldId id="288"/>
            <p14:sldId id="283"/>
            <p14:sldId id="289"/>
            <p14:sldId id="280"/>
            <p14:sldId id="282"/>
            <p14:sldId id="29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581"/>
    <a:srgbClr val="3D3D3D"/>
    <a:srgbClr val="2491B2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3699" autoAdjust="0"/>
  </p:normalViewPr>
  <p:slideViewPr>
    <p:cSldViewPr snapToGrid="0" showGuides="1">
      <p:cViewPr varScale="1">
        <p:scale>
          <a:sx n="61" d="100"/>
          <a:sy n="61" d="100"/>
        </p:scale>
        <p:origin x="340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429E5-2D72-452C-B77B-5FEF33D6F52D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AECCA-D1F0-4882-8C12-81D842380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7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好看的皮囊千篇一律，有趣的灵魂万里挑一。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AECCA-D1F0-4882-8C12-81D8423807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7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0BDC2-8B28-4060-A113-3E85DA665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E3205D-5AA3-49F1-879B-D586603F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0C4A7-687F-4B48-B307-4D21ACBC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5BD6F-96C4-4F43-BD7C-5DD34A68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7318B-72A6-4537-9D59-E1690213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7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DAA55-A83D-4810-8BA4-2D841F03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519553-6829-463A-B4E7-59E7E6C6C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3AB31-7346-4CD4-928D-35E803C3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8455B-8CAC-41A2-B84D-856FEF2D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D6DE9-1710-4DD5-9D21-4DDB85E3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5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510414-A9F1-413D-8BA5-D50B9BCAE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E4BD3D-2681-4EC7-97DE-E4E045A5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12DE3-71A4-4397-971B-18EED4FA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E7EA4-2FDF-4C8F-8390-4C1FBE01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23381-B1B1-4DA8-9B17-1BE383E7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E4600-45E2-42AB-AFEA-87165060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130DF-831C-458D-8FD8-A08A40A3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82B16-8367-4F00-A976-83B64795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CA79D-B152-4D82-B338-64FD7873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A9B1D-97C3-46F4-8DB3-7213086A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36079-16B1-4DD3-B0FB-66448B54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F2F99-2C4B-47A4-B476-84607A51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63DEA-E488-4DFA-BDD0-FC8656EB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DD356-6ABB-4FDC-9704-3188A386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82885-847E-4742-A370-DA67DB08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5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8828F-61EC-441F-93D2-F3E73D67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9D7E4-A1AA-47F8-B6E1-FD4681FAE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82BD7-BB7A-40A1-8C36-9BEF71017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835E6-B2BC-4057-AEAA-7338A91E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47EF2-8A1F-4ECF-9C4A-03836BD9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47B13-3E3F-4811-9481-6AEB57EE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1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F176C-4A95-4BFF-B34A-BC7BD7B1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331A8-5108-41A6-BBA7-395E181A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30D9BC-96ED-4232-988A-E6AD2DEF3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34401E-2185-4452-9A8F-61CBC2346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141DA8-E3E6-4720-9E00-AFA4E50C1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3D9278-F0ED-4C36-848D-025BCCD3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A76961-784E-4AD6-AD15-1F18F37A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9419F9-993B-44FB-BFAD-2DE6963A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9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F2FEF-5B68-4698-9E48-BF20A604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83F9A6-0A00-437E-A2A2-25E21C67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8395EF-463E-4412-A4D3-BE5715C0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DBB88E-4C4E-4B11-93D1-BB014719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9ED066-934B-47AA-8362-1A0431DC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23A77E-21A2-4650-ACEB-944069DD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FF77F2-CD55-45A7-A39C-70DD6842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F837D-1259-49A6-85A6-B24B91AC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10B67-D164-4FF0-B7BD-21837459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9564D-603C-4FBD-B8CC-C6E7BABEC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0A138-2913-4DB0-8228-2FFC7592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4FF0B-A69E-4C65-AF05-60BCABF9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E9504-0FD4-40D9-A89C-DD461901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27275-75FA-4DAD-8DC7-88E53769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D290B2-3A78-4AA4-8D21-E7B30E3F6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DBC2B8-BD10-4D90-BD1A-055B3CD05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22D3F-A8D0-495D-8286-990C4497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F89F8-4968-42FE-8023-2E01C2BD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52585-ED02-42B3-8F14-84B172AA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9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F11E3-DD67-4068-B2EF-3A1BED38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AC71E-3DE7-43CC-A91A-1BFFF1E1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43A7B-C2F9-4288-88BF-F4D271B4B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D78F-199E-4710-A7B0-47597C2F6517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4470E-2276-40BC-943F-69700E6A2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A7903-FBEB-4D2E-A6DB-6BB682AF5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821E-EA4B-4E40-B39C-697D0C28C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7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uber/blog/issues/1" TargetMode="External"/><Relationship Id="rId2" Type="http://schemas.openxmlformats.org/officeDocument/2006/relationships/hyperlink" Target="https://link.zhihu.com/?target=https%3A//github.com/NARKOZ/hacker-scripts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blog.shell909090.org/blog/archives/2792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0866683/answer/71172557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C27A26-1728-4B38-8F70-FA900617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424348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1B1B1B"/>
                </a:solidFill>
                <a:sym typeface="+mn-lt"/>
              </a:rPr>
              <a:t>Github&amp;Git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6A6BBC-B05C-40B3-99A2-3FBA69A4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597" y="5093799"/>
            <a:ext cx="9426806" cy="104424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zh-CN" altLang="en-US" sz="3200" dirty="0">
                <a:solidFill>
                  <a:srgbClr val="1B1B1B"/>
                </a:solidFill>
                <a:sym typeface="+mn-lt"/>
              </a:rPr>
              <a:t>微软学生俱乐部第一次技术讲座</a:t>
            </a:r>
            <a:r>
              <a:rPr lang="en-US" altLang="zh-CN" sz="3200" dirty="0">
                <a:solidFill>
                  <a:srgbClr val="1B1B1B"/>
                </a:solidFill>
                <a:sym typeface="+mn-lt"/>
              </a:rPr>
              <a:t>&amp;</a:t>
            </a:r>
          </a:p>
          <a:p>
            <a:pPr algn="ctr"/>
            <a:r>
              <a:rPr lang="zh-CN" altLang="en-US" sz="3200" dirty="0">
                <a:solidFill>
                  <a:srgbClr val="1B1B1B"/>
                </a:solidFill>
                <a:sym typeface="+mn-lt"/>
              </a:rPr>
              <a:t>面基大会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4F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4F4D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卡通画&#10;&#10;描述已自动生成">
            <a:extLst>
              <a:ext uri="{FF2B5EF4-FFF2-40B4-BE49-F238E27FC236}">
                <a16:creationId xmlns:a16="http://schemas.microsoft.com/office/drawing/2014/main" id="{F3806E93-2612-4844-AC8A-2AB683694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1600" y="1330490"/>
            <a:ext cx="1828800" cy="1828800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FFE4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C28DC13-9DB4-48D3-B7B8-744117DC0916}"/>
              </a:ext>
            </a:extLst>
          </p:cNvPr>
          <p:cNvSpPr txBox="1"/>
          <p:nvPr/>
        </p:nvSpPr>
        <p:spPr>
          <a:xfrm>
            <a:off x="-283780" y="6260559"/>
            <a:ext cx="28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主讲人：蒋书龙</a:t>
            </a:r>
          </a:p>
        </p:txBody>
      </p:sp>
    </p:spTree>
    <p:extLst>
      <p:ext uri="{BB962C8B-B14F-4D97-AF65-F5344CB8AC3E}">
        <p14:creationId xmlns:p14="http://schemas.microsoft.com/office/powerpoint/2010/main" val="2638344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4E2D4C-C330-4F88-BD4F-77E1D1E5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02D58305-DE9B-4DA9-A95A-4F29D3CF3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cs typeface="+mn-ea"/>
                <a:sym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普通程序员会把自己业余写的一些工具放到</a:t>
            </a:r>
            <a:r>
              <a:rPr lang="en-US" altLang="zh-CN" sz="3200" dirty="0" err="1">
                <a:cs typeface="+mn-ea"/>
                <a:sym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CN" altLang="en-US" sz="3200" dirty="0">
                <a:cs typeface="+mn-ea"/>
                <a:sym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上去</a:t>
            </a:r>
            <a:endParaRPr lang="en-US" altLang="zh-CN" sz="32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32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3200" dirty="0">
                <a:cs typeface="+mn-ea"/>
                <a:sym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文艺程序员把</a:t>
            </a:r>
            <a:r>
              <a:rPr lang="en-US" altLang="zh-CN" sz="3200" dirty="0" err="1">
                <a:cs typeface="+mn-ea"/>
                <a:sym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CN" altLang="en-US" sz="3200" dirty="0">
                <a:cs typeface="+mn-ea"/>
                <a:sym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当成写博客的地方</a:t>
            </a:r>
            <a:endParaRPr lang="en-US" altLang="zh-CN" sz="32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32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3200" dirty="0">
                <a:cs typeface="+mn-ea"/>
                <a:sym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2B</a:t>
            </a:r>
            <a:r>
              <a:rPr lang="zh-CN" altLang="en-US" sz="3200" dirty="0">
                <a:cs typeface="+mn-ea"/>
                <a:sym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程序员会把公司的商业代码传到</a:t>
            </a:r>
            <a:r>
              <a:rPr lang="en-US" altLang="zh-CN" sz="3200" dirty="0" err="1">
                <a:cs typeface="+mn-ea"/>
                <a:sym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CN" altLang="en-US" sz="3200" dirty="0">
                <a:cs typeface="+mn-ea"/>
                <a:sym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上去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29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85C6B91-BE13-4353-8B43-42403721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81" y="3335883"/>
            <a:ext cx="10515600" cy="942975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dirty="0"/>
              <a:t>Keep curious</a:t>
            </a:r>
            <a:br>
              <a:rPr lang="en-US" altLang="zh-CN" sz="7200" dirty="0"/>
            </a:br>
            <a:r>
              <a:rPr lang="en-US" altLang="zh-CN" sz="7200" dirty="0"/>
              <a:t>Keep open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0745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A412E-3C51-4047-9810-B72BB52A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你说的这个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GIT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，香吗？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48460-5252-458E-9D7B-88D9FA7C4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What is git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185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C3DA3-9D96-4AC4-BC34-78B26B32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GIT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59679-75FB-4354-9264-DA93267FC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版本控制器</a:t>
            </a:r>
          </a:p>
        </p:txBody>
      </p:sp>
    </p:spTree>
    <p:extLst>
      <p:ext uri="{BB962C8B-B14F-4D97-AF65-F5344CB8AC3E}">
        <p14:creationId xmlns:p14="http://schemas.microsoft.com/office/powerpoint/2010/main" val="2379430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C3DA3-9D96-4AC4-BC34-78B26B32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36" y="65699"/>
            <a:ext cx="1196647" cy="113347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GIT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59679-75FB-4354-9264-DA93267F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336" y="1226163"/>
            <a:ext cx="1974412" cy="31886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cs typeface="+mn-ea"/>
                <a:sym typeface="+mn-lt"/>
              </a:rPr>
              <a:t>版本控制器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A699F-108E-404D-ABE7-0DB161744F92}"/>
              </a:ext>
            </a:extLst>
          </p:cNvPr>
          <p:cNvSpPr txBox="1"/>
          <p:nvPr/>
        </p:nvSpPr>
        <p:spPr>
          <a:xfrm>
            <a:off x="1093844" y="2438400"/>
            <a:ext cx="3834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Git </a:t>
            </a:r>
            <a:r>
              <a:rPr lang="zh-CN" altLang="en-US" sz="2800" dirty="0"/>
              <a:t>是由 </a:t>
            </a:r>
            <a:r>
              <a:rPr lang="en-US" altLang="zh-CN" sz="2800" dirty="0"/>
              <a:t>Linux </a:t>
            </a:r>
            <a:r>
              <a:rPr lang="zh-CN" altLang="en-US" sz="2800" dirty="0"/>
              <a:t>之父 </a:t>
            </a:r>
            <a:r>
              <a:rPr lang="en-US" altLang="zh-CN" sz="2800" dirty="0"/>
              <a:t>Linus </a:t>
            </a:r>
            <a:r>
              <a:rPr lang="en-US" altLang="zh-CN" sz="2800" dirty="0" err="1"/>
              <a:t>Tovalds</a:t>
            </a:r>
            <a:r>
              <a:rPr lang="en-US" altLang="zh-CN" sz="2800" dirty="0"/>
              <a:t> </a:t>
            </a:r>
            <a:r>
              <a:rPr lang="zh-CN" altLang="en-US" sz="2800" dirty="0"/>
              <a:t>为了更好地管理</a:t>
            </a:r>
            <a:r>
              <a:rPr lang="en-US" altLang="zh-CN" sz="2800" dirty="0" err="1"/>
              <a:t>linux</a:t>
            </a:r>
            <a:r>
              <a:rPr lang="zh-CN" altLang="en-US" sz="2800" dirty="0"/>
              <a:t>内核开发而创立的分布式版本控制／软件配置管理软件。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4FA0AF-8917-4DA9-BC51-52658C55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194" y="2138982"/>
            <a:ext cx="4936468" cy="2580036"/>
          </a:xfrm>
          <a:prstGeom prst="rect">
            <a:avLst/>
          </a:prstGeom>
          <a:noFill/>
          <a:effectLst>
            <a:reflection blurRad="6350" stA="50000" endA="275" endPos="40000" dist="101600" dir="5400000" sy="-100000" algn="bl" rotWithShape="0"/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0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03876-2722-4EF6-8BDB-6D2BE6B2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263"/>
            <a:ext cx="10515600" cy="1133475"/>
          </a:xfrm>
        </p:spPr>
        <p:txBody>
          <a:bodyPr/>
          <a:lstStyle/>
          <a:p>
            <a:r>
              <a:rPr lang="zh-CN" altLang="en-US" dirty="0"/>
              <a:t>分布式的版本控制器</a:t>
            </a:r>
          </a:p>
        </p:txBody>
      </p:sp>
    </p:spTree>
    <p:extLst>
      <p:ext uri="{BB962C8B-B14F-4D97-AF65-F5344CB8AC3E}">
        <p14:creationId xmlns:p14="http://schemas.microsoft.com/office/powerpoint/2010/main" val="267257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B69461-808F-4D24-84FF-E5A49218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什么是分布式？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36BA3F-240D-4F75-B6A0-36017774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8" y="2088110"/>
            <a:ext cx="3914775" cy="2828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445E83-91E4-45FA-B9D6-06EEE2001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273" y="1690688"/>
            <a:ext cx="3961058" cy="34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63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B50D9-D17A-4F75-83EF-C2EA9B62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4511566" cy="1325563"/>
          </a:xfrm>
        </p:spPr>
        <p:txBody>
          <a:bodyPr/>
          <a:lstStyle/>
          <a:p>
            <a:r>
              <a:rPr lang="zh-CN" altLang="en-US" b="1" dirty="0"/>
              <a:t>分布式我懂了</a:t>
            </a:r>
            <a:br>
              <a:rPr lang="en-US" altLang="zh-CN" b="1" dirty="0"/>
            </a:br>
            <a:r>
              <a:rPr lang="zh-CN" altLang="en-US" b="1" dirty="0"/>
              <a:t>那版本控制器呢？</a:t>
            </a:r>
          </a:p>
        </p:txBody>
      </p:sp>
      <p:pic>
        <p:nvPicPr>
          <p:cNvPr id="2054" name="Picture 6" descr="“枪毙名单”的图片搜索结果">
            <a:extLst>
              <a:ext uri="{FF2B5EF4-FFF2-40B4-BE49-F238E27FC236}">
                <a16:creationId xmlns:a16="http://schemas.microsoft.com/office/drawing/2014/main" id="{601C7764-B3EB-4467-B501-6C0D97AA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60" y="1795270"/>
            <a:ext cx="4153518" cy="25560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5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1543620-326D-4C67-B0FB-0E242964E13C}"/>
              </a:ext>
            </a:extLst>
          </p:cNvPr>
          <p:cNvGrpSpPr/>
          <p:nvPr/>
        </p:nvGrpSpPr>
        <p:grpSpPr>
          <a:xfrm>
            <a:off x="3645137" y="1152485"/>
            <a:ext cx="5183553" cy="4375894"/>
            <a:chOff x="6966405" y="1457286"/>
            <a:chExt cx="3911801" cy="330229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BB5CE19-B86A-4D2A-85CA-BC391BE8F3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2418"/>
            <a:stretch/>
          </p:blipFill>
          <p:spPr>
            <a:xfrm>
              <a:off x="6966406" y="1457286"/>
              <a:ext cx="3722614" cy="150502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978782F-5051-40EE-910B-376670D09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/>
            <a:stretch/>
          </p:blipFill>
          <p:spPr>
            <a:xfrm>
              <a:off x="6966405" y="3254555"/>
              <a:ext cx="3911801" cy="1505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60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1A63B118-D72B-4F8F-B57D-C859E39D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83513"/>
              </p:ext>
            </p:extLst>
          </p:nvPr>
        </p:nvGraphicFramePr>
        <p:xfrm>
          <a:off x="868855" y="785641"/>
          <a:ext cx="10454290" cy="52867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90858">
                  <a:extLst>
                    <a:ext uri="{9D8B030D-6E8A-4147-A177-3AD203B41FA5}">
                      <a16:colId xmlns:a16="http://schemas.microsoft.com/office/drawing/2014/main" val="3859481486"/>
                    </a:ext>
                  </a:extLst>
                </a:gridCol>
                <a:gridCol w="2090858">
                  <a:extLst>
                    <a:ext uri="{9D8B030D-6E8A-4147-A177-3AD203B41FA5}">
                      <a16:colId xmlns:a16="http://schemas.microsoft.com/office/drawing/2014/main" val="1882357527"/>
                    </a:ext>
                  </a:extLst>
                </a:gridCol>
                <a:gridCol w="2090858">
                  <a:extLst>
                    <a:ext uri="{9D8B030D-6E8A-4147-A177-3AD203B41FA5}">
                      <a16:colId xmlns:a16="http://schemas.microsoft.com/office/drawing/2014/main" val="1017034569"/>
                    </a:ext>
                  </a:extLst>
                </a:gridCol>
                <a:gridCol w="2090858">
                  <a:extLst>
                    <a:ext uri="{9D8B030D-6E8A-4147-A177-3AD203B41FA5}">
                      <a16:colId xmlns:a16="http://schemas.microsoft.com/office/drawing/2014/main" val="4076713425"/>
                    </a:ext>
                  </a:extLst>
                </a:gridCol>
                <a:gridCol w="2090858">
                  <a:extLst>
                    <a:ext uri="{9D8B030D-6E8A-4147-A177-3AD203B41FA5}">
                      <a16:colId xmlns:a16="http://schemas.microsoft.com/office/drawing/2014/main" val="2113924036"/>
                    </a:ext>
                  </a:extLst>
                </a:gridCol>
              </a:tblGrid>
              <a:tr h="653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文件名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32508"/>
                  </a:ext>
                </a:extLst>
              </a:tr>
              <a:tr h="701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枪毙名单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没感情的杀手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添加了几个喜欢不写注释的同学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11/18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67632"/>
                  </a:ext>
                </a:extLst>
              </a:tr>
              <a:tr h="6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枪毙名单</a:t>
                      </a:r>
                    </a:p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没头发的杀手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添加了几个发量多的同学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11/20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60606"/>
                  </a:ext>
                </a:extLst>
              </a:tr>
              <a:tr h="6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枪毙名单</a:t>
                      </a:r>
                    </a:p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咕咕咕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Null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11/20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28384"/>
                  </a:ext>
                </a:extLst>
              </a:tr>
              <a:tr h="653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枪毙名单</a:t>
                      </a:r>
                    </a:p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喵喵喵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剔除了会嘤嘤嘤的同学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11/23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2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64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E70D764-46C6-480B-8C44-9B9EF7A20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9808" r="6316" b="28889"/>
          <a:stretch/>
        </p:blipFill>
        <p:spPr>
          <a:xfrm>
            <a:off x="6768662" y="1093076"/>
            <a:ext cx="4288221" cy="420413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perspectiveLeft"/>
            <a:lightRig rig="threePt" dir="t"/>
          </a:scene3d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0943A43-347D-4FA7-AE24-A6BBFAA26052}"/>
              </a:ext>
            </a:extLst>
          </p:cNvPr>
          <p:cNvSpPr/>
          <p:nvPr/>
        </p:nvSpPr>
        <p:spPr>
          <a:xfrm>
            <a:off x="-567559" y="924910"/>
            <a:ext cx="6663559" cy="5023945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57307-A526-48E5-BED3-E631A3B80387}"/>
              </a:ext>
            </a:extLst>
          </p:cNvPr>
          <p:cNvSpPr/>
          <p:nvPr/>
        </p:nvSpPr>
        <p:spPr>
          <a:xfrm>
            <a:off x="-567559" y="924910"/>
            <a:ext cx="6663559" cy="987973"/>
          </a:xfrm>
          <a:prstGeom prst="rect">
            <a:avLst/>
          </a:prstGeom>
          <a:solidFill>
            <a:srgbClr val="3D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2491B2"/>
                </a:solidFill>
              </a:rPr>
              <a:t>Welcome aboard</a:t>
            </a:r>
            <a:endParaRPr lang="zh-CN" altLang="en-US" sz="2800" dirty="0">
              <a:solidFill>
                <a:srgbClr val="2491B2"/>
              </a:solidFill>
            </a:endParaRPr>
          </a:p>
        </p:txBody>
      </p:sp>
      <p:sp>
        <p:nvSpPr>
          <p:cNvPr id="11" name="airplane_64338">
            <a:extLst>
              <a:ext uri="{FF2B5EF4-FFF2-40B4-BE49-F238E27FC236}">
                <a16:creationId xmlns:a16="http://schemas.microsoft.com/office/drawing/2014/main" id="{0187ED56-DA91-4107-BAE5-F01BBA70FDDF}"/>
              </a:ext>
            </a:extLst>
          </p:cNvPr>
          <p:cNvSpPr>
            <a:spLocks noChangeAspect="1"/>
          </p:cNvSpPr>
          <p:nvPr/>
        </p:nvSpPr>
        <p:spPr bwMode="auto">
          <a:xfrm rot="1561555">
            <a:off x="2471318" y="2533852"/>
            <a:ext cx="3678664" cy="3670175"/>
          </a:xfrm>
          <a:custGeom>
            <a:avLst/>
            <a:gdLst>
              <a:gd name="T0" fmla="*/ 4473 w 4646"/>
              <a:gd name="T1" fmla="*/ 173 h 4643"/>
              <a:gd name="T2" fmla="*/ 3844 w 4646"/>
              <a:gd name="T3" fmla="*/ 173 h 4643"/>
              <a:gd name="T4" fmla="*/ 2904 w 4646"/>
              <a:gd name="T5" fmla="*/ 1113 h 4643"/>
              <a:gd name="T6" fmla="*/ 1383 w 4646"/>
              <a:gd name="T7" fmla="*/ 596 h 4643"/>
              <a:gd name="T8" fmla="*/ 1318 w 4646"/>
              <a:gd name="T9" fmla="*/ 597 h 4643"/>
              <a:gd name="T10" fmla="*/ 622 w 4646"/>
              <a:gd name="T11" fmla="*/ 868 h 4643"/>
              <a:gd name="T12" fmla="*/ 583 w 4646"/>
              <a:gd name="T13" fmla="*/ 891 h 4643"/>
              <a:gd name="T14" fmla="*/ 583 w 4646"/>
              <a:gd name="T15" fmla="*/ 1024 h 4643"/>
              <a:gd name="T16" fmla="*/ 583 w 4646"/>
              <a:gd name="T17" fmla="*/ 1025 h 4643"/>
              <a:gd name="T18" fmla="*/ 598 w 4646"/>
              <a:gd name="T19" fmla="*/ 1037 h 4643"/>
              <a:gd name="T20" fmla="*/ 2031 w 4646"/>
              <a:gd name="T21" fmla="*/ 1987 h 4643"/>
              <a:gd name="T22" fmla="*/ 1061 w 4646"/>
              <a:gd name="T23" fmla="*/ 2957 h 4643"/>
              <a:gd name="T24" fmla="*/ 453 w 4646"/>
              <a:gd name="T25" fmla="*/ 2750 h 4643"/>
              <a:gd name="T26" fmla="*/ 418 w 4646"/>
              <a:gd name="T27" fmla="*/ 2751 h 4643"/>
              <a:gd name="T28" fmla="*/ 42 w 4646"/>
              <a:gd name="T29" fmla="*/ 2897 h 4643"/>
              <a:gd name="T30" fmla="*/ 20 w 4646"/>
              <a:gd name="T31" fmla="*/ 2911 h 4643"/>
              <a:gd name="T32" fmla="*/ 20 w 4646"/>
              <a:gd name="T33" fmla="*/ 2982 h 4643"/>
              <a:gd name="T34" fmla="*/ 20 w 4646"/>
              <a:gd name="T35" fmla="*/ 2982 h 4643"/>
              <a:gd name="T36" fmla="*/ 28 w 4646"/>
              <a:gd name="T37" fmla="*/ 2989 h 4643"/>
              <a:gd name="T38" fmla="*/ 748 w 4646"/>
              <a:gd name="T39" fmla="*/ 3466 h 4643"/>
              <a:gd name="T40" fmla="*/ 878 w 4646"/>
              <a:gd name="T41" fmla="*/ 3768 h 4643"/>
              <a:gd name="T42" fmla="*/ 1180 w 4646"/>
              <a:gd name="T43" fmla="*/ 3898 h 4643"/>
              <a:gd name="T44" fmla="*/ 1657 w 4646"/>
              <a:gd name="T45" fmla="*/ 4618 h 4643"/>
              <a:gd name="T46" fmla="*/ 1705 w 4646"/>
              <a:gd name="T47" fmla="*/ 4641 h 4643"/>
              <a:gd name="T48" fmla="*/ 1747 w 4646"/>
              <a:gd name="T49" fmla="*/ 4608 h 4643"/>
              <a:gd name="T50" fmla="*/ 1895 w 4646"/>
              <a:gd name="T51" fmla="*/ 4228 h 4643"/>
              <a:gd name="T52" fmla="*/ 1896 w 4646"/>
              <a:gd name="T53" fmla="*/ 4193 h 4643"/>
              <a:gd name="T54" fmla="*/ 1689 w 4646"/>
              <a:gd name="T55" fmla="*/ 3585 h 4643"/>
              <a:gd name="T56" fmla="*/ 2659 w 4646"/>
              <a:gd name="T57" fmla="*/ 2615 h 4643"/>
              <a:gd name="T58" fmla="*/ 3609 w 4646"/>
              <a:gd name="T59" fmla="*/ 4048 h 4643"/>
              <a:gd name="T60" fmla="*/ 3698 w 4646"/>
              <a:gd name="T61" fmla="*/ 4090 h 4643"/>
              <a:gd name="T62" fmla="*/ 3776 w 4646"/>
              <a:gd name="T63" fmla="*/ 4030 h 4643"/>
              <a:gd name="T64" fmla="*/ 4049 w 4646"/>
              <a:gd name="T65" fmla="*/ 3328 h 4643"/>
              <a:gd name="T66" fmla="*/ 4050 w 4646"/>
              <a:gd name="T67" fmla="*/ 3263 h 4643"/>
              <a:gd name="T68" fmla="*/ 3533 w 4646"/>
              <a:gd name="T69" fmla="*/ 1742 h 4643"/>
              <a:gd name="T70" fmla="*/ 4473 w 4646"/>
              <a:gd name="T71" fmla="*/ 802 h 4643"/>
              <a:gd name="T72" fmla="*/ 4473 w 4646"/>
              <a:gd name="T73" fmla="*/ 173 h 4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6" h="4643">
                <a:moveTo>
                  <a:pt x="4473" y="173"/>
                </a:moveTo>
                <a:cubicBezTo>
                  <a:pt x="4299" y="0"/>
                  <a:pt x="4018" y="0"/>
                  <a:pt x="3844" y="173"/>
                </a:cubicBezTo>
                <a:lnTo>
                  <a:pt x="2904" y="1113"/>
                </a:lnTo>
                <a:lnTo>
                  <a:pt x="1383" y="596"/>
                </a:lnTo>
                <a:cubicBezTo>
                  <a:pt x="1362" y="589"/>
                  <a:pt x="1339" y="589"/>
                  <a:pt x="1318" y="597"/>
                </a:cubicBezTo>
                <a:lnTo>
                  <a:pt x="622" y="868"/>
                </a:lnTo>
                <a:cubicBezTo>
                  <a:pt x="608" y="872"/>
                  <a:pt x="595" y="880"/>
                  <a:pt x="583" y="891"/>
                </a:cubicBezTo>
                <a:cubicBezTo>
                  <a:pt x="547" y="928"/>
                  <a:pt x="546" y="987"/>
                  <a:pt x="583" y="1024"/>
                </a:cubicBezTo>
                <a:cubicBezTo>
                  <a:pt x="583" y="1024"/>
                  <a:pt x="583" y="1024"/>
                  <a:pt x="583" y="1025"/>
                </a:cubicBezTo>
                <a:cubicBezTo>
                  <a:pt x="588" y="1029"/>
                  <a:pt x="593" y="1033"/>
                  <a:pt x="598" y="1037"/>
                </a:cubicBezTo>
                <a:lnTo>
                  <a:pt x="2031" y="1987"/>
                </a:lnTo>
                <a:lnTo>
                  <a:pt x="1061" y="2957"/>
                </a:lnTo>
                <a:lnTo>
                  <a:pt x="453" y="2750"/>
                </a:lnTo>
                <a:cubicBezTo>
                  <a:pt x="441" y="2746"/>
                  <a:pt x="429" y="2747"/>
                  <a:pt x="418" y="2751"/>
                </a:cubicBezTo>
                <a:lnTo>
                  <a:pt x="42" y="2897"/>
                </a:lnTo>
                <a:cubicBezTo>
                  <a:pt x="32" y="2901"/>
                  <a:pt x="26" y="2905"/>
                  <a:pt x="20" y="2911"/>
                </a:cubicBezTo>
                <a:cubicBezTo>
                  <a:pt x="0" y="2931"/>
                  <a:pt x="0" y="2962"/>
                  <a:pt x="20" y="2982"/>
                </a:cubicBezTo>
                <a:cubicBezTo>
                  <a:pt x="20" y="2982"/>
                  <a:pt x="20" y="2982"/>
                  <a:pt x="20" y="2982"/>
                </a:cubicBezTo>
                <a:cubicBezTo>
                  <a:pt x="22" y="2985"/>
                  <a:pt x="25" y="2987"/>
                  <a:pt x="28" y="2989"/>
                </a:cubicBezTo>
                <a:lnTo>
                  <a:pt x="748" y="3466"/>
                </a:lnTo>
                <a:cubicBezTo>
                  <a:pt x="751" y="3576"/>
                  <a:pt x="794" y="3684"/>
                  <a:pt x="878" y="3768"/>
                </a:cubicBezTo>
                <a:cubicBezTo>
                  <a:pt x="962" y="3852"/>
                  <a:pt x="1070" y="3895"/>
                  <a:pt x="1180" y="3898"/>
                </a:cubicBezTo>
                <a:lnTo>
                  <a:pt x="1657" y="4618"/>
                </a:lnTo>
                <a:cubicBezTo>
                  <a:pt x="1668" y="4634"/>
                  <a:pt x="1686" y="4643"/>
                  <a:pt x="1705" y="4641"/>
                </a:cubicBezTo>
                <a:cubicBezTo>
                  <a:pt x="1724" y="4639"/>
                  <a:pt x="1741" y="4626"/>
                  <a:pt x="1747" y="4608"/>
                </a:cubicBezTo>
                <a:lnTo>
                  <a:pt x="1895" y="4228"/>
                </a:lnTo>
                <a:cubicBezTo>
                  <a:pt x="1899" y="4217"/>
                  <a:pt x="1900" y="4205"/>
                  <a:pt x="1896" y="4193"/>
                </a:cubicBezTo>
                <a:lnTo>
                  <a:pt x="1689" y="3585"/>
                </a:lnTo>
                <a:lnTo>
                  <a:pt x="2659" y="2615"/>
                </a:lnTo>
                <a:lnTo>
                  <a:pt x="3609" y="4048"/>
                </a:lnTo>
                <a:cubicBezTo>
                  <a:pt x="3629" y="4077"/>
                  <a:pt x="3663" y="4093"/>
                  <a:pt x="3698" y="4090"/>
                </a:cubicBezTo>
                <a:cubicBezTo>
                  <a:pt x="3733" y="4086"/>
                  <a:pt x="3763" y="4063"/>
                  <a:pt x="3776" y="4030"/>
                </a:cubicBezTo>
                <a:lnTo>
                  <a:pt x="4049" y="3328"/>
                </a:lnTo>
                <a:cubicBezTo>
                  <a:pt x="4057" y="3307"/>
                  <a:pt x="4058" y="3284"/>
                  <a:pt x="4050" y="3263"/>
                </a:cubicBezTo>
                <a:lnTo>
                  <a:pt x="3533" y="1742"/>
                </a:lnTo>
                <a:lnTo>
                  <a:pt x="4473" y="802"/>
                </a:lnTo>
                <a:cubicBezTo>
                  <a:pt x="4646" y="628"/>
                  <a:pt x="4646" y="347"/>
                  <a:pt x="4473" y="173"/>
                </a:cubicBezTo>
                <a:close/>
              </a:path>
            </a:pathLst>
          </a:custGeom>
          <a:solidFill>
            <a:srgbClr val="165581"/>
          </a:solidFill>
          <a:ln>
            <a:noFill/>
          </a:ln>
        </p:spPr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15D08-76F0-4F47-BF04-13036AFD79E3}"/>
              </a:ext>
            </a:extLst>
          </p:cNvPr>
          <p:cNvSpPr txBox="1"/>
          <p:nvPr/>
        </p:nvSpPr>
        <p:spPr>
          <a:xfrm>
            <a:off x="472963" y="1912880"/>
            <a:ext cx="3121573" cy="200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Microsoft</a:t>
            </a:r>
          </a:p>
          <a:p>
            <a:r>
              <a:rPr lang="en-US" altLang="zh-CN" sz="4000" b="1" dirty="0"/>
              <a:t>Student</a:t>
            </a:r>
          </a:p>
          <a:p>
            <a:r>
              <a:rPr lang="en-US" altLang="zh-CN" sz="4000" b="1" dirty="0"/>
              <a:t>Club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C187D5-424F-49A7-9698-D4DE9F261481}"/>
              </a:ext>
            </a:extLst>
          </p:cNvPr>
          <p:cNvSpPr/>
          <p:nvPr/>
        </p:nvSpPr>
        <p:spPr>
          <a:xfrm>
            <a:off x="-357352" y="3766322"/>
            <a:ext cx="4035973" cy="45719"/>
          </a:xfrm>
          <a:prstGeom prst="rect">
            <a:avLst/>
          </a:prstGeom>
          <a:solidFill>
            <a:srgbClr val="3D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92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3416D-14DB-471B-9704-E63F634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do something~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A5256-372A-4497-AB44-DC18C0061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让我们一起快乐的游戏吧</a:t>
            </a:r>
          </a:p>
        </p:txBody>
      </p:sp>
    </p:spTree>
    <p:extLst>
      <p:ext uri="{BB962C8B-B14F-4D97-AF65-F5344CB8AC3E}">
        <p14:creationId xmlns:p14="http://schemas.microsoft.com/office/powerpoint/2010/main" val="244772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37FFB-6EDB-46CF-81C6-9184753C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创建版本库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2B517-785D-4494-88FC-F4408F2A1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repository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886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F9139D-1D03-4F34-B784-3563AE84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创建版本库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4ACDE3-0489-47D4-9ED1-342179D6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准备工作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learngit</a:t>
            </a:r>
            <a:r>
              <a:rPr lang="en-US" altLang="zh-CN" dirty="0"/>
              <a:t>(</a:t>
            </a:r>
            <a:r>
              <a:rPr lang="zh-CN" altLang="en-US" dirty="0"/>
              <a:t>创建文件夹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$ cd </a:t>
            </a:r>
            <a:r>
              <a:rPr lang="en-US" altLang="zh-CN" dirty="0" err="1"/>
              <a:t>learngit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进入相应名字的文件夹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pwd</a:t>
            </a:r>
            <a:r>
              <a:rPr lang="en-US" altLang="zh-CN" dirty="0"/>
              <a:t>(</a:t>
            </a:r>
            <a:r>
              <a:rPr lang="zh-CN" altLang="en-US" dirty="0"/>
              <a:t>展示当前所在的路径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初始化仓库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48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F9139D-1D03-4F34-B784-3563AE84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创建版本库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4ACDE3-0489-47D4-9ED1-342179D6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***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版本控制器只能跟踪文本文件的改动（  </a:t>
            </a:r>
            <a:r>
              <a:rPr lang="en-US" altLang="zh-CN" dirty="0"/>
              <a:t>latex\txt\</a:t>
            </a:r>
            <a:r>
              <a:rPr lang="zh-CN" altLang="en-US" dirty="0"/>
              <a:t>大多数的编码文件）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而不能跟踪二进制文件的改动（</a:t>
            </a:r>
            <a:r>
              <a:rPr lang="en-US" altLang="zh-CN" dirty="0"/>
              <a:t>word\ppt </a:t>
            </a:r>
            <a:r>
              <a:rPr lang="zh-CN" altLang="en-US" dirty="0"/>
              <a:t>等）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***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另：</a:t>
            </a:r>
            <a:r>
              <a:rPr lang="zh-CN" altLang="en-US" dirty="0">
                <a:solidFill>
                  <a:srgbClr val="FF0000"/>
                </a:solidFill>
              </a:rPr>
              <a:t>不要用记事本！！！！！！！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Windows</a:t>
            </a:r>
            <a:r>
              <a:rPr lang="zh-CN" altLang="en-US" dirty="0"/>
              <a:t>的记事本开发团队在每个文件开头添加了</a:t>
            </a:r>
            <a:r>
              <a:rPr lang="en-US" altLang="zh-CN" dirty="0"/>
              <a:t>0xefbbbf</a:t>
            </a:r>
            <a:r>
              <a:rPr lang="zh-CN" altLang="en-US" dirty="0"/>
              <a:t>（十六进制）的字符，你会遇到很多不可思议的问题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200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F9139D-1D03-4F34-B784-3563AE84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创建版本库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4ACDE3-0489-47D4-9ED1-342179D6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931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将文件添加到仓库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git add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将文件提交到仓库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git  commit</a:t>
            </a:r>
          </a:p>
          <a:p>
            <a:pPr marL="0" indent="0">
              <a:buNone/>
            </a:pPr>
            <a:endParaRPr lang="en-US" altLang="zh-CN" noProof="1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610F598-53EC-4949-AB72-BD62DB086BAB}"/>
              </a:ext>
            </a:extLst>
          </p:cNvPr>
          <p:cNvSpPr txBox="1">
            <a:spLocks/>
          </p:cNvSpPr>
          <p:nvPr/>
        </p:nvSpPr>
        <p:spPr>
          <a:xfrm>
            <a:off x="6461227" y="1825625"/>
            <a:ext cx="49950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查看当前仓库的状态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git status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查看当前的改动（</a:t>
            </a:r>
            <a:r>
              <a:rPr lang="en-US" altLang="zh-CN" dirty="0"/>
              <a:t>difference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388966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3F091-6749-420A-ADDB-F110FFC5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原理</a:t>
            </a:r>
            <a:br>
              <a:rPr lang="en-US" altLang="zh-CN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工作区、暂存区与主分支</a:t>
            </a:r>
          </a:p>
        </p:txBody>
      </p:sp>
      <p:pic>
        <p:nvPicPr>
          <p:cNvPr id="5122" name="Picture 2" descr="git-stage">
            <a:extLst>
              <a:ext uri="{FF2B5EF4-FFF2-40B4-BE49-F238E27FC236}">
                <a16:creationId xmlns:a16="http://schemas.microsoft.com/office/drawing/2014/main" id="{DA7E725E-87FF-455A-9365-EC064D0AE1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2327" y="1863801"/>
            <a:ext cx="8707345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6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3F091-6749-420A-ADDB-F110FFC5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原理</a:t>
            </a:r>
            <a:br>
              <a:rPr lang="en-US" altLang="zh-CN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工作区、暂存区与主分支</a:t>
            </a:r>
          </a:p>
        </p:txBody>
      </p:sp>
      <p:pic>
        <p:nvPicPr>
          <p:cNvPr id="6146" name="Picture 2" descr="git-stage-after-commit">
            <a:extLst>
              <a:ext uri="{FF2B5EF4-FFF2-40B4-BE49-F238E27FC236}">
                <a16:creationId xmlns:a16="http://schemas.microsoft.com/office/drawing/2014/main" id="{3612EA4C-8D80-494C-9BF2-5EA9AC06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287" y="1387365"/>
            <a:ext cx="9493426" cy="479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10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C907-F31E-44EA-BADA-E9FC67AA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版本的回退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B963-2BC5-4199-98F0-6FE2E7803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查看历史记录（日志）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Git log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如果信息过于冗杂，有简洁的呈现指令：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Git log –pretty=</a:t>
            </a:r>
            <a:r>
              <a:rPr lang="en-US" altLang="zh-CN" dirty="0" err="1"/>
              <a:t>onelined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3024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C907-F31E-44EA-BADA-E9FC67AA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关于版本的表示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B963-2BC5-4199-98F0-6FE2E7803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当前的版本：</a:t>
            </a:r>
            <a:r>
              <a:rPr lang="en-US" altLang="zh-CN" dirty="0"/>
              <a:t>HEAD</a:t>
            </a:r>
          </a:p>
          <a:p>
            <a:pPr marL="0" indent="0">
              <a:buNone/>
            </a:pPr>
            <a:r>
              <a:rPr lang="zh-CN" altLang="en-US" dirty="0"/>
              <a:t>上一个版本：</a:t>
            </a:r>
            <a:r>
              <a:rPr lang="en-US" altLang="zh-CN" dirty="0"/>
              <a:t>HEAD^</a:t>
            </a:r>
          </a:p>
          <a:p>
            <a:pPr marL="0" indent="0">
              <a:buNone/>
            </a:pPr>
            <a:r>
              <a:rPr lang="zh-CN" altLang="en-US" dirty="0"/>
              <a:t>上上一个版本：</a:t>
            </a:r>
            <a:r>
              <a:rPr lang="en-US" altLang="zh-CN" dirty="0"/>
              <a:t>HEAD^^</a:t>
            </a:r>
          </a:p>
          <a:p>
            <a:pPr marL="0" indent="0">
              <a:buNone/>
            </a:pPr>
            <a:r>
              <a:rPr lang="zh-CN" altLang="en-US" dirty="0"/>
              <a:t>那上上上上上上上一个版本呢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zh-CN" altLang="en-US" dirty="0"/>
              <a:t>那上</a:t>
            </a:r>
            <a:r>
              <a:rPr lang="en-US" altLang="zh-CN" dirty="0"/>
              <a:t>……</a:t>
            </a:r>
            <a:r>
              <a:rPr lang="zh-CN" altLang="en-US" dirty="0"/>
              <a:t>第一百个版本呢？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则用</a:t>
            </a:r>
            <a:r>
              <a:rPr lang="en-US" altLang="zh-CN" dirty="0"/>
              <a:t>HEAD~100</a:t>
            </a:r>
            <a:r>
              <a:rPr lang="zh-CN" altLang="en-US" dirty="0"/>
              <a:t>来表示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311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55CB8-BDC1-4E00-8CB3-ABDDC9A2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回退版本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时光穿梭机，开！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F6AD2-1A3A-42D9-ADB9-31FA1377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600" dirty="0"/>
              <a:t>回退到上一个版本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Git reset --hard HEAD^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Check </a:t>
            </a:r>
            <a:r>
              <a:rPr lang="zh-CN" altLang="en-US" sz="3600" dirty="0"/>
              <a:t>一下的话</a:t>
            </a:r>
            <a:r>
              <a:rPr lang="en-US" altLang="zh-CN" sz="3600" dirty="0">
                <a:sym typeface="Wingdings" panose="05000000000000000000" pitchFamily="2" charset="2"/>
              </a:rPr>
              <a:t>:(</a:t>
            </a:r>
            <a:r>
              <a:rPr lang="zh-CN" altLang="en-US" sz="3600" dirty="0">
                <a:sym typeface="Wingdings" panose="05000000000000000000" pitchFamily="2" charset="2"/>
              </a:rPr>
              <a:t>会发现</a:t>
            </a:r>
            <a:r>
              <a:rPr lang="en-US" altLang="zh-CN" sz="3600" dirty="0">
                <a:sym typeface="Wingdings" panose="05000000000000000000" pitchFamily="2" charset="2"/>
              </a:rPr>
              <a:t>HEAD</a:t>
            </a:r>
            <a:r>
              <a:rPr lang="zh-CN" altLang="en-US" sz="3600" dirty="0">
                <a:sym typeface="Wingdings" panose="05000000000000000000" pitchFamily="2" charset="2"/>
              </a:rPr>
              <a:t>的版本不见了</a:t>
            </a:r>
            <a:r>
              <a:rPr lang="en-US" altLang="zh-CN" sz="3600" dirty="0">
                <a:sym typeface="Wingdings" panose="05000000000000000000" pitchFamily="2" charset="2"/>
              </a:rPr>
              <a:t>)</a:t>
            </a:r>
            <a:br>
              <a:rPr lang="en-US" altLang="zh-CN" sz="3600" dirty="0"/>
            </a:br>
            <a:r>
              <a:rPr lang="en-US" altLang="zh-CN" sz="3600" dirty="0"/>
              <a:t>git log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Another way:</a:t>
            </a:r>
          </a:p>
          <a:p>
            <a:pPr marL="0" indent="0">
              <a:buNone/>
            </a:pPr>
            <a:r>
              <a:rPr lang="zh-CN" altLang="en-US" sz="3600" dirty="0"/>
              <a:t>切换到任一的版本</a:t>
            </a:r>
            <a:r>
              <a:rPr lang="en-US" altLang="zh-CN" sz="3600" dirty="0"/>
              <a:t>:</a:t>
            </a:r>
          </a:p>
          <a:p>
            <a:pPr marL="0" indent="0">
              <a:buNone/>
            </a:pPr>
            <a:r>
              <a:rPr lang="en-US" altLang="zh-CN" sz="3600" dirty="0"/>
              <a:t>Git reset --hard + (</a:t>
            </a:r>
            <a:r>
              <a:rPr lang="zh-CN" altLang="en-US" sz="3600" dirty="0"/>
              <a:t>相应的</a:t>
            </a:r>
            <a:r>
              <a:rPr lang="en-US" altLang="zh-CN" sz="3600" dirty="0"/>
              <a:t>hash</a:t>
            </a:r>
            <a:r>
              <a:rPr lang="zh-CN" altLang="en-US" sz="3600" dirty="0"/>
              <a:t>编码</a:t>
            </a:r>
            <a:r>
              <a:rPr lang="en-US" altLang="zh-CN" sz="3600" dirty="0"/>
              <a:t>)</a:t>
            </a:r>
          </a:p>
          <a:p>
            <a:pPr marL="0" indent="0">
              <a:buNone/>
            </a:pPr>
            <a:r>
              <a:rPr lang="en-US" altLang="zh-CN" sz="3600" dirty="0"/>
              <a:t>[</a:t>
            </a:r>
            <a:r>
              <a:rPr lang="zh-CN" altLang="en-US" sz="3600" dirty="0"/>
              <a:t>只输入前几个数字即可</a:t>
            </a:r>
            <a:r>
              <a:rPr lang="en-US" altLang="zh-CN" sz="3600" dirty="0"/>
              <a:t>]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800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E1BD9D-C326-40F3-97D6-26704801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43" y="1125013"/>
            <a:ext cx="1238314" cy="1244664"/>
          </a:xfrm>
          <a:prstGeom prst="ellipse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6B2914E-EB6D-41E8-BEFA-0B66FC32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23" y="1121838"/>
            <a:ext cx="1244664" cy="1251014"/>
          </a:xfrm>
          <a:prstGeom prst="ellipse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855A27-CC75-4B2D-B4A0-4BCBF1443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753" y="1093919"/>
            <a:ext cx="1251014" cy="1257365"/>
          </a:xfrm>
          <a:prstGeom prst="ellipse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BC0A7B-F7DA-486C-B910-5D1FEF0B3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445" y="1074868"/>
            <a:ext cx="1238314" cy="1276416"/>
          </a:xfrm>
          <a:prstGeom prst="ellipse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243C6B-B207-4D0E-9AA0-2DBD5145B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068" y="3747674"/>
            <a:ext cx="1244664" cy="1149409"/>
          </a:xfrm>
          <a:prstGeom prst="ellipse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F54701-E10B-4051-9162-0B6461217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148" y="3639718"/>
            <a:ext cx="1251014" cy="1257365"/>
          </a:xfrm>
          <a:prstGeom prst="ellipse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9361AC-2F59-4D19-842C-3B0AA8AE98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9052" y="3633368"/>
            <a:ext cx="1263715" cy="1263715"/>
          </a:xfrm>
          <a:prstGeom prst="ellipse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BED8D4-3CC9-4331-B532-383A24DC46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5541" y="3620667"/>
            <a:ext cx="1327218" cy="1276416"/>
          </a:xfrm>
          <a:prstGeom prst="ellipse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B4D3053-CBC5-4279-B1EE-4AAC741AA36C}"/>
              </a:ext>
            </a:extLst>
          </p:cNvPr>
          <p:cNvSpPr txBox="1"/>
          <p:nvPr/>
        </p:nvSpPr>
        <p:spPr>
          <a:xfrm>
            <a:off x="1891862" y="2732690"/>
            <a:ext cx="1165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罗越</a:t>
            </a:r>
            <a:endParaRPr lang="en-US" altLang="zh-CN" sz="3200" dirty="0"/>
          </a:p>
          <a:p>
            <a:pPr algn="ctr"/>
            <a:r>
              <a:rPr lang="en-US" altLang="zh-CN" sz="2400" dirty="0"/>
              <a:t>CEO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BEC73F-6A10-440D-9801-5FA86AA29D3B}"/>
              </a:ext>
            </a:extLst>
          </p:cNvPr>
          <p:cNvSpPr txBox="1"/>
          <p:nvPr/>
        </p:nvSpPr>
        <p:spPr>
          <a:xfrm>
            <a:off x="4186292" y="2732689"/>
            <a:ext cx="1165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魏睿</a:t>
            </a:r>
            <a:endParaRPr lang="en-US" altLang="zh-CN" sz="2800" dirty="0"/>
          </a:p>
          <a:p>
            <a:pPr algn="ctr"/>
            <a:r>
              <a:rPr lang="en-US" altLang="zh-CN" sz="2800" dirty="0"/>
              <a:t>CFO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B3BE32-F9BF-4C32-84D5-F83B709A4585}"/>
              </a:ext>
            </a:extLst>
          </p:cNvPr>
          <p:cNvSpPr txBox="1"/>
          <p:nvPr/>
        </p:nvSpPr>
        <p:spPr>
          <a:xfrm>
            <a:off x="6487072" y="2732689"/>
            <a:ext cx="1327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蒋书龙</a:t>
            </a:r>
            <a:endParaRPr lang="en-US" altLang="zh-CN" sz="2800" dirty="0"/>
          </a:p>
          <a:p>
            <a:pPr algn="ctr"/>
            <a:r>
              <a:rPr lang="en-US" altLang="zh-CN" sz="2800" dirty="0"/>
              <a:t>AEO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7141B6-6785-48A1-9A84-3CD1EB1BAD00}"/>
              </a:ext>
            </a:extLst>
          </p:cNvPr>
          <p:cNvSpPr txBox="1"/>
          <p:nvPr/>
        </p:nvSpPr>
        <p:spPr>
          <a:xfrm>
            <a:off x="9089993" y="2732688"/>
            <a:ext cx="1327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陈禹同</a:t>
            </a:r>
            <a:endParaRPr lang="en-US" altLang="zh-CN" sz="2800" dirty="0"/>
          </a:p>
          <a:p>
            <a:pPr algn="ctr"/>
            <a:r>
              <a:rPr lang="en-US" altLang="zh-CN" sz="2800" dirty="0"/>
              <a:t>CBO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C5D83D-A6BE-4602-B00A-61B65BAE1D37}"/>
              </a:ext>
            </a:extLst>
          </p:cNvPr>
          <p:cNvSpPr txBox="1"/>
          <p:nvPr/>
        </p:nvSpPr>
        <p:spPr>
          <a:xfrm>
            <a:off x="1747200" y="5064794"/>
            <a:ext cx="145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李嘉燊</a:t>
            </a:r>
            <a:endParaRPr lang="en-US" altLang="zh-CN" sz="2800" dirty="0"/>
          </a:p>
          <a:p>
            <a:pPr algn="ctr"/>
            <a:r>
              <a:rPr lang="en-US" altLang="zh-CN" sz="2800" dirty="0"/>
              <a:t>coo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9119E-3A08-4CE1-ADEF-F554872AC94D}"/>
              </a:ext>
            </a:extLst>
          </p:cNvPr>
          <p:cNvSpPr txBox="1"/>
          <p:nvPr/>
        </p:nvSpPr>
        <p:spPr>
          <a:xfrm>
            <a:off x="4002146" y="5064793"/>
            <a:ext cx="145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刘溢琪</a:t>
            </a:r>
            <a:endParaRPr lang="en-US" altLang="zh-CN" sz="2800" dirty="0"/>
          </a:p>
          <a:p>
            <a:pPr algn="ctr"/>
            <a:r>
              <a:rPr lang="en-US" altLang="zh-CN" sz="2800" dirty="0"/>
              <a:t>CMO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DEAEA1-8120-4606-AA0E-A0EB2FA01395}"/>
              </a:ext>
            </a:extLst>
          </p:cNvPr>
          <p:cNvSpPr txBox="1"/>
          <p:nvPr/>
        </p:nvSpPr>
        <p:spPr>
          <a:xfrm>
            <a:off x="6257092" y="5064793"/>
            <a:ext cx="1455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姜新叶</a:t>
            </a:r>
            <a:endParaRPr lang="en-US" altLang="zh-CN" sz="2800" dirty="0"/>
          </a:p>
          <a:p>
            <a:pPr algn="ctr"/>
            <a:r>
              <a:rPr lang="en-US" altLang="zh-CN" sz="2800" dirty="0"/>
              <a:t>CPO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C5BF31-911A-4739-A4CB-45E319DC114A}"/>
              </a:ext>
            </a:extLst>
          </p:cNvPr>
          <p:cNvSpPr txBox="1"/>
          <p:nvPr/>
        </p:nvSpPr>
        <p:spPr>
          <a:xfrm>
            <a:off x="8917741" y="5064793"/>
            <a:ext cx="1455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陈泱宇</a:t>
            </a:r>
            <a:endParaRPr lang="en-US" altLang="zh-CN" sz="2400" dirty="0"/>
          </a:p>
          <a:p>
            <a:pPr algn="ctr"/>
            <a:r>
              <a:rPr lang="en-US" altLang="zh-CN" sz="2400" dirty="0"/>
              <a:t>CTO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9C9D40-70FA-4AB3-8420-6837C21B81E5}"/>
              </a:ext>
            </a:extLst>
          </p:cNvPr>
          <p:cNvSpPr txBox="1"/>
          <p:nvPr/>
        </p:nvSpPr>
        <p:spPr>
          <a:xfrm>
            <a:off x="168166" y="199697"/>
            <a:ext cx="8282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俱乐部管理层一览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</a:rPr>
              <a:t>management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58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C29082-3775-4B42-B776-262A13AA0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Get online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0A6BEDC-8741-42DB-9719-E2279599C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关于远程仓库</a:t>
            </a:r>
          </a:p>
        </p:txBody>
      </p:sp>
    </p:spTree>
    <p:extLst>
      <p:ext uri="{BB962C8B-B14F-4D97-AF65-F5344CB8AC3E}">
        <p14:creationId xmlns:p14="http://schemas.microsoft.com/office/powerpoint/2010/main" val="3258853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38788-010E-4B85-8AE2-1125F5D3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Above all </a:t>
            </a:r>
            <a:r>
              <a:rPr lang="zh-CN" altLang="en-US" dirty="0"/>
              <a:t>一些提前的设置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E743A-ADF4-47D0-88BA-E2DD0A34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生成一个</a:t>
            </a:r>
            <a:r>
              <a:rPr lang="en-US" altLang="zh-CN" sz="3200" dirty="0"/>
              <a:t>SSH key:</a:t>
            </a:r>
          </a:p>
          <a:p>
            <a:pPr marL="0" indent="0">
              <a:buNone/>
            </a:pPr>
            <a:r>
              <a:rPr lang="en-US" altLang="zh-CN" sz="3200" dirty="0" err="1"/>
              <a:t>ssh</a:t>
            </a:r>
            <a:r>
              <a:rPr lang="en-US" altLang="zh-CN" sz="3200" dirty="0"/>
              <a:t>-keygen -t </a:t>
            </a:r>
            <a:r>
              <a:rPr lang="en-US" altLang="zh-CN" sz="3200" dirty="0" err="1"/>
              <a:t>rsa</a:t>
            </a:r>
            <a:r>
              <a:rPr lang="en-US" altLang="zh-CN" sz="3200" dirty="0"/>
              <a:t> -b 4096 –C ”your_email@example.com”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把这个</a:t>
            </a:r>
            <a:r>
              <a:rPr lang="en-US" altLang="zh-CN" sz="3200" dirty="0"/>
              <a:t>key</a:t>
            </a:r>
            <a:r>
              <a:rPr lang="zh-CN" altLang="en-US" sz="3200" dirty="0"/>
              <a:t>添加到你的</a:t>
            </a:r>
            <a:r>
              <a:rPr lang="en-US" altLang="zh-CN" sz="3200" dirty="0" err="1"/>
              <a:t>github</a:t>
            </a:r>
            <a:r>
              <a:rPr lang="zh-CN" altLang="en-US" sz="3200" dirty="0"/>
              <a:t>账户上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Clip&lt;~/.</a:t>
            </a:r>
            <a:r>
              <a:rPr lang="en-US" altLang="zh-CN" dirty="0" err="1"/>
              <a:t>ssh</a:t>
            </a:r>
            <a:r>
              <a:rPr lang="en-US" altLang="zh-CN" dirty="0"/>
              <a:t>/id_rsa.pub (</a:t>
            </a:r>
            <a:r>
              <a:rPr lang="zh-CN" altLang="en-US" dirty="0"/>
              <a:t>注意区分左右斜杠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登陆</a:t>
            </a:r>
            <a:r>
              <a:rPr lang="en-US" altLang="zh-CN" dirty="0" err="1"/>
              <a:t>github</a:t>
            </a:r>
            <a:r>
              <a:rPr lang="en-US" altLang="zh-CN" dirty="0"/>
              <a:t>-&gt;</a:t>
            </a:r>
            <a:r>
              <a:rPr lang="zh-CN" altLang="en-US" dirty="0"/>
              <a:t>设置</a:t>
            </a:r>
            <a:r>
              <a:rPr lang="en-US" altLang="zh-CN" dirty="0"/>
              <a:t>(settings)-&gt;SSH and GPG keys -&gt; New SSH key</a:t>
            </a:r>
          </a:p>
        </p:txBody>
      </p:sp>
    </p:spTree>
    <p:extLst>
      <p:ext uri="{BB962C8B-B14F-4D97-AF65-F5344CB8AC3E}">
        <p14:creationId xmlns:p14="http://schemas.microsoft.com/office/powerpoint/2010/main" val="4045478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3678A-DEDC-41B0-9076-1514314B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 Key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7DD12-D86A-49AC-B6EB-696C79C5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一种安全机制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请证明：你是你自己</a:t>
            </a:r>
          </a:p>
        </p:txBody>
      </p:sp>
    </p:spTree>
    <p:extLst>
      <p:ext uri="{BB962C8B-B14F-4D97-AF65-F5344CB8AC3E}">
        <p14:creationId xmlns:p14="http://schemas.microsoft.com/office/powerpoint/2010/main" val="2291801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F383A-A842-46EA-AEDD-FC40F359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推送本地的内容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69719-AA5D-4FBF-A057-516A7836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先在本地运行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git remote add origin git@github.com:</a:t>
            </a:r>
            <a:r>
              <a:rPr lang="zh-CN" altLang="en-US" dirty="0"/>
              <a:t>（你的用户名）</a:t>
            </a:r>
            <a:r>
              <a:rPr lang="en-US" altLang="zh-CN" dirty="0"/>
              <a:t>/</a:t>
            </a:r>
            <a:r>
              <a:rPr lang="en-US" altLang="zh-CN" dirty="0" err="1"/>
              <a:t>learngit.git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 </a:t>
            </a:r>
            <a:r>
              <a:rPr lang="en-US" altLang="zh-CN" dirty="0" err="1"/>
              <a:t>orgin</a:t>
            </a:r>
            <a:r>
              <a:rPr lang="zh-CN" altLang="en-US" dirty="0"/>
              <a:t>是远程库的名字 是</a:t>
            </a:r>
            <a:r>
              <a:rPr lang="en-US" altLang="zh-CN" dirty="0"/>
              <a:t>git</a:t>
            </a:r>
            <a:r>
              <a:rPr lang="zh-CN" altLang="en-US" dirty="0"/>
              <a:t>的默认叫法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推送内容：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git push -u origin master</a:t>
            </a:r>
          </a:p>
          <a:p>
            <a:pPr marL="0" indent="0">
              <a:buNone/>
            </a:pPr>
            <a:r>
              <a:rPr lang="zh-CN" altLang="en-US" dirty="0"/>
              <a:t>（把当前的</a:t>
            </a:r>
            <a:r>
              <a:rPr lang="en-US" altLang="zh-CN" dirty="0"/>
              <a:t>master</a:t>
            </a:r>
            <a:r>
              <a:rPr lang="zh-CN" altLang="en-US" dirty="0"/>
              <a:t>分支推送到远程）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500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7913214-4014-4932-92DE-555CDA9B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附录之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appendix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877A147-405E-4707-9110-541F9D5C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Git</a:t>
            </a:r>
            <a:r>
              <a:rPr lang="zh-CN" altLang="en-US" dirty="0">
                <a:cs typeface="+mn-ea"/>
                <a:sym typeface="+mn-lt"/>
              </a:rPr>
              <a:t>之使用中的小技巧：</a:t>
            </a: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/>
              <a:t>如何优雅的使用</a:t>
            </a:r>
            <a:r>
              <a:rPr lang="en-US" altLang="zh-CN" dirty="0"/>
              <a:t>Git</a:t>
            </a:r>
            <a:r>
              <a:rPr lang="zh-CN" altLang="en-US" dirty="0"/>
              <a:t>？ </a:t>
            </a:r>
            <a:r>
              <a:rPr lang="en-US" altLang="zh-CN" dirty="0"/>
              <a:t>- GitHub Daily</a:t>
            </a:r>
            <a:r>
              <a:rPr lang="zh-CN" altLang="en-US" dirty="0"/>
              <a:t>的回答 </a:t>
            </a:r>
            <a:r>
              <a:rPr lang="en-US" altLang="zh-CN" dirty="0"/>
              <a:t>- </a:t>
            </a:r>
            <a:r>
              <a:rPr lang="zh-CN" altLang="en-US" dirty="0"/>
              <a:t>知乎 </a:t>
            </a:r>
            <a:r>
              <a:rPr lang="en-US" altLang="zh-CN" dirty="0">
                <a:hlinkClick r:id="rId2"/>
              </a:rPr>
              <a:t>https://www.zhihu.com/question/20866683/answer/711725573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1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4EAAED6-76CA-4BC3-98F0-3A308CF2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816" y="946150"/>
            <a:ext cx="3205398" cy="4965700"/>
          </a:xfrm>
          <a:prstGeom prst="round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8E2ACB-C5F6-42A3-88B2-249D5CA199D1}"/>
              </a:ext>
            </a:extLst>
          </p:cNvPr>
          <p:cNvSpPr txBox="1"/>
          <p:nvPr/>
        </p:nvSpPr>
        <p:spPr>
          <a:xfrm>
            <a:off x="1397876" y="1996966"/>
            <a:ext cx="5675586" cy="2646878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6600" dirty="0"/>
              <a:t>Link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42133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5D902-73FE-40D9-9488-ABA524DB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211"/>
            <a:ext cx="9144000" cy="1109579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Be online to be collected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725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46588-2CD1-4D3C-BCA7-849D6AAB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开始交友？！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不不不，我还小。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D65A8-FF8B-4E20-ADCF-0E362D1D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229" y="4589463"/>
            <a:ext cx="10515600" cy="1500187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What is </a:t>
            </a:r>
            <a:r>
              <a:rPr lang="en-US" altLang="zh-CN" dirty="0" err="1">
                <a:cs typeface="+mn-ea"/>
                <a:sym typeface="+mn-lt"/>
              </a:rPr>
              <a:t>github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33BA82-F18E-42AF-A71D-A0F0C9AE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66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52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8345B21-2413-4A0F-BB3F-DB10D600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44" y="-63137"/>
            <a:ext cx="8177112" cy="69842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292207-70BC-43C9-980C-BF584F59F661}"/>
              </a:ext>
            </a:extLst>
          </p:cNvPr>
          <p:cNvSpPr/>
          <p:nvPr/>
        </p:nvSpPr>
        <p:spPr>
          <a:xfrm>
            <a:off x="4138863" y="1731543"/>
            <a:ext cx="6045693" cy="324471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9579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7BB30-C1FF-40E7-8BC2-9EDEB8B3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User-generate content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B0155-DE8B-4A2D-BEB4-9D5B93FD3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用户生产内容为核心</a:t>
            </a:r>
          </a:p>
        </p:txBody>
      </p:sp>
    </p:spTree>
    <p:extLst>
      <p:ext uri="{BB962C8B-B14F-4D97-AF65-F5344CB8AC3E}">
        <p14:creationId xmlns:p14="http://schemas.microsoft.com/office/powerpoint/2010/main" val="1099346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F296C-8883-4CAF-B4E2-F5F18878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ADB17-6A10-49E9-BBE8-F79B0A737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内容</a:t>
            </a:r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682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x1bcupr">
      <a:majorFont>
        <a:latin typeface="xkcd Script" panose="020F0302020204030204"/>
        <a:ea typeface="李旭科漫画体v1.0"/>
        <a:cs typeface=""/>
      </a:majorFont>
      <a:minorFont>
        <a:latin typeface="xkcd Script" panose="020F0502020204030204"/>
        <a:ea typeface="李旭科漫画体v1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764</Words>
  <Application>Microsoft Office PowerPoint</Application>
  <PresentationFormat>宽屏</PresentationFormat>
  <Paragraphs>162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Arial</vt:lpstr>
      <vt:lpstr>xkcd Script</vt:lpstr>
      <vt:lpstr>Office 主题​​</vt:lpstr>
      <vt:lpstr>Github&amp;Git</vt:lpstr>
      <vt:lpstr>PowerPoint 演示文稿</vt:lpstr>
      <vt:lpstr>PowerPoint 演示文稿</vt:lpstr>
      <vt:lpstr>PowerPoint 演示文稿</vt:lpstr>
      <vt:lpstr>Be online to be collected</vt:lpstr>
      <vt:lpstr>开始交友？！ 不不不，我还小。</vt:lpstr>
      <vt:lpstr>PowerPoint 演示文稿</vt:lpstr>
      <vt:lpstr>User-generate content</vt:lpstr>
      <vt:lpstr>content</vt:lpstr>
      <vt:lpstr>content</vt:lpstr>
      <vt:lpstr>Keep curious Keep open</vt:lpstr>
      <vt:lpstr>你说的这个GIT，香吗？</vt:lpstr>
      <vt:lpstr>GIT</vt:lpstr>
      <vt:lpstr>GIT</vt:lpstr>
      <vt:lpstr>分布式的版本控制器</vt:lpstr>
      <vt:lpstr>什么是分布式？</vt:lpstr>
      <vt:lpstr>分布式我懂了 那版本控制器呢？</vt:lpstr>
      <vt:lpstr>PowerPoint 演示文稿</vt:lpstr>
      <vt:lpstr>PowerPoint 演示文稿</vt:lpstr>
      <vt:lpstr>Let’s do something~</vt:lpstr>
      <vt:lpstr>创建版本库</vt:lpstr>
      <vt:lpstr>创建版本库</vt:lpstr>
      <vt:lpstr>创建版本库</vt:lpstr>
      <vt:lpstr>创建版本库</vt:lpstr>
      <vt:lpstr>原理 工作区、暂存区与主分支</vt:lpstr>
      <vt:lpstr>原理 工作区、暂存区与主分支</vt:lpstr>
      <vt:lpstr>版本的回退</vt:lpstr>
      <vt:lpstr>关于版本的表示</vt:lpstr>
      <vt:lpstr>回退版本时光穿梭机，开！</vt:lpstr>
      <vt:lpstr>Get online</vt:lpstr>
      <vt:lpstr>Above all 一些提前的设置</vt:lpstr>
      <vt:lpstr>SSH Key</vt:lpstr>
      <vt:lpstr>推送本地的内容</vt:lpstr>
      <vt:lpstr>附录之appendix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Github&amp;Git</dc:title>
  <dc:creator>蒋 书龙</dc:creator>
  <cp:lastModifiedBy>蒋 书龙</cp:lastModifiedBy>
  <cp:revision>6</cp:revision>
  <dcterms:created xsi:type="dcterms:W3CDTF">2019-11-24T04:40:17Z</dcterms:created>
  <dcterms:modified xsi:type="dcterms:W3CDTF">2019-11-24T05:29:31Z</dcterms:modified>
</cp:coreProperties>
</file>