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73"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0" r:id="rId17"/>
    <p:sldId id="271" r:id="rId18"/>
    <p:sldId id="274" r:id="rId19"/>
    <p:sldId id="272"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000"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8BA84-36C2-4748-9867-EB2AD36FFB68}"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A433C-895D-43B0-AE0E-9DE219E149ED}" type="slidenum">
              <a:rPr lang="en-US" smtClean="0"/>
              <a:t>‹#›</a:t>
            </a:fld>
            <a:endParaRPr lang="en-US"/>
          </a:p>
        </p:txBody>
      </p:sp>
    </p:spTree>
    <p:extLst>
      <p:ext uri="{BB962C8B-B14F-4D97-AF65-F5344CB8AC3E}">
        <p14:creationId xmlns:p14="http://schemas.microsoft.com/office/powerpoint/2010/main" val="370050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a:t>
            </a:fld>
            <a:endParaRPr lang="en-US"/>
          </a:p>
        </p:txBody>
      </p:sp>
    </p:spTree>
    <p:extLst>
      <p:ext uri="{BB962C8B-B14F-4D97-AF65-F5344CB8AC3E}">
        <p14:creationId xmlns:p14="http://schemas.microsoft.com/office/powerpoint/2010/main" val="2212833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4A433C-895D-43B0-AE0E-9DE219E149ED}" type="slidenum">
              <a:rPr lang="en-US" smtClean="0"/>
              <a:t>10</a:t>
            </a:fld>
            <a:endParaRPr lang="en-US"/>
          </a:p>
        </p:txBody>
      </p:sp>
    </p:spTree>
    <p:extLst>
      <p:ext uri="{BB962C8B-B14F-4D97-AF65-F5344CB8AC3E}">
        <p14:creationId xmlns:p14="http://schemas.microsoft.com/office/powerpoint/2010/main" val="322966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12</a:t>
            </a:fld>
            <a:endParaRPr lang="en-US"/>
          </a:p>
        </p:txBody>
      </p:sp>
    </p:spTree>
    <p:extLst>
      <p:ext uri="{BB962C8B-B14F-4D97-AF65-F5344CB8AC3E}">
        <p14:creationId xmlns:p14="http://schemas.microsoft.com/office/powerpoint/2010/main" val="469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13</a:t>
            </a:fld>
            <a:endParaRPr lang="en-US"/>
          </a:p>
        </p:txBody>
      </p:sp>
    </p:spTree>
    <p:extLst>
      <p:ext uri="{BB962C8B-B14F-4D97-AF65-F5344CB8AC3E}">
        <p14:creationId xmlns:p14="http://schemas.microsoft.com/office/powerpoint/2010/main" val="2720260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14</a:t>
            </a:fld>
            <a:endParaRPr lang="en-US"/>
          </a:p>
        </p:txBody>
      </p:sp>
    </p:spTree>
    <p:extLst>
      <p:ext uri="{BB962C8B-B14F-4D97-AF65-F5344CB8AC3E}">
        <p14:creationId xmlns:p14="http://schemas.microsoft.com/office/powerpoint/2010/main" val="3709944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15</a:t>
            </a:fld>
            <a:endParaRPr lang="en-US"/>
          </a:p>
        </p:txBody>
      </p:sp>
    </p:spTree>
    <p:extLst>
      <p:ext uri="{BB962C8B-B14F-4D97-AF65-F5344CB8AC3E}">
        <p14:creationId xmlns:p14="http://schemas.microsoft.com/office/powerpoint/2010/main" val="380668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16</a:t>
            </a:fld>
            <a:endParaRPr lang="en-US"/>
          </a:p>
        </p:txBody>
      </p:sp>
    </p:spTree>
    <p:extLst>
      <p:ext uri="{BB962C8B-B14F-4D97-AF65-F5344CB8AC3E}">
        <p14:creationId xmlns:p14="http://schemas.microsoft.com/office/powerpoint/2010/main" val="42370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17</a:t>
            </a:fld>
            <a:endParaRPr lang="en-US"/>
          </a:p>
        </p:txBody>
      </p:sp>
    </p:spTree>
    <p:extLst>
      <p:ext uri="{BB962C8B-B14F-4D97-AF65-F5344CB8AC3E}">
        <p14:creationId xmlns:p14="http://schemas.microsoft.com/office/powerpoint/2010/main" val="2468579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18</a:t>
            </a:fld>
            <a:endParaRPr lang="en-US"/>
          </a:p>
        </p:txBody>
      </p:sp>
    </p:spTree>
    <p:extLst>
      <p:ext uri="{BB962C8B-B14F-4D97-AF65-F5344CB8AC3E}">
        <p14:creationId xmlns:p14="http://schemas.microsoft.com/office/powerpoint/2010/main" val="3319184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19</a:t>
            </a:fld>
            <a:endParaRPr lang="en-US"/>
          </a:p>
        </p:txBody>
      </p:sp>
    </p:spTree>
    <p:extLst>
      <p:ext uri="{BB962C8B-B14F-4D97-AF65-F5344CB8AC3E}">
        <p14:creationId xmlns:p14="http://schemas.microsoft.com/office/powerpoint/2010/main" val="513866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20</a:t>
            </a:fld>
            <a:endParaRPr lang="en-US"/>
          </a:p>
        </p:txBody>
      </p:sp>
    </p:spTree>
    <p:extLst>
      <p:ext uri="{BB962C8B-B14F-4D97-AF65-F5344CB8AC3E}">
        <p14:creationId xmlns:p14="http://schemas.microsoft.com/office/powerpoint/2010/main" val="141395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2</a:t>
            </a:fld>
            <a:endParaRPr lang="en-US"/>
          </a:p>
        </p:txBody>
      </p:sp>
    </p:spTree>
    <p:extLst>
      <p:ext uri="{BB962C8B-B14F-4D97-AF65-F5344CB8AC3E}">
        <p14:creationId xmlns:p14="http://schemas.microsoft.com/office/powerpoint/2010/main" val="42523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3</a:t>
            </a:fld>
            <a:endParaRPr lang="en-US"/>
          </a:p>
        </p:txBody>
      </p:sp>
    </p:spTree>
    <p:extLst>
      <p:ext uri="{BB962C8B-B14F-4D97-AF65-F5344CB8AC3E}">
        <p14:creationId xmlns:p14="http://schemas.microsoft.com/office/powerpoint/2010/main" val="413761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4</a:t>
            </a:fld>
            <a:endParaRPr lang="en-US"/>
          </a:p>
        </p:txBody>
      </p:sp>
    </p:spTree>
    <p:extLst>
      <p:ext uri="{BB962C8B-B14F-4D97-AF65-F5344CB8AC3E}">
        <p14:creationId xmlns:p14="http://schemas.microsoft.com/office/powerpoint/2010/main" val="343406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effectLst/>
            </a:endParaRPr>
          </a:p>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5</a:t>
            </a:fld>
            <a:endParaRPr lang="en-US"/>
          </a:p>
        </p:txBody>
      </p:sp>
    </p:spTree>
    <p:extLst>
      <p:ext uri="{BB962C8B-B14F-4D97-AF65-F5344CB8AC3E}">
        <p14:creationId xmlns:p14="http://schemas.microsoft.com/office/powerpoint/2010/main" val="324010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6</a:t>
            </a:fld>
            <a:endParaRPr lang="en-US"/>
          </a:p>
        </p:txBody>
      </p:sp>
    </p:spTree>
    <p:extLst>
      <p:ext uri="{BB962C8B-B14F-4D97-AF65-F5344CB8AC3E}">
        <p14:creationId xmlns:p14="http://schemas.microsoft.com/office/powerpoint/2010/main" val="407241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7</a:t>
            </a:fld>
            <a:endParaRPr lang="en-US"/>
          </a:p>
        </p:txBody>
      </p:sp>
    </p:spTree>
    <p:extLst>
      <p:ext uri="{BB962C8B-B14F-4D97-AF65-F5344CB8AC3E}">
        <p14:creationId xmlns:p14="http://schemas.microsoft.com/office/powerpoint/2010/main" val="222074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8</a:t>
            </a:fld>
            <a:endParaRPr lang="en-US"/>
          </a:p>
        </p:txBody>
      </p:sp>
    </p:spTree>
    <p:extLst>
      <p:ext uri="{BB962C8B-B14F-4D97-AF65-F5344CB8AC3E}">
        <p14:creationId xmlns:p14="http://schemas.microsoft.com/office/powerpoint/2010/main" val="3393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A433C-895D-43B0-AE0E-9DE219E149ED}" type="slidenum">
              <a:rPr lang="en-US" smtClean="0"/>
              <a:t>9</a:t>
            </a:fld>
            <a:endParaRPr lang="en-US"/>
          </a:p>
        </p:txBody>
      </p:sp>
    </p:spTree>
    <p:extLst>
      <p:ext uri="{BB962C8B-B14F-4D97-AF65-F5344CB8AC3E}">
        <p14:creationId xmlns:p14="http://schemas.microsoft.com/office/powerpoint/2010/main" val="257947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267800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363527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973489-069A-4818-A22C-59A54B752E9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2911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254071-AE3F-4B8B-9F7A-E7B203200DD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1287721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254071-AE3F-4B8B-9F7A-E7B203200DD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73489-069A-4818-A22C-59A54B752E9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3788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254071-AE3F-4B8B-9F7A-E7B203200DD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2670456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9093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130796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316672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254071-AE3F-4B8B-9F7A-E7B203200DD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257230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254071-AE3F-4B8B-9F7A-E7B203200DD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213908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254071-AE3F-4B8B-9F7A-E7B203200DDF}"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152892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254071-AE3F-4B8B-9F7A-E7B203200DDF}"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357510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54071-AE3F-4B8B-9F7A-E7B203200DDF}"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421871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54071-AE3F-4B8B-9F7A-E7B203200DD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411476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54071-AE3F-4B8B-9F7A-E7B203200DD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973489-069A-4818-A22C-59A54B752E92}" type="slidenum">
              <a:rPr lang="en-US" smtClean="0"/>
              <a:t>‹#›</a:t>
            </a:fld>
            <a:endParaRPr lang="en-US"/>
          </a:p>
        </p:txBody>
      </p:sp>
    </p:spTree>
    <p:extLst>
      <p:ext uri="{BB962C8B-B14F-4D97-AF65-F5344CB8AC3E}">
        <p14:creationId xmlns:p14="http://schemas.microsoft.com/office/powerpoint/2010/main" val="221245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254071-AE3F-4B8B-9F7A-E7B203200DDF}" type="datetimeFigureOut">
              <a:rPr lang="en-US" smtClean="0"/>
              <a:t>7/25/2023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973489-069A-4818-A22C-59A54B752E92}" type="slidenum">
              <a:rPr lang="en-US" smtClean="0"/>
              <a:t>‹#›</a:t>
            </a:fld>
            <a:endParaRPr lang="en-US"/>
          </a:p>
        </p:txBody>
      </p:sp>
    </p:spTree>
    <p:extLst>
      <p:ext uri="{BB962C8B-B14F-4D97-AF65-F5344CB8AC3E}">
        <p14:creationId xmlns:p14="http://schemas.microsoft.com/office/powerpoint/2010/main" val="7313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1/10/support-vector-machinessvm-a-complete-guide-for-beginners/%0A"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scikit-learn.org/stable/modules/generated/sklearn.datasets.load_wine.html%0A" TargetMode="External"/><Relationship Id="rId5" Type="http://schemas.openxmlformats.org/officeDocument/2006/relationships/hyperlink" Target="https://builtin.com/data-science/random-forest-algorithm" TargetMode="External"/><Relationship Id="rId4" Type="http://schemas.openxmlformats.org/officeDocument/2006/relationships/hyperlink" Target="https://www.javatpoint.com/machine-learning-decision-tree-classification-algorith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442" y="1090862"/>
            <a:ext cx="10712116" cy="5504810"/>
          </a:xfrm>
        </p:spPr>
        <p:txBody>
          <a:bodyPr>
            <a:normAutofit/>
          </a:bodyPr>
          <a:lstStyle/>
          <a:p>
            <a:pPr marL="0" indent="0" algn="ctr">
              <a:buNone/>
            </a:pPr>
            <a:r>
              <a:rPr lang="en-US" sz="4600" b="1" dirty="0">
                <a:solidFill>
                  <a:schemeClr val="tx1"/>
                </a:solidFill>
                <a:latin typeface="Times New Roman" panose="02020603050405020304" pitchFamily="18" charset="0"/>
                <a:cs typeface="Times New Roman" panose="02020603050405020304" pitchFamily="18" charset="0"/>
              </a:rPr>
              <a:t>Building Machine Learning Models </a:t>
            </a:r>
          </a:p>
          <a:p>
            <a:pPr marL="0" indent="0" algn="ctr">
              <a:buNone/>
            </a:pPr>
            <a:r>
              <a:rPr lang="en-US" sz="4600" b="1" dirty="0">
                <a:solidFill>
                  <a:schemeClr val="tx1"/>
                </a:solidFill>
                <a:latin typeface="Times New Roman" panose="02020603050405020304" pitchFamily="18" charset="0"/>
                <a:cs typeface="Times New Roman" panose="02020603050405020304" pitchFamily="18" charset="0"/>
              </a:rPr>
              <a:t>For</a:t>
            </a:r>
          </a:p>
          <a:p>
            <a:pPr marL="0" indent="0" algn="ctr">
              <a:buNone/>
            </a:pPr>
            <a:r>
              <a:rPr lang="en-US" sz="4600" b="1" dirty="0">
                <a:solidFill>
                  <a:schemeClr val="tx1"/>
                </a:solidFill>
                <a:latin typeface="Times New Roman" panose="02020603050405020304" pitchFamily="18" charset="0"/>
                <a:cs typeface="Times New Roman" panose="02020603050405020304" pitchFamily="18" charset="0"/>
              </a:rPr>
              <a:t> Wine Types Classification</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							</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Group-7</a:t>
            </a:r>
          </a:p>
          <a:p>
            <a:pPr marL="0" indent="0">
              <a:buNone/>
            </a:pPr>
            <a:r>
              <a:rPr lang="en-US" dirty="0"/>
              <a:t>								</a:t>
            </a:r>
            <a:r>
              <a:rPr lang="en-US" dirty="0">
                <a:latin typeface="Times New Roman" panose="02020603050405020304" pitchFamily="18" charset="0"/>
                <a:cs typeface="Times New Roman" panose="02020603050405020304" pitchFamily="18" charset="0"/>
              </a:rPr>
              <a:t>Sreekar T-11636306</a:t>
            </a:r>
          </a:p>
          <a:p>
            <a:pPr marL="0" indent="0">
              <a:buNone/>
            </a:pPr>
            <a:r>
              <a:rPr lang="en-US" dirty="0">
                <a:latin typeface="Times New Roman" panose="02020603050405020304" pitchFamily="18" charset="0"/>
                <a:cs typeface="Times New Roman" panose="02020603050405020304" pitchFamily="18" charset="0"/>
              </a:rPr>
              <a:t>								Srinivas S-11667743</a:t>
            </a:r>
          </a:p>
        </p:txBody>
      </p:sp>
    </p:spTree>
    <p:extLst>
      <p:ext uri="{BB962C8B-B14F-4D97-AF65-F5344CB8AC3E}">
        <p14:creationId xmlns:p14="http://schemas.microsoft.com/office/powerpoint/2010/main" val="76646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624110"/>
            <a:ext cx="8911687" cy="931974"/>
          </a:xfrm>
        </p:spPr>
        <p:txBody>
          <a:bodyPr/>
          <a:lstStyle/>
          <a:p>
            <a:r>
              <a:rPr lang="en-US" b="1" dirty="0"/>
              <a:t>Design of features/Labels</a:t>
            </a:r>
          </a:p>
        </p:txBody>
      </p:sp>
      <p:sp>
        <p:nvSpPr>
          <p:cNvPr id="3" name="Content Placeholder 2"/>
          <p:cNvSpPr>
            <a:spLocks noGrp="1"/>
          </p:cNvSpPr>
          <p:nvPr>
            <p:ph idx="1"/>
          </p:nvPr>
        </p:nvSpPr>
        <p:spPr>
          <a:xfrm>
            <a:off x="2019300" y="1556084"/>
            <a:ext cx="9485312" cy="4643896"/>
          </a:xfrm>
        </p:spPr>
        <p:txBody>
          <a:bodyPr>
            <a:normAutofit/>
          </a:bodyPr>
          <a:lstStyle/>
          <a:p>
            <a:r>
              <a:rPr lang="en-US" b="1" dirty="0">
                <a:solidFill>
                  <a:schemeClr val="tx1"/>
                </a:solidFill>
              </a:rPr>
              <a:t>Features:</a:t>
            </a:r>
          </a:p>
          <a:p>
            <a:pPr marL="0" indent="0">
              <a:buNone/>
            </a:pPr>
            <a:r>
              <a:rPr lang="en-US" dirty="0">
                <a:solidFill>
                  <a:schemeClr val="tx1"/>
                </a:solidFill>
                <a:latin typeface="Times New Roman" panose="02020603050405020304" pitchFamily="18" charset="0"/>
                <a:cs typeface="Times New Roman" panose="02020603050405020304" pitchFamily="18" charset="0"/>
              </a:rPr>
              <a:t>The features of the dataset are Alcohol, Malic  Acid, Ash, </a:t>
            </a:r>
            <a:r>
              <a:rPr lang="en-US" dirty="0" err="1">
                <a:solidFill>
                  <a:schemeClr val="tx1"/>
                </a:solidFill>
                <a:latin typeface="Times New Roman" panose="02020603050405020304" pitchFamily="18" charset="0"/>
                <a:cs typeface="Times New Roman" panose="02020603050405020304" pitchFamily="18" charset="0"/>
              </a:rPr>
              <a:t>Alcalinity</a:t>
            </a:r>
            <a:r>
              <a:rPr lang="en-US" dirty="0">
                <a:solidFill>
                  <a:schemeClr val="tx1"/>
                </a:solidFill>
                <a:latin typeface="Times New Roman" panose="02020603050405020304" pitchFamily="18" charset="0"/>
                <a:cs typeface="Times New Roman" panose="02020603050405020304" pitchFamily="18" charset="0"/>
              </a:rPr>
              <a:t> of Ash, Magnesium, Total Phenols, </a:t>
            </a:r>
            <a:r>
              <a:rPr lang="en-US" dirty="0" err="1">
                <a:solidFill>
                  <a:schemeClr val="tx1"/>
                </a:solidFill>
                <a:latin typeface="Times New Roman" panose="02020603050405020304" pitchFamily="18" charset="0"/>
                <a:cs typeface="Times New Roman" panose="02020603050405020304" pitchFamily="18" charset="0"/>
              </a:rPr>
              <a:t>Flavanoids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Nonflavanoid</a:t>
            </a:r>
            <a:r>
              <a:rPr lang="en-US" dirty="0">
                <a:solidFill>
                  <a:schemeClr val="tx1"/>
                </a:solidFill>
                <a:latin typeface="Times New Roman" panose="02020603050405020304" pitchFamily="18" charset="0"/>
                <a:cs typeface="Times New Roman" panose="02020603050405020304" pitchFamily="18" charset="0"/>
              </a:rPr>
              <a:t> Phenols, Proanthocyanins, Color Intensity,Hue,OD280/OD315 of Diluted Wines, Proline.</a:t>
            </a:r>
          </a:p>
          <a:p>
            <a:r>
              <a:rPr lang="en-US" b="1" dirty="0">
                <a:solidFill>
                  <a:schemeClr val="tx1"/>
                </a:solidFill>
              </a:rPr>
              <a:t>Labels:</a:t>
            </a:r>
          </a:p>
          <a:p>
            <a:pPr marL="0" indent="0">
              <a:buNone/>
            </a:pPr>
            <a:r>
              <a:rPr lang="en-US" dirty="0">
                <a:solidFill>
                  <a:schemeClr val="tx1"/>
                </a:solidFill>
                <a:latin typeface="Times New Roman" panose="02020603050405020304" pitchFamily="18" charset="0"/>
                <a:cs typeface="Times New Roman" panose="02020603050405020304" pitchFamily="18" charset="0"/>
              </a:rPr>
              <a:t>Class 0: Wines of type 0</a:t>
            </a:r>
          </a:p>
          <a:p>
            <a:pPr marL="0" indent="0">
              <a:buNone/>
            </a:pPr>
            <a:r>
              <a:rPr lang="en-US" dirty="0">
                <a:solidFill>
                  <a:schemeClr val="tx1"/>
                </a:solidFill>
                <a:latin typeface="Times New Roman" panose="02020603050405020304" pitchFamily="18" charset="0"/>
                <a:cs typeface="Times New Roman" panose="02020603050405020304" pitchFamily="18" charset="0"/>
              </a:rPr>
              <a:t>Class 1: Wines of type 1</a:t>
            </a:r>
          </a:p>
          <a:p>
            <a:pPr marL="0" indent="0">
              <a:buNone/>
            </a:pPr>
            <a:r>
              <a:rPr lang="en-US" dirty="0">
                <a:solidFill>
                  <a:schemeClr val="tx1"/>
                </a:solidFill>
                <a:latin typeface="Times New Roman" panose="02020603050405020304" pitchFamily="18" charset="0"/>
                <a:cs typeface="Times New Roman" panose="02020603050405020304" pitchFamily="18" charset="0"/>
              </a:rPr>
              <a:t>Class 2: Wines of type 2</a:t>
            </a:r>
          </a:p>
          <a:p>
            <a:pPr marL="0" indent="0">
              <a:buNone/>
            </a:pPr>
            <a:r>
              <a:rPr lang="en-US" dirty="0">
                <a:solidFill>
                  <a:schemeClr val="tx1"/>
                </a:solidFill>
                <a:latin typeface="Times New Roman" panose="02020603050405020304" pitchFamily="18" charset="0"/>
                <a:cs typeface="Times New Roman" panose="02020603050405020304" pitchFamily="18" charset="0"/>
              </a:rPr>
              <a:t>The features reflect distinct chemical aspects of the wines, while the labels identify the sort of wine to which each instance belongs. These characteristics will be utilized to train the wine categorization models.</a:t>
            </a:r>
          </a:p>
        </p:txBody>
      </p:sp>
    </p:spTree>
    <p:extLst>
      <p:ext uri="{BB962C8B-B14F-4D97-AF65-F5344CB8AC3E}">
        <p14:creationId xmlns:p14="http://schemas.microsoft.com/office/powerpoint/2010/main" val="51087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5965-9F70-BC40-5BC3-0A5AE0944BD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7462CCF-65C9-EF9E-960D-F4BE903BC3C1}"/>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Process to convert the Raw data to machine readable data. </a:t>
            </a:r>
          </a:p>
          <a:p>
            <a:r>
              <a:rPr lang="en-US" dirty="0">
                <a:solidFill>
                  <a:schemeClr val="tx1"/>
                </a:solidFill>
                <a:latin typeface="Times New Roman" panose="02020603050405020304" pitchFamily="18" charset="0"/>
                <a:cs typeface="Times New Roman" panose="02020603050405020304" pitchFamily="18" charset="0"/>
              </a:rPr>
              <a:t>Includes data cleaning, data integration, data reduction, and data transformation.</a:t>
            </a:r>
          </a:p>
          <a:p>
            <a:r>
              <a:rPr lang="en-US" dirty="0">
                <a:solidFill>
                  <a:schemeClr val="tx1"/>
                </a:solidFill>
                <a:latin typeface="Times New Roman" panose="02020603050405020304" pitchFamily="18" charset="0"/>
                <a:cs typeface="Times New Roman" panose="02020603050405020304" pitchFamily="18" charset="0"/>
              </a:rPr>
              <a:t>Wines data is cleaned out by dropping null values.</a:t>
            </a:r>
          </a:p>
        </p:txBody>
      </p:sp>
    </p:spTree>
    <p:extLst>
      <p:ext uri="{BB962C8B-B14F-4D97-AF65-F5344CB8AC3E}">
        <p14:creationId xmlns:p14="http://schemas.microsoft.com/office/powerpoint/2010/main" val="253008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782" y="158280"/>
            <a:ext cx="7796992" cy="569343"/>
          </a:xfrm>
        </p:spPr>
        <p:txBody>
          <a:bodyPr>
            <a:normAutofit fontScale="90000"/>
          </a:bodyPr>
          <a:lstStyle/>
          <a:p>
            <a:r>
              <a:rPr lang="en-US" b="1" dirty="0"/>
              <a:t>Exploratory Data Analysis</a:t>
            </a:r>
          </a:p>
        </p:txBody>
      </p:sp>
      <p:sp>
        <p:nvSpPr>
          <p:cNvPr id="3" name="Content Placeholder 2"/>
          <p:cNvSpPr>
            <a:spLocks noGrp="1"/>
          </p:cNvSpPr>
          <p:nvPr>
            <p:ph idx="1"/>
          </p:nvPr>
        </p:nvSpPr>
        <p:spPr>
          <a:xfrm>
            <a:off x="1925782" y="831385"/>
            <a:ext cx="8915400" cy="5195230"/>
          </a:xfrm>
        </p:spPr>
        <p:txBody>
          <a:bodyPr/>
          <a:lstStyle/>
          <a:p>
            <a:pPr marL="0" indent="0">
              <a:buNone/>
            </a:pPr>
            <a:r>
              <a:rPr lang="en-US" dirty="0"/>
              <a:t>Pair plot for visualizing the relationship between different pairs of features</a:t>
            </a:r>
          </a:p>
          <a:p>
            <a:pPr marL="0" indent="0">
              <a:buNone/>
            </a:pPr>
            <a:r>
              <a:rPr lang="en-US" dirty="0"/>
              <a:t> </a:t>
            </a:r>
          </a:p>
        </p:txBody>
      </p:sp>
      <p:pic>
        <p:nvPicPr>
          <p:cNvPr id="4" name="Picture 3"/>
          <p:cNvPicPr>
            <a:picLocks noChangeAspect="1"/>
          </p:cNvPicPr>
          <p:nvPr/>
        </p:nvPicPr>
        <p:blipFill>
          <a:blip r:embed="rId3"/>
          <a:stretch>
            <a:fillRect/>
          </a:stretch>
        </p:blipFill>
        <p:spPr>
          <a:xfrm>
            <a:off x="1925783" y="1233055"/>
            <a:ext cx="9199418" cy="5369863"/>
          </a:xfrm>
          <a:prstGeom prst="rect">
            <a:avLst/>
          </a:prstGeom>
        </p:spPr>
      </p:pic>
    </p:spTree>
    <p:extLst>
      <p:ext uri="{BB962C8B-B14F-4D97-AF65-F5344CB8AC3E}">
        <p14:creationId xmlns:p14="http://schemas.microsoft.com/office/powerpoint/2010/main" val="110001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179" y="568691"/>
            <a:ext cx="8911687" cy="931974"/>
          </a:xfrm>
        </p:spPr>
        <p:txBody>
          <a:bodyPr>
            <a:normAutofit fontScale="90000"/>
          </a:bodyPr>
          <a:lstStyle/>
          <a:p>
            <a:r>
              <a:rPr lang="en-US" b="1" dirty="0"/>
              <a:t>Distribution of target classes</a:t>
            </a:r>
            <a:br>
              <a:rPr lang="en-US" b="1" dirty="0"/>
            </a:br>
            <a:endParaRPr lang="en-US" b="1" dirty="0"/>
          </a:p>
        </p:txBody>
      </p:sp>
      <p:pic>
        <p:nvPicPr>
          <p:cNvPr id="4" name="Content Placeholder 3"/>
          <p:cNvPicPr>
            <a:picLocks noGrp="1" noChangeAspect="1"/>
          </p:cNvPicPr>
          <p:nvPr>
            <p:ph idx="1"/>
          </p:nvPr>
        </p:nvPicPr>
        <p:blipFill>
          <a:blip r:embed="rId3"/>
          <a:stretch>
            <a:fillRect/>
          </a:stretch>
        </p:blipFill>
        <p:spPr>
          <a:xfrm>
            <a:off x="1997179" y="1500665"/>
            <a:ext cx="6685951" cy="4948359"/>
          </a:xfrm>
          <a:prstGeom prst="rect">
            <a:avLst/>
          </a:prstGeom>
        </p:spPr>
      </p:pic>
    </p:spTree>
    <p:extLst>
      <p:ext uri="{BB962C8B-B14F-4D97-AF65-F5344CB8AC3E}">
        <p14:creationId xmlns:p14="http://schemas.microsoft.com/office/powerpoint/2010/main" val="72795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427" y="149659"/>
            <a:ext cx="8911687" cy="756116"/>
          </a:xfrm>
        </p:spPr>
        <p:txBody>
          <a:bodyPr/>
          <a:lstStyle/>
          <a:p>
            <a:r>
              <a:rPr lang="en-US" b="1" dirty="0"/>
              <a:t>Implementation</a:t>
            </a:r>
          </a:p>
        </p:txBody>
      </p:sp>
      <p:sp>
        <p:nvSpPr>
          <p:cNvPr id="3" name="Content Placeholder 2"/>
          <p:cNvSpPr>
            <a:spLocks noGrp="1"/>
          </p:cNvSpPr>
          <p:nvPr>
            <p:ph idx="1"/>
          </p:nvPr>
        </p:nvSpPr>
        <p:spPr>
          <a:xfrm>
            <a:off x="1795427" y="952568"/>
            <a:ext cx="9199385" cy="5581289"/>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Algorithm</a:t>
            </a:r>
          </a:p>
          <a:p>
            <a:pPr marL="0" indent="0">
              <a:buNone/>
            </a:pPr>
            <a:r>
              <a:rPr lang="en-US" b="1" dirty="0">
                <a:latin typeface="Times New Roman" panose="02020603050405020304" pitchFamily="18" charset="0"/>
                <a:cs typeface="Times New Roman" panose="02020603050405020304" pitchFamily="18" charset="0"/>
              </a:rPr>
              <a:t>Decision Tree Classifier:</a:t>
            </a:r>
          </a:p>
          <a:p>
            <a:r>
              <a:rPr lang="en-US" dirty="0">
                <a:latin typeface="Times New Roman" panose="02020603050405020304" pitchFamily="18" charset="0"/>
                <a:cs typeface="Times New Roman" panose="02020603050405020304" pitchFamily="18" charset="0"/>
              </a:rPr>
              <a:t>Initialize tree.</a:t>
            </a:r>
          </a:p>
          <a:p>
            <a:r>
              <a:rPr lang="en-US" dirty="0">
                <a:latin typeface="Times New Roman" panose="02020603050405020304" pitchFamily="18" charset="0"/>
                <a:cs typeface="Times New Roman" panose="02020603050405020304" pitchFamily="18" charset="0"/>
              </a:rPr>
              <a:t>Choose the most suitable characteristic as well as threshold for every node in order to split the data based on impurity.</a:t>
            </a:r>
          </a:p>
          <a:p>
            <a:r>
              <a:rPr lang="en-US" dirty="0">
                <a:latin typeface="Times New Roman" panose="02020603050405020304" pitchFamily="18" charset="0"/>
                <a:cs typeface="Times New Roman" panose="02020603050405020304" pitchFamily="18" charset="0"/>
              </a:rPr>
              <a:t>Make the split's left and right child nodes.</a:t>
            </a:r>
          </a:p>
          <a:p>
            <a:pPr marL="0" indent="0">
              <a:buNone/>
            </a:pPr>
            <a:r>
              <a:rPr lang="en-US" b="1" dirty="0">
                <a:latin typeface="Times New Roman" panose="02020603050405020304" pitchFamily="18" charset="0"/>
                <a:cs typeface="Times New Roman" panose="02020603050405020304" pitchFamily="18" charset="0"/>
              </a:rPr>
              <a:t>Random Forest Classifier:</a:t>
            </a:r>
          </a:p>
          <a:p>
            <a:r>
              <a:rPr lang="en-US" dirty="0">
                <a:latin typeface="Times New Roman" panose="02020603050405020304" pitchFamily="18" charset="0"/>
                <a:cs typeface="Times New Roman" panose="02020603050405020304" pitchFamily="18" charset="0"/>
              </a:rPr>
              <a:t>Initialize empty list for trees.</a:t>
            </a:r>
          </a:p>
          <a:p>
            <a:r>
              <a:rPr lang="en-US" dirty="0">
                <a:latin typeface="Times New Roman" panose="02020603050405020304" pitchFamily="18" charset="0"/>
                <a:cs typeface="Times New Roman" panose="02020603050405020304" pitchFamily="18" charset="0"/>
              </a:rPr>
              <a:t>For each tree, create a random subset of data and features.</a:t>
            </a:r>
          </a:p>
          <a:p>
            <a:r>
              <a:rPr lang="en-US" dirty="0">
                <a:latin typeface="Times New Roman" panose="02020603050405020304" pitchFamily="18" charset="0"/>
                <a:cs typeface="Times New Roman" panose="02020603050405020304" pitchFamily="18" charset="0"/>
              </a:rPr>
              <a:t>Build decision tree with selected data and features.</a:t>
            </a:r>
          </a:p>
          <a:p>
            <a:r>
              <a:rPr lang="en-US" dirty="0">
                <a:latin typeface="Times New Roman" panose="02020603050405020304" pitchFamily="18" charset="0"/>
                <a:cs typeface="Times New Roman" panose="02020603050405020304" pitchFamily="18" charset="0"/>
              </a:rPr>
              <a:t>Aggregate predictions through voting (classification) or averaging (regression).</a:t>
            </a:r>
          </a:p>
          <a:p>
            <a:pPr marL="0" indent="0">
              <a:buNone/>
            </a:pPr>
            <a:r>
              <a:rPr lang="en-US" b="1" dirty="0">
                <a:latin typeface="Times New Roman" panose="02020603050405020304" pitchFamily="18" charset="0"/>
                <a:cs typeface="Times New Roman" panose="02020603050405020304" pitchFamily="18" charset="0"/>
              </a:rPr>
              <a:t>Support Vector Machine (SVM):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Initialize hyperplane parameters.</a:t>
            </a:r>
          </a:p>
          <a:p>
            <a:r>
              <a:rPr lang="en-US" dirty="0">
                <a:latin typeface="Times New Roman" panose="02020603050405020304" pitchFamily="18" charset="0"/>
                <a:cs typeface="Times New Roman" panose="02020603050405020304" pitchFamily="18" charset="0"/>
              </a:rPr>
              <a:t>For each data point, adjust </a:t>
            </a:r>
            <a:r>
              <a:rPr lang="en-US" dirty="0" err="1">
                <a:latin typeface="Times New Roman" panose="02020603050405020304" pitchFamily="18" charset="0"/>
                <a:cs typeface="Times New Roman" panose="02020603050405020304" pitchFamily="18" charset="0"/>
              </a:rPr>
              <a:t>hyperplane</a:t>
            </a:r>
            <a:r>
              <a:rPr lang="en-US" dirty="0">
                <a:latin typeface="Times New Roman" panose="02020603050405020304" pitchFamily="18" charset="0"/>
                <a:cs typeface="Times New Roman" panose="02020603050405020304" pitchFamily="18" charset="0"/>
              </a:rPr>
              <a:t> to classify correctly.</a:t>
            </a:r>
          </a:p>
          <a:p>
            <a:r>
              <a:rPr lang="en-US" dirty="0">
                <a:latin typeface="Times New Roman" panose="02020603050405020304" pitchFamily="18" charset="0"/>
                <a:cs typeface="Times New Roman" panose="02020603050405020304" pitchFamily="18" charset="0"/>
              </a:rPr>
              <a:t>Repeat until convergence or maximum iterations reached.</a:t>
            </a:r>
          </a:p>
        </p:txBody>
      </p:sp>
    </p:spTree>
    <p:extLst>
      <p:ext uri="{BB962C8B-B14F-4D97-AF65-F5344CB8AC3E}">
        <p14:creationId xmlns:p14="http://schemas.microsoft.com/office/powerpoint/2010/main" val="389567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616" y="495395"/>
            <a:ext cx="8911687" cy="902765"/>
          </a:xfrm>
        </p:spPr>
        <p:txBody>
          <a:bodyPr/>
          <a:lstStyle/>
          <a:p>
            <a:r>
              <a:rPr lang="en-US" b="1" dirty="0"/>
              <a:t>Implementation Libraries</a:t>
            </a:r>
          </a:p>
        </p:txBody>
      </p:sp>
      <p:sp>
        <p:nvSpPr>
          <p:cNvPr id="3" name="Content Placeholder 2"/>
          <p:cNvSpPr>
            <a:spLocks noGrp="1"/>
          </p:cNvSpPr>
          <p:nvPr>
            <p:ph idx="1"/>
          </p:nvPr>
        </p:nvSpPr>
        <p:spPr>
          <a:xfrm>
            <a:off x="1955616" y="1398160"/>
            <a:ext cx="8915400" cy="4530996"/>
          </a:xfrm>
        </p:spPr>
        <p:txBody>
          <a:bodyPr>
            <a:normAutofit/>
          </a:bodyPr>
          <a:lstStyle/>
          <a:p>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Pandas</a:t>
            </a:r>
          </a:p>
          <a:p>
            <a:r>
              <a:rPr lang="en-US" sz="2400" dirty="0" err="1">
                <a:latin typeface="Times New Roman" panose="02020603050405020304" pitchFamily="18" charset="0"/>
                <a:cs typeface="Times New Roman" panose="02020603050405020304" pitchFamily="18" charset="0"/>
              </a:rPr>
              <a:t>scikit</a:t>
            </a:r>
            <a:r>
              <a:rPr lang="en-US" sz="2400" dirty="0">
                <a:latin typeface="Times New Roman" panose="02020603050405020304" pitchFamily="18" charset="0"/>
                <a:cs typeface="Times New Roman" panose="02020603050405020304" pitchFamily="18" charset="0"/>
              </a:rPr>
              <a:t>-learn</a:t>
            </a:r>
          </a:p>
          <a:p>
            <a:r>
              <a:rPr lang="en-US" sz="2400" dirty="0" err="1">
                <a:latin typeface="Times New Roman" panose="02020603050405020304" pitchFamily="18" charset="0"/>
                <a:cs typeface="Times New Roman" panose="02020603050405020304" pitchFamily="18" charset="0"/>
              </a:rPr>
              <a:t>Matplotlib.pyplot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Seaborn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26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197" y="582546"/>
            <a:ext cx="8911687" cy="1280890"/>
          </a:xfrm>
        </p:spPr>
        <p:txBody>
          <a:bodyPr/>
          <a:lstStyle/>
          <a:p>
            <a:r>
              <a:rPr lang="en-US" b="1" dirty="0"/>
              <a:t>Explanation of implementation</a:t>
            </a:r>
          </a:p>
        </p:txBody>
      </p:sp>
      <p:sp>
        <p:nvSpPr>
          <p:cNvPr id="3" name="Content Placeholder 2"/>
          <p:cNvSpPr>
            <a:spLocks noGrp="1"/>
          </p:cNvSpPr>
          <p:nvPr>
            <p:ph idx="1"/>
          </p:nvPr>
        </p:nvSpPr>
        <p:spPr>
          <a:xfrm>
            <a:off x="1900197" y="1540189"/>
            <a:ext cx="8915400" cy="3777622"/>
          </a:xfrm>
        </p:spPr>
        <p:txBody>
          <a:bodyPr>
            <a:normAutofit/>
          </a:bodyPr>
          <a:lstStyle/>
          <a:p>
            <a:r>
              <a:rPr lang="en-US" sz="2200" dirty="0">
                <a:latin typeface="Times New Roman" panose="02020603050405020304" pitchFamily="18" charset="0"/>
                <a:cs typeface="Times New Roman" panose="02020603050405020304" pitchFamily="18" charset="0"/>
              </a:rPr>
              <a:t>The Wine dataset was used to train and assess three machine learning models (Decision Tree, Random Forest, and Support Vector Machine) in this implementation.</a:t>
            </a:r>
          </a:p>
          <a:p>
            <a:r>
              <a:rPr lang="en-US" sz="2200" dirty="0">
                <a:latin typeface="Times New Roman" panose="02020603050405020304" pitchFamily="18" charset="0"/>
                <a:cs typeface="Times New Roman" panose="02020603050405020304" pitchFamily="18" charset="0"/>
              </a:rPr>
              <a:t>The data was divided into 7:3 training and testing sets, and features were optionally standardized.  </a:t>
            </a:r>
          </a:p>
          <a:p>
            <a:r>
              <a:rPr lang="en-US" sz="2200" dirty="0">
                <a:latin typeface="Times New Roman" panose="02020603050405020304" pitchFamily="18" charset="0"/>
                <a:cs typeface="Times New Roman" panose="02020603050405020304" pitchFamily="18" charset="0"/>
              </a:rPr>
              <a:t>Each model was initialized, trained on the training data, and used to make forecast based on the test data. </a:t>
            </a:r>
          </a:p>
          <a:p>
            <a:r>
              <a:rPr lang="en-US" sz="2200" dirty="0">
                <a:latin typeface="Times New Roman" panose="02020603050405020304" pitchFamily="18" charset="0"/>
                <a:cs typeface="Times New Roman" panose="02020603050405020304" pitchFamily="18" charset="0"/>
              </a:rPr>
              <a:t>Model evaluation was done using accuracy scores and confusion matrix</a:t>
            </a:r>
          </a:p>
        </p:txBody>
      </p:sp>
    </p:spTree>
    <p:extLst>
      <p:ext uri="{BB962C8B-B14F-4D97-AF65-F5344CB8AC3E}">
        <p14:creationId xmlns:p14="http://schemas.microsoft.com/office/powerpoint/2010/main" val="362621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8889"/>
            <a:ext cx="8911687" cy="659258"/>
          </a:xfrm>
        </p:spPr>
        <p:txBody>
          <a:bodyPr/>
          <a:lstStyle/>
          <a:p>
            <a:r>
              <a:rPr lang="en-US" b="1" dirty="0"/>
              <a:t>Results</a:t>
            </a:r>
          </a:p>
        </p:txBody>
      </p:sp>
      <p:sp>
        <p:nvSpPr>
          <p:cNvPr id="3" name="Content Placeholder 2"/>
          <p:cNvSpPr>
            <a:spLocks noGrp="1"/>
          </p:cNvSpPr>
          <p:nvPr>
            <p:ph idx="1"/>
          </p:nvPr>
        </p:nvSpPr>
        <p:spPr>
          <a:xfrm>
            <a:off x="2589212" y="818147"/>
            <a:ext cx="8915400" cy="6039853"/>
          </a:xfrm>
        </p:spPr>
        <p:txBody>
          <a:bodyPr/>
          <a:lstStyle/>
          <a:p>
            <a:r>
              <a:rPr lang="en-US" dirty="0"/>
              <a:t>Decision Tree Accuracy: 0.96</a:t>
            </a:r>
          </a:p>
          <a:p>
            <a:r>
              <a:rPr lang="en-US" dirty="0"/>
              <a:t>Random Forest Accuracy: 1.0</a:t>
            </a:r>
          </a:p>
          <a:p>
            <a:r>
              <a:rPr lang="en-US" dirty="0"/>
              <a:t>SVM Accuracy: 0.98</a:t>
            </a:r>
          </a:p>
        </p:txBody>
      </p:sp>
      <p:pic>
        <p:nvPicPr>
          <p:cNvPr id="4" name="Picture 3"/>
          <p:cNvPicPr>
            <a:picLocks noChangeAspect="1"/>
          </p:cNvPicPr>
          <p:nvPr/>
        </p:nvPicPr>
        <p:blipFill>
          <a:blip r:embed="rId3"/>
          <a:stretch>
            <a:fillRect/>
          </a:stretch>
        </p:blipFill>
        <p:spPr>
          <a:xfrm>
            <a:off x="2757055" y="2075671"/>
            <a:ext cx="6336631" cy="4491383"/>
          </a:xfrm>
          <a:prstGeom prst="rect">
            <a:avLst/>
          </a:prstGeom>
        </p:spPr>
      </p:pic>
    </p:spTree>
    <p:extLst>
      <p:ext uri="{BB962C8B-B14F-4D97-AF65-F5344CB8AC3E}">
        <p14:creationId xmlns:p14="http://schemas.microsoft.com/office/powerpoint/2010/main" val="429168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5" y="629392"/>
            <a:ext cx="8911687" cy="750229"/>
          </a:xfrm>
        </p:spPr>
        <p:txBody>
          <a:bodyPr/>
          <a:lstStyle/>
          <a:p>
            <a:r>
              <a:rPr lang="en-US" b="1" dirty="0"/>
              <a:t>Implementation status Report</a:t>
            </a:r>
          </a:p>
        </p:txBody>
      </p:sp>
      <p:sp>
        <p:nvSpPr>
          <p:cNvPr id="3" name="Content Placeholder 2"/>
          <p:cNvSpPr>
            <a:spLocks noGrp="1"/>
          </p:cNvSpPr>
          <p:nvPr>
            <p:ph idx="1"/>
          </p:nvPr>
        </p:nvSpPr>
        <p:spPr>
          <a:xfrm>
            <a:off x="1983325" y="1346078"/>
            <a:ext cx="8915400" cy="5478379"/>
          </a:xfrm>
        </p:spPr>
        <p:txBody>
          <a:bodyPr>
            <a:normAutofit fontScale="92500" lnSpcReduction="10000"/>
          </a:bodyPr>
          <a:lstStyle/>
          <a:p>
            <a:pPr marL="0" indent="0">
              <a:buNone/>
            </a:pPr>
            <a:r>
              <a:rPr lang="en-US" dirty="0"/>
              <a:t>Work completed:</a:t>
            </a:r>
          </a:p>
          <a:p>
            <a:r>
              <a:rPr lang="en-US" dirty="0"/>
              <a:t>Successfully implemented machine learning models(Decision Tree, Random Forest, and SVM) for wine classification.</a:t>
            </a:r>
          </a:p>
          <a:p>
            <a:pPr marL="0" indent="0">
              <a:buNone/>
            </a:pPr>
            <a:r>
              <a:rPr lang="en-US" dirty="0"/>
              <a:t>Description:</a:t>
            </a:r>
          </a:p>
          <a:p>
            <a:r>
              <a:rPr lang="en-US" dirty="0"/>
              <a:t>Involved building and training three different classifier on dataset into three classes.</a:t>
            </a:r>
          </a:p>
          <a:p>
            <a:pPr marL="0" indent="0">
              <a:buNone/>
            </a:pPr>
            <a:r>
              <a:rPr lang="en-US" dirty="0"/>
              <a:t>Responsibility(Task, Person):</a:t>
            </a:r>
          </a:p>
          <a:p>
            <a:r>
              <a:rPr lang="en-US" dirty="0"/>
              <a:t>Data Preprocessing and Model Implementation (Decision Tree, Random Forest, SVM): Sreekar Thanda</a:t>
            </a:r>
          </a:p>
          <a:p>
            <a:r>
              <a:rPr lang="en-US" dirty="0"/>
              <a:t>Model Training and Evaluation and Visualization and Reporting: Srinivas </a:t>
            </a:r>
            <a:r>
              <a:rPr lang="en-US" dirty="0" err="1"/>
              <a:t>Sanku</a:t>
            </a:r>
            <a:endParaRPr lang="en-US" dirty="0"/>
          </a:p>
          <a:p>
            <a:pPr marL="0" indent="0">
              <a:buNone/>
            </a:pPr>
            <a:r>
              <a:rPr lang="en-US" dirty="0"/>
              <a:t>Contributions:</a:t>
            </a:r>
          </a:p>
          <a:p>
            <a:r>
              <a:rPr lang="en-US" dirty="0"/>
              <a:t>Srinivas </a:t>
            </a:r>
            <a:r>
              <a:rPr lang="en-US" dirty="0" err="1"/>
              <a:t>Sankula</a:t>
            </a:r>
            <a:r>
              <a:rPr lang="en-US" dirty="0"/>
              <a:t> : 50%</a:t>
            </a:r>
          </a:p>
          <a:p>
            <a:r>
              <a:rPr lang="en-US" dirty="0"/>
              <a:t>Thanda Sreekar : 50%</a:t>
            </a:r>
          </a:p>
          <a:p>
            <a:pPr marL="0" indent="0">
              <a:buNone/>
            </a:pPr>
            <a:r>
              <a:rPr lang="en-US" dirty="0"/>
              <a:t>Issues/Concerns:</a:t>
            </a:r>
          </a:p>
          <a:p>
            <a:r>
              <a:rPr lang="en-US" dirty="0"/>
              <a:t>Class imbalance</a:t>
            </a:r>
          </a:p>
          <a:p>
            <a:r>
              <a:rPr lang="en-US" dirty="0"/>
              <a:t>Dataset inconsistence</a:t>
            </a:r>
          </a:p>
          <a:p>
            <a:endParaRPr lang="en-US" dirty="0"/>
          </a:p>
          <a:p>
            <a:pPr marL="0" indent="0">
              <a:buNone/>
            </a:pPr>
            <a:endParaRPr lang="en-US" dirty="0"/>
          </a:p>
        </p:txBody>
      </p:sp>
    </p:spTree>
    <p:extLst>
      <p:ext uri="{BB962C8B-B14F-4D97-AF65-F5344CB8AC3E}">
        <p14:creationId xmlns:p14="http://schemas.microsoft.com/office/powerpoint/2010/main" val="412770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761" y="568692"/>
            <a:ext cx="8911687" cy="1280890"/>
          </a:xfrm>
        </p:spPr>
        <p:txBody>
          <a:bodyPr/>
          <a:lstStyle/>
          <a:p>
            <a:r>
              <a:rPr lang="en-US" b="1" dirty="0"/>
              <a:t>Conclusion</a:t>
            </a:r>
          </a:p>
        </p:txBody>
      </p:sp>
      <p:sp>
        <p:nvSpPr>
          <p:cNvPr id="3" name="Content Placeholder 2"/>
          <p:cNvSpPr>
            <a:spLocks noGrp="1"/>
          </p:cNvSpPr>
          <p:nvPr>
            <p:ph idx="1"/>
          </p:nvPr>
        </p:nvSpPr>
        <p:spPr>
          <a:xfrm>
            <a:off x="1938048" y="1540189"/>
            <a:ext cx="8915400" cy="37776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All models performed well in classifying wines based on chemical analysis attributes. Random Forest achieved the highest accuracy (100%), outperforming Decision Tree (96%) and SVM (98%). </a:t>
            </a:r>
          </a:p>
        </p:txBody>
      </p:sp>
    </p:spTree>
    <p:extLst>
      <p:ext uri="{BB962C8B-B14F-4D97-AF65-F5344CB8AC3E}">
        <p14:creationId xmlns:p14="http://schemas.microsoft.com/office/powerpoint/2010/main" val="156139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2589212" y="1475117"/>
            <a:ext cx="8915400" cy="4436105"/>
          </a:xfrm>
        </p:spPr>
        <p:txBody>
          <a:bodyPr>
            <a:normAutofit/>
          </a:bodyPr>
          <a:lstStyle/>
          <a:p>
            <a:r>
              <a:rPr lang="en-US" sz="2400" dirty="0">
                <a:latin typeface="Times New Roman" panose="02020603050405020304" pitchFamily="18" charset="0"/>
                <a:cs typeface="Times New Roman" panose="02020603050405020304" pitchFamily="18" charset="0"/>
              </a:rPr>
              <a:t>Explores about the machine learning models such as : Decision tree, Random forest, Support Vector Machine(SVM) to classify the wines.</a:t>
            </a:r>
          </a:p>
          <a:p>
            <a:r>
              <a:rPr lang="en-US" sz="2400" dirty="0">
                <a:latin typeface="Times New Roman" panose="02020603050405020304" pitchFamily="18" charset="0"/>
                <a:cs typeface="Times New Roman" panose="02020603050405020304" pitchFamily="18" charset="0"/>
              </a:rPr>
              <a:t>Objective is to predict the wine types</a:t>
            </a:r>
          </a:p>
          <a:p>
            <a:r>
              <a:rPr lang="en-US" sz="2400" dirty="0">
                <a:latin typeface="Times New Roman" panose="02020603050405020304" pitchFamily="18" charset="0"/>
                <a:cs typeface="Times New Roman" panose="02020603050405020304" pitchFamily="18" charset="0"/>
              </a:rPr>
              <a:t>To distinguish the performance of different type of wine by training and evaluating the models.</a:t>
            </a:r>
          </a:p>
        </p:txBody>
      </p:sp>
    </p:spTree>
    <p:extLst>
      <p:ext uri="{BB962C8B-B14F-4D97-AF65-F5344CB8AC3E}">
        <p14:creationId xmlns:p14="http://schemas.microsoft.com/office/powerpoint/2010/main" val="1858261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154403"/>
            <a:ext cx="8215745" cy="4239687"/>
          </a:xfrm>
          <a:prstGeom prst="rect">
            <a:avLst/>
          </a:prstGeom>
        </p:spPr>
        <p:txBody>
          <a:bodyPr wrap="square">
            <a:spAutoFit/>
          </a:bodyPr>
          <a:lstStyle/>
          <a:p>
            <a:pPr marL="304800" marR="0" indent="-304800">
              <a:lnSpc>
                <a:spcPct val="107000"/>
              </a:lnSpc>
              <a:spcBef>
                <a:spcPts val="0"/>
              </a:spcBef>
              <a:spcAft>
                <a:spcPts val="800"/>
              </a:spcAft>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Anshul</a:t>
            </a:r>
            <a:r>
              <a:rPr lang="en-US" dirty="0">
                <a:latin typeface="Calibri" panose="020F0502020204030204" pitchFamily="34" charset="0"/>
                <a:ea typeface="Calibri" panose="020F0502020204030204" pitchFamily="34" charset="0"/>
                <a:cs typeface="Calibri" panose="020F0502020204030204" pitchFamily="34" charset="0"/>
              </a:rPr>
              <a:t> Saini. “Guide on Support Vector Machine (SVM) Algorithm.” </a:t>
            </a:r>
            <a:r>
              <a:rPr lang="en-US" i="1" dirty="0">
                <a:latin typeface="Calibri" panose="020F0502020204030204" pitchFamily="34" charset="0"/>
                <a:ea typeface="Calibri" panose="020F0502020204030204" pitchFamily="34" charset="0"/>
                <a:cs typeface="Calibri" panose="020F0502020204030204" pitchFamily="34" charset="0"/>
              </a:rPr>
              <a:t>Analytics Vidhya.</a:t>
            </a:r>
            <a:r>
              <a:rPr lang="en-US" dirty="0">
                <a:latin typeface="Calibri" panose="020F0502020204030204" pitchFamily="34" charset="0"/>
                <a:ea typeface="Calibri" panose="020F0502020204030204" pitchFamily="34" charset="0"/>
                <a:cs typeface="Calibri" panose="020F0502020204030204" pitchFamily="34" charset="0"/>
              </a:rPr>
              <a:t>, 2023,</a:t>
            </a:r>
            <a:br>
              <a:rPr lang="en-US" dirty="0">
                <a:latin typeface="Calibri" panose="020F0502020204030204" pitchFamily="34" charset="0"/>
                <a:ea typeface="Calibri" panose="020F0502020204030204" pitchFamily="34" charset="0"/>
                <a:cs typeface="Calibri" panose="020F0502020204030204" pitchFamily="34" charset="0"/>
              </a:rPr>
            </a:br>
            <a:r>
              <a:rPr 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https://www.analyticsvidhya.com/blog/2021/10/support-vector-machinessvm-a-complete-guide-for-beginners/%0A</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04800" marR="0" indent="-304800">
              <a:lnSpc>
                <a:spcPct val="107000"/>
              </a:lnSpc>
              <a:spcBef>
                <a:spcPts val="0"/>
              </a:spcBef>
              <a:spcAft>
                <a:spcPts val="800"/>
              </a:spcAft>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JavaTpoint</a:t>
            </a:r>
            <a:r>
              <a:rPr lang="en-US" dirty="0">
                <a:latin typeface="Calibri" panose="020F0502020204030204" pitchFamily="34" charset="0"/>
                <a:ea typeface="Calibri" panose="020F0502020204030204" pitchFamily="34" charset="0"/>
                <a:cs typeface="Calibri" panose="020F0502020204030204" pitchFamily="34" charset="0"/>
              </a:rPr>
              <a:t>. “Decision Tree Classification Algorithm.” </a:t>
            </a:r>
            <a:r>
              <a:rPr lang="en-US" i="1" dirty="0" err="1">
                <a:latin typeface="Calibri" panose="020F0502020204030204" pitchFamily="34" charset="0"/>
                <a:ea typeface="Calibri" panose="020F0502020204030204" pitchFamily="34" charset="0"/>
                <a:cs typeface="Calibri" panose="020F0502020204030204" pitchFamily="34" charset="0"/>
              </a:rPr>
              <a:t>JavaTpoint</a:t>
            </a:r>
            <a:r>
              <a:rPr lang="en-US" i="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2021, </a:t>
            </a:r>
            <a:r>
              <a:rPr 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https://www.javatpoint.com/machine-learning-decision-tree-classification-algorithm</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04800" marR="0" indent="-304800">
              <a:lnSpc>
                <a:spcPct val="107000"/>
              </a:lnSpc>
              <a:spcBef>
                <a:spcPts val="0"/>
              </a:spcBef>
              <a:spcAft>
                <a:spcPts val="800"/>
              </a:spcAft>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Niklas</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Donges</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a:latin typeface="Calibri" panose="020F0502020204030204" pitchFamily="34" charset="0"/>
                <a:ea typeface="Calibri" panose="020F0502020204030204" pitchFamily="34" charset="0"/>
                <a:cs typeface="Calibri" panose="020F0502020204030204" pitchFamily="34" charset="0"/>
              </a:rPr>
              <a:t>Random Forest: A Complete Guide for Machine Learning</a:t>
            </a:r>
            <a:r>
              <a:rPr lang="en-US" dirty="0">
                <a:latin typeface="Calibri" panose="020F0502020204030204" pitchFamily="34" charset="0"/>
                <a:ea typeface="Calibri" panose="020F0502020204030204" pitchFamily="34" charset="0"/>
                <a:cs typeface="Calibri" panose="020F0502020204030204" pitchFamily="34" charset="0"/>
              </a:rPr>
              <a:t>. 2023, </a:t>
            </a:r>
            <a:r>
              <a:rPr 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https://builtin.com/data-science/random-forest-algorithm</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04800" marR="0" indent="-304800">
              <a:lnSpc>
                <a:spcPct val="107000"/>
              </a:lnSpc>
              <a:spcBef>
                <a:spcPts val="0"/>
              </a:spcBef>
              <a:spcAft>
                <a:spcPts val="800"/>
              </a:spcAft>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scikit</a:t>
            </a:r>
            <a:r>
              <a:rPr lang="en-US" dirty="0">
                <a:latin typeface="Calibri" panose="020F0502020204030204" pitchFamily="34" charset="0"/>
                <a:ea typeface="Calibri" panose="020F0502020204030204" pitchFamily="34" charset="0"/>
                <a:cs typeface="Calibri" panose="020F0502020204030204" pitchFamily="34" charset="0"/>
              </a:rPr>
              <a:t>-learn developers. “</a:t>
            </a:r>
            <a:r>
              <a:rPr lang="en-US" dirty="0" err="1">
                <a:latin typeface="Calibri" panose="020F0502020204030204" pitchFamily="34" charset="0"/>
                <a:ea typeface="Calibri" panose="020F0502020204030204" pitchFamily="34" charset="0"/>
                <a:cs typeface="Calibri" panose="020F0502020204030204" pitchFamily="34" charset="0"/>
              </a:rPr>
              <a:t>Sklearn.Datasets.Load_wine</a:t>
            </a:r>
            <a:r>
              <a:rPr lang="en-US" dirty="0">
                <a:latin typeface="Calibri" panose="020F0502020204030204" pitchFamily="34" charset="0"/>
                <a:ea typeface="Calibri" panose="020F0502020204030204" pitchFamily="34" charset="0"/>
                <a:cs typeface="Calibri" panose="020F0502020204030204" pitchFamily="34" charset="0"/>
              </a:rPr>
              <a:t>.” </a:t>
            </a:r>
            <a:r>
              <a:rPr lang="en-US" i="1" dirty="0">
                <a:latin typeface="Calibri" panose="020F0502020204030204" pitchFamily="34" charset="0"/>
                <a:ea typeface="Calibri" panose="020F0502020204030204" pitchFamily="34" charset="0"/>
                <a:cs typeface="Calibri" panose="020F0502020204030204" pitchFamily="34" charset="0"/>
              </a:rPr>
              <a:t>Scikit-Learn Developers</a:t>
            </a:r>
            <a:r>
              <a:rPr lang="en-US" dirty="0">
                <a:latin typeface="Calibri" panose="020F0502020204030204" pitchFamily="34" charset="0"/>
                <a:ea typeface="Calibri" panose="020F0502020204030204" pitchFamily="34" charset="0"/>
                <a:cs typeface="Calibri" panose="020F0502020204030204" pitchFamily="34" charset="0"/>
              </a:rPr>
              <a:t>, 2023, </a:t>
            </a:r>
            <a:br>
              <a:rPr lang="en-US" dirty="0">
                <a:latin typeface="Calibri" panose="020F0502020204030204" pitchFamily="34" charset="0"/>
                <a:ea typeface="Calibri" panose="020F0502020204030204" pitchFamily="34" charset="0"/>
                <a:cs typeface="Calibri" panose="020F0502020204030204" pitchFamily="34" charset="0"/>
              </a:rPr>
            </a:br>
            <a:r>
              <a:rPr 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https://scikit-learn.org/stable/modules/generated/sklearn.datasets.load_wine.html%0A</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03577" y="273132"/>
            <a:ext cx="2309741" cy="532903"/>
          </a:xfrm>
          <a:prstGeom prst="rect">
            <a:avLst/>
          </a:prstGeom>
        </p:spPr>
        <p:txBody>
          <a:bodyPr wrap="square">
            <a:spAutoFit/>
          </a:bodyPr>
          <a:lstStyle/>
          <a:p>
            <a:pPr>
              <a:lnSpc>
                <a:spcPct val="107000"/>
              </a:lnSpc>
              <a:spcAft>
                <a:spcPts val="800"/>
              </a:spcAft>
            </a:pPr>
            <a:r>
              <a:rPr lang="en-US" sz="2800" b="1" dirty="0">
                <a:latin typeface="Calibri" panose="020F0502020204030204" pitchFamily="34" charset="0"/>
                <a:ea typeface="Calibri" panose="020F0502020204030204" pitchFamily="34" charset="0"/>
                <a:cs typeface="Times New Roman" panose="02020603050405020304" pitchFamily="18" charset="0"/>
              </a:rPr>
              <a:t>References </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372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243" y="2454441"/>
            <a:ext cx="8915400" cy="4178675"/>
          </a:xfrm>
        </p:spPr>
        <p:txBody>
          <a:bodyPr>
            <a:normAutofit/>
          </a:bodyPr>
          <a:lstStyle/>
          <a:p>
            <a:pPr marL="0" indent="0" algn="ctr">
              <a:buNone/>
            </a:pPr>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998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56" y="640152"/>
            <a:ext cx="8911687" cy="755511"/>
          </a:xfrm>
        </p:spPr>
        <p:txBody>
          <a:bodyPr/>
          <a:lstStyle/>
          <a:p>
            <a:r>
              <a:rPr lang="en-US" b="1" dirty="0"/>
              <a:t>Problem Statement/Hypothesis</a:t>
            </a:r>
          </a:p>
        </p:txBody>
      </p:sp>
      <p:sp>
        <p:nvSpPr>
          <p:cNvPr id="3" name="Content Placeholder 2"/>
          <p:cNvSpPr>
            <a:spLocks noGrp="1"/>
          </p:cNvSpPr>
          <p:nvPr>
            <p:ph idx="1"/>
          </p:nvPr>
        </p:nvSpPr>
        <p:spPr>
          <a:xfrm>
            <a:off x="1919156" y="1588169"/>
            <a:ext cx="8915400" cy="377762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Problem statement</a:t>
            </a:r>
          </a:p>
          <a:p>
            <a:pPr marL="0" indent="0">
              <a:buNone/>
            </a:pPr>
            <a:r>
              <a:rPr lang="en-US" sz="2400" dirty="0">
                <a:latin typeface="Times New Roman" panose="02020603050405020304" pitchFamily="18" charset="0"/>
                <a:cs typeface="Times New Roman" panose="02020603050405020304" pitchFamily="18" charset="0"/>
              </a:rPr>
              <a:t>We intend to develop reliable machine learning models to categorize wines into three groups based on chemical analysis parameters.</a:t>
            </a:r>
          </a:p>
          <a:p>
            <a:pPr marL="0" indent="0">
              <a:buNone/>
            </a:pPr>
            <a:r>
              <a:rPr lang="en-US" sz="2400" b="1" dirty="0">
                <a:latin typeface="Times New Roman" panose="02020603050405020304" pitchFamily="18" charset="0"/>
                <a:cs typeface="Times New Roman" panose="02020603050405020304" pitchFamily="18" charset="0"/>
              </a:rPr>
              <a:t>Hypothesis</a:t>
            </a:r>
          </a:p>
          <a:p>
            <a:pPr marL="0" indent="0">
              <a:buNone/>
            </a:pPr>
            <a:r>
              <a:rPr lang="en-US" sz="2400" dirty="0">
                <a:latin typeface="Times New Roman" panose="02020603050405020304" pitchFamily="18" charset="0"/>
                <a:cs typeface="Times New Roman" panose="02020603050405020304" pitchFamily="18" charset="0"/>
              </a:rPr>
              <a:t>It is expected that the models such as Decision Tree, Random Forest, and Support Vector Machine (SVM) models would be able to efficiently categorize the wines based on their chemical properties.</a:t>
            </a:r>
          </a:p>
        </p:txBody>
      </p:sp>
    </p:spTree>
    <p:extLst>
      <p:ext uri="{BB962C8B-B14F-4D97-AF65-F5344CB8AC3E}">
        <p14:creationId xmlns:p14="http://schemas.microsoft.com/office/powerpoint/2010/main" val="59633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0" y="0"/>
            <a:ext cx="8911687" cy="770021"/>
          </a:xfrm>
        </p:spPr>
        <p:txBody>
          <a:bodyPr/>
          <a:lstStyle/>
          <a:p>
            <a:pPr algn="ctr"/>
            <a:r>
              <a:rPr lang="en-US" b="1" dirty="0"/>
              <a:t>Methodology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7430" y="1060311"/>
            <a:ext cx="1716505" cy="5834598"/>
          </a:xfrm>
        </p:spPr>
      </p:pic>
    </p:spTree>
    <p:extLst>
      <p:ext uri="{BB962C8B-B14F-4D97-AF65-F5344CB8AC3E}">
        <p14:creationId xmlns:p14="http://schemas.microsoft.com/office/powerpoint/2010/main" val="242764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616" y="569422"/>
            <a:ext cx="8911687" cy="691342"/>
          </a:xfrm>
        </p:spPr>
        <p:txBody>
          <a:bodyPr/>
          <a:lstStyle/>
          <a:p>
            <a:r>
              <a:rPr lang="en-US" b="1" dirty="0"/>
              <a:t>Architecture of Models Used</a:t>
            </a:r>
          </a:p>
        </p:txBody>
      </p:sp>
      <p:sp>
        <p:nvSpPr>
          <p:cNvPr id="3" name="Content Placeholder 2"/>
          <p:cNvSpPr>
            <a:spLocks noGrp="1"/>
          </p:cNvSpPr>
          <p:nvPr>
            <p:ph idx="1"/>
          </p:nvPr>
        </p:nvSpPr>
        <p:spPr>
          <a:xfrm>
            <a:off x="1955616" y="1360662"/>
            <a:ext cx="8915400" cy="3777622"/>
          </a:xfrm>
        </p:spPr>
        <p:txBody>
          <a:bodyPr>
            <a:normAutofit/>
          </a:bodyPr>
          <a:lstStyle/>
          <a:p>
            <a:r>
              <a:rPr lang="en-US" sz="2400" dirty="0">
                <a:latin typeface="Times New Roman" panose="02020603050405020304" pitchFamily="18" charset="0"/>
                <a:cs typeface="Times New Roman" panose="02020603050405020304" pitchFamily="18" charset="0"/>
              </a:rPr>
              <a:t>Decision tree classifier</a:t>
            </a:r>
          </a:p>
          <a:p>
            <a:r>
              <a:rPr lang="en-US" sz="2400" dirty="0">
                <a:latin typeface="Times New Roman" panose="02020603050405020304" pitchFamily="18" charset="0"/>
                <a:cs typeface="Times New Roman" panose="02020603050405020304" pitchFamily="18" charset="0"/>
              </a:rPr>
              <a:t>Random Forest</a:t>
            </a:r>
          </a:p>
          <a:p>
            <a:r>
              <a:rPr lang="en-US" sz="2400" dirty="0">
                <a:latin typeface="Times New Roman" panose="02020603050405020304" pitchFamily="18" charset="0"/>
                <a:cs typeface="Times New Roman" panose="02020603050405020304" pitchFamily="18" charset="0"/>
              </a:rPr>
              <a:t>Support Vector Machine</a:t>
            </a:r>
          </a:p>
        </p:txBody>
      </p:sp>
    </p:spTree>
    <p:extLst>
      <p:ext uri="{BB962C8B-B14F-4D97-AF65-F5344CB8AC3E}">
        <p14:creationId xmlns:p14="http://schemas.microsoft.com/office/powerpoint/2010/main" val="419586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327" y="624110"/>
            <a:ext cx="9440285" cy="691343"/>
          </a:xfrm>
        </p:spPr>
        <p:txBody>
          <a:bodyPr/>
          <a:lstStyle/>
          <a:p>
            <a:r>
              <a:rPr lang="en-US" b="1" dirty="0"/>
              <a:t>Decision tree Classifier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4327" y="1535668"/>
            <a:ext cx="5723098" cy="4042861"/>
          </a:xfrm>
        </p:spPr>
      </p:pic>
      <p:sp>
        <p:nvSpPr>
          <p:cNvPr id="5" name="TextBox 4"/>
          <p:cNvSpPr txBox="1"/>
          <p:nvPr/>
        </p:nvSpPr>
        <p:spPr>
          <a:xfrm>
            <a:off x="8002284" y="1557669"/>
            <a:ext cx="328746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Tree(is a tree-like model that recursively separates data into classes based on characteristics.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selects optimal features and thresholds at each node to reduce defect (for example, Gini impurity or entropy).</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Trees are simple and interpretable, suitable for classification and regression tasks. </a:t>
            </a:r>
          </a:p>
        </p:txBody>
      </p:sp>
    </p:spTree>
    <p:extLst>
      <p:ext uri="{BB962C8B-B14F-4D97-AF65-F5344CB8AC3E}">
        <p14:creationId xmlns:p14="http://schemas.microsoft.com/office/powerpoint/2010/main" val="112907437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891" y="624110"/>
            <a:ext cx="6027457" cy="640445"/>
          </a:xfrm>
        </p:spPr>
        <p:txBody>
          <a:bodyPr/>
          <a:lstStyle/>
          <a:p>
            <a:r>
              <a:rPr lang="en-US" b="1" dirty="0"/>
              <a:t>Random Forest Classifier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5891" y="1473102"/>
            <a:ext cx="5853415" cy="4356611"/>
          </a:xfrm>
        </p:spPr>
      </p:pic>
      <p:sp>
        <p:nvSpPr>
          <p:cNvPr id="5" name="TextBox 4"/>
          <p:cNvSpPr txBox="1"/>
          <p:nvPr/>
        </p:nvSpPr>
        <p:spPr>
          <a:xfrm>
            <a:off x="8133348" y="944332"/>
            <a:ext cx="3545306" cy="55390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Random Forest  is made up of many decision trees (estimators) that each generate their own forecasts.</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Every tree has been taught on an arbitrary portion of the training data and takes just a randomized sample of characteristics into consideration at every split.</a:t>
            </a:r>
          </a:p>
          <a:p>
            <a:pPr marL="285750" indent="-285750">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Random Forest lowers overfitting, enhances generalization, and becomes less susceptible to noise and outliers by aggregating predictions.</a:t>
            </a:r>
          </a:p>
        </p:txBody>
      </p:sp>
    </p:spTree>
    <p:extLst>
      <p:ext uri="{BB962C8B-B14F-4D97-AF65-F5344CB8AC3E}">
        <p14:creationId xmlns:p14="http://schemas.microsoft.com/office/powerpoint/2010/main" val="73529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80" y="624109"/>
            <a:ext cx="8911687" cy="1280890"/>
          </a:xfrm>
        </p:spPr>
        <p:txBody>
          <a:bodyPr/>
          <a:lstStyle/>
          <a:p>
            <a:r>
              <a:rPr lang="en-US" b="1" dirty="0"/>
              <a:t>Support Vector Machine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4780" y="1953489"/>
            <a:ext cx="5468916" cy="3380511"/>
          </a:xfrm>
        </p:spPr>
      </p:pic>
      <p:sp>
        <p:nvSpPr>
          <p:cNvPr id="7" name="TextBox 6"/>
          <p:cNvSpPr txBox="1"/>
          <p:nvPr/>
        </p:nvSpPr>
        <p:spPr>
          <a:xfrm>
            <a:off x="8077957" y="1264554"/>
            <a:ext cx="3528544"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maximizing the margin between support vectors, SVM determines the best hyperplane to split classes.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vectors are data points that define the location of the hyperplane and are nearest to it.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SVM is capable of handling simultaneously linear and nonlinear data by using kernel functions such as linear, polynomial, and radial basis.  </a:t>
            </a:r>
          </a:p>
        </p:txBody>
      </p:sp>
    </p:spTree>
    <p:extLst>
      <p:ext uri="{BB962C8B-B14F-4D97-AF65-F5344CB8AC3E}">
        <p14:creationId xmlns:p14="http://schemas.microsoft.com/office/powerpoint/2010/main" val="761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53" y="540982"/>
            <a:ext cx="8911687" cy="1280890"/>
          </a:xfrm>
        </p:spPr>
        <p:txBody>
          <a:bodyPr/>
          <a:lstStyle/>
          <a:p>
            <a:r>
              <a:rPr lang="en-US" b="1" dirty="0"/>
              <a:t>Dataset</a:t>
            </a:r>
          </a:p>
        </p:txBody>
      </p:sp>
      <p:sp>
        <p:nvSpPr>
          <p:cNvPr id="3" name="Content Placeholder 2"/>
          <p:cNvSpPr>
            <a:spLocks noGrp="1"/>
          </p:cNvSpPr>
          <p:nvPr>
            <p:ph idx="1"/>
          </p:nvPr>
        </p:nvSpPr>
        <p:spPr>
          <a:xfrm>
            <a:off x="1757940" y="1494103"/>
            <a:ext cx="8915400" cy="3341133"/>
          </a:xfrm>
        </p:spPr>
        <p:txBody>
          <a:bodyPr>
            <a:norm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Description:</a:t>
            </a:r>
          </a:p>
          <a:p>
            <a:r>
              <a:rPr lang="en-US" sz="2000" dirty="0">
                <a:solidFill>
                  <a:schemeClr val="tx1"/>
                </a:solidFill>
                <a:latin typeface="Times New Roman" panose="02020603050405020304" pitchFamily="18" charset="0"/>
                <a:cs typeface="Times New Roman" panose="02020603050405020304" pitchFamily="18" charset="0"/>
              </a:rPr>
              <a:t>The dataset used is Wine dataset (</a:t>
            </a:r>
            <a:r>
              <a:rPr lang="en-US" sz="2000" dirty="0" err="1">
                <a:solidFill>
                  <a:schemeClr val="tx1"/>
                </a:solidFill>
                <a:latin typeface="Times New Roman" panose="02020603050405020304" pitchFamily="18" charset="0"/>
                <a:cs typeface="Times New Roman" panose="02020603050405020304" pitchFamily="18" charset="0"/>
              </a:rPr>
              <a:t>scikit</a:t>
            </a:r>
            <a:r>
              <a:rPr lang="en-US" sz="2000" dirty="0">
                <a:solidFill>
                  <a:schemeClr val="tx1"/>
                </a:solidFill>
                <a:latin typeface="Times New Roman" panose="02020603050405020304" pitchFamily="18" charset="0"/>
                <a:cs typeface="Times New Roman" panose="02020603050405020304" pitchFamily="18" charset="0"/>
              </a:rPr>
              <a:t>-learn developers) which is popular dataset for classification task.</a:t>
            </a:r>
          </a:p>
          <a:p>
            <a:r>
              <a:rPr lang="en-US" sz="2000" dirty="0">
                <a:solidFill>
                  <a:schemeClr val="tx1"/>
                </a:solidFill>
                <a:latin typeface="Times New Roman" panose="02020603050405020304" pitchFamily="18" charset="0"/>
                <a:cs typeface="Times New Roman" panose="02020603050405020304" pitchFamily="18" charset="0"/>
              </a:rPr>
              <a:t>Includes chemical analysis attributes for three different types of wines (classes).</a:t>
            </a:r>
          </a:p>
          <a:p>
            <a:r>
              <a:rPr lang="en-US" sz="2000" dirty="0">
                <a:solidFill>
                  <a:schemeClr val="tx1"/>
                </a:solidFill>
                <a:latin typeface="Times New Roman" panose="02020603050405020304" pitchFamily="18" charset="0"/>
                <a:cs typeface="Times New Roman" panose="02020603050405020304" pitchFamily="18" charset="0"/>
              </a:rPr>
              <a:t>total of 178 occurrences (samples) in the dataset. </a:t>
            </a:r>
          </a:p>
          <a:p>
            <a:r>
              <a:rPr lang="en-US" sz="2000" dirty="0">
                <a:solidFill>
                  <a:schemeClr val="tx1"/>
                </a:solidFill>
                <a:latin typeface="Times New Roman" panose="02020603050405020304" pitchFamily="18" charset="0"/>
                <a:cs typeface="Times New Roman" panose="02020603050405020304" pitchFamily="18" charset="0"/>
              </a:rPr>
              <a:t>Each instance includes 13 characteristics that reflect various chemical qualities, and the target variable is made up of three classes that represent distinct wine varieties.</a:t>
            </a:r>
          </a:p>
        </p:txBody>
      </p:sp>
    </p:spTree>
    <p:extLst>
      <p:ext uri="{BB962C8B-B14F-4D97-AF65-F5344CB8AC3E}">
        <p14:creationId xmlns:p14="http://schemas.microsoft.com/office/powerpoint/2010/main" val="25671131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489</TotalTime>
  <Words>1088</Words>
  <Application>Microsoft Office PowerPoint</Application>
  <PresentationFormat>Widescreen</PresentationFormat>
  <Paragraphs>131</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PowerPoint Presentation</vt:lpstr>
      <vt:lpstr>Introduction</vt:lpstr>
      <vt:lpstr>Problem Statement/Hypothesis</vt:lpstr>
      <vt:lpstr>Methodology</vt:lpstr>
      <vt:lpstr>Architecture of Models Used</vt:lpstr>
      <vt:lpstr>Decision tree Classifier</vt:lpstr>
      <vt:lpstr>Random Forest Classifier</vt:lpstr>
      <vt:lpstr>Support Vector Machine</vt:lpstr>
      <vt:lpstr>Dataset</vt:lpstr>
      <vt:lpstr>Design of features/Labels</vt:lpstr>
      <vt:lpstr>Data Preprocessing</vt:lpstr>
      <vt:lpstr>Exploratory Data Analysis</vt:lpstr>
      <vt:lpstr>Distribution of target classes </vt:lpstr>
      <vt:lpstr>Implementation</vt:lpstr>
      <vt:lpstr>Implementation Libraries</vt:lpstr>
      <vt:lpstr>Explanation of implementation</vt:lpstr>
      <vt:lpstr>Results</vt:lpstr>
      <vt:lpstr>Implementation status Report</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Sreekar</dc:creator>
  <cp:lastModifiedBy>Sreekar Thanda</cp:lastModifiedBy>
  <cp:revision>7</cp:revision>
  <dcterms:created xsi:type="dcterms:W3CDTF">2023-07-21T07:19:15Z</dcterms:created>
  <dcterms:modified xsi:type="dcterms:W3CDTF">2023-07-26T00:57:14Z</dcterms:modified>
</cp:coreProperties>
</file>