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70"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T.jothi</a:t>
            </a:r>
            <a:r>
              <a:rPr lang="en-US" sz="2400" dirty="0"/>
              <a:t> Lakshmi </a:t>
            </a:r>
          </a:p>
          <a:p>
            <a:r>
              <a:rPr lang="en-US" sz="2400" dirty="0"/>
              <a:t>REGISTER NO:</a:t>
            </a:r>
            <a:r>
              <a:rPr lang="en-AU" sz="2400" dirty="0"/>
              <a:t>312220813</a:t>
            </a:r>
            <a:endParaRPr lang="en-US" sz="2400" dirty="0"/>
          </a:p>
          <a:p>
            <a:r>
              <a:rPr lang="en-US" sz="2400" dirty="0"/>
              <a:t>DEPARTMENT:</a:t>
            </a:r>
            <a:r>
              <a:rPr lang="en-AU" sz="2400" dirty="0"/>
              <a:t> </a:t>
            </a:r>
            <a:r>
              <a:rPr lang="en-AU" sz="2400" dirty="0" err="1"/>
              <a:t>B.Com</a:t>
            </a:r>
            <a:r>
              <a:rPr lang="en-AU" sz="2400" dirty="0"/>
              <a:t>(commerce)</a:t>
            </a:r>
            <a:endParaRPr lang="en-US" sz="2400" dirty="0"/>
          </a:p>
          <a:p>
            <a:r>
              <a:rPr lang="en-US" sz="2400" dirty="0"/>
              <a:t>COLLEGE</a:t>
            </a:r>
            <a:r>
              <a:rPr lang="en-AU" sz="2400" dirty="0"/>
              <a:t>: Government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BC9485F5-9829-1C49-FEBF-1E1D83AC9812}"/>
              </a:ext>
            </a:extLst>
          </p:cNvPr>
          <p:cNvSpPr txBox="1"/>
          <p:nvPr/>
        </p:nvSpPr>
        <p:spPr>
          <a:xfrm>
            <a:off x="625079" y="1410888"/>
            <a:ext cx="7947421" cy="2862322"/>
          </a:xfrm>
          <a:prstGeom prst="rect">
            <a:avLst/>
          </a:prstGeom>
          <a:noFill/>
        </p:spPr>
        <p:txBody>
          <a:bodyPr wrap="square">
            <a:spAutoFit/>
          </a:bodyPr>
          <a:lstStyle/>
          <a:p>
            <a:r>
              <a:rPr lang="en-AU" b="1" dirty="0"/>
              <a:t>1.</a:t>
            </a:r>
            <a:r>
              <a:rPr lang="en-US" b="1" dirty="0"/>
              <a:t>Key</a:t>
            </a:r>
            <a:r>
              <a:rPr lang="en-US" dirty="0"/>
              <a:t> </a:t>
            </a:r>
            <a:r>
              <a:rPr lang="en-US" b="1" dirty="0"/>
              <a:t>Findings</a:t>
            </a:r>
            <a:r>
              <a:rPr lang="en-US" dirty="0"/>
              <a:t>: </a:t>
            </a:r>
            <a:r>
              <a:rPr lang="en-AU" dirty="0"/>
              <a:t> </a:t>
            </a:r>
            <a:r>
              <a:rPr lang="en-US" dirty="0"/>
              <a:t>Main insights or patterns discovered in the data.</a:t>
            </a:r>
            <a:endParaRPr lang="en-AU" dirty="0"/>
          </a:p>
          <a:p>
            <a:endParaRPr lang="en-AU" dirty="0"/>
          </a:p>
          <a:p>
            <a:r>
              <a:rPr lang="en-AU" dirty="0"/>
              <a:t>2.</a:t>
            </a:r>
            <a:r>
              <a:rPr lang="en-AU" b="1" dirty="0"/>
              <a:t>Impact</a:t>
            </a:r>
            <a:r>
              <a:rPr lang="en-AU" dirty="0"/>
              <a:t> :</a:t>
            </a:r>
            <a:r>
              <a:rPr lang="en-US" dirty="0"/>
              <a:t>How these findings affect the business or research goals</a:t>
            </a:r>
            <a:endParaRPr lang="en-AU" dirty="0"/>
          </a:p>
          <a:p>
            <a:endParaRPr lang="en-AU" dirty="0"/>
          </a:p>
          <a:p>
            <a:r>
              <a:rPr lang="en-AU" dirty="0"/>
              <a:t>3</a:t>
            </a:r>
            <a:r>
              <a:rPr lang="en-US" dirty="0"/>
              <a:t>. </a:t>
            </a:r>
            <a:r>
              <a:rPr lang="en-US" b="1" dirty="0"/>
              <a:t>Visualizations</a:t>
            </a:r>
            <a:r>
              <a:rPr lang="en-AU" dirty="0"/>
              <a:t>:</a:t>
            </a:r>
            <a:r>
              <a:rPr lang="en-US" dirty="0"/>
              <a:t> Key charts or graphs that illustrate the findings.</a:t>
            </a:r>
            <a:endParaRPr lang="en-AU" dirty="0"/>
          </a:p>
          <a:p>
            <a:endParaRPr lang="en-AU" dirty="0"/>
          </a:p>
          <a:p>
            <a:r>
              <a:rPr lang="en-US" dirty="0"/>
              <a:t>4. </a:t>
            </a:r>
            <a:r>
              <a:rPr lang="en-US" b="1" dirty="0"/>
              <a:t>Recommendations</a:t>
            </a:r>
            <a:r>
              <a:rPr lang="en-US" dirty="0"/>
              <a:t>: Suggested actions based on the analysis.</a:t>
            </a:r>
            <a:endParaRPr lang="en-AU" dirty="0"/>
          </a:p>
          <a:p>
            <a:endParaRPr lang="en-AU" dirty="0"/>
          </a:p>
          <a:p>
            <a:r>
              <a:rPr lang="en-US" dirty="0"/>
              <a:t>5. </a:t>
            </a:r>
            <a:r>
              <a:rPr lang="en-US" b="1" dirty="0"/>
              <a:t>Model</a:t>
            </a:r>
            <a:r>
              <a:rPr lang="en-US" dirty="0"/>
              <a:t> </a:t>
            </a:r>
            <a:r>
              <a:rPr lang="en-US" b="1" dirty="0"/>
              <a:t>Performance</a:t>
            </a:r>
            <a:r>
              <a:rPr lang="en-US" dirty="0"/>
              <a:t>: Accuracy or effectiveness of predictive models </a:t>
            </a:r>
            <a:r>
              <a:rPr lang="en-US" dirty="0" err="1"/>
              <a:t>used.The</a:t>
            </a:r>
            <a:r>
              <a:rPr lang="en-US" dirty="0"/>
              <a:t> summary should focus on the most significant insights and their implications.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3B2D0-4143-34A8-8EB6-B3579548A481}"/>
              </a:ext>
            </a:extLst>
          </p:cNvPr>
          <p:cNvSpPr txBox="1"/>
          <p:nvPr/>
        </p:nvSpPr>
        <p:spPr>
          <a:xfrm>
            <a:off x="755331" y="1143634"/>
            <a:ext cx="7334965" cy="5078313"/>
          </a:xfrm>
          <a:prstGeom prst="rect">
            <a:avLst/>
          </a:prstGeom>
          <a:noFill/>
        </p:spPr>
        <p:txBody>
          <a:bodyPr wrap="square">
            <a:spAutoFit/>
          </a:bodyPr>
          <a:lstStyle/>
          <a:p>
            <a:r>
              <a:rPr lang="en-US" dirty="0"/>
              <a:t>A data science analysis conclusion typically includes</a:t>
            </a:r>
            <a:r>
              <a:rPr lang="en-AU" dirty="0"/>
              <a:t>:</a:t>
            </a:r>
          </a:p>
          <a:p>
            <a:endParaRPr lang="en-AU" dirty="0"/>
          </a:p>
          <a:p>
            <a:pPr marL="342900" indent="-342900">
              <a:buAutoNum type="arabicPeriod"/>
            </a:pPr>
            <a:r>
              <a:rPr lang="en-US" b="1" dirty="0"/>
              <a:t>Summary</a:t>
            </a:r>
            <a:r>
              <a:rPr lang="en-US" dirty="0"/>
              <a:t> </a:t>
            </a:r>
            <a:r>
              <a:rPr lang="en-US" b="1" dirty="0"/>
              <a:t>of</a:t>
            </a:r>
            <a:r>
              <a:rPr lang="en-US" dirty="0"/>
              <a:t> </a:t>
            </a:r>
            <a:r>
              <a:rPr lang="en-US" b="1" dirty="0"/>
              <a:t>Findings</a:t>
            </a:r>
            <a:r>
              <a:rPr lang="en-AU" dirty="0"/>
              <a:t>l:</a:t>
            </a:r>
            <a:r>
              <a:rPr lang="en-US" dirty="0"/>
              <a:t> </a:t>
            </a:r>
            <a:r>
              <a:rPr lang="en-AU" dirty="0"/>
              <a:t> </a:t>
            </a:r>
            <a:r>
              <a:rPr lang="en-US" dirty="0"/>
              <a:t>Recap the main insights and patterns discovered</a:t>
            </a:r>
            <a:r>
              <a:rPr lang="en-AU" dirty="0"/>
              <a:t>.</a:t>
            </a:r>
          </a:p>
          <a:p>
            <a:pPr marL="342900" indent="-342900">
              <a:buAutoNum type="arabicPeriod"/>
            </a:pPr>
            <a:endParaRPr lang="en-AU" dirty="0"/>
          </a:p>
          <a:p>
            <a:pPr marL="342900" indent="-342900">
              <a:buAutoNum type="arabicPeriod"/>
            </a:pPr>
            <a:r>
              <a:rPr lang="en-US" b="1" dirty="0"/>
              <a:t>Implications</a:t>
            </a:r>
            <a:r>
              <a:rPr lang="en-US" dirty="0"/>
              <a:t>: </a:t>
            </a:r>
            <a:r>
              <a:rPr lang="en-AU" dirty="0"/>
              <a:t> </a:t>
            </a:r>
            <a:r>
              <a:rPr lang="en-US" dirty="0"/>
              <a:t>Discuss the impact of these findings on the problem or objective at hand</a:t>
            </a:r>
            <a:endParaRPr lang="en-AU" dirty="0"/>
          </a:p>
          <a:p>
            <a:pPr marL="342900" indent="-342900">
              <a:buAutoNum type="arabicPeriod"/>
            </a:pPr>
            <a:endParaRPr lang="en-AU" dirty="0"/>
          </a:p>
          <a:p>
            <a:pPr marL="342900" indent="-342900">
              <a:buAutoNum type="arabicPeriod"/>
            </a:pPr>
            <a:r>
              <a:rPr lang="en-US" b="1" dirty="0"/>
              <a:t>Recommendations</a:t>
            </a:r>
            <a:r>
              <a:rPr lang="en-US" dirty="0"/>
              <a:t>: Offer actionable steps or decisions based on the analysis.</a:t>
            </a:r>
            <a:endParaRPr lang="en-AU" dirty="0"/>
          </a:p>
          <a:p>
            <a:pPr marL="342900" indent="-342900">
              <a:buAutoNum type="arabicPeriod"/>
            </a:pPr>
            <a:endParaRPr lang="en-AU" dirty="0"/>
          </a:p>
          <a:p>
            <a:pPr marL="342900" indent="-342900">
              <a:buAutoNum type="arabicPeriod"/>
            </a:pPr>
            <a:r>
              <a:rPr lang="en-US" b="1" dirty="0"/>
              <a:t>Limitations</a:t>
            </a:r>
            <a:r>
              <a:rPr lang="en-US" dirty="0"/>
              <a:t>: Acknowledge any limitations or assumptions made during the analysis.</a:t>
            </a:r>
            <a:endParaRPr lang="en-AU" dirty="0"/>
          </a:p>
          <a:p>
            <a:pPr marL="342900" indent="-342900">
              <a:buAutoNum type="arabicPeriod"/>
            </a:pPr>
            <a:endParaRPr lang="en-AU" dirty="0"/>
          </a:p>
          <a:p>
            <a:pPr marL="342900" indent="-342900">
              <a:buAutoNum type="arabicPeriod"/>
            </a:pPr>
            <a:r>
              <a:rPr lang="en-US" b="1" dirty="0"/>
              <a:t>Future</a:t>
            </a:r>
            <a:r>
              <a:rPr lang="en-US" dirty="0"/>
              <a:t> </a:t>
            </a:r>
            <a:r>
              <a:rPr lang="en-US" b="1" dirty="0"/>
              <a:t>Work</a:t>
            </a:r>
            <a:r>
              <a:rPr lang="en-US" dirty="0"/>
              <a:t>: Suggest areas for further research or analysis to build on the current findings</a:t>
            </a:r>
            <a:endParaRPr lang="en-AU" dirty="0"/>
          </a:p>
          <a:p>
            <a:endParaRPr lang="en-AU" dirty="0"/>
          </a:p>
          <a:p>
            <a:r>
              <a:rPr lang="en-US" dirty="0"/>
              <a:t> conclusion provides a clear summary of what the data reveals and how it can be used to inform decisions or further investigations.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AU" sz="4400" b="1" dirty="0">
                <a:solidFill>
                  <a:srgbClr val="0F0F0F"/>
                </a:solidFill>
                <a:latin typeface="Times New Roman" panose="02020603050405020304" pitchFamily="18" charset="0"/>
                <a:cs typeface="Times New Roman" panose="02020603050405020304" pitchFamily="18" charset="0"/>
              </a:rPr>
              <a:t>data science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AB7184-6CDF-9925-D2C2-76A6F2412828}"/>
              </a:ext>
            </a:extLst>
          </p:cNvPr>
          <p:cNvSpPr txBox="1"/>
          <p:nvPr/>
        </p:nvSpPr>
        <p:spPr>
          <a:xfrm rot="10800000" flipV="1">
            <a:off x="786923" y="1240183"/>
            <a:ext cx="6143625" cy="5355312"/>
          </a:xfrm>
          <a:prstGeom prst="rect">
            <a:avLst/>
          </a:prstGeom>
          <a:noFill/>
        </p:spPr>
        <p:txBody>
          <a:bodyPr wrap="square">
            <a:spAutoFit/>
          </a:bodyPr>
          <a:lstStyle/>
          <a:p>
            <a:r>
              <a:rPr lang="en-US" dirty="0"/>
              <a:t>Problem Statement</a:t>
            </a:r>
            <a:endParaRPr lang="en-AU" dirty="0"/>
          </a:p>
          <a:p>
            <a:endParaRPr lang="en-AU" dirty="0"/>
          </a:p>
          <a:p>
            <a:r>
              <a:rPr lang="en-AU" b="1" dirty="0"/>
              <a:t>Objective</a:t>
            </a:r>
            <a:r>
              <a:rPr lang="en-US" dirty="0"/>
              <a:t>: To predict customer churn for a subscription-based online service, aiming to identify customers who are likely to cancel their subscription within the next 3 months. This will help the company to take proactive measures, such as offering discounts or personalized services, to retain these customers.</a:t>
            </a:r>
            <a:endParaRPr lang="en-AU" dirty="0"/>
          </a:p>
          <a:p>
            <a:endParaRPr lang="en-AU" b="1" dirty="0"/>
          </a:p>
          <a:p>
            <a:r>
              <a:rPr lang="en-US" b="1" dirty="0"/>
              <a:t>Dataset</a:t>
            </a:r>
            <a:r>
              <a:rPr lang="en-AU" dirty="0"/>
              <a:t>:</a:t>
            </a:r>
            <a:r>
              <a:rPr lang="en-US" dirty="0"/>
              <a:t> The dataset consists of customer information collected over the past two years, including:- Customer </a:t>
            </a:r>
            <a:r>
              <a:rPr lang="en-US" b="1" dirty="0"/>
              <a:t>Demographics</a:t>
            </a:r>
            <a:r>
              <a:rPr lang="en-US" dirty="0"/>
              <a:t>: Age, gender, location, income level, etc.</a:t>
            </a:r>
            <a:endParaRPr lang="en-AU" dirty="0"/>
          </a:p>
          <a:p>
            <a:r>
              <a:rPr lang="en-US" b="1" dirty="0"/>
              <a:t>Subscription</a:t>
            </a:r>
            <a:r>
              <a:rPr lang="en-US" dirty="0"/>
              <a:t> </a:t>
            </a:r>
            <a:r>
              <a:rPr lang="en-US" b="1" dirty="0" err="1"/>
              <a:t>Details</a:t>
            </a:r>
            <a:r>
              <a:rPr lang="en-US" dirty="0" err="1"/>
              <a:t>:Subscription</a:t>
            </a:r>
            <a:r>
              <a:rPr lang="en-US" dirty="0"/>
              <a:t> start date, type of subscription, payment frequency, </a:t>
            </a:r>
            <a:r>
              <a:rPr lang="en-US" dirty="0" err="1"/>
              <a:t>etc</a:t>
            </a:r>
            <a:r>
              <a:rPr lang="en-AU" dirty="0"/>
              <a:t>.</a:t>
            </a:r>
          </a:p>
          <a:p>
            <a:r>
              <a:rPr lang="en-US" b="1" dirty="0"/>
              <a:t>Customer</a:t>
            </a:r>
            <a:r>
              <a:rPr lang="en-US" dirty="0"/>
              <a:t> </a:t>
            </a:r>
            <a:r>
              <a:rPr lang="en-US" b="1" dirty="0" err="1"/>
              <a:t>Interaction</a:t>
            </a:r>
            <a:r>
              <a:rPr lang="en-US" dirty="0" err="1"/>
              <a:t>:Login</a:t>
            </a:r>
            <a:r>
              <a:rPr lang="en-US" dirty="0"/>
              <a:t> frequency, usage patterns, customer support tickets, etc.</a:t>
            </a:r>
            <a:endParaRPr lang="en-AU" dirty="0"/>
          </a:p>
          <a:p>
            <a:r>
              <a:rPr lang="en-US" b="1" dirty="0"/>
              <a:t>Payment</a:t>
            </a:r>
            <a:r>
              <a:rPr lang="en-US" dirty="0"/>
              <a:t> </a:t>
            </a:r>
            <a:r>
              <a:rPr lang="en-US" dirty="0" err="1"/>
              <a:t>History:On-time</a:t>
            </a:r>
            <a:r>
              <a:rPr lang="en-US" dirty="0"/>
              <a:t> payments, missed payments, payment method, etc.</a:t>
            </a:r>
            <a:endParaRPr lang="en-AU" dirty="0"/>
          </a:p>
          <a:p>
            <a:r>
              <a:rPr lang="en-US" b="1" dirty="0"/>
              <a:t>Churn</a:t>
            </a:r>
            <a:r>
              <a:rPr lang="en-US" dirty="0"/>
              <a:t> </a:t>
            </a:r>
            <a:r>
              <a:rPr lang="en-US" b="1" dirty="0"/>
              <a:t>Indicator</a:t>
            </a:r>
            <a:r>
              <a:rPr lang="en-US" dirty="0"/>
              <a:t>: Whether the customer has churned or not (binary target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739773" y="369561"/>
            <a:ext cx="611822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8162" y="660797"/>
            <a:ext cx="8401131" cy="6370975"/>
          </a:xfrm>
          <a:prstGeom prst="rect">
            <a:avLst/>
          </a:prstGeom>
          <a:noFill/>
        </p:spPr>
        <p:txBody>
          <a:bodyPr wrap="square" rtlCol="0">
            <a:spAutoFit/>
          </a:bodyPr>
          <a:lstStyle/>
          <a:p>
            <a:pPr algn="l"/>
            <a:r>
              <a:rPr lang="en-AU" sz="2400" b="0" i="0" dirty="0">
                <a:solidFill>
                  <a:srgbClr val="0D0D0D"/>
                </a:solidFill>
                <a:effectLst/>
                <a:latin typeface="Times New Roman" panose="02020603050405020304" pitchFamily="18" charset="0"/>
                <a:cs typeface="Times New Roman" panose="02020603050405020304" pitchFamily="18" charset="0"/>
              </a:rPr>
              <a:t>
1. </a:t>
            </a:r>
            <a:r>
              <a:rPr lang="en-AU" sz="2400" b="1" i="0" dirty="0">
                <a:solidFill>
                  <a:srgbClr val="0D0D0D"/>
                </a:solidFill>
                <a:effectLst/>
                <a:latin typeface="Times New Roman" panose="02020603050405020304" pitchFamily="18" charset="0"/>
                <a:cs typeface="Times New Roman" panose="02020603050405020304" pitchFamily="18" charset="0"/>
              </a:rPr>
              <a:t>Problem</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Definition</a:t>
            </a:r>
            <a:r>
              <a:rPr lang="en-AU" sz="2400" b="0" i="0" dirty="0">
                <a:solidFill>
                  <a:srgbClr val="0D0D0D"/>
                </a:solidFill>
                <a:effectLst/>
                <a:latin typeface="Times New Roman" panose="02020603050405020304" pitchFamily="18" charset="0"/>
                <a:cs typeface="Times New Roman" panose="02020603050405020304" pitchFamily="18" charset="0"/>
              </a:rPr>
              <a:t>: clearly  define the problem or question you aim to answer.
2.</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 Collection</a:t>
            </a:r>
            <a:r>
              <a:rPr lang="en-AU" sz="2400" b="0" i="0" dirty="0">
                <a:solidFill>
                  <a:srgbClr val="0D0D0D"/>
                </a:solidFill>
                <a:effectLst/>
                <a:latin typeface="Times New Roman" panose="02020603050405020304" pitchFamily="18" charset="0"/>
                <a:cs typeface="Times New Roman" panose="02020603050405020304" pitchFamily="18" charset="0"/>
              </a:rPr>
              <a:t>:  Gather  relevant data from various sources.
3.</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Cleaning</a:t>
            </a:r>
            <a:r>
              <a:rPr lang="en-AU" sz="2400" b="0" i="0" dirty="0">
                <a:solidFill>
                  <a:srgbClr val="0D0D0D"/>
                </a:solidFill>
                <a:effectLst/>
                <a:latin typeface="Times New Roman" panose="02020603050405020304" pitchFamily="18" charset="0"/>
                <a:cs typeface="Times New Roman" panose="02020603050405020304" pitchFamily="18" charset="0"/>
              </a:rPr>
              <a:t>: Process and clean the data to handle missing values, outliers, and inconsistencies.
4. </a:t>
            </a:r>
            <a:r>
              <a:rPr lang="en-AU" sz="2400" b="1" i="0" dirty="0">
                <a:solidFill>
                  <a:srgbClr val="0D0D0D"/>
                </a:solidFill>
                <a:effectLst/>
                <a:latin typeface="Times New Roman" panose="02020603050405020304" pitchFamily="18" charset="0"/>
                <a:cs typeface="Times New Roman" panose="02020603050405020304" pitchFamily="18" charset="0"/>
              </a:rPr>
              <a:t>Exploratory</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Analysis</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EDA</a:t>
            </a:r>
            <a:r>
              <a:rPr lang="en-AU" sz="2400" b="0" i="0" dirty="0">
                <a:solidFill>
                  <a:srgbClr val="0D0D0D"/>
                </a:solidFill>
                <a:effectLst/>
                <a:latin typeface="Times New Roman" panose="02020603050405020304" pitchFamily="18" charset="0"/>
                <a:cs typeface="Times New Roman" panose="02020603050405020304" pitchFamily="18" charset="0"/>
              </a:rPr>
              <a:t>):  Analysis  the data to identify patterns, trends, and relationships.
5. </a:t>
            </a:r>
            <a:r>
              <a:rPr lang="en-AU" sz="2400" b="1" dirty="0">
                <a:solidFill>
                  <a:srgbClr val="0D0D0D"/>
                </a:solidFill>
                <a:latin typeface="Times New Roman" panose="02020603050405020304" pitchFamily="18" charset="0"/>
                <a:cs typeface="Times New Roman" panose="02020603050405020304" pitchFamily="18" charset="0"/>
              </a:rPr>
              <a:t>Modelling:</a:t>
            </a:r>
            <a:r>
              <a:rPr lang="en-AU" sz="2400" b="0" i="0" dirty="0">
                <a:solidFill>
                  <a:srgbClr val="0D0D0D"/>
                </a:solidFill>
                <a:effectLst/>
                <a:latin typeface="Times New Roman" panose="02020603050405020304" pitchFamily="18" charset="0"/>
                <a:cs typeface="Times New Roman" panose="02020603050405020304" pitchFamily="18" charset="0"/>
              </a:rPr>
              <a:t> Apply statistical or machine learning models to make predictions or extract insights.
6. </a:t>
            </a:r>
            <a:r>
              <a:rPr lang="en-AU" sz="2400" b="1" i="0" dirty="0">
                <a:solidFill>
                  <a:srgbClr val="0D0D0D"/>
                </a:solidFill>
                <a:effectLst/>
                <a:latin typeface="Times New Roman" panose="02020603050405020304" pitchFamily="18" charset="0"/>
                <a:cs typeface="Times New Roman" panose="02020603050405020304" pitchFamily="18" charset="0"/>
              </a:rPr>
              <a:t>Evaluation </a:t>
            </a:r>
            <a:r>
              <a:rPr lang="en-AU" sz="2400" b="0" i="0" dirty="0">
                <a:solidFill>
                  <a:srgbClr val="0D0D0D"/>
                </a:solidFill>
                <a:effectLst/>
                <a:latin typeface="Times New Roman" panose="02020603050405020304" pitchFamily="18" charset="0"/>
                <a:cs typeface="Times New Roman" panose="02020603050405020304" pitchFamily="18" charset="0"/>
              </a:rPr>
              <a:t>:Assess the model’s performance using appropriate metrics.
7.</a:t>
            </a:r>
            <a:r>
              <a:rPr lang="en-AU" sz="2400" b="1" i="0" dirty="0">
                <a:solidFill>
                  <a:srgbClr val="0D0D0D"/>
                </a:solidFill>
                <a:effectLst/>
                <a:latin typeface="Times New Roman" panose="02020603050405020304" pitchFamily="18" charset="0"/>
                <a:cs typeface="Times New Roman" panose="02020603050405020304" pitchFamily="18" charset="0"/>
              </a:rPr>
              <a:t>Deployment</a:t>
            </a:r>
            <a:r>
              <a:rPr lang="en-AU" sz="2400" b="0" i="0" dirty="0">
                <a:solidFill>
                  <a:srgbClr val="0D0D0D"/>
                </a:solidFill>
                <a:effectLst/>
                <a:latin typeface="Times New Roman" panose="02020603050405020304" pitchFamily="18" charset="0"/>
                <a:cs typeface="Times New Roman" panose="02020603050405020304" pitchFamily="18" charset="0"/>
              </a:rPr>
              <a:t>: Implement the model in a real-world environment, if necessary.
8. </a:t>
            </a:r>
            <a:r>
              <a:rPr lang="en-AU" sz="2400" b="1" i="0" dirty="0">
                <a:solidFill>
                  <a:srgbClr val="0D0D0D"/>
                </a:solidFill>
                <a:effectLst/>
                <a:latin typeface="Times New Roman" panose="02020603050405020304" pitchFamily="18" charset="0"/>
                <a:cs typeface="Times New Roman" panose="02020603050405020304" pitchFamily="18" charset="0"/>
              </a:rPr>
              <a:t>Reporting</a:t>
            </a:r>
            <a:r>
              <a:rPr lang="en-AU" sz="2400" b="0" i="0" dirty="0">
                <a:solidFill>
                  <a:srgbClr val="0D0D0D"/>
                </a:solidFill>
                <a:effectLst/>
                <a:latin typeface="Times New Roman" panose="02020603050405020304" pitchFamily="18" charset="0"/>
                <a:cs typeface="Times New Roman" panose="02020603050405020304" pitchFamily="18" charset="0"/>
              </a:rPr>
              <a:t>: Summarize findings and present them to stakeholders in a clear and actionable format.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F2A-641C-EF50-AF82-14896F6C6222}"/>
              </a:ext>
            </a:extLst>
          </p:cNvPr>
          <p:cNvSpPr>
            <a:spLocks noGrp="1"/>
          </p:cNvSpPr>
          <p:nvPr>
            <p:ph type="title"/>
          </p:nvPr>
        </p:nvSpPr>
        <p:spPr/>
        <p:txBody>
          <a:bodyPr/>
          <a:lstStyle/>
          <a:p>
            <a:r>
              <a:rPr lang="en-AU" dirty="0"/>
              <a:t>Who Are end users </a:t>
            </a:r>
            <a:endParaRPr lang="en-US" dirty="0"/>
          </a:p>
        </p:txBody>
      </p:sp>
      <p:pic>
        <p:nvPicPr>
          <p:cNvPr id="5" name="Picture 5">
            <a:extLst>
              <a:ext uri="{FF2B5EF4-FFF2-40B4-BE49-F238E27FC236}">
                <a16:creationId xmlns:a16="http://schemas.microsoft.com/office/drawing/2014/main" id="{B63D3CEF-D8D3-B086-B5D7-BE620AF50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3" y="1418897"/>
            <a:ext cx="4640286" cy="3724603"/>
          </a:xfrm>
          <a:prstGeom prst="rect">
            <a:avLst/>
          </a:prstGeom>
        </p:spPr>
      </p:pic>
      <p:pic>
        <p:nvPicPr>
          <p:cNvPr id="6" name="Picture 6">
            <a:extLst>
              <a:ext uri="{FF2B5EF4-FFF2-40B4-BE49-F238E27FC236}">
                <a16:creationId xmlns:a16="http://schemas.microsoft.com/office/drawing/2014/main" id="{32536C00-7E98-195F-60BA-3A9BECA00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20" y="2200259"/>
            <a:ext cx="4640287" cy="3477248"/>
          </a:xfrm>
          <a:prstGeom prst="rect">
            <a:avLst/>
          </a:prstGeom>
        </p:spPr>
      </p:pic>
    </p:spTree>
    <p:extLst>
      <p:ext uri="{BB962C8B-B14F-4D97-AF65-F5344CB8AC3E}">
        <p14:creationId xmlns:p14="http://schemas.microsoft.com/office/powerpoint/2010/main" val="18939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0E2FEA-7882-F726-3781-1EB1E07988D6}"/>
              </a:ext>
            </a:extLst>
          </p:cNvPr>
          <p:cNvSpPr txBox="1"/>
          <p:nvPr/>
        </p:nvSpPr>
        <p:spPr>
          <a:xfrm>
            <a:off x="2856309" y="2049066"/>
            <a:ext cx="6678215" cy="2308324"/>
          </a:xfrm>
          <a:prstGeom prst="rect">
            <a:avLst/>
          </a:prstGeom>
          <a:noFill/>
        </p:spPr>
        <p:txBody>
          <a:bodyPr wrap="square">
            <a:spAutoFit/>
          </a:bodyPr>
          <a:lstStyle/>
          <a:p>
            <a:r>
              <a:rPr lang="en-US" dirty="0"/>
              <a:t>A data science solution can be analyzed through its </a:t>
            </a:r>
            <a:r>
              <a:rPr lang="en-US" b="1" dirty="0"/>
              <a:t>objective</a:t>
            </a:r>
            <a:r>
              <a:rPr lang="en-US" dirty="0"/>
              <a:t>, </a:t>
            </a:r>
            <a:r>
              <a:rPr lang="en-US" b="1" dirty="0"/>
              <a:t>methodology</a:t>
            </a:r>
            <a:r>
              <a:rPr lang="en-US" dirty="0"/>
              <a:t>, and </a:t>
            </a:r>
            <a:r>
              <a:rPr lang="en-US" b="1" dirty="0"/>
              <a:t>data</a:t>
            </a:r>
            <a:r>
              <a:rPr lang="en-US" dirty="0"/>
              <a:t> involved. Its </a:t>
            </a:r>
            <a:r>
              <a:rPr lang="en-US" b="1" dirty="0"/>
              <a:t>value</a:t>
            </a:r>
            <a:r>
              <a:rPr lang="en-US" dirty="0"/>
              <a:t> </a:t>
            </a:r>
            <a:r>
              <a:rPr lang="en-US" b="1" dirty="0"/>
              <a:t>propositions </a:t>
            </a:r>
            <a:r>
              <a:rPr lang="en-US" dirty="0"/>
              <a:t>include improved efficiency, accuracy, cost savings, innovation, scalability, and enhanced user experience. Performance is measured using KPIs and benchmarks. Challenges like technical issues and limitations should be acknowledged, while potential improvements and future market applications are explored. The conclusion should summarize these points, highlighting the solution's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638F1AE-58C4-12E1-3E64-7503440855D7}"/>
              </a:ext>
            </a:extLst>
          </p:cNvPr>
          <p:cNvSpPr txBox="1"/>
          <p:nvPr/>
        </p:nvSpPr>
        <p:spPr>
          <a:xfrm>
            <a:off x="755332" y="1535906"/>
            <a:ext cx="8352949" cy="3693319"/>
          </a:xfrm>
          <a:prstGeom prst="rect">
            <a:avLst/>
          </a:prstGeom>
          <a:noFill/>
        </p:spPr>
        <p:txBody>
          <a:bodyPr wrap="square">
            <a:spAutoFit/>
          </a:bodyPr>
          <a:lstStyle/>
          <a:p>
            <a:r>
              <a:rPr lang="en-AU" dirty="0"/>
              <a:t>In data science analysis, a dataset description includes:
1. </a:t>
            </a:r>
            <a:r>
              <a:rPr lang="en-AU" b="1" dirty="0"/>
              <a:t>Source</a:t>
            </a:r>
            <a:r>
              <a:rPr lang="en-AU" dirty="0"/>
              <a:t>:  Where the data originates from.</a:t>
            </a:r>
          </a:p>
          <a:p>
            <a:r>
              <a:rPr lang="en-AU" dirty="0"/>
              <a:t>
2. </a:t>
            </a:r>
            <a:r>
              <a:rPr lang="en-AU" b="1" dirty="0"/>
              <a:t>Type</a:t>
            </a:r>
            <a:r>
              <a:rPr lang="en-AU" dirty="0"/>
              <a:t>:   Data types (e.g., numerical, categorical).</a:t>
            </a:r>
          </a:p>
          <a:p>
            <a:r>
              <a:rPr lang="en-AU" dirty="0"/>
              <a:t>
3. </a:t>
            </a:r>
            <a:r>
              <a:rPr lang="en-AU" b="1" dirty="0"/>
              <a:t>Size</a:t>
            </a:r>
            <a:r>
              <a:rPr lang="en-AU" dirty="0"/>
              <a:t>:  Number of records and features.</a:t>
            </a:r>
          </a:p>
          <a:p>
            <a:r>
              <a:rPr lang="en-AU" dirty="0"/>
              <a:t>
4. </a:t>
            </a:r>
            <a:r>
              <a:rPr lang="en-AU" b="1" dirty="0"/>
              <a:t>Structure</a:t>
            </a:r>
            <a:r>
              <a:rPr lang="en-AU" dirty="0"/>
              <a:t>:  Format (e.g., tabular, time series).</a:t>
            </a:r>
          </a:p>
          <a:p>
            <a:r>
              <a:rPr lang="en-AU" dirty="0"/>
              <a:t>
5. </a:t>
            </a:r>
            <a:r>
              <a:rPr lang="en-AU" b="1" dirty="0"/>
              <a:t>Quality</a:t>
            </a:r>
            <a:r>
              <a:rPr lang="en-AU" dirty="0"/>
              <a:t>:   Completeness, accuracy, and any missing values.</a:t>
            </a:r>
          </a:p>
          <a:p>
            <a:r>
              <a:rPr lang="en-AU" dirty="0"/>
              <a:t>
6. </a:t>
            </a:r>
            <a:r>
              <a:rPr lang="en-AU" b="1" dirty="0"/>
              <a:t>Features</a:t>
            </a:r>
            <a:r>
              <a:rPr lang="en-AU" dirty="0"/>
              <a:t>:  Key variables and their meanings.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038224"/>
            <a:ext cx="7886700" cy="5762623"/>
          </a:xfrm>
          <a:prstGeom prst="rect">
            <a:avLst/>
          </a:prstGeom>
          <a:noFill/>
        </p:spPr>
        <p:txBody>
          <a:bodyPr wrap="square" rtlCol="0">
            <a:spAutoFit/>
          </a:bodyPr>
          <a:lstStyle/>
          <a:p>
            <a:pPr algn="l"/>
            <a:r>
              <a:rPr lang="en-AU" sz="2800" b="0" i="0" dirty="0">
                <a:solidFill>
                  <a:srgbClr val="0D0D0D"/>
                </a:solidFill>
                <a:effectLst/>
                <a:latin typeface="Times New Roman" panose="02020603050405020304" pitchFamily="18" charset="0"/>
                <a:cs typeface="Times New Roman" panose="02020603050405020304" pitchFamily="18" charset="0"/>
              </a:rPr>
              <a:t>
1. </a:t>
            </a:r>
            <a:r>
              <a:rPr lang="en-AU" sz="2800" b="1" i="0" dirty="0">
                <a:solidFill>
                  <a:srgbClr val="0D0D0D"/>
                </a:solidFill>
                <a:effectLst/>
                <a:latin typeface="Times New Roman" panose="02020603050405020304" pitchFamily="18" charset="0"/>
                <a:cs typeface="Times New Roman" panose="02020603050405020304" pitchFamily="18" charset="0"/>
              </a:rPr>
              <a:t>Unexpected</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Trends</a:t>
            </a:r>
            <a:r>
              <a:rPr lang="en-AU" sz="2800" b="0" i="0" dirty="0">
                <a:solidFill>
                  <a:srgbClr val="0D0D0D"/>
                </a:solidFill>
                <a:effectLst/>
                <a:latin typeface="Times New Roman" panose="02020603050405020304" pitchFamily="18" charset="0"/>
                <a:cs typeface="Times New Roman" panose="02020603050405020304" pitchFamily="18" charset="0"/>
              </a:rPr>
              <a:t>:  Discovering patterns or correlations in the data that were not anticipated.
2. </a:t>
            </a:r>
            <a:r>
              <a:rPr lang="en-AU" sz="2800" b="1" i="0" dirty="0">
                <a:solidFill>
                  <a:srgbClr val="0D0D0D"/>
                </a:solidFill>
                <a:effectLst/>
                <a:latin typeface="Times New Roman" panose="02020603050405020304" pitchFamily="18" charset="0"/>
                <a:cs typeface="Times New Roman" panose="02020603050405020304" pitchFamily="18" charset="0"/>
              </a:rPr>
              <a:t>Actionable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Insights</a:t>
            </a:r>
            <a:r>
              <a:rPr lang="en-AU" sz="2800" b="0" i="0" dirty="0">
                <a:solidFill>
                  <a:srgbClr val="0D0D0D"/>
                </a:solidFill>
                <a:effectLst/>
                <a:latin typeface="Times New Roman" panose="02020603050405020304" pitchFamily="18" charset="0"/>
                <a:cs typeface="Times New Roman" panose="02020603050405020304" pitchFamily="18" charset="0"/>
              </a:rPr>
              <a:t>:  Results that provide clear, actionable recommendations that can significantly impact decision-making.
3. </a:t>
            </a:r>
            <a:r>
              <a:rPr lang="en-AU" sz="2800" b="1" i="0" dirty="0">
                <a:solidFill>
                  <a:srgbClr val="0D0D0D"/>
                </a:solidFill>
                <a:effectLst/>
                <a:latin typeface="Times New Roman" panose="02020603050405020304" pitchFamily="18" charset="0"/>
                <a:cs typeface="Times New Roman" panose="02020603050405020304" pitchFamily="18" charset="0"/>
              </a:rPr>
              <a:t>Visualizations</a:t>
            </a:r>
            <a:r>
              <a:rPr lang="en-AU" sz="2800" b="0" i="0" dirty="0">
                <a:solidFill>
                  <a:srgbClr val="0D0D0D"/>
                </a:solidFill>
                <a:effectLst/>
                <a:latin typeface="Times New Roman" panose="02020603050405020304" pitchFamily="18" charset="0"/>
                <a:cs typeface="Times New Roman" panose="02020603050405020304" pitchFamily="18" charset="0"/>
              </a:rPr>
              <a:t>:  Compelling charts or graphs that make complex data easier to understand and communicate.
4. </a:t>
            </a:r>
            <a:r>
              <a:rPr lang="en-AU" sz="2800" b="1" i="0" dirty="0">
                <a:solidFill>
                  <a:srgbClr val="0D0D0D"/>
                </a:solidFill>
                <a:effectLst/>
                <a:latin typeface="Times New Roman" panose="02020603050405020304" pitchFamily="18" charset="0"/>
                <a:cs typeface="Times New Roman" panose="02020603050405020304" pitchFamily="18" charset="0"/>
              </a:rPr>
              <a:t>Predictive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Power</a:t>
            </a:r>
            <a:r>
              <a:rPr lang="en-AU" sz="2800" b="0" i="0" dirty="0">
                <a:solidFill>
                  <a:srgbClr val="0D0D0D"/>
                </a:solidFill>
                <a:effectLst/>
                <a:latin typeface="Times New Roman" panose="02020603050405020304" pitchFamily="18" charset="0"/>
                <a:cs typeface="Times New Roman" panose="02020603050405020304" pitchFamily="18" charset="0"/>
              </a:rPr>
              <a:t>:  Models that make accurate predictions or forecasts, revealing future trends.
5. </a:t>
            </a:r>
            <a:r>
              <a:rPr lang="en-AU" sz="2800" b="1" i="0" dirty="0">
                <a:solidFill>
                  <a:srgbClr val="0D0D0D"/>
                </a:solidFill>
                <a:effectLst/>
                <a:latin typeface="Times New Roman" panose="02020603050405020304" pitchFamily="18" charset="0"/>
                <a:cs typeface="Times New Roman" panose="02020603050405020304" pitchFamily="18" charset="0"/>
              </a:rPr>
              <a:t>Efficiency</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Gains</a:t>
            </a:r>
            <a:r>
              <a:rPr lang="en-AU" sz="2800" b="0" i="0" dirty="0">
                <a:solidFill>
                  <a:srgbClr val="0D0D0D"/>
                </a:solidFill>
                <a:effectLst/>
                <a:latin typeface="Times New Roman" panose="02020603050405020304" pitchFamily="18" charset="0"/>
                <a:cs typeface="Times New Roman" panose="02020603050405020304" pitchFamily="18" charset="0"/>
              </a:rPr>
              <a:t>:  Identifying ways to optimize processes or reduce costs based on the data.</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end users </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T.jothi lakshmi II B.com GASC</cp:lastModifiedBy>
  <cp:revision>17</cp:revision>
  <dcterms:created xsi:type="dcterms:W3CDTF">2024-03-29T15:07:22Z</dcterms:created>
  <dcterms:modified xsi:type="dcterms:W3CDTF">2024-09-12T06:23:52Z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