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comments/modernComment_11E_4D0A2EFD.xml" ContentType="application/vnd.ms-powerpoint.comments+xml"/>
  <Override PartName="/ppt/comments/modernComment_122_B20AF7C1.xml" ContentType="application/vnd.ms-powerpoint.comments+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5" r:id="rId5"/>
    <p:sldId id="286" r:id="rId6"/>
    <p:sldId id="298" r:id="rId7"/>
    <p:sldId id="288" r:id="rId8"/>
    <p:sldId id="289" r:id="rId9"/>
    <p:sldId id="290" r:id="rId10"/>
    <p:sldId id="300" r:id="rId11"/>
    <p:sldId id="291" r:id="rId12"/>
    <p:sldId id="292" r:id="rId13"/>
    <p:sldId id="293" r:id="rId14"/>
    <p:sldId id="295" r:id="rId15"/>
    <p:sldId id="296" r:id="rId16"/>
    <p:sldId id="297" r:id="rId17"/>
    <p:sldId id="29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5BA973E-CF3A-E91B-B2B4-91C5EF276393}" name="Juarez Nethenzheni" initials="JN" userId="8b52e36d09599139"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66" d="100"/>
          <a:sy n="66" d="100"/>
        </p:scale>
        <p:origin x="668"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ikus de Wet" userId="89e6c92672e1a68b" providerId="LiveId" clId="{4C50B96D-DA02-420C-AB6A-7F6D778C7679}"/>
    <pc:docChg chg="undo custSel modSld">
      <pc:chgData name="Drikus de Wet" userId="89e6c92672e1a68b" providerId="LiveId" clId="{4C50B96D-DA02-420C-AB6A-7F6D778C7679}" dt="2021-11-09T08:25:46.602" v="16" actId="14100"/>
      <pc:docMkLst>
        <pc:docMk/>
      </pc:docMkLst>
      <pc:sldChg chg="addSp delSp modSp mod">
        <pc:chgData name="Drikus de Wet" userId="89e6c92672e1a68b" providerId="LiveId" clId="{4C50B96D-DA02-420C-AB6A-7F6D778C7679}" dt="2021-11-09T08:25:17.979" v="12" actId="26606"/>
        <pc:sldMkLst>
          <pc:docMk/>
          <pc:sldMk cId="355033872" sldId="265"/>
        </pc:sldMkLst>
        <pc:spChg chg="mod">
          <ac:chgData name="Drikus de Wet" userId="89e6c92672e1a68b" providerId="LiveId" clId="{4C50B96D-DA02-420C-AB6A-7F6D778C7679}" dt="2021-11-09T08:25:17.979" v="12" actId="26606"/>
          <ac:spMkLst>
            <pc:docMk/>
            <pc:sldMk cId="355033872" sldId="265"/>
            <ac:spMk id="2" creationId="{9AB2EA78-AEB3-469B-9025-3B17201A457B}"/>
          </ac:spMkLst>
        </pc:spChg>
        <pc:spChg chg="mod">
          <ac:chgData name="Drikus de Wet" userId="89e6c92672e1a68b" providerId="LiveId" clId="{4C50B96D-DA02-420C-AB6A-7F6D778C7679}" dt="2021-11-09T08:25:17.979" v="12" actId="26606"/>
          <ac:spMkLst>
            <pc:docMk/>
            <pc:sldMk cId="355033872" sldId="265"/>
            <ac:spMk id="3" creationId="{255E1F2F-E259-4EA8-9FFD-3A10AF541859}"/>
          </ac:spMkLst>
        </pc:spChg>
        <pc:spChg chg="add del">
          <ac:chgData name="Drikus de Wet" userId="89e6c92672e1a68b" providerId="LiveId" clId="{4C50B96D-DA02-420C-AB6A-7F6D778C7679}" dt="2021-11-09T08:25:17.979" v="12" actId="26606"/>
          <ac:spMkLst>
            <pc:docMk/>
            <pc:sldMk cId="355033872" sldId="265"/>
            <ac:spMk id="28" creationId="{2FDF0794-1B86-42B2-B8C7-F60123E638ED}"/>
          </ac:spMkLst>
        </pc:spChg>
        <pc:spChg chg="add del">
          <ac:chgData name="Drikus de Wet" userId="89e6c92672e1a68b" providerId="LiveId" clId="{4C50B96D-DA02-420C-AB6A-7F6D778C7679}" dt="2021-11-09T08:25:17.979" v="12" actId="26606"/>
          <ac:spMkLst>
            <pc:docMk/>
            <pc:sldMk cId="355033872" sldId="265"/>
            <ac:spMk id="30" creationId="{C5373426-E26E-431D-959C-5DB96C0B6208}"/>
          </ac:spMkLst>
        </pc:spChg>
        <pc:spChg chg="add del">
          <ac:chgData name="Drikus de Wet" userId="89e6c92672e1a68b" providerId="LiveId" clId="{4C50B96D-DA02-420C-AB6A-7F6D778C7679}" dt="2021-11-09T08:25:17.979" v="12" actId="26606"/>
          <ac:spMkLst>
            <pc:docMk/>
            <pc:sldMk cId="355033872" sldId="265"/>
            <ac:spMk id="34" creationId="{EDC90921-9082-491B-940E-827D679F3478}"/>
          </ac:spMkLst>
        </pc:spChg>
        <pc:spChg chg="add del">
          <ac:chgData name="Drikus de Wet" userId="89e6c92672e1a68b" providerId="LiveId" clId="{4C50B96D-DA02-420C-AB6A-7F6D778C7679}" dt="2021-11-09T08:25:10.613" v="7" actId="26606"/>
          <ac:spMkLst>
            <pc:docMk/>
            <pc:sldMk cId="355033872" sldId="265"/>
            <ac:spMk id="39" creationId="{C9B7F88A-EE9B-4C9D-9477-42E234662242}"/>
          </ac:spMkLst>
        </pc:spChg>
        <pc:spChg chg="add del">
          <ac:chgData name="Drikus de Wet" userId="89e6c92672e1a68b" providerId="LiveId" clId="{4C50B96D-DA02-420C-AB6A-7F6D778C7679}" dt="2021-11-09T08:25:10.613" v="7" actId="26606"/>
          <ac:spMkLst>
            <pc:docMk/>
            <pc:sldMk cId="355033872" sldId="265"/>
            <ac:spMk id="41" creationId="{7319A1DD-F557-4EC6-8A8C-F7617B4CD678}"/>
          </ac:spMkLst>
        </pc:spChg>
        <pc:spChg chg="add del">
          <ac:chgData name="Drikus de Wet" userId="89e6c92672e1a68b" providerId="LiveId" clId="{4C50B96D-DA02-420C-AB6A-7F6D778C7679}" dt="2021-11-09T08:25:10.613" v="7" actId="26606"/>
          <ac:spMkLst>
            <pc:docMk/>
            <pc:sldMk cId="355033872" sldId="265"/>
            <ac:spMk id="45" creationId="{D50218C5-E017-43D2-8345-FD9FBF0C991E}"/>
          </ac:spMkLst>
        </pc:spChg>
        <pc:spChg chg="add del">
          <ac:chgData name="Drikus de Wet" userId="89e6c92672e1a68b" providerId="LiveId" clId="{4C50B96D-DA02-420C-AB6A-7F6D778C7679}" dt="2021-11-09T08:25:16.235" v="9" actId="26606"/>
          <ac:spMkLst>
            <pc:docMk/>
            <pc:sldMk cId="355033872" sldId="265"/>
            <ac:spMk id="47" creationId="{F1314C34-F582-4EEF-86CE-F88761E52434}"/>
          </ac:spMkLst>
        </pc:spChg>
        <pc:spChg chg="add del">
          <ac:chgData name="Drikus de Wet" userId="89e6c92672e1a68b" providerId="LiveId" clId="{4C50B96D-DA02-420C-AB6A-7F6D778C7679}" dt="2021-11-09T08:25:16.235" v="9" actId="26606"/>
          <ac:spMkLst>
            <pc:docMk/>
            <pc:sldMk cId="355033872" sldId="265"/>
            <ac:spMk id="48" creationId="{7319A1DD-F557-4EC6-8A8C-F7617B4CD678}"/>
          </ac:spMkLst>
        </pc:spChg>
        <pc:spChg chg="add del">
          <ac:chgData name="Drikus de Wet" userId="89e6c92672e1a68b" providerId="LiveId" clId="{4C50B96D-DA02-420C-AB6A-7F6D778C7679}" dt="2021-11-09T08:25:16.235" v="9" actId="26606"/>
          <ac:spMkLst>
            <pc:docMk/>
            <pc:sldMk cId="355033872" sldId="265"/>
            <ac:spMk id="50" creationId="{C390A367-0330-4E03-9D5F-40308A7975C8}"/>
          </ac:spMkLst>
        </pc:spChg>
        <pc:spChg chg="add del">
          <ac:chgData name="Drikus de Wet" userId="89e6c92672e1a68b" providerId="LiveId" clId="{4C50B96D-DA02-420C-AB6A-7F6D778C7679}" dt="2021-11-09T08:25:17.973" v="11" actId="26606"/>
          <ac:spMkLst>
            <pc:docMk/>
            <pc:sldMk cId="355033872" sldId="265"/>
            <ac:spMk id="52" creationId="{C9B7F88A-EE9B-4C9D-9477-42E234662242}"/>
          </ac:spMkLst>
        </pc:spChg>
        <pc:spChg chg="add del">
          <ac:chgData name="Drikus de Wet" userId="89e6c92672e1a68b" providerId="LiveId" clId="{4C50B96D-DA02-420C-AB6A-7F6D778C7679}" dt="2021-11-09T08:25:17.973" v="11" actId="26606"/>
          <ac:spMkLst>
            <pc:docMk/>
            <pc:sldMk cId="355033872" sldId="265"/>
            <ac:spMk id="53" creationId="{7319A1DD-F557-4EC6-8A8C-F7617B4CD678}"/>
          </ac:spMkLst>
        </pc:spChg>
        <pc:spChg chg="add del">
          <ac:chgData name="Drikus de Wet" userId="89e6c92672e1a68b" providerId="LiveId" clId="{4C50B96D-DA02-420C-AB6A-7F6D778C7679}" dt="2021-11-09T08:25:17.973" v="11" actId="26606"/>
          <ac:spMkLst>
            <pc:docMk/>
            <pc:sldMk cId="355033872" sldId="265"/>
            <ac:spMk id="55" creationId="{D50218C5-E017-43D2-8345-FD9FBF0C991E}"/>
          </ac:spMkLst>
        </pc:spChg>
        <pc:spChg chg="add">
          <ac:chgData name="Drikus de Wet" userId="89e6c92672e1a68b" providerId="LiveId" clId="{4C50B96D-DA02-420C-AB6A-7F6D778C7679}" dt="2021-11-09T08:25:17.979" v="12" actId="26606"/>
          <ac:spMkLst>
            <pc:docMk/>
            <pc:sldMk cId="355033872" sldId="265"/>
            <ac:spMk id="57" creationId="{F1314C34-F582-4EEF-86CE-F88761E52434}"/>
          </ac:spMkLst>
        </pc:spChg>
        <pc:spChg chg="add">
          <ac:chgData name="Drikus de Wet" userId="89e6c92672e1a68b" providerId="LiveId" clId="{4C50B96D-DA02-420C-AB6A-7F6D778C7679}" dt="2021-11-09T08:25:17.979" v="12" actId="26606"/>
          <ac:spMkLst>
            <pc:docMk/>
            <pc:sldMk cId="355033872" sldId="265"/>
            <ac:spMk id="58" creationId="{7319A1DD-F557-4EC6-8A8C-F7617B4CD678}"/>
          </ac:spMkLst>
        </pc:spChg>
        <pc:spChg chg="add">
          <ac:chgData name="Drikus de Wet" userId="89e6c92672e1a68b" providerId="LiveId" clId="{4C50B96D-DA02-420C-AB6A-7F6D778C7679}" dt="2021-11-09T08:25:17.979" v="12" actId="26606"/>
          <ac:spMkLst>
            <pc:docMk/>
            <pc:sldMk cId="355033872" sldId="265"/>
            <ac:spMk id="60" creationId="{C390A367-0330-4E03-9D5F-40308A7975C8}"/>
          </ac:spMkLst>
        </pc:spChg>
        <pc:picChg chg="mod">
          <ac:chgData name="Drikus de Wet" userId="89e6c92672e1a68b" providerId="LiveId" clId="{4C50B96D-DA02-420C-AB6A-7F6D778C7679}" dt="2021-11-09T08:25:17.979" v="12" actId="26606"/>
          <ac:picMkLst>
            <pc:docMk/>
            <pc:sldMk cId="355033872" sldId="265"/>
            <ac:picMk id="5" creationId="{1FD526C9-A8C7-41E6-85BB-39F06C858A2B}"/>
          </ac:picMkLst>
        </pc:picChg>
        <pc:cxnChg chg="add del">
          <ac:chgData name="Drikus de Wet" userId="89e6c92672e1a68b" providerId="LiveId" clId="{4C50B96D-DA02-420C-AB6A-7F6D778C7679}" dt="2021-11-09T08:25:17.979" v="12" actId="26606"/>
          <ac:cxnSpMkLst>
            <pc:docMk/>
            <pc:sldMk cId="355033872" sldId="265"/>
            <ac:cxnSpMk id="32" creationId="{96D07482-83A3-4451-943C-B46961082957}"/>
          </ac:cxnSpMkLst>
        </pc:cxnChg>
        <pc:cxnChg chg="add del">
          <ac:chgData name="Drikus de Wet" userId="89e6c92672e1a68b" providerId="LiveId" clId="{4C50B96D-DA02-420C-AB6A-7F6D778C7679}" dt="2021-11-09T08:25:10.613" v="7" actId="26606"/>
          <ac:cxnSpMkLst>
            <pc:docMk/>
            <pc:sldMk cId="355033872" sldId="265"/>
            <ac:cxnSpMk id="43" creationId="{D28A9C89-B313-458F-9C85-515930A51A93}"/>
          </ac:cxnSpMkLst>
        </pc:cxnChg>
        <pc:cxnChg chg="add del">
          <ac:chgData name="Drikus de Wet" userId="89e6c92672e1a68b" providerId="LiveId" clId="{4C50B96D-DA02-420C-AB6A-7F6D778C7679}" dt="2021-11-09T08:25:16.235" v="9" actId="26606"/>
          <ac:cxnSpMkLst>
            <pc:docMk/>
            <pc:sldMk cId="355033872" sldId="265"/>
            <ac:cxnSpMk id="49" creationId="{D28A9C89-B313-458F-9C85-515930A51A93}"/>
          </ac:cxnSpMkLst>
        </pc:cxnChg>
        <pc:cxnChg chg="add del">
          <ac:chgData name="Drikus de Wet" userId="89e6c92672e1a68b" providerId="LiveId" clId="{4C50B96D-DA02-420C-AB6A-7F6D778C7679}" dt="2021-11-09T08:25:17.973" v="11" actId="26606"/>
          <ac:cxnSpMkLst>
            <pc:docMk/>
            <pc:sldMk cId="355033872" sldId="265"/>
            <ac:cxnSpMk id="54" creationId="{D28A9C89-B313-458F-9C85-515930A51A93}"/>
          </ac:cxnSpMkLst>
        </pc:cxnChg>
        <pc:cxnChg chg="add">
          <ac:chgData name="Drikus de Wet" userId="89e6c92672e1a68b" providerId="LiveId" clId="{4C50B96D-DA02-420C-AB6A-7F6D778C7679}" dt="2021-11-09T08:25:17.979" v="12" actId="26606"/>
          <ac:cxnSpMkLst>
            <pc:docMk/>
            <pc:sldMk cId="355033872" sldId="265"/>
            <ac:cxnSpMk id="59" creationId="{D28A9C89-B313-458F-9C85-515930A51A93}"/>
          </ac:cxnSpMkLst>
        </pc:cxnChg>
      </pc:sldChg>
      <pc:sldChg chg="modSp mod">
        <pc:chgData name="Drikus de Wet" userId="89e6c92672e1a68b" providerId="LiveId" clId="{4C50B96D-DA02-420C-AB6A-7F6D778C7679}" dt="2021-11-09T08:25:46.602" v="16" actId="14100"/>
        <pc:sldMkLst>
          <pc:docMk/>
          <pc:sldMk cId="3479181702" sldId="289"/>
        </pc:sldMkLst>
        <pc:spChg chg="mod">
          <ac:chgData name="Drikus de Wet" userId="89e6c92672e1a68b" providerId="LiveId" clId="{4C50B96D-DA02-420C-AB6A-7F6D778C7679}" dt="2021-11-09T08:25:43.377" v="15" actId="14100"/>
          <ac:spMkLst>
            <pc:docMk/>
            <pc:sldMk cId="3479181702" sldId="289"/>
            <ac:spMk id="2" creationId="{0AE422CB-EBC9-4703-870C-8981A495893A}"/>
          </ac:spMkLst>
        </pc:spChg>
        <pc:picChg chg="mod">
          <ac:chgData name="Drikus de Wet" userId="89e6c92672e1a68b" providerId="LiveId" clId="{4C50B96D-DA02-420C-AB6A-7F6D778C7679}" dt="2021-11-09T08:25:46.602" v="16" actId="14100"/>
          <ac:picMkLst>
            <pc:docMk/>
            <pc:sldMk cId="3479181702" sldId="289"/>
            <ac:picMk id="6" creationId="{ED812461-0F93-4D25-8ACD-778D2705BC25}"/>
          </ac:picMkLst>
        </pc:picChg>
      </pc:sldChg>
    </pc:docChg>
  </pc:docChgLst>
</pc:chgInfo>
</file>

<file path=ppt/comments/modernComment_11E_4D0A2EFD.xml><?xml version="1.0" encoding="utf-8"?>
<p188:cmLst xmlns:a="http://schemas.openxmlformats.org/drawingml/2006/main" xmlns:r="http://schemas.openxmlformats.org/officeDocument/2006/relationships" xmlns:p188="http://schemas.microsoft.com/office/powerpoint/2018/8/main">
  <p188:cm id="{53C9E932-75CF-4423-9084-129CE7EAD994}" authorId="{B5BA973E-CF3A-E91B-B2B4-91C5EF276393}" created="2021-11-11T09:30:25.631">
    <ac:txMkLst xmlns:ac="http://schemas.microsoft.com/office/drawing/2013/main/command">
      <pc:docMk xmlns:pc="http://schemas.microsoft.com/office/powerpoint/2013/main/command"/>
      <pc:sldMk xmlns:pc="http://schemas.microsoft.com/office/powerpoint/2013/main/command" cId="1292513021" sldId="286"/>
      <ac:spMk id="4" creationId="{F0909CDE-949E-458E-AF10-24EB32980150}"/>
      <ac:txMk cp="715">
        <ac:context len="716" hash="2830715432"/>
      </ac:txMk>
    </ac:txMkLst>
    <p188:pos x="7624800" y="1260618"/>
    <p188:txBody>
      <a:bodyPr/>
      <a:lstStyle/>
      <a:p>
        <a:r>
          <a:rPr lang="en-ZA"/>
          <a:t>I'd advice you talk about Spain. you can just mention that this is similar to what is happening in SA.      Go through the abstract for  and intro to get an idea. This should be an introductory/opening statement before you tell us what your project objective is. 
https://www.sciencedirect.com/science/article/abs/pii/S0301421513004382 
Also one the sentence is too long. One liners are the way to go  except tor project objective.</a:t>
        </a:r>
      </a:p>
    </p188:txBody>
  </p188:cm>
  <p188:cm id="{12AB2029-B8D2-4D75-9733-87A8534E41DC}" authorId="{B5BA973E-CF3A-E91B-B2B4-91C5EF276393}" created="2021-11-11T09:35:04.758">
    <ac:txMkLst xmlns:ac="http://schemas.microsoft.com/office/drawing/2013/main/command">
      <pc:docMk xmlns:pc="http://schemas.microsoft.com/office/powerpoint/2013/main/command"/>
      <pc:sldMk xmlns:pc="http://schemas.microsoft.com/office/powerpoint/2013/main/command" cId="1292513021" sldId="286"/>
      <ac:spMk id="4" creationId="{F0909CDE-949E-458E-AF10-24EB32980150}"/>
      <ac:txMk cp="715">
        <ac:context len="716" hash="2830715432"/>
      </ac:txMk>
    </ac:txMkLst>
    <p188:pos x="7465774" y="2393679"/>
    <p188:txBody>
      <a:bodyPr/>
      <a:lstStyle/>
      <a:p>
        <a:r>
          <a:rPr lang="en-ZA"/>
          <a:t>This can be in the Next slide. First slide is intro and then project objective. </a:t>
        </a:r>
      </a:p>
    </p188:txBody>
  </p188:cm>
</p188:cmLst>
</file>

<file path=ppt/comments/modernComment_122_B20AF7C1.xml><?xml version="1.0" encoding="utf-8"?>
<p188:cmLst xmlns:a="http://schemas.openxmlformats.org/drawingml/2006/main" xmlns:r="http://schemas.openxmlformats.org/officeDocument/2006/relationships" xmlns:p188="http://schemas.microsoft.com/office/powerpoint/2018/8/main">
  <p188:cm id="{6AAC1D82-FAF7-4EBF-BD42-49E05F862888}" authorId="{B5BA973E-CF3A-E91B-B2B4-91C5EF276393}" status="resolved" created="2021-11-11T09:36:12.087">
    <ac:deMkLst xmlns:ac="http://schemas.microsoft.com/office/drawing/2013/main/command">
      <pc:docMk xmlns:pc="http://schemas.microsoft.com/office/powerpoint/2013/main/command"/>
      <pc:sldMk xmlns:pc="http://schemas.microsoft.com/office/powerpoint/2013/main/command" cId="2987063233" sldId="290"/>
      <ac:picMk id="7" creationId="{7A19CBD7-032C-4A02-A2C7-7240FCDD9C7E}"/>
    </ac:deMkLst>
    <p188:txBody>
      <a:bodyPr/>
      <a:lstStyle/>
      <a:p>
        <a:r>
          <a:rPr lang="en-ZA"/>
          <a:t>Make sure that your visuals are not pixilated
plt.save</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11/11/2021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4141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11/11/2021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8705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11/11/2021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0427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11/11/2021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4905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11/11/2021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23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11/11/2021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4820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11/11/2021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62097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11/11/2021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51615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11/11/2021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0894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11/11/2021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1274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8/10/relationships/comments" Target="../comments/modernComment_11E_4D0A2EFD.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microsoft.com/office/2018/10/relationships/comments" Target="../comments/modernComment_122_B20AF7C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38">
            <a:extLst>
              <a:ext uri="{FF2B5EF4-FFF2-40B4-BE49-F238E27FC236}">
                <a16:creationId xmlns:a16="http://schemas.microsoft.com/office/drawing/2014/main" id="{F1314C34-F582-4EEF-86CE-F88761E524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FD526C9-A8C7-41E6-85BB-39F06C858A2B}"/>
              </a:ext>
              <a:ext uri="{C183D7F6-B498-43B3-948B-1728B52AA6E4}">
                <adec:decorative xmlns:adec="http://schemas.microsoft.com/office/drawing/2017/decorative" val="1"/>
              </a:ext>
            </a:extLst>
          </p:cNvPr>
          <p:cNvPicPr>
            <a:picLocks noChangeAspect="1"/>
          </p:cNvPicPr>
          <p:nvPr/>
        </p:nvPicPr>
        <p:blipFill rotWithShape="1">
          <a:blip r:embed="rId3"/>
          <a:srcRect b="15730"/>
          <a:stretch/>
        </p:blipFill>
        <p:spPr>
          <a:xfrm>
            <a:off x="-1" y="10"/>
            <a:ext cx="12191999" cy="6857990"/>
          </a:xfrm>
          <a:prstGeom prst="rect">
            <a:avLst/>
          </a:prstGeom>
        </p:spPr>
      </p:pic>
      <p:sp>
        <p:nvSpPr>
          <p:cNvPr id="58" name="Rectangle 40">
            <a:extLst>
              <a:ext uri="{FF2B5EF4-FFF2-40B4-BE49-F238E27FC236}">
                <a16:creationId xmlns:a16="http://schemas.microsoft.com/office/drawing/2014/main" id="{7319A1DD-F557-4EC6-8A8C-F7617B4CD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118982"/>
            <a:ext cx="7537704" cy="2462668"/>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735791" y="3331444"/>
            <a:ext cx="6470692" cy="1229306"/>
          </a:xfrm>
        </p:spPr>
        <p:txBody>
          <a:bodyPr>
            <a:normAutofit/>
          </a:bodyPr>
          <a:lstStyle/>
          <a:p>
            <a:r>
              <a:rPr lang="en-US" sz="3800">
                <a:solidFill>
                  <a:schemeClr val="tx1"/>
                </a:solidFill>
              </a:rPr>
              <a:t>Group 15 </a:t>
            </a:r>
            <a:br>
              <a:rPr lang="en-US" sz="3800">
                <a:solidFill>
                  <a:schemeClr val="tx1"/>
                </a:solidFill>
              </a:rPr>
            </a:br>
            <a:r>
              <a:rPr lang="en-US" sz="3800">
                <a:solidFill>
                  <a:schemeClr val="tx1"/>
                </a:solidFill>
              </a:rPr>
              <a:t>Predict</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735791" y="4735799"/>
            <a:ext cx="6470693" cy="605256"/>
          </a:xfrm>
        </p:spPr>
        <p:txBody>
          <a:bodyPr>
            <a:normAutofit/>
          </a:bodyPr>
          <a:lstStyle/>
          <a:p>
            <a:pPr>
              <a:lnSpc>
                <a:spcPct val="100000"/>
              </a:lnSpc>
            </a:pPr>
            <a:r>
              <a:rPr lang="en-US" sz="2000"/>
              <a:t>Energy Shortfall Regression Modelling</a:t>
            </a:r>
          </a:p>
        </p:txBody>
      </p:sp>
      <p:cxnSp>
        <p:nvCxnSpPr>
          <p:cNvPr id="59" name="Straight Connector 42">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2429" y="4641183"/>
            <a:ext cx="6309360" cy="0"/>
          </a:xfrm>
          <a:prstGeom prst="line">
            <a:avLst/>
          </a:prstGeom>
          <a:ln w="19050">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sp>
        <p:nvSpPr>
          <p:cNvPr id="60" name="!!footer rectangle">
            <a:extLst>
              <a:ext uri="{FF2B5EF4-FFF2-40B4-BE49-F238E27FC236}">
                <a16:creationId xmlns:a16="http://schemas.microsoft.com/office/drawing/2014/main" id="{C390A367-0330-4E03-9D5F-40308A7975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503387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b">
            <a:normAutofit/>
          </a:bodyPr>
          <a:lstStyle/>
          <a:p>
            <a:pPr algn="ctr"/>
            <a:r>
              <a:rPr lang="en-US" sz="2000" dirty="0">
                <a:solidFill>
                  <a:schemeClr val="bg1"/>
                </a:solidFill>
              </a:rPr>
              <a:t>HYPERPARAMETER TUNING</a:t>
            </a:r>
          </a:p>
        </p:txBody>
      </p:sp>
      <p:sp>
        <p:nvSpPr>
          <p:cNvPr id="4" name="Content Placeholder 3">
            <a:extLst>
              <a:ext uri="{FF2B5EF4-FFF2-40B4-BE49-F238E27FC236}">
                <a16:creationId xmlns:a16="http://schemas.microsoft.com/office/drawing/2014/main" id="{F0909CDE-949E-458E-AF10-24EB32980150}"/>
              </a:ext>
            </a:extLst>
          </p:cNvPr>
          <p:cNvSpPr>
            <a:spLocks noGrp="1"/>
          </p:cNvSpPr>
          <p:nvPr>
            <p:ph idx="1"/>
          </p:nvPr>
        </p:nvSpPr>
        <p:spPr>
          <a:xfrm>
            <a:off x="4445000" y="139700"/>
            <a:ext cx="7556500" cy="6540500"/>
          </a:xfrm>
        </p:spPr>
        <p:txBody>
          <a:bodyPr>
            <a:normAutofit/>
          </a:bodyPr>
          <a:lstStyle/>
          <a:p>
            <a:pPr marL="0" indent="0">
              <a:buNone/>
            </a:pPr>
            <a:br>
              <a:rPr lang="en-ZA" dirty="0"/>
            </a:br>
            <a:br>
              <a:rPr lang="en-ZA" dirty="0"/>
            </a:br>
            <a:endParaRPr lang="en-ZA" dirty="0"/>
          </a:p>
          <a:p>
            <a:pPr marL="0" indent="0">
              <a:buNone/>
            </a:pPr>
            <a:endParaRPr lang="en-ZA" dirty="0"/>
          </a:p>
        </p:txBody>
      </p:sp>
      <p:pic>
        <p:nvPicPr>
          <p:cNvPr id="1026" name="Picture 2" descr="Hyperparameter Tuning In Neural Networks">
            <a:extLst>
              <a:ext uri="{FF2B5EF4-FFF2-40B4-BE49-F238E27FC236}">
                <a16:creationId xmlns:a16="http://schemas.microsoft.com/office/drawing/2014/main" id="{519DCBE1-745B-420E-96C7-025A974C15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2729" y="516835"/>
            <a:ext cx="2524125" cy="1809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4014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b">
            <a:normAutofit/>
          </a:bodyPr>
          <a:lstStyle/>
          <a:p>
            <a:pPr algn="ctr"/>
            <a:r>
              <a:rPr lang="en-US" sz="2400" dirty="0">
                <a:solidFill>
                  <a:schemeClr val="bg1"/>
                </a:solidFill>
              </a:rPr>
              <a:t>FEATURE SELECTION </a:t>
            </a:r>
          </a:p>
        </p:txBody>
      </p:sp>
      <p:sp>
        <p:nvSpPr>
          <p:cNvPr id="4" name="Content Placeholder 3">
            <a:extLst>
              <a:ext uri="{FF2B5EF4-FFF2-40B4-BE49-F238E27FC236}">
                <a16:creationId xmlns:a16="http://schemas.microsoft.com/office/drawing/2014/main" id="{F0909CDE-949E-458E-AF10-24EB32980150}"/>
              </a:ext>
            </a:extLst>
          </p:cNvPr>
          <p:cNvSpPr>
            <a:spLocks noGrp="1"/>
          </p:cNvSpPr>
          <p:nvPr>
            <p:ph idx="1"/>
          </p:nvPr>
        </p:nvSpPr>
        <p:spPr>
          <a:xfrm>
            <a:off x="4445000" y="139700"/>
            <a:ext cx="7556500" cy="6540500"/>
          </a:xfrm>
        </p:spPr>
        <p:txBody>
          <a:bodyPr>
            <a:normAutofit/>
          </a:bodyPr>
          <a:lstStyle/>
          <a:p>
            <a:pPr marL="0" indent="0">
              <a:buNone/>
            </a:pPr>
            <a:br>
              <a:rPr lang="en-ZA" dirty="0"/>
            </a:br>
            <a:br>
              <a:rPr lang="en-ZA" dirty="0"/>
            </a:br>
            <a:endParaRPr lang="en-ZA" dirty="0"/>
          </a:p>
          <a:p>
            <a:pPr marL="0" indent="0">
              <a:buNone/>
            </a:pPr>
            <a:endParaRPr lang="en-ZA" dirty="0"/>
          </a:p>
        </p:txBody>
      </p:sp>
      <p:pic>
        <p:nvPicPr>
          <p:cNvPr id="2050" name="Picture 2" descr="Getting Data ready for modelling: Feature engineering, Feature Selection,  Dimension Reduction (Part two) | by Akash Desarda | Towards Data Science">
            <a:extLst>
              <a:ext uri="{FF2B5EF4-FFF2-40B4-BE49-F238E27FC236}">
                <a16:creationId xmlns:a16="http://schemas.microsoft.com/office/drawing/2014/main" id="{F39BE0E1-CD64-47D5-9F02-317176406C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1304" y="516835"/>
            <a:ext cx="2466975" cy="1857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4667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b">
            <a:normAutofit/>
          </a:bodyPr>
          <a:lstStyle/>
          <a:p>
            <a:pPr algn="ctr"/>
            <a:r>
              <a:rPr lang="en-US" sz="2400" dirty="0">
                <a:solidFill>
                  <a:schemeClr val="bg1"/>
                </a:solidFill>
              </a:rPr>
              <a:t>RESULTS COMPARISON </a:t>
            </a:r>
          </a:p>
        </p:txBody>
      </p:sp>
      <p:sp>
        <p:nvSpPr>
          <p:cNvPr id="4" name="Content Placeholder 3">
            <a:extLst>
              <a:ext uri="{FF2B5EF4-FFF2-40B4-BE49-F238E27FC236}">
                <a16:creationId xmlns:a16="http://schemas.microsoft.com/office/drawing/2014/main" id="{F0909CDE-949E-458E-AF10-24EB32980150}"/>
              </a:ext>
            </a:extLst>
          </p:cNvPr>
          <p:cNvSpPr>
            <a:spLocks noGrp="1"/>
          </p:cNvSpPr>
          <p:nvPr>
            <p:ph idx="1"/>
          </p:nvPr>
        </p:nvSpPr>
        <p:spPr>
          <a:xfrm>
            <a:off x="4445000" y="139700"/>
            <a:ext cx="7556500" cy="6540500"/>
          </a:xfrm>
        </p:spPr>
        <p:txBody>
          <a:bodyPr>
            <a:normAutofit/>
          </a:bodyPr>
          <a:lstStyle/>
          <a:p>
            <a:pPr marL="0" indent="0">
              <a:buNone/>
            </a:pPr>
            <a:br>
              <a:rPr lang="en-ZA" dirty="0"/>
            </a:br>
            <a:br>
              <a:rPr lang="en-ZA" dirty="0"/>
            </a:br>
            <a:endParaRPr lang="en-ZA" dirty="0"/>
          </a:p>
          <a:p>
            <a:pPr marL="0" indent="0">
              <a:buNone/>
            </a:pPr>
            <a:endParaRPr lang="en-ZA" dirty="0"/>
          </a:p>
        </p:txBody>
      </p:sp>
      <p:pic>
        <p:nvPicPr>
          <p:cNvPr id="3074" name="Picture 2" descr="How to Compare CRM Software 2021 | TechnologyAdvice">
            <a:extLst>
              <a:ext uri="{FF2B5EF4-FFF2-40B4-BE49-F238E27FC236}">
                <a16:creationId xmlns:a16="http://schemas.microsoft.com/office/drawing/2014/main" id="{77BA4644-C9A9-4C78-9347-6359622C8F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329" y="568325"/>
            <a:ext cx="2828925" cy="1619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39471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b">
            <a:normAutofit/>
          </a:bodyPr>
          <a:lstStyle/>
          <a:p>
            <a:pPr algn="ctr"/>
            <a:r>
              <a:rPr lang="en-US" sz="2400" dirty="0">
                <a:solidFill>
                  <a:schemeClr val="bg1"/>
                </a:solidFill>
              </a:rPr>
              <a:t>CONCLUSION </a:t>
            </a:r>
          </a:p>
        </p:txBody>
      </p:sp>
      <p:sp>
        <p:nvSpPr>
          <p:cNvPr id="4" name="Content Placeholder 3">
            <a:extLst>
              <a:ext uri="{FF2B5EF4-FFF2-40B4-BE49-F238E27FC236}">
                <a16:creationId xmlns:a16="http://schemas.microsoft.com/office/drawing/2014/main" id="{F0909CDE-949E-458E-AF10-24EB32980150}"/>
              </a:ext>
            </a:extLst>
          </p:cNvPr>
          <p:cNvSpPr>
            <a:spLocks noGrp="1"/>
          </p:cNvSpPr>
          <p:nvPr>
            <p:ph idx="1"/>
          </p:nvPr>
        </p:nvSpPr>
        <p:spPr>
          <a:xfrm>
            <a:off x="4445000" y="139700"/>
            <a:ext cx="7556500" cy="6540500"/>
          </a:xfrm>
        </p:spPr>
        <p:txBody>
          <a:bodyPr>
            <a:normAutofit/>
          </a:bodyPr>
          <a:lstStyle/>
          <a:p>
            <a:pPr marL="0" indent="0">
              <a:buNone/>
            </a:pPr>
            <a:br>
              <a:rPr lang="en-ZA" dirty="0"/>
            </a:br>
            <a:br>
              <a:rPr lang="en-ZA" dirty="0"/>
            </a:br>
            <a:endParaRPr lang="en-ZA" dirty="0"/>
          </a:p>
          <a:p>
            <a:pPr marL="0" indent="0">
              <a:buNone/>
            </a:pPr>
            <a:endParaRPr lang="en-ZA" dirty="0"/>
          </a:p>
        </p:txBody>
      </p:sp>
      <p:pic>
        <p:nvPicPr>
          <p:cNvPr id="4098" name="Picture 2" descr="How to write an excellent thesis conclusion [with examples] - Paperpile">
            <a:extLst>
              <a:ext uri="{FF2B5EF4-FFF2-40B4-BE49-F238E27FC236}">
                <a16:creationId xmlns:a16="http://schemas.microsoft.com/office/drawing/2014/main" id="{A4ACFBC6-20E1-4DA2-9867-A9C601E702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216" y="516835"/>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07650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b">
            <a:normAutofit/>
          </a:bodyPr>
          <a:lstStyle/>
          <a:p>
            <a:pPr algn="ctr"/>
            <a:r>
              <a:rPr lang="en-US" sz="2400" dirty="0">
                <a:solidFill>
                  <a:schemeClr val="bg1"/>
                </a:solidFill>
              </a:rPr>
              <a:t>TEAM </a:t>
            </a:r>
          </a:p>
        </p:txBody>
      </p:sp>
      <p:sp>
        <p:nvSpPr>
          <p:cNvPr id="4" name="Content Placeholder 3">
            <a:extLst>
              <a:ext uri="{FF2B5EF4-FFF2-40B4-BE49-F238E27FC236}">
                <a16:creationId xmlns:a16="http://schemas.microsoft.com/office/drawing/2014/main" id="{F0909CDE-949E-458E-AF10-24EB32980150}"/>
              </a:ext>
            </a:extLst>
          </p:cNvPr>
          <p:cNvSpPr>
            <a:spLocks noGrp="1"/>
          </p:cNvSpPr>
          <p:nvPr>
            <p:ph idx="1"/>
          </p:nvPr>
        </p:nvSpPr>
        <p:spPr>
          <a:xfrm>
            <a:off x="4445000" y="139700"/>
            <a:ext cx="7556500" cy="6540500"/>
          </a:xfrm>
        </p:spPr>
        <p:txBody>
          <a:bodyPr>
            <a:normAutofit/>
          </a:bodyPr>
          <a:lstStyle/>
          <a:p>
            <a:pPr marL="0" indent="0">
              <a:buNone/>
            </a:pPr>
            <a:br>
              <a:rPr lang="en-ZA" dirty="0"/>
            </a:br>
            <a:br>
              <a:rPr lang="en-ZA" dirty="0"/>
            </a:br>
            <a:endParaRPr lang="en-ZA" dirty="0"/>
          </a:p>
        </p:txBody>
      </p:sp>
      <p:pic>
        <p:nvPicPr>
          <p:cNvPr id="4098" name="Picture 2" descr="How to write an excellent thesis conclusion [with examples] - Paperpile">
            <a:extLst>
              <a:ext uri="{FF2B5EF4-FFF2-40B4-BE49-F238E27FC236}">
                <a16:creationId xmlns:a16="http://schemas.microsoft.com/office/drawing/2014/main" id="{A4ACFBC6-20E1-4DA2-9867-A9C601E702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216" y="516835"/>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17548B5-6CA8-41E6-8356-434E3F52C01A}"/>
              </a:ext>
            </a:extLst>
          </p:cNvPr>
          <p:cNvSpPr txBox="1"/>
          <p:nvPr/>
        </p:nvSpPr>
        <p:spPr>
          <a:xfrm>
            <a:off x="4698124" y="332169"/>
            <a:ext cx="6096000" cy="369332"/>
          </a:xfrm>
          <a:prstGeom prst="rect">
            <a:avLst/>
          </a:prstGeom>
          <a:noFill/>
        </p:spPr>
        <p:txBody>
          <a:bodyPr wrap="square">
            <a:spAutoFit/>
          </a:bodyPr>
          <a:lstStyle/>
          <a:p>
            <a:pPr marL="0" indent="0" algn="ctr">
              <a:buNone/>
            </a:pPr>
            <a:r>
              <a:rPr lang="en-ZA" dirty="0"/>
              <a:t>The dream team</a:t>
            </a:r>
          </a:p>
        </p:txBody>
      </p:sp>
      <p:pic>
        <p:nvPicPr>
          <p:cNvPr id="6" name="Picture 5" descr="A person wearing glasses&#10;&#10;Description automatically generated with low confidence">
            <a:extLst>
              <a:ext uri="{FF2B5EF4-FFF2-40B4-BE49-F238E27FC236}">
                <a16:creationId xmlns:a16="http://schemas.microsoft.com/office/drawing/2014/main" id="{03A4CCE0-DD19-41F3-AF5C-B59C8B19162D}"/>
              </a:ext>
            </a:extLst>
          </p:cNvPr>
          <p:cNvPicPr>
            <a:picLocks noChangeAspect="1"/>
          </p:cNvPicPr>
          <p:nvPr/>
        </p:nvPicPr>
        <p:blipFill>
          <a:blip r:embed="rId3"/>
          <a:stretch>
            <a:fillRect/>
          </a:stretch>
        </p:blipFill>
        <p:spPr>
          <a:xfrm>
            <a:off x="4698124" y="1649307"/>
            <a:ext cx="2460860" cy="2460860"/>
          </a:xfrm>
          <a:prstGeom prst="rect">
            <a:avLst/>
          </a:prstGeom>
        </p:spPr>
      </p:pic>
    </p:spTree>
    <p:extLst>
      <p:ext uri="{BB962C8B-B14F-4D97-AF65-F5344CB8AC3E}">
        <p14:creationId xmlns:p14="http://schemas.microsoft.com/office/powerpoint/2010/main" val="2465189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b">
            <a:normAutofit/>
          </a:bodyPr>
          <a:lstStyle/>
          <a:p>
            <a:pPr algn="ctr"/>
            <a:r>
              <a:rPr lang="en-US" sz="3600" dirty="0">
                <a:solidFill>
                  <a:schemeClr val="bg1"/>
                </a:solidFill>
              </a:rPr>
              <a:t>OVERVIEW </a:t>
            </a:r>
          </a:p>
        </p:txBody>
      </p:sp>
      <p:sp>
        <p:nvSpPr>
          <p:cNvPr id="4" name="Content Placeholder 3">
            <a:extLst>
              <a:ext uri="{FF2B5EF4-FFF2-40B4-BE49-F238E27FC236}">
                <a16:creationId xmlns:a16="http://schemas.microsoft.com/office/drawing/2014/main" id="{F0909CDE-949E-458E-AF10-24EB32980150}"/>
              </a:ext>
            </a:extLst>
          </p:cNvPr>
          <p:cNvSpPr>
            <a:spLocks noGrp="1"/>
          </p:cNvSpPr>
          <p:nvPr>
            <p:ph idx="1"/>
          </p:nvPr>
        </p:nvSpPr>
        <p:spPr>
          <a:xfrm>
            <a:off x="4143130" y="51347"/>
            <a:ext cx="7556500" cy="6540500"/>
          </a:xfrm>
        </p:spPr>
        <p:txBody>
          <a:bodyPr>
            <a:normAutofit/>
          </a:bodyPr>
          <a:lstStyle/>
          <a:p>
            <a:pPr marL="0" indent="0" algn="ctr">
              <a:buNone/>
            </a:pPr>
            <a:r>
              <a:rPr lang="en-US" sz="2000" dirty="0"/>
              <a:t> The supply of electricity has a huge role in our lives on earth. This is because we use electricity to cook, work, play, health purposes and a lot  of other things. Our electric centered lives means we rely on electrical infrastructure  to have a good and sustainable life. </a:t>
            </a:r>
          </a:p>
          <a:p>
            <a:pPr marL="0" indent="0" algn="ctr">
              <a:buNone/>
            </a:pPr>
            <a:endParaRPr lang="en-US" sz="2000" dirty="0"/>
          </a:p>
          <a:p>
            <a:pPr marL="0" indent="0" algn="ctr">
              <a:buNone/>
            </a:pPr>
            <a:r>
              <a:rPr lang="en-US" sz="2000" dirty="0"/>
              <a:t>However, over the past few years, we have noticed that electricity as the only form of energy is not sustainable. Looking into investing into other forms of energy sources is a necessity. </a:t>
            </a:r>
          </a:p>
          <a:p>
            <a:pPr marL="0" indent="0" algn="ctr">
              <a:buNone/>
            </a:pPr>
            <a:endParaRPr lang="en-US" sz="2000" dirty="0"/>
          </a:p>
          <a:p>
            <a:pPr marL="0" indent="0" algn="ctr">
              <a:buNone/>
            </a:pPr>
            <a:r>
              <a:rPr lang="en-US" sz="2000" dirty="0"/>
              <a:t>In this project, we are tasked to model shortfall between energy generated by means of fossil fusels and other various sources. The daily shortfall is our target variable and will be modelled as a function of various city-specific weather features.</a:t>
            </a:r>
            <a:endParaRPr lang="en-ZA" sz="2000" dirty="0"/>
          </a:p>
        </p:txBody>
      </p:sp>
      <p:pic>
        <p:nvPicPr>
          <p:cNvPr id="11" name="Picture 10">
            <a:extLst>
              <a:ext uri="{FF2B5EF4-FFF2-40B4-BE49-F238E27FC236}">
                <a16:creationId xmlns:a16="http://schemas.microsoft.com/office/drawing/2014/main" id="{C8B67438-9283-4E38-8397-FA62D4EAD7CA}"/>
              </a:ext>
            </a:extLst>
          </p:cNvPr>
          <p:cNvPicPr>
            <a:picLocks noChangeAspect="1"/>
          </p:cNvPicPr>
          <p:nvPr/>
        </p:nvPicPr>
        <p:blipFill>
          <a:blip r:embed="rId3"/>
          <a:stretch>
            <a:fillRect/>
          </a:stretch>
        </p:blipFill>
        <p:spPr>
          <a:xfrm>
            <a:off x="725104" y="514455"/>
            <a:ext cx="2619375" cy="1743075"/>
          </a:xfrm>
          <a:prstGeom prst="rect">
            <a:avLst/>
          </a:prstGeom>
        </p:spPr>
      </p:pic>
    </p:spTree>
    <p:extLst>
      <p:ext uri="{BB962C8B-B14F-4D97-AF65-F5344CB8AC3E}">
        <p14:creationId xmlns:p14="http://schemas.microsoft.com/office/powerpoint/2010/main" val="1292513021"/>
      </p:ext>
    </p:extLst>
  </p:cSld>
  <p:clrMapOvr>
    <a:masterClrMapping/>
  </p:clrMapOvr>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b">
            <a:normAutofit/>
          </a:bodyPr>
          <a:lstStyle/>
          <a:p>
            <a:pPr algn="ctr"/>
            <a:r>
              <a:rPr lang="en-US" sz="3600" dirty="0">
                <a:solidFill>
                  <a:schemeClr val="bg1"/>
                </a:solidFill>
              </a:rPr>
              <a:t>OBJECTIVE </a:t>
            </a:r>
          </a:p>
        </p:txBody>
      </p:sp>
      <p:sp>
        <p:nvSpPr>
          <p:cNvPr id="4" name="Content Placeholder 3">
            <a:extLst>
              <a:ext uri="{FF2B5EF4-FFF2-40B4-BE49-F238E27FC236}">
                <a16:creationId xmlns:a16="http://schemas.microsoft.com/office/drawing/2014/main" id="{F0909CDE-949E-458E-AF10-24EB32980150}"/>
              </a:ext>
            </a:extLst>
          </p:cNvPr>
          <p:cNvSpPr>
            <a:spLocks noGrp="1"/>
          </p:cNvSpPr>
          <p:nvPr>
            <p:ph idx="1"/>
          </p:nvPr>
        </p:nvSpPr>
        <p:spPr>
          <a:xfrm>
            <a:off x="4143130" y="51347"/>
            <a:ext cx="7556500" cy="6540500"/>
          </a:xfrm>
        </p:spPr>
        <p:txBody>
          <a:bodyPr>
            <a:normAutofit/>
          </a:bodyPr>
          <a:lstStyle/>
          <a:p>
            <a:pPr marL="0" indent="0">
              <a:buNone/>
            </a:pPr>
            <a:r>
              <a:rPr lang="en-US" dirty="0"/>
              <a:t>The objective is to build a model that predicts into the future the three hourly load shortfall for Spain. This difference is between the energy generated by means of fossil fuels and renewable sources.</a:t>
            </a:r>
          </a:p>
          <a:p>
            <a:pPr marL="0" indent="0">
              <a:buNone/>
            </a:pPr>
            <a:r>
              <a:rPr lang="en-US" dirty="0"/>
              <a:t>We'll be using</a:t>
            </a:r>
            <a:r>
              <a:rPr lang="en-US" b="1" dirty="0"/>
              <a:t> </a:t>
            </a:r>
            <a:r>
              <a:rPr lang="en-US" dirty="0"/>
              <a:t>features</a:t>
            </a:r>
            <a:r>
              <a:rPr lang="en-US" b="1" dirty="0"/>
              <a:t> </a:t>
            </a:r>
            <a:r>
              <a:rPr lang="en-US" dirty="0"/>
              <a:t>in our dataset to try predict the load-shortfall that is weather based: </a:t>
            </a:r>
            <a:br>
              <a:rPr lang="en-US" dirty="0"/>
            </a:br>
            <a:endParaRPr lang="en-US" dirty="0"/>
          </a:p>
          <a:p>
            <a:pPr marL="818388" lvl="2" indent="-342900">
              <a:buFont typeface="Arial" panose="020B0604020202020204" pitchFamily="34" charset="0"/>
              <a:buChar char="•"/>
            </a:pPr>
            <a:r>
              <a:rPr lang="en-US" sz="2000" dirty="0"/>
              <a:t>Temperatures,</a:t>
            </a:r>
          </a:p>
          <a:p>
            <a:pPr marL="818388" lvl="2" indent="-342900">
              <a:buFont typeface="Arial" panose="020B0604020202020204" pitchFamily="34" charset="0"/>
              <a:buChar char="•"/>
            </a:pPr>
            <a:r>
              <a:rPr lang="en-US" sz="2000" dirty="0"/>
              <a:t>Windspeed</a:t>
            </a:r>
          </a:p>
          <a:p>
            <a:pPr marL="818388" lvl="2" indent="-342900">
              <a:buFont typeface="Arial" panose="020B0604020202020204" pitchFamily="34" charset="0"/>
              <a:buChar char="•"/>
            </a:pPr>
            <a:r>
              <a:rPr lang="en-US" sz="2000" dirty="0"/>
              <a:t>Wind degree</a:t>
            </a:r>
          </a:p>
          <a:p>
            <a:pPr marL="818388" lvl="2" indent="-342900">
              <a:buFont typeface="Arial" panose="020B0604020202020204" pitchFamily="34" charset="0"/>
              <a:buChar char="•"/>
            </a:pPr>
            <a:r>
              <a:rPr lang="en-US" sz="2000" dirty="0"/>
              <a:t>Rainfall</a:t>
            </a:r>
          </a:p>
          <a:p>
            <a:pPr marL="818388" lvl="2" indent="-342900">
              <a:buFont typeface="Arial" panose="020B0604020202020204" pitchFamily="34" charset="0"/>
              <a:buChar char="•"/>
            </a:pPr>
            <a:r>
              <a:rPr lang="en-US" sz="2000" dirty="0"/>
              <a:t>Clouds</a:t>
            </a:r>
          </a:p>
          <a:p>
            <a:pPr marL="818388" lvl="2" indent="-342900">
              <a:buFont typeface="Arial" panose="020B0604020202020204" pitchFamily="34" charset="0"/>
              <a:buChar char="•"/>
            </a:pPr>
            <a:r>
              <a:rPr lang="en-US" sz="2000" dirty="0"/>
              <a:t>Humidity, </a:t>
            </a:r>
          </a:p>
          <a:p>
            <a:pPr marL="818388" lvl="2" indent="-342900">
              <a:buFont typeface="Arial" panose="020B0604020202020204" pitchFamily="34" charset="0"/>
              <a:buChar char="•"/>
            </a:pPr>
            <a:r>
              <a:rPr lang="en-US" sz="2000" dirty="0"/>
              <a:t>Atmospheric pressure</a:t>
            </a:r>
          </a:p>
          <a:p>
            <a:pPr marL="818388" lvl="2" indent="-342900">
              <a:buFont typeface="Arial" panose="020B0604020202020204" pitchFamily="34" charset="0"/>
              <a:buChar char="•"/>
            </a:pPr>
            <a:r>
              <a:rPr lang="en-US" sz="2000" dirty="0"/>
              <a:t>Snow </a:t>
            </a:r>
          </a:p>
          <a:p>
            <a:pPr marL="0" indent="0">
              <a:buNone/>
            </a:pPr>
            <a:r>
              <a:rPr lang="en-US" dirty="0"/>
              <a:t>We will be using regression model to achieve this objective.</a:t>
            </a:r>
            <a:endParaRPr lang="en-ZA" dirty="0"/>
          </a:p>
        </p:txBody>
      </p:sp>
      <p:pic>
        <p:nvPicPr>
          <p:cNvPr id="5" name="Picture 4">
            <a:extLst>
              <a:ext uri="{FF2B5EF4-FFF2-40B4-BE49-F238E27FC236}">
                <a16:creationId xmlns:a16="http://schemas.microsoft.com/office/drawing/2014/main" id="{B5E14F31-84C3-48F5-84AB-1EEF292145F6}"/>
              </a:ext>
            </a:extLst>
          </p:cNvPr>
          <p:cNvPicPr>
            <a:picLocks noChangeAspect="1"/>
          </p:cNvPicPr>
          <p:nvPr/>
        </p:nvPicPr>
        <p:blipFill>
          <a:blip r:embed="rId2"/>
          <a:stretch>
            <a:fillRect/>
          </a:stretch>
        </p:blipFill>
        <p:spPr>
          <a:xfrm>
            <a:off x="8509393" y="3824869"/>
            <a:ext cx="1470343" cy="1470343"/>
          </a:xfrm>
          <a:prstGeom prst="rect">
            <a:avLst/>
          </a:prstGeom>
        </p:spPr>
      </p:pic>
      <p:pic>
        <p:nvPicPr>
          <p:cNvPr id="6" name="Picture 5">
            <a:extLst>
              <a:ext uri="{FF2B5EF4-FFF2-40B4-BE49-F238E27FC236}">
                <a16:creationId xmlns:a16="http://schemas.microsoft.com/office/drawing/2014/main" id="{3C639652-F09D-4145-8170-9B5B8AA47001}"/>
              </a:ext>
            </a:extLst>
          </p:cNvPr>
          <p:cNvPicPr>
            <a:picLocks noChangeAspect="1"/>
          </p:cNvPicPr>
          <p:nvPr/>
        </p:nvPicPr>
        <p:blipFill>
          <a:blip r:embed="rId3"/>
          <a:stretch>
            <a:fillRect/>
          </a:stretch>
        </p:blipFill>
        <p:spPr>
          <a:xfrm>
            <a:off x="10504358" y="4088666"/>
            <a:ext cx="917938" cy="942747"/>
          </a:xfrm>
          <a:prstGeom prst="rect">
            <a:avLst/>
          </a:prstGeom>
        </p:spPr>
      </p:pic>
      <p:pic>
        <p:nvPicPr>
          <p:cNvPr id="8" name="Picture 7">
            <a:extLst>
              <a:ext uri="{FF2B5EF4-FFF2-40B4-BE49-F238E27FC236}">
                <a16:creationId xmlns:a16="http://schemas.microsoft.com/office/drawing/2014/main" id="{B34AE352-2193-459F-97D9-6718563F44DE}"/>
              </a:ext>
            </a:extLst>
          </p:cNvPr>
          <p:cNvPicPr>
            <a:picLocks noChangeAspect="1"/>
          </p:cNvPicPr>
          <p:nvPr/>
        </p:nvPicPr>
        <p:blipFill>
          <a:blip r:embed="rId4"/>
          <a:stretch>
            <a:fillRect/>
          </a:stretch>
        </p:blipFill>
        <p:spPr>
          <a:xfrm>
            <a:off x="8309996" y="1775275"/>
            <a:ext cx="1221762" cy="1221762"/>
          </a:xfrm>
          <a:prstGeom prst="rect">
            <a:avLst/>
          </a:prstGeom>
        </p:spPr>
      </p:pic>
      <p:pic>
        <p:nvPicPr>
          <p:cNvPr id="9" name="Picture 8">
            <a:extLst>
              <a:ext uri="{FF2B5EF4-FFF2-40B4-BE49-F238E27FC236}">
                <a16:creationId xmlns:a16="http://schemas.microsoft.com/office/drawing/2014/main" id="{485B2BB6-2C65-4AEC-9B6E-6F37253F7C48}"/>
              </a:ext>
            </a:extLst>
          </p:cNvPr>
          <p:cNvPicPr>
            <a:picLocks noChangeAspect="1"/>
          </p:cNvPicPr>
          <p:nvPr/>
        </p:nvPicPr>
        <p:blipFill>
          <a:blip r:embed="rId5"/>
          <a:stretch>
            <a:fillRect/>
          </a:stretch>
        </p:blipFill>
        <p:spPr>
          <a:xfrm>
            <a:off x="9979736" y="1953465"/>
            <a:ext cx="1221761" cy="795463"/>
          </a:xfrm>
          <a:prstGeom prst="rect">
            <a:avLst/>
          </a:prstGeom>
        </p:spPr>
      </p:pic>
      <p:pic>
        <p:nvPicPr>
          <p:cNvPr id="11" name="Picture 10">
            <a:extLst>
              <a:ext uri="{FF2B5EF4-FFF2-40B4-BE49-F238E27FC236}">
                <a16:creationId xmlns:a16="http://schemas.microsoft.com/office/drawing/2014/main" id="{C8B67438-9283-4E38-8397-FA62D4EAD7CA}"/>
              </a:ext>
            </a:extLst>
          </p:cNvPr>
          <p:cNvPicPr>
            <a:picLocks noChangeAspect="1"/>
          </p:cNvPicPr>
          <p:nvPr/>
        </p:nvPicPr>
        <p:blipFill>
          <a:blip r:embed="rId6"/>
          <a:stretch>
            <a:fillRect/>
          </a:stretch>
        </p:blipFill>
        <p:spPr>
          <a:xfrm>
            <a:off x="725104" y="514455"/>
            <a:ext cx="2619375" cy="1743075"/>
          </a:xfrm>
          <a:prstGeom prst="rect">
            <a:avLst/>
          </a:prstGeom>
        </p:spPr>
      </p:pic>
    </p:spTree>
    <p:extLst>
      <p:ext uri="{BB962C8B-B14F-4D97-AF65-F5344CB8AC3E}">
        <p14:creationId xmlns:p14="http://schemas.microsoft.com/office/powerpoint/2010/main" val="3097735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b">
            <a:normAutofit/>
          </a:bodyPr>
          <a:lstStyle/>
          <a:p>
            <a:pPr algn="ctr"/>
            <a:r>
              <a:rPr lang="en-US" sz="2400" dirty="0">
                <a:solidFill>
                  <a:schemeClr val="bg1"/>
                </a:solidFill>
              </a:rPr>
              <a:t>PREPROCESSING DATA </a:t>
            </a:r>
          </a:p>
        </p:txBody>
      </p:sp>
      <p:sp>
        <p:nvSpPr>
          <p:cNvPr id="4" name="Content Placeholder 3">
            <a:extLst>
              <a:ext uri="{FF2B5EF4-FFF2-40B4-BE49-F238E27FC236}">
                <a16:creationId xmlns:a16="http://schemas.microsoft.com/office/drawing/2014/main" id="{F0909CDE-949E-458E-AF10-24EB32980150}"/>
              </a:ext>
            </a:extLst>
          </p:cNvPr>
          <p:cNvSpPr>
            <a:spLocks noGrp="1"/>
          </p:cNvSpPr>
          <p:nvPr>
            <p:ph idx="1"/>
          </p:nvPr>
        </p:nvSpPr>
        <p:spPr>
          <a:xfrm>
            <a:off x="4445000" y="139700"/>
            <a:ext cx="7556500" cy="6540500"/>
          </a:xfrm>
        </p:spPr>
        <p:txBody>
          <a:bodyPr>
            <a:normAutofit/>
          </a:bodyPr>
          <a:lstStyle/>
          <a:p>
            <a:pPr marL="0" indent="0" algn="ctr">
              <a:buNone/>
            </a:pPr>
            <a:endParaRPr lang="en-US" sz="2400" dirty="0"/>
          </a:p>
          <a:p>
            <a:pPr algn="ctr">
              <a:buFont typeface="Arial" panose="020B0604020202020204" pitchFamily="34" charset="0"/>
              <a:buChar char="•"/>
            </a:pPr>
            <a:endParaRPr lang="en-US" sz="2400" dirty="0"/>
          </a:p>
          <a:p>
            <a:pPr algn="ctr">
              <a:buFont typeface="Arial" panose="020B0604020202020204" pitchFamily="34" charset="0"/>
              <a:buChar char="•"/>
            </a:pPr>
            <a:endParaRPr lang="en-US" sz="2400" dirty="0"/>
          </a:p>
          <a:p>
            <a:pPr algn="ctr">
              <a:buFont typeface="Arial" panose="020B0604020202020204" pitchFamily="34" charset="0"/>
              <a:buChar char="•"/>
            </a:pPr>
            <a:r>
              <a:rPr lang="en-US" sz="2400" dirty="0"/>
              <a:t>We converted the time column from object to datetime</a:t>
            </a:r>
          </a:p>
          <a:p>
            <a:pPr algn="ctr">
              <a:buFont typeface="Arial" panose="020B0604020202020204" pitchFamily="34" charset="0"/>
              <a:buChar char="•"/>
            </a:pPr>
            <a:r>
              <a:rPr lang="en-US" sz="2400" dirty="0"/>
              <a:t> C</a:t>
            </a:r>
            <a:r>
              <a:rPr lang="en-ZA" sz="2400" dirty="0" err="1"/>
              <a:t>reated</a:t>
            </a:r>
            <a:r>
              <a:rPr lang="en-ZA" sz="2400" dirty="0"/>
              <a:t> columns year, month ,week, day , hour form time columns</a:t>
            </a:r>
          </a:p>
          <a:p>
            <a:pPr algn="ctr">
              <a:buFont typeface="Arial" panose="020B0604020202020204" pitchFamily="34" charset="0"/>
              <a:buChar char="•"/>
            </a:pPr>
            <a:r>
              <a:rPr lang="en-ZA" sz="2400" dirty="0"/>
              <a:t> We filled the null columns of the Valencia pressure with the mean of the column.</a:t>
            </a:r>
          </a:p>
          <a:p>
            <a:pPr algn="ctr">
              <a:buFont typeface="Arial" panose="020B0604020202020204" pitchFamily="34" charset="0"/>
              <a:buChar char="•"/>
            </a:pPr>
            <a:r>
              <a:rPr lang="en-ZA" sz="2400" dirty="0"/>
              <a:t> We converted Seville pressure and Valencia wind </a:t>
            </a:r>
            <a:r>
              <a:rPr lang="en-ZA" sz="2400" dirty="0" err="1"/>
              <a:t>deg</a:t>
            </a:r>
            <a:r>
              <a:rPr lang="en-ZA" sz="2400" dirty="0"/>
              <a:t> column from object to numeric</a:t>
            </a:r>
          </a:p>
        </p:txBody>
      </p:sp>
      <p:pic>
        <p:nvPicPr>
          <p:cNvPr id="3" name="Picture 2">
            <a:extLst>
              <a:ext uri="{FF2B5EF4-FFF2-40B4-BE49-F238E27FC236}">
                <a16:creationId xmlns:a16="http://schemas.microsoft.com/office/drawing/2014/main" id="{B1E3A5F7-1343-47CF-86AF-488373A4521A}"/>
              </a:ext>
            </a:extLst>
          </p:cNvPr>
          <p:cNvPicPr>
            <a:picLocks noChangeAspect="1"/>
          </p:cNvPicPr>
          <p:nvPr/>
        </p:nvPicPr>
        <p:blipFill>
          <a:blip r:embed="rId2"/>
          <a:stretch>
            <a:fillRect/>
          </a:stretch>
        </p:blipFill>
        <p:spPr>
          <a:xfrm>
            <a:off x="753679" y="568325"/>
            <a:ext cx="2562225" cy="1781175"/>
          </a:xfrm>
          <a:prstGeom prst="rect">
            <a:avLst/>
          </a:prstGeom>
        </p:spPr>
      </p:pic>
    </p:spTree>
    <p:extLst>
      <p:ext uri="{BB962C8B-B14F-4D97-AF65-F5344CB8AC3E}">
        <p14:creationId xmlns:p14="http://schemas.microsoft.com/office/powerpoint/2010/main" val="4105003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16">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5" name="Straight Connector 18">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6" name="Rectangle 20">
            <a:extLst>
              <a:ext uri="{FF2B5EF4-FFF2-40B4-BE49-F238E27FC236}">
                <a16:creationId xmlns:a16="http://schemas.microsoft.com/office/drawing/2014/main" id="{6482F060-A4AF-4E0B-B364-7C6BA4A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84814" y="640080"/>
            <a:ext cx="3659246" cy="2850319"/>
          </a:xfrm>
        </p:spPr>
        <p:txBody>
          <a:bodyPr vert="horz" lIns="91440" tIns="45720" rIns="91440" bIns="45720" rtlCol="0" anchor="b">
            <a:normAutofit/>
          </a:bodyPr>
          <a:lstStyle/>
          <a:p>
            <a:r>
              <a:rPr lang="en-US" sz="3400" dirty="0">
                <a:solidFill>
                  <a:srgbClr val="FFFFFF"/>
                </a:solidFill>
              </a:rPr>
              <a:t>EXPLORATORY DATA ANALYSIS </a:t>
            </a:r>
          </a:p>
        </p:txBody>
      </p:sp>
      <p:sp>
        <p:nvSpPr>
          <p:cNvPr id="4" name="Content Placeholder 3">
            <a:extLst>
              <a:ext uri="{FF2B5EF4-FFF2-40B4-BE49-F238E27FC236}">
                <a16:creationId xmlns:a16="http://schemas.microsoft.com/office/drawing/2014/main" id="{F0909CDE-949E-458E-AF10-24EB32980150}"/>
              </a:ext>
            </a:extLst>
          </p:cNvPr>
          <p:cNvSpPr>
            <a:spLocks noGrp="1"/>
          </p:cNvSpPr>
          <p:nvPr>
            <p:ph idx="1"/>
          </p:nvPr>
        </p:nvSpPr>
        <p:spPr>
          <a:xfrm>
            <a:off x="484814" y="3812134"/>
            <a:ext cx="3659246" cy="2349823"/>
          </a:xfrm>
        </p:spPr>
        <p:txBody>
          <a:bodyPr vert="horz" lIns="91440" tIns="45720" rIns="91440" bIns="45720" rtlCol="0">
            <a:normAutofit/>
          </a:bodyPr>
          <a:lstStyle/>
          <a:p>
            <a:pPr marL="0" indent="0">
              <a:lnSpc>
                <a:spcPct val="100000"/>
              </a:lnSpc>
              <a:buNone/>
            </a:pPr>
            <a:r>
              <a:rPr lang="en-US" sz="1800" cap="all" spc="200" dirty="0">
                <a:solidFill>
                  <a:srgbClr val="FFFFFF"/>
                </a:solidFill>
              </a:rPr>
              <a:t>Understand and get to grips with DATA</a:t>
            </a:r>
          </a:p>
        </p:txBody>
      </p:sp>
      <p:cxnSp>
        <p:nvCxnSpPr>
          <p:cNvPr id="23" name="Straight Connector 22">
            <a:extLst>
              <a:ext uri="{FF2B5EF4-FFF2-40B4-BE49-F238E27FC236}">
                <a16:creationId xmlns:a16="http://schemas.microsoft.com/office/drawing/2014/main" id="{B9EB6DAA-2F0C-43D5-A577-15D5D2C4E3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2797" y="3651268"/>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ED812461-0F93-4D25-8ACD-778D2705BC25}"/>
              </a:ext>
            </a:extLst>
          </p:cNvPr>
          <p:cNvPicPr>
            <a:picLocks noChangeAspect="1"/>
          </p:cNvPicPr>
          <p:nvPr/>
        </p:nvPicPr>
        <p:blipFill rotWithShape="1">
          <a:blip r:embed="rId2"/>
          <a:srcRect l="24138" r="33163"/>
          <a:stretch/>
        </p:blipFill>
        <p:spPr>
          <a:xfrm>
            <a:off x="4635093" y="10"/>
            <a:ext cx="7556891" cy="6857990"/>
          </a:xfrm>
          <a:prstGeom prst="rect">
            <a:avLst/>
          </a:prstGeom>
        </p:spPr>
      </p:pic>
    </p:spTree>
    <p:extLst>
      <p:ext uri="{BB962C8B-B14F-4D97-AF65-F5344CB8AC3E}">
        <p14:creationId xmlns:p14="http://schemas.microsoft.com/office/powerpoint/2010/main" val="347918170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b">
            <a:normAutofit/>
          </a:bodyPr>
          <a:lstStyle/>
          <a:p>
            <a:pPr algn="ctr"/>
            <a:r>
              <a:rPr lang="en-US" sz="2400" dirty="0">
                <a:solidFill>
                  <a:schemeClr val="bg1"/>
                </a:solidFill>
              </a:rPr>
              <a:t>EDA </a:t>
            </a:r>
          </a:p>
        </p:txBody>
      </p:sp>
      <p:sp>
        <p:nvSpPr>
          <p:cNvPr id="4" name="Content Placeholder 3">
            <a:extLst>
              <a:ext uri="{FF2B5EF4-FFF2-40B4-BE49-F238E27FC236}">
                <a16:creationId xmlns:a16="http://schemas.microsoft.com/office/drawing/2014/main" id="{F0909CDE-949E-458E-AF10-24EB32980150}"/>
              </a:ext>
            </a:extLst>
          </p:cNvPr>
          <p:cNvSpPr>
            <a:spLocks noGrp="1"/>
          </p:cNvSpPr>
          <p:nvPr>
            <p:ph idx="1"/>
          </p:nvPr>
        </p:nvSpPr>
        <p:spPr>
          <a:xfrm>
            <a:off x="4445000" y="139700"/>
            <a:ext cx="7556500" cy="6540500"/>
          </a:xfrm>
        </p:spPr>
        <p:txBody>
          <a:bodyPr>
            <a:normAutofit/>
          </a:bodyPr>
          <a:lstStyle/>
          <a:p>
            <a:pPr marL="0" indent="0" algn="ctr">
              <a:buNone/>
            </a:pPr>
            <a:r>
              <a:rPr lang="en-ZA" dirty="0"/>
              <a:t>Load_shortfall_3h column in normally distributed</a:t>
            </a:r>
          </a:p>
          <a:p>
            <a:pPr marL="0" indent="0">
              <a:buNone/>
            </a:pPr>
            <a:endParaRPr lang="en-ZA" dirty="0"/>
          </a:p>
          <a:p>
            <a:pPr marL="0" indent="0">
              <a:buNone/>
            </a:pPr>
            <a:endParaRPr lang="en-ZA" dirty="0"/>
          </a:p>
        </p:txBody>
      </p:sp>
      <p:pic>
        <p:nvPicPr>
          <p:cNvPr id="5" name="Picture 4">
            <a:extLst>
              <a:ext uri="{FF2B5EF4-FFF2-40B4-BE49-F238E27FC236}">
                <a16:creationId xmlns:a16="http://schemas.microsoft.com/office/drawing/2014/main" id="{D907A31A-8746-4C7F-9233-56DE6B5863DE}"/>
              </a:ext>
            </a:extLst>
          </p:cNvPr>
          <p:cNvPicPr>
            <a:picLocks noChangeAspect="1"/>
          </p:cNvPicPr>
          <p:nvPr/>
        </p:nvPicPr>
        <p:blipFill>
          <a:blip r:embed="rId3"/>
          <a:stretch>
            <a:fillRect/>
          </a:stretch>
        </p:blipFill>
        <p:spPr>
          <a:xfrm>
            <a:off x="492371" y="516835"/>
            <a:ext cx="3188924" cy="1795291"/>
          </a:xfrm>
          <a:prstGeom prst="rect">
            <a:avLst/>
          </a:prstGeom>
        </p:spPr>
      </p:pic>
      <p:pic>
        <p:nvPicPr>
          <p:cNvPr id="9" name="Picture 8" descr="Chart, histogram&#10;&#10;Description automatically generated">
            <a:extLst>
              <a:ext uri="{FF2B5EF4-FFF2-40B4-BE49-F238E27FC236}">
                <a16:creationId xmlns:a16="http://schemas.microsoft.com/office/drawing/2014/main" id="{301BC074-B5BF-4BCA-8D8B-CF589EA85B0C}"/>
              </a:ext>
            </a:extLst>
          </p:cNvPr>
          <p:cNvPicPr>
            <a:picLocks noChangeAspect="1"/>
          </p:cNvPicPr>
          <p:nvPr/>
        </p:nvPicPr>
        <p:blipFill>
          <a:blip r:embed="rId4"/>
          <a:stretch>
            <a:fillRect/>
          </a:stretch>
        </p:blipFill>
        <p:spPr>
          <a:xfrm>
            <a:off x="4560979" y="595441"/>
            <a:ext cx="7138650" cy="6402259"/>
          </a:xfrm>
          <a:prstGeom prst="rect">
            <a:avLst/>
          </a:prstGeom>
        </p:spPr>
      </p:pic>
    </p:spTree>
    <p:extLst>
      <p:ext uri="{BB962C8B-B14F-4D97-AF65-F5344CB8AC3E}">
        <p14:creationId xmlns:p14="http://schemas.microsoft.com/office/powerpoint/2010/main" val="2987063233"/>
      </p:ext>
    </p:extLst>
  </p:cSld>
  <p:clrMapOvr>
    <a:masterClrMapping/>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b">
            <a:normAutofit/>
          </a:bodyPr>
          <a:lstStyle/>
          <a:p>
            <a:pPr algn="ctr"/>
            <a:r>
              <a:rPr lang="en-US" sz="2400" dirty="0">
                <a:solidFill>
                  <a:schemeClr val="bg1"/>
                </a:solidFill>
              </a:rPr>
              <a:t>EDA </a:t>
            </a:r>
          </a:p>
        </p:txBody>
      </p:sp>
      <p:sp>
        <p:nvSpPr>
          <p:cNvPr id="4" name="Content Placeholder 3">
            <a:extLst>
              <a:ext uri="{FF2B5EF4-FFF2-40B4-BE49-F238E27FC236}">
                <a16:creationId xmlns:a16="http://schemas.microsoft.com/office/drawing/2014/main" id="{F0909CDE-949E-458E-AF10-24EB32980150}"/>
              </a:ext>
            </a:extLst>
          </p:cNvPr>
          <p:cNvSpPr>
            <a:spLocks noGrp="1"/>
          </p:cNvSpPr>
          <p:nvPr>
            <p:ph idx="1"/>
          </p:nvPr>
        </p:nvSpPr>
        <p:spPr>
          <a:xfrm>
            <a:off x="4445000" y="139700"/>
            <a:ext cx="7556500" cy="6540500"/>
          </a:xfrm>
        </p:spPr>
        <p:txBody>
          <a:bodyPr>
            <a:normAutofit/>
          </a:bodyPr>
          <a:lstStyle/>
          <a:p>
            <a:pPr marL="0" indent="0" algn="ctr">
              <a:buNone/>
            </a:pPr>
            <a:r>
              <a:rPr lang="en-ZA" dirty="0"/>
              <a:t>Temperature vs years</a:t>
            </a:r>
          </a:p>
          <a:p>
            <a:pPr marL="0" indent="0">
              <a:buNone/>
            </a:pPr>
            <a:endParaRPr lang="en-ZA" dirty="0"/>
          </a:p>
          <a:p>
            <a:pPr marL="0" indent="0">
              <a:buNone/>
            </a:pPr>
            <a:endParaRPr lang="en-ZA" dirty="0"/>
          </a:p>
        </p:txBody>
      </p:sp>
      <p:pic>
        <p:nvPicPr>
          <p:cNvPr id="5" name="Picture 4">
            <a:extLst>
              <a:ext uri="{FF2B5EF4-FFF2-40B4-BE49-F238E27FC236}">
                <a16:creationId xmlns:a16="http://schemas.microsoft.com/office/drawing/2014/main" id="{D907A31A-8746-4C7F-9233-56DE6B5863DE}"/>
              </a:ext>
            </a:extLst>
          </p:cNvPr>
          <p:cNvPicPr>
            <a:picLocks noChangeAspect="1"/>
          </p:cNvPicPr>
          <p:nvPr/>
        </p:nvPicPr>
        <p:blipFill>
          <a:blip r:embed="rId2"/>
          <a:stretch>
            <a:fillRect/>
          </a:stretch>
        </p:blipFill>
        <p:spPr>
          <a:xfrm>
            <a:off x="492371" y="516835"/>
            <a:ext cx="3188924" cy="1795291"/>
          </a:xfrm>
          <a:prstGeom prst="rect">
            <a:avLst/>
          </a:prstGeom>
        </p:spPr>
      </p:pic>
      <p:pic>
        <p:nvPicPr>
          <p:cNvPr id="6" name="Picture 5" descr="Chart, line chart, histogram&#10;&#10;Description automatically generated">
            <a:extLst>
              <a:ext uri="{FF2B5EF4-FFF2-40B4-BE49-F238E27FC236}">
                <a16:creationId xmlns:a16="http://schemas.microsoft.com/office/drawing/2014/main" id="{D4772357-B266-4DE8-8792-0D22CADC33C0}"/>
              </a:ext>
            </a:extLst>
          </p:cNvPr>
          <p:cNvPicPr>
            <a:picLocks noChangeAspect="1"/>
          </p:cNvPicPr>
          <p:nvPr/>
        </p:nvPicPr>
        <p:blipFill>
          <a:blip r:embed="rId3"/>
          <a:stretch>
            <a:fillRect/>
          </a:stretch>
        </p:blipFill>
        <p:spPr>
          <a:xfrm>
            <a:off x="4537492" y="802025"/>
            <a:ext cx="7519751" cy="5487650"/>
          </a:xfrm>
          <a:prstGeom prst="rect">
            <a:avLst/>
          </a:prstGeom>
        </p:spPr>
      </p:pic>
    </p:spTree>
    <p:extLst>
      <p:ext uri="{BB962C8B-B14F-4D97-AF65-F5344CB8AC3E}">
        <p14:creationId xmlns:p14="http://schemas.microsoft.com/office/powerpoint/2010/main" val="202660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b">
            <a:normAutofit/>
          </a:bodyPr>
          <a:lstStyle/>
          <a:p>
            <a:pPr algn="ctr"/>
            <a:r>
              <a:rPr lang="en-US" sz="2400" dirty="0">
                <a:solidFill>
                  <a:schemeClr val="bg1"/>
                </a:solidFill>
              </a:rPr>
              <a:t>DATA ENGINEERING </a:t>
            </a:r>
          </a:p>
        </p:txBody>
      </p:sp>
      <p:sp>
        <p:nvSpPr>
          <p:cNvPr id="4" name="Content Placeholder 3">
            <a:extLst>
              <a:ext uri="{FF2B5EF4-FFF2-40B4-BE49-F238E27FC236}">
                <a16:creationId xmlns:a16="http://schemas.microsoft.com/office/drawing/2014/main" id="{F0909CDE-949E-458E-AF10-24EB32980150}"/>
              </a:ext>
            </a:extLst>
          </p:cNvPr>
          <p:cNvSpPr>
            <a:spLocks noGrp="1"/>
          </p:cNvSpPr>
          <p:nvPr>
            <p:ph idx="1"/>
          </p:nvPr>
        </p:nvSpPr>
        <p:spPr>
          <a:xfrm>
            <a:off x="4445000" y="139700"/>
            <a:ext cx="7556500" cy="6540500"/>
          </a:xfrm>
        </p:spPr>
        <p:txBody>
          <a:bodyPr>
            <a:normAutofit/>
          </a:bodyPr>
          <a:lstStyle/>
          <a:p>
            <a:pPr marL="0" indent="0">
              <a:buNone/>
            </a:pPr>
            <a:r>
              <a:rPr lang="en-ZA" dirty="0"/>
              <a:t>Features – TIME </a:t>
            </a:r>
            <a:br>
              <a:rPr lang="en-ZA" dirty="0"/>
            </a:br>
            <a:br>
              <a:rPr lang="en-ZA" dirty="0"/>
            </a:br>
            <a:r>
              <a:rPr lang="en-ZA" dirty="0"/>
              <a:t>Standardisation / Normalisation </a:t>
            </a:r>
          </a:p>
          <a:p>
            <a:pPr marL="0" indent="0">
              <a:buNone/>
            </a:pPr>
            <a:endParaRPr lang="en-ZA" dirty="0"/>
          </a:p>
          <a:p>
            <a:pPr marL="0" indent="0">
              <a:buNone/>
            </a:pPr>
            <a:endParaRPr lang="en-ZA" dirty="0"/>
          </a:p>
        </p:txBody>
      </p:sp>
      <p:pic>
        <p:nvPicPr>
          <p:cNvPr id="3" name="Picture 2">
            <a:extLst>
              <a:ext uri="{FF2B5EF4-FFF2-40B4-BE49-F238E27FC236}">
                <a16:creationId xmlns:a16="http://schemas.microsoft.com/office/drawing/2014/main" id="{D3452690-2D29-48E8-AD12-B0FBBD396B7C}"/>
              </a:ext>
            </a:extLst>
          </p:cNvPr>
          <p:cNvPicPr>
            <a:picLocks noChangeAspect="1"/>
          </p:cNvPicPr>
          <p:nvPr/>
        </p:nvPicPr>
        <p:blipFill>
          <a:blip r:embed="rId2"/>
          <a:stretch>
            <a:fillRect/>
          </a:stretch>
        </p:blipFill>
        <p:spPr>
          <a:xfrm>
            <a:off x="585700" y="516835"/>
            <a:ext cx="2991514" cy="1795291"/>
          </a:xfrm>
          <a:prstGeom prst="rect">
            <a:avLst/>
          </a:prstGeom>
        </p:spPr>
      </p:pic>
    </p:spTree>
    <p:extLst>
      <p:ext uri="{BB962C8B-B14F-4D97-AF65-F5344CB8AC3E}">
        <p14:creationId xmlns:p14="http://schemas.microsoft.com/office/powerpoint/2010/main" val="20246522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b">
            <a:normAutofit/>
          </a:bodyPr>
          <a:lstStyle/>
          <a:p>
            <a:pPr algn="ctr"/>
            <a:r>
              <a:rPr lang="en-US" sz="2400" dirty="0">
                <a:solidFill>
                  <a:schemeClr val="bg1"/>
                </a:solidFill>
              </a:rPr>
              <a:t>MODELLING</a:t>
            </a:r>
          </a:p>
        </p:txBody>
      </p:sp>
      <p:sp>
        <p:nvSpPr>
          <p:cNvPr id="4" name="Content Placeholder 3">
            <a:extLst>
              <a:ext uri="{FF2B5EF4-FFF2-40B4-BE49-F238E27FC236}">
                <a16:creationId xmlns:a16="http://schemas.microsoft.com/office/drawing/2014/main" id="{F0909CDE-949E-458E-AF10-24EB32980150}"/>
              </a:ext>
            </a:extLst>
          </p:cNvPr>
          <p:cNvSpPr>
            <a:spLocks noGrp="1"/>
          </p:cNvSpPr>
          <p:nvPr>
            <p:ph idx="1"/>
          </p:nvPr>
        </p:nvSpPr>
        <p:spPr>
          <a:xfrm>
            <a:off x="4445000" y="139700"/>
            <a:ext cx="7556500" cy="6540500"/>
          </a:xfrm>
        </p:spPr>
        <p:txBody>
          <a:bodyPr>
            <a:normAutofit/>
          </a:bodyPr>
          <a:lstStyle/>
          <a:p>
            <a:pPr marL="0" indent="0">
              <a:buNone/>
            </a:pPr>
            <a:r>
              <a:rPr lang="en-ZA" dirty="0"/>
              <a:t>Linear regression </a:t>
            </a:r>
            <a:br>
              <a:rPr lang="en-ZA" dirty="0"/>
            </a:br>
            <a:br>
              <a:rPr lang="en-ZA" dirty="0"/>
            </a:br>
            <a:r>
              <a:rPr lang="en-ZA" dirty="0"/>
              <a:t>Decision Tree </a:t>
            </a:r>
            <a:br>
              <a:rPr lang="en-ZA" dirty="0"/>
            </a:br>
            <a:br>
              <a:rPr lang="en-ZA" dirty="0"/>
            </a:br>
            <a:r>
              <a:rPr lang="en-ZA" dirty="0"/>
              <a:t>Random Forrest </a:t>
            </a:r>
            <a:br>
              <a:rPr lang="en-ZA" dirty="0"/>
            </a:br>
            <a:br>
              <a:rPr lang="en-ZA" dirty="0"/>
            </a:br>
            <a:r>
              <a:rPr lang="en-ZA" dirty="0"/>
              <a:t>Lasso + Ridge </a:t>
            </a:r>
          </a:p>
          <a:p>
            <a:pPr marL="0" indent="0">
              <a:buNone/>
            </a:pPr>
            <a:r>
              <a:rPr lang="en-ZA" dirty="0" err="1"/>
              <a:t>KNeighborsRegressor</a:t>
            </a:r>
            <a:br>
              <a:rPr lang="en-ZA" dirty="0"/>
            </a:br>
            <a:br>
              <a:rPr lang="en-ZA" dirty="0"/>
            </a:br>
            <a:r>
              <a:rPr lang="en-ZA" dirty="0"/>
              <a:t>XGB Regressor </a:t>
            </a:r>
            <a:br>
              <a:rPr lang="en-ZA" dirty="0"/>
            </a:br>
            <a:br>
              <a:rPr lang="en-ZA" dirty="0"/>
            </a:br>
            <a:endParaRPr lang="en-ZA" dirty="0"/>
          </a:p>
          <a:p>
            <a:pPr marL="0" indent="0">
              <a:buNone/>
            </a:pPr>
            <a:endParaRPr lang="en-ZA" dirty="0"/>
          </a:p>
        </p:txBody>
      </p:sp>
      <p:pic>
        <p:nvPicPr>
          <p:cNvPr id="5" name="Picture 4">
            <a:extLst>
              <a:ext uri="{FF2B5EF4-FFF2-40B4-BE49-F238E27FC236}">
                <a16:creationId xmlns:a16="http://schemas.microsoft.com/office/drawing/2014/main" id="{916B2E81-C6CE-4CE6-928A-AFFBA4F2A284}"/>
              </a:ext>
            </a:extLst>
          </p:cNvPr>
          <p:cNvPicPr>
            <a:picLocks noChangeAspect="1"/>
          </p:cNvPicPr>
          <p:nvPr/>
        </p:nvPicPr>
        <p:blipFill>
          <a:blip r:embed="rId2"/>
          <a:stretch>
            <a:fillRect/>
          </a:stretch>
        </p:blipFill>
        <p:spPr>
          <a:xfrm>
            <a:off x="492370" y="333238"/>
            <a:ext cx="3119650" cy="2031139"/>
          </a:xfrm>
          <a:prstGeom prst="rect">
            <a:avLst/>
          </a:prstGeom>
        </p:spPr>
      </p:pic>
    </p:spTree>
    <p:extLst>
      <p:ext uri="{BB962C8B-B14F-4D97-AF65-F5344CB8AC3E}">
        <p14:creationId xmlns:p14="http://schemas.microsoft.com/office/powerpoint/2010/main" val="3372206082"/>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E5ECA37-C458-4BA2-A090-D7A19E07B434}">
  <ds:schemaRefs>
    <ds:schemaRef ds:uri="http://schemas.microsoft.com/sharepoint/v3/contenttype/forms"/>
  </ds:schemaRefs>
</ds:datastoreItem>
</file>

<file path=customXml/itemProps2.xml><?xml version="1.0" encoding="utf-8"?>
<ds:datastoreItem xmlns:ds="http://schemas.openxmlformats.org/officeDocument/2006/customXml" ds:itemID="{7A26AAF5-6CFC-4C52-B7DF-08410EDE67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4F503EC-3FFF-4193-A86F-39150E2BAC75}">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{50618B44-E28B-45E1-883C-A44C9565D76C}tf11429527_win32</Template>
  <TotalTime>193</TotalTime>
  <Words>357</Words>
  <Application>Microsoft Office PowerPoint</Application>
  <PresentationFormat>Widescreen</PresentationFormat>
  <Paragraphs>50</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Bookman Old Style</vt:lpstr>
      <vt:lpstr>Calibri</vt:lpstr>
      <vt:lpstr>Franklin Gothic Book</vt:lpstr>
      <vt:lpstr>1_RetrospectVTI</vt:lpstr>
      <vt:lpstr>Group 15  Predict</vt:lpstr>
      <vt:lpstr>OVERVIEW </vt:lpstr>
      <vt:lpstr>OBJECTIVE </vt:lpstr>
      <vt:lpstr>PREPROCESSING DATA </vt:lpstr>
      <vt:lpstr>EXPLORATORY DATA ANALYSIS </vt:lpstr>
      <vt:lpstr>EDA </vt:lpstr>
      <vt:lpstr>EDA </vt:lpstr>
      <vt:lpstr>DATA ENGINEERING </vt:lpstr>
      <vt:lpstr>MODELLING</vt:lpstr>
      <vt:lpstr>HYPERPARAMETER TUNING</vt:lpstr>
      <vt:lpstr>FEATURE SELECTION </vt:lpstr>
      <vt:lpstr>RESULTS COMPARISON </vt:lpstr>
      <vt:lpstr>CONCLUSION </vt:lpstr>
      <vt:lpstr>TEAM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15  Predict</dc:title>
  <dc:creator>Drikus de Wet</dc:creator>
  <cp:lastModifiedBy>Thandiwe Khalaki</cp:lastModifiedBy>
  <cp:revision>3</cp:revision>
  <dcterms:created xsi:type="dcterms:W3CDTF">2021-11-09T07:46:59Z</dcterms:created>
  <dcterms:modified xsi:type="dcterms:W3CDTF">2021-11-11T13:36:34Z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