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CO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53155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0" y="5317490"/>
            <a:ext cx="12489180" cy="763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rgbClr val="002060"/>
                </a:solidFill>
                <a:cs typeface="+mn-lt"/>
              </a:rPr>
              <a:t>Insights into Customer Sentiments: A Comprehensive Analysis of British Airways Reviews</a:t>
            </a:r>
            <a:endParaRPr lang="en-US" sz="2800">
              <a:solidFill>
                <a:srgbClr val="002060"/>
              </a:solidFill>
              <a:cs typeface="+mn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880360" y="6205220"/>
            <a:ext cx="5119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Thandokazi Dlamini Data Scientist</a:t>
            </a:r>
            <a:endParaRPr lang="en-US" sz="2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970" y="365125"/>
            <a:ext cx="10323830" cy="974725"/>
          </a:xfrm>
        </p:spPr>
        <p:txBody>
          <a:bodyPr/>
          <a:lstStyle/>
          <a:p>
            <a:r>
              <a:rPr lang="en-US" altLang="en-GB" sz="4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Insights from customer airline reviews</a:t>
            </a:r>
            <a:endParaRPr lang="en-US" altLang="en-GB" sz="4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4" name="Content Placeholder 3" descr="sentiment_pie_char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11340" y="1691005"/>
            <a:ext cx="4723765" cy="4678680"/>
          </a:xfrm>
          <a:prstGeom prst="rect">
            <a:avLst/>
          </a:prstGeom>
        </p:spPr>
      </p:pic>
      <p:pic>
        <p:nvPicPr>
          <p:cNvPr id="5" name="Picture 4" descr="word_clou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" y="3471545"/>
            <a:ext cx="6680200" cy="33864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3580" y="1339850"/>
            <a:ext cx="7439025" cy="1967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From cleaning the customer airline reviews, these were the findings : </a:t>
            </a:r>
            <a:endParaRPr lang="en-US" sz="2400"/>
          </a:p>
          <a:p>
            <a:r>
              <a:rPr lang="en-US" sz="2400"/>
              <a:t>Positive reviews : </a:t>
            </a:r>
            <a:r>
              <a:rPr lang="en-US" sz="2400">
                <a:solidFill>
                  <a:srgbClr val="FF0000"/>
                </a:solidFill>
              </a:rPr>
              <a:t>467</a:t>
            </a:r>
            <a:r>
              <a:rPr lang="en-US" sz="2400">
                <a:solidFill>
                  <a:srgbClr val="C00000"/>
                </a:solidFill>
              </a:rPr>
              <a:t> </a:t>
            </a:r>
            <a:endParaRPr lang="en-US" sz="2400"/>
          </a:p>
          <a:p>
            <a:r>
              <a:rPr lang="en-US" sz="2400"/>
              <a:t>Negative reviews : </a:t>
            </a:r>
            <a:r>
              <a:rPr lang="en-US" sz="2400">
                <a:solidFill>
                  <a:srgbClr val="FF0000"/>
                </a:solidFill>
              </a:rPr>
              <a:t>423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/>
              <a:t>Neutral reviews : </a:t>
            </a:r>
            <a:r>
              <a:rPr lang="en-US" sz="2400">
                <a:solidFill>
                  <a:srgbClr val="FF0000"/>
                </a:solidFill>
              </a:rPr>
              <a:t>110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30"/>
            <a:ext cx="10515600" cy="1325563"/>
          </a:xfrm>
        </p:spPr>
        <p:txBody>
          <a:bodyPr>
            <a:normAutofit fontScale="90000"/>
          </a:bodyPr>
          <a:p>
            <a:br>
              <a:rPr lang="en-US"/>
            </a:br>
            <a:r>
              <a:rPr lang="en-US" sz="489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Insights and Recommendations from British Airways Customer Reviews Analysis</a:t>
            </a:r>
            <a:endParaRPr lang="en-US" sz="489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>
                <a:solidFill>
                  <a:srgbClr val="FF0000"/>
                </a:solidFill>
              </a:rPr>
              <a:t>Insights:</a:t>
            </a:r>
            <a:endParaRPr lang="en-US" sz="2000">
              <a:solidFill>
                <a:srgbClr val="FF0000"/>
              </a:solidFill>
            </a:endParaRPr>
          </a:p>
          <a:p>
            <a:r>
              <a:rPr lang="en-US" sz="2000"/>
              <a:t>Sentiment Distribution: The analysis reveals a diverse range of customer sentiments with 46.7% positive, 42.3% negative, and 11.0% neutral reviews. This suggests that while a significant portion of customers are satisfied, there is a notable fraction that experienced issues with the airline's services.</a:t>
            </a:r>
            <a:endParaRPr lang="en-US" sz="2000"/>
          </a:p>
          <a:p>
            <a:endParaRPr lang="en-US" sz="2000"/>
          </a:p>
          <a:p>
            <a:r>
              <a:rPr lang="en-US" sz="2000"/>
              <a:t>Key Themes in Reviews: The word cloud visualization indicates the most frequently mentioned terms in the reviews. Common themes include specific aspects such as 'service', 'flight', 'staff', and 'experience'.</a:t>
            </a:r>
            <a:endParaRPr lang="en-US" sz="2000"/>
          </a:p>
          <a:p>
            <a:endParaRPr lang="en-US" sz="2000"/>
          </a:p>
          <a:p>
            <a:r>
              <a:rPr lang="en-US" sz="2000"/>
              <a:t>Customer Service Focus: Both positive and negative reviews frequently mention staff and service quality, indicating that these are crucial factors in customer satisfaction.</a:t>
            </a:r>
            <a:endParaRPr lang="en-US" sz="2000"/>
          </a:p>
          <a:p>
            <a:endParaRPr lang="en-US" sz="2000"/>
          </a:p>
          <a:p>
            <a:r>
              <a:rPr lang="en-US" sz="2000"/>
              <a:t>Flight Experience: Terms related to the actual flight experience, such as 'seat', 'class', 'food', and 'entertainment' were prominent, pointing to their impact on overall customer perception.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1325563"/>
          </a:xfrm>
        </p:spPr>
        <p:txBody>
          <a:bodyPr>
            <a:normAutofit fontScale="90000"/>
          </a:bodyPr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Insights and Recommendations from British Airways Customer Reviews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Autofit/>
          </a:bodyPr>
          <a:p>
            <a:r>
              <a:rPr lang="en-US" sz="1800">
                <a:solidFill>
                  <a:srgbClr val="FF0000"/>
                </a:solidFill>
              </a:rPr>
              <a:t>Recommendations:</a:t>
            </a:r>
            <a:endParaRPr lang="en-US" sz="1800">
              <a:solidFill>
                <a:srgbClr val="FF0000"/>
              </a:solidFill>
            </a:endParaRPr>
          </a:p>
          <a:p>
            <a:r>
              <a:rPr lang="en-US" sz="1800"/>
              <a:t>Enhance Customer Service: Given the significant impact of staff interactions on customer sentiment, investing in staff training and customer service initiatives could lead to an increase in positive customer experiences.</a:t>
            </a:r>
            <a:endParaRPr lang="en-US" sz="1800"/>
          </a:p>
          <a:p>
            <a:endParaRPr lang="en-US" sz="1800"/>
          </a:p>
          <a:p>
            <a:r>
              <a:rPr lang="en-US" sz="1800"/>
              <a:t>Improve Onboard Comfort: Addressing frequently mentioned issues related to seating comfort, meal quality, and in-flight entertainment could significantly enhance the overall flight experience.</a:t>
            </a:r>
            <a:endParaRPr lang="en-US" sz="1800"/>
          </a:p>
          <a:p>
            <a:endParaRPr lang="en-US" sz="1800"/>
          </a:p>
          <a:p>
            <a:r>
              <a:rPr lang="en-US" sz="1800"/>
              <a:t>Address Specific Complaints: Detailed analysis of negative reviews can provide actionable insights into specific areas needing improvement, such as check-in processes, luggage handling, and punctuality.</a:t>
            </a:r>
            <a:endParaRPr lang="en-US" sz="1800"/>
          </a:p>
          <a:p>
            <a:endParaRPr lang="en-US" sz="1800"/>
          </a:p>
          <a:p>
            <a:r>
              <a:rPr lang="en-US" sz="1800"/>
              <a:t>Leverage Positive Feedback: Positive reviews often highlight what the airline is doing right. These aspects should be maintained and further enhanced to ensure continued customer satisfaction.</a:t>
            </a:r>
            <a:endParaRPr lang="en-US" sz="1800"/>
          </a:p>
          <a:p>
            <a:endParaRPr lang="en-US" sz="1800"/>
          </a:p>
          <a:p>
            <a:r>
              <a:rPr lang="en-US" sz="1800"/>
              <a:t>Regular Monitoring and Response: Implement a system for regular monitoring of customer feedback and timely response to complaints and suggestions to improve service quality and customer satisfaction.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006475"/>
          </a:xfrm>
        </p:spPr>
        <p:txBody>
          <a:bodyPr>
            <a:normAutofit/>
          </a:bodyPr>
          <a:p>
            <a:r>
              <a:rPr lang="en-US"/>
              <a:t>                        Conclusion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/>
              <a:t>In our comprehensive analysis of customer reviews for British Airways, we have utilized data scraping, cleaning, and advanced sentiment analysis techniques to gain deep insights into customer experiences and perceptions.</a:t>
            </a:r>
            <a:endParaRPr lang="en-US" sz="2000"/>
          </a:p>
          <a:p>
            <a:r>
              <a:rPr lang="en-US" sz="2000"/>
              <a:t>Key Takeaways:</a:t>
            </a:r>
            <a:endParaRPr lang="en-US" sz="2000"/>
          </a:p>
          <a:p>
            <a:r>
              <a:rPr lang="en-US" sz="2000"/>
              <a:t>Balanced Sentiments: Our findings reveal a balanced distribution of sentiments among British Airways customers, with a slightly higher inclination towards positive reviews. However, the significant presence of negative sentiments highlights areas needing attention.</a:t>
            </a:r>
            <a:endParaRPr lang="en-US" sz="2000"/>
          </a:p>
          <a:p>
            <a:endParaRPr lang="en-US" sz="2000"/>
          </a:p>
          <a:p>
            <a:r>
              <a:rPr lang="en-US" sz="2000"/>
              <a:t>Customer Experience at the Forefront: The analysis underscored the importance of customer service and onboard experience as pivotal factors influencing customer satisfaction and loyalty.</a:t>
            </a:r>
            <a:endParaRPr lang="en-US" sz="2000"/>
          </a:p>
          <a:p>
            <a:endParaRPr lang="en-US" sz="2000"/>
          </a:p>
          <a:p>
            <a:r>
              <a:rPr lang="en-US" sz="2000"/>
              <a:t>Data-Driven Decisions: The insights derived from the review data provide a factual basis for decision-making, enabling the airline to target specific areas for improvement and reinforcement.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240"/>
            <a:ext cx="10515600" cy="974725"/>
          </a:xfrm>
        </p:spPr>
        <p:txBody>
          <a:bodyPr/>
          <a:p>
            <a:r>
              <a:rPr lang="en-US"/>
              <a:t>                     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CONCLUSION 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660"/>
            <a:ext cx="10515600" cy="4351338"/>
          </a:xfrm>
        </p:spPr>
        <p:txBody>
          <a:bodyPr>
            <a:noAutofit/>
          </a:bodyPr>
          <a:p>
            <a:r>
              <a:rPr lang="en-US" sz="2000">
                <a:solidFill>
                  <a:srgbClr val="FF0000"/>
                </a:solidFill>
              </a:rPr>
              <a:t>Moving Forward:</a:t>
            </a:r>
            <a:endParaRPr lang="en-US" sz="2000">
              <a:solidFill>
                <a:srgbClr val="FF0000"/>
              </a:solidFill>
            </a:endParaRPr>
          </a:p>
          <a:p>
            <a:r>
              <a:rPr lang="en-US" sz="2000"/>
              <a:t>Strategic Customer Service Improvements: By focusing on areas where negative sentiments were most pronounced, British Airways can strategize to enhance customer experience, which could potentially convert negative perceptions into positive ones.</a:t>
            </a:r>
            <a:endParaRPr lang="en-US" sz="2000"/>
          </a:p>
          <a:p>
            <a:endParaRPr lang="en-US" sz="2000"/>
          </a:p>
          <a:p>
            <a:r>
              <a:rPr lang="en-US" sz="2000"/>
              <a:t>Continual Monitoring and Adaptation: It's crucial for the airline to continually monitor customer feedback and adapt its services accordingly. This proactive approach can help in maintaining a high standard of customer satisfaction.</a:t>
            </a:r>
            <a:endParaRPr lang="en-US" sz="2000"/>
          </a:p>
          <a:p>
            <a:endParaRPr lang="en-US" sz="2000"/>
          </a:p>
          <a:p>
            <a:r>
              <a:rPr lang="en-US" sz="2000"/>
              <a:t>Leveraging Strengths: Capitalizing on the positive aspects highlighted in the reviews can help British Airways in reinforcing its brand reputation and customer loyalty.</a:t>
            </a:r>
            <a:endParaRPr lang="en-US" sz="2000"/>
          </a:p>
          <a:p>
            <a:endParaRPr lang="en-US" sz="2000"/>
          </a:p>
          <a:p>
            <a:r>
              <a:rPr lang="en-US" sz="2000">
                <a:solidFill>
                  <a:srgbClr val="FF0000"/>
                </a:solidFill>
              </a:rPr>
              <a:t>Conclusion:</a:t>
            </a:r>
            <a:endParaRPr lang="en-US" sz="2000">
              <a:solidFill>
                <a:srgbClr val="FF0000"/>
              </a:solidFill>
            </a:endParaRPr>
          </a:p>
          <a:p>
            <a:r>
              <a:rPr lang="en-US" sz="2000"/>
              <a:t>This analysis not only serves as a tool for understanding customer sentiments but also acts as a guide for strategic business improvements. By leveraging the power of data analytics, British Airways can enhance its service offerings, address customer concerns more effectively, and position itself as a responsive and customer-centric airline in a competitive market.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4331</Words>
  <Application>WPS Presentation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Insights from customer airline reviews</vt:lpstr>
      <vt:lpstr> Insights and Recommendations from British Airways Customer Reviews Analysis</vt:lpstr>
      <vt:lpstr>Insights and Recommendations from British Airways Customer Reviews Analysis</vt:lpstr>
      <vt:lpstr>                        Conclusion </vt:lpstr>
      <vt:lpstr>                        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USER</cp:lastModifiedBy>
  <cp:revision>4</cp:revision>
  <dcterms:created xsi:type="dcterms:W3CDTF">2022-12-06T11:13:00Z</dcterms:created>
  <dcterms:modified xsi:type="dcterms:W3CDTF">2024-01-10T20:44:39Z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BCF79BF098EC4AA1A5C7CF98377EBDA0_12</vt:lpwstr>
  </property>
  <property fmtid="{D5CDD505-2E9C-101B-9397-08002B2CF9AE}" pid="3" name="KSOProductBuildVer">
    <vt:lpwstr>1033-12.2.0.13412</vt:lpwstr>
  </property>
</Properties>
</file>