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1"/>
  </p:notesMasterIdLst>
  <p:handoutMasterIdLst>
    <p:handoutMasterId r:id="rId12"/>
  </p:handoutMasterIdLst>
  <p:sldIdLst>
    <p:sldId id="256" r:id="rId5"/>
    <p:sldId id="257" r:id="rId6"/>
    <p:sldId id="262" r:id="rId7"/>
    <p:sldId id="319" r:id="rId8"/>
    <p:sldId id="313" r:id="rId9"/>
    <p:sldId id="3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6/10/2024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672" r:id="rId17"/>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 Weather App Practicum</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9" name="Group 1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3" name="Rectangle 4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r>
              <a:rPr lang="en-US" sz="4800"/>
              <a:t>Purpose of App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990000" y="4248000"/>
            <a:ext cx="4075200" cy="2070001"/>
          </a:xfrm>
        </p:spPr>
        <p:txBody>
          <a:bodyPr vert="horz" lIns="91440" tIns="45720" rIns="91440" bIns="45720" rtlCol="0">
            <a:normAutofit fontScale="85000" lnSpcReduction="20000"/>
          </a:bodyPr>
          <a:lstStyle/>
          <a:p>
            <a:pPr>
              <a:lnSpc>
                <a:spcPct val="125000"/>
              </a:lnSpc>
            </a:pPr>
            <a:r>
              <a:rPr lang="en-US" sz="2400" dirty="0"/>
              <a:t>The name of my App is Weather Intel. I’ve designed this app for a local weather </a:t>
            </a:r>
            <a:r>
              <a:rPr lang="en-US" sz="2400" dirty="0" err="1"/>
              <a:t>organisation</a:t>
            </a:r>
            <a:r>
              <a:rPr lang="en-US" sz="2400" dirty="0"/>
              <a:t> that will provide users with average temperature of the week </a:t>
            </a:r>
          </a:p>
        </p:txBody>
      </p:sp>
      <p:grpSp>
        <p:nvGrpSpPr>
          <p:cNvPr id="44" name="Group 43">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5" name="Rectangle 44">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9" name="Group 28">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9"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11" name="Picture Placeholder 10" descr="A logo of a cloud&#10;&#10;Description automatically generated">
            <a:extLst>
              <a:ext uri="{FF2B5EF4-FFF2-40B4-BE49-F238E27FC236}">
                <a16:creationId xmlns:a16="http://schemas.microsoft.com/office/drawing/2014/main" id="{20FB6D54-2BB0-7840-E1D0-5AE6413A116A}"/>
              </a:ext>
            </a:extLst>
          </p:cNvPr>
          <p:cNvPicPr>
            <a:picLocks noGrp="1" noChangeAspect="1"/>
          </p:cNvPicPr>
          <p:nvPr>
            <p:ph type="pic" sz="quarter" idx="14"/>
          </p:nvPr>
        </p:nvPicPr>
        <p:blipFill rotWithShape="1">
          <a:blip r:embed="rId3"/>
          <a:srcRect l="3689" r="7196"/>
          <a:stretch/>
        </p:blipFill>
        <p:spPr>
          <a:xfrm>
            <a:off x="6080462" y="6306"/>
            <a:ext cx="6111538" cy="6858000"/>
          </a:xfrm>
          <a:prstGeom prst="rect">
            <a:avLst/>
          </a:prstGeom>
        </p:spPr>
      </p:pic>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1" name="Group 4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6" name="Rectangle 45">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pPr>
              <a:lnSpc>
                <a:spcPct val="90000"/>
              </a:lnSpc>
            </a:pPr>
            <a:r>
              <a:rPr lang="en-US" sz="1900" dirty="0"/>
              <a:t>The splash screen</a:t>
            </a:r>
            <a:br>
              <a:rPr lang="en-US" sz="1900" dirty="0"/>
            </a:br>
            <a:br>
              <a:rPr lang="en-US" sz="1900" dirty="0"/>
            </a:br>
            <a:r>
              <a:rPr lang="en-US" sz="1900" dirty="0"/>
              <a:t>The Splash Screen has two buttons. The Exit Button that allows the User to leave the app, and the Main Screen Button which will take the user to the Main Screen</a:t>
            </a:r>
          </a:p>
        </p:txBody>
      </p:sp>
      <p:pic>
        <p:nvPicPr>
          <p:cNvPr id="18" name="Picture Placeholder 17">
            <a:extLst>
              <a:ext uri="{FF2B5EF4-FFF2-40B4-BE49-F238E27FC236}">
                <a16:creationId xmlns:a16="http://schemas.microsoft.com/office/drawing/2014/main" id="{2A84A908-1FAA-9046-F5DC-762B4145D2DA}"/>
              </a:ext>
            </a:extLst>
          </p:cNvPr>
          <p:cNvPicPr>
            <a:picLocks noGrp="1" noChangeAspect="1"/>
          </p:cNvPicPr>
          <p:nvPr>
            <p:ph type="pic" sz="quarter" idx="13"/>
          </p:nvPr>
        </p:nvPicPr>
        <p:blipFill rotWithShape="1">
          <a:blip r:embed="rId3"/>
          <a:srcRect t="6185" b="6846"/>
          <a:stretch/>
        </p:blipFill>
        <p:spPr>
          <a:xfrm>
            <a:off x="1411377" y="540000"/>
            <a:ext cx="3255435" cy="5778000"/>
          </a:xfrm>
          <a:prstGeom prst="rect">
            <a:avLst/>
          </a:prstGeom>
        </p:spPr>
      </p:pic>
      <p:cxnSp>
        <p:nvCxnSpPr>
          <p:cNvPr id="48" name="Straight Connector 47">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51" name="Group 50">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6"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3"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61" name="Group 60">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6"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3"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1" name="Group 3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6" name="Rectangle 3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085851" y="1089025"/>
            <a:ext cx="6118224" cy="1532951"/>
          </a:xfrm>
        </p:spPr>
        <p:txBody>
          <a:bodyPr vert="horz" lIns="91440" tIns="45720" rIns="91440" bIns="45720" rtlCol="0" anchor="b" anchorCtr="0">
            <a:normAutofit/>
          </a:bodyPr>
          <a:lstStyle/>
          <a:p>
            <a:r>
              <a:rPr lang="en-US" dirty="0"/>
              <a:t>The Main Screen</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1638300" y="4248000"/>
            <a:ext cx="5016500" cy="1520975"/>
          </a:xfrm>
        </p:spPr>
        <p:txBody>
          <a:bodyPr vert="horz" lIns="91440" tIns="45720" rIns="91440" bIns="45720" rtlCol="0">
            <a:normAutofit fontScale="47500" lnSpcReduction="20000"/>
          </a:bodyPr>
          <a:lstStyle/>
          <a:p>
            <a:pPr>
              <a:lnSpc>
                <a:spcPct val="125000"/>
              </a:lnSpc>
            </a:pPr>
            <a:r>
              <a:rPr lang="en-US" sz="2400" spc="50" dirty="0"/>
              <a:t>The main screen has four buttons. The calculate Button Allows the user to see the average weather. The detailed button allows the user to go to the detailed screen, which will show the weather information in detail for the week. The clear Button will clear the average temp entering a new one.</a:t>
            </a:r>
          </a:p>
        </p:txBody>
      </p:sp>
      <p:grpSp>
        <p:nvGrpSpPr>
          <p:cNvPr id="38" name="Group 37">
            <a:extLst>
              <a:ext uri="{FF2B5EF4-FFF2-40B4-BE49-F238E27FC236}">
                <a16:creationId xmlns:a16="http://schemas.microsoft.com/office/drawing/2014/main" id="{85B982C6-E512-4505-8A48-E43FD8844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36889" y="2840038"/>
            <a:ext cx="2216150" cy="1177924"/>
            <a:chOff x="4987925" y="2840038"/>
            <a:chExt cx="2216150" cy="1177924"/>
          </a:xfrm>
        </p:grpSpPr>
        <p:sp>
          <p:nvSpPr>
            <p:cNvPr id="39" name="Rectangle 38">
              <a:extLst>
                <a:ext uri="{FF2B5EF4-FFF2-40B4-BE49-F238E27FC236}">
                  <a16:creationId xmlns:a16="http://schemas.microsoft.com/office/drawing/2014/main" id="{21D51F06-DC66-4D0A-9874-4983C6395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EFD8D10D-8412-4818-BCF9-23176DE35BD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1" name="Group 40">
                <a:extLst>
                  <a:ext uri="{FF2B5EF4-FFF2-40B4-BE49-F238E27FC236}">
                    <a16:creationId xmlns:a16="http://schemas.microsoft.com/office/drawing/2014/main" id="{8F67F4D6-E2DD-4E69-8B3C-9994E3208C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6" name="Freeform 68">
                  <a:extLst>
                    <a:ext uri="{FF2B5EF4-FFF2-40B4-BE49-F238E27FC236}">
                      <a16:creationId xmlns:a16="http://schemas.microsoft.com/office/drawing/2014/main" id="{91A3186E-F30C-4876-9AE3-33D86451CB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071E1818-20D4-4D0E-ACDF-15498B3D1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Line 70">
                  <a:extLst>
                    <a:ext uri="{FF2B5EF4-FFF2-40B4-BE49-F238E27FC236}">
                      <a16:creationId xmlns:a16="http://schemas.microsoft.com/office/drawing/2014/main" id="{58F7FC14-6622-4F33-8B2C-0F829F62D3A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FF8AB768-D3E0-41EC-B86B-90B650B8CB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3" name="Freeform 68">
                  <a:extLst>
                    <a:ext uri="{FF2B5EF4-FFF2-40B4-BE49-F238E27FC236}">
                      <a16:creationId xmlns:a16="http://schemas.microsoft.com/office/drawing/2014/main" id="{9952E80B-A267-4898-A293-B8C4E807A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22AF1243-7798-4031-819B-1619BD723E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70">
                  <a:extLst>
                    <a:ext uri="{FF2B5EF4-FFF2-40B4-BE49-F238E27FC236}">
                      <a16:creationId xmlns:a16="http://schemas.microsoft.com/office/drawing/2014/main" id="{66A60F8B-EA52-42E1-BADA-E692DADAA22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0" name="Rectangle 49">
            <a:extLst>
              <a:ext uri="{FF2B5EF4-FFF2-40B4-BE49-F238E27FC236}">
                <a16:creationId xmlns:a16="http://schemas.microsoft.com/office/drawing/2014/main" id="{8F169A58-0BC2-4E68-949B-92853909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94C09E10-5509-DA7E-0722-A6FB0E65D8EC}"/>
              </a:ext>
            </a:extLst>
          </p:cNvPr>
          <p:cNvPicPr>
            <a:picLocks noChangeAspect="1"/>
          </p:cNvPicPr>
          <p:nvPr/>
        </p:nvPicPr>
        <p:blipFill rotWithShape="1">
          <a:blip r:embed="rId3"/>
          <a:srcRect t="16138" r="-1" b="-1"/>
          <a:stretch/>
        </p:blipFill>
        <p:spPr>
          <a:xfrm>
            <a:off x="9491496" y="540000"/>
            <a:ext cx="1551670" cy="2754000"/>
          </a:xfrm>
          <a:prstGeom prst="rect">
            <a:avLst/>
          </a:prstGeom>
        </p:spPr>
      </p:pic>
      <p:pic>
        <p:nvPicPr>
          <p:cNvPr id="10" name="Picture 9">
            <a:extLst>
              <a:ext uri="{FF2B5EF4-FFF2-40B4-BE49-F238E27FC236}">
                <a16:creationId xmlns:a16="http://schemas.microsoft.com/office/drawing/2014/main" id="{F7AE752C-CB24-8040-3E74-D69517A9E3E0}"/>
              </a:ext>
            </a:extLst>
          </p:cNvPr>
          <p:cNvPicPr>
            <a:picLocks noChangeAspect="1"/>
          </p:cNvPicPr>
          <p:nvPr/>
        </p:nvPicPr>
        <p:blipFill>
          <a:blip r:embed="rId4"/>
          <a:stretch>
            <a:fillRect/>
          </a:stretch>
        </p:blipFill>
        <p:spPr>
          <a:xfrm>
            <a:off x="9613256" y="3564000"/>
            <a:ext cx="1308149" cy="2754000"/>
          </a:xfrm>
          <a:prstGeom prst="rect">
            <a:avLst/>
          </a:prstGeom>
        </p:spPr>
      </p:pic>
    </p:spTree>
    <p:extLst>
      <p:ext uri="{BB962C8B-B14F-4D97-AF65-F5344CB8AC3E}">
        <p14:creationId xmlns:p14="http://schemas.microsoft.com/office/powerpoint/2010/main" val="163442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989400" y="395289"/>
            <a:ext cx="6328800" cy="1112836"/>
          </a:xfrm>
        </p:spPr>
        <p:txBody>
          <a:bodyPr vert="horz" lIns="91440" tIns="45720" rIns="91440" bIns="45720" rtlCol="0" anchor="b" anchorCtr="0">
            <a:normAutofit/>
          </a:bodyPr>
          <a:lstStyle/>
          <a:p>
            <a:pPr algn="ctr"/>
            <a:r>
              <a:rPr lang="en-US" sz="3200" kern="1200" cap="none" spc="0" baseline="0">
                <a:solidFill>
                  <a:schemeClr val="tx1"/>
                </a:solidFill>
                <a:latin typeface="+mj-lt"/>
                <a:ea typeface="+mj-ea"/>
                <a:cs typeface="+mj-cs"/>
              </a:rPr>
              <a:t>Engaging the audience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989400" y="1864801"/>
            <a:ext cx="6328800" cy="3913700"/>
          </a:xfrm>
        </p:spPr>
        <p:txBody>
          <a:bodyPr vert="horz" lIns="91440" tIns="45720" rIns="91440" bIns="45720" rtlCol="0">
            <a:normAutofit/>
          </a:bodyPr>
          <a:lstStyle/>
          <a:p>
            <a:pPr marL="0" indent="0">
              <a:lnSpc>
                <a:spcPct val="140000"/>
              </a:lnSpc>
              <a:buNone/>
            </a:pPr>
            <a:r>
              <a:rPr lang="en-US" sz="1600" dirty="0"/>
              <a:t>This is the detailed screen showing the weather in detailed format for all the seven days of the week.</a:t>
            </a:r>
          </a:p>
        </p:txBody>
      </p:sp>
      <p:cxnSp>
        <p:nvCxnSpPr>
          <p:cNvPr id="12" name="Straight Connector 11">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0A7BCC6-99C7-A6A8-D2C1-535FA27B036F}"/>
              </a:ext>
            </a:extLst>
          </p:cNvPr>
          <p:cNvPicPr>
            <a:picLocks noChangeAspect="1"/>
          </p:cNvPicPr>
          <p:nvPr/>
        </p:nvPicPr>
        <p:blipFill>
          <a:blip r:embed="rId3"/>
          <a:stretch>
            <a:fillRect/>
          </a:stretch>
        </p:blipFill>
        <p:spPr>
          <a:xfrm>
            <a:off x="8909501" y="540000"/>
            <a:ext cx="2715659" cy="5778000"/>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6" name="Group 15">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1" name="Rectangle 20">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5537200" y="1508125"/>
            <a:ext cx="5568950" cy="2080825"/>
          </a:xfrm>
        </p:spPr>
        <p:txBody>
          <a:bodyPr vert="horz" lIns="91440" tIns="45720" rIns="91440" bIns="45720" rtlCol="0" anchor="b" anchorCtr="0">
            <a:normAutofit/>
          </a:bodyPr>
          <a:lstStyle/>
          <a:p>
            <a:r>
              <a:rPr lang="en-US" dirty="0"/>
              <a:t>exit</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5537201" y="3757973"/>
            <a:ext cx="5568949" cy="2272950"/>
          </a:xfrm>
        </p:spPr>
        <p:txBody>
          <a:bodyPr vert="horz" lIns="91440" tIns="45720" rIns="91440" bIns="45720" rtlCol="0">
            <a:normAutofit fontScale="92500" lnSpcReduction="20000"/>
          </a:bodyPr>
          <a:lstStyle/>
          <a:p>
            <a:pPr>
              <a:lnSpc>
                <a:spcPct val="125000"/>
              </a:lnSpc>
            </a:pPr>
            <a:r>
              <a:rPr lang="en-US" sz="2400" spc="50" dirty="0"/>
              <a:t>Once the users presses exit, the will go out of the app</a:t>
            </a:r>
          </a:p>
          <a:p>
            <a:pPr>
              <a:lnSpc>
                <a:spcPct val="125000"/>
              </a:lnSpc>
            </a:pPr>
            <a:endParaRPr lang="en-US" sz="2400" spc="50" dirty="0"/>
          </a:p>
          <a:p>
            <a:pPr>
              <a:lnSpc>
                <a:spcPct val="125000"/>
              </a:lnSpc>
            </a:pPr>
            <a:endParaRPr lang="en-US" sz="2400" spc="50" dirty="0"/>
          </a:p>
          <a:p>
            <a:pPr>
              <a:lnSpc>
                <a:spcPct val="125000"/>
              </a:lnSpc>
            </a:pPr>
            <a:r>
              <a:rPr lang="en-US" sz="2400" spc="50" dirty="0"/>
              <a:t>Thank you</a:t>
            </a:r>
          </a:p>
        </p:txBody>
      </p:sp>
      <p:pic>
        <p:nvPicPr>
          <p:cNvPr id="3" name="Picture 2">
            <a:extLst>
              <a:ext uri="{FF2B5EF4-FFF2-40B4-BE49-F238E27FC236}">
                <a16:creationId xmlns:a16="http://schemas.microsoft.com/office/drawing/2014/main" id="{6935FE42-D31A-E38F-83DF-89821A2D1B24}"/>
              </a:ext>
            </a:extLst>
          </p:cNvPr>
          <p:cNvPicPr>
            <a:picLocks noChangeAspect="1"/>
          </p:cNvPicPr>
          <p:nvPr/>
        </p:nvPicPr>
        <p:blipFill>
          <a:blip r:embed="rId3"/>
          <a:stretch>
            <a:fillRect/>
          </a:stretch>
        </p:blipFill>
        <p:spPr>
          <a:xfrm>
            <a:off x="862604" y="540000"/>
            <a:ext cx="2686770" cy="5778000"/>
          </a:xfrm>
          <a:prstGeom prst="rect">
            <a:avLst/>
          </a:prstGeom>
        </p:spPr>
      </p:pic>
      <p:cxnSp>
        <p:nvCxnSpPr>
          <p:cNvPr id="23" name="Straight Connector 22">
            <a:extLst>
              <a:ext uri="{FF2B5EF4-FFF2-40B4-BE49-F238E27FC236}">
                <a16:creationId xmlns:a16="http://schemas.microsoft.com/office/drawing/2014/main" id="{69060615-B9D7-4C22-A01E-121566BF5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59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68DA4C3-6EB8-49E8-8E9E-C8F58C3C7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86924" y="265081"/>
            <a:ext cx="1069728" cy="1002885"/>
            <a:chOff x="10786924" y="265081"/>
            <a:chExt cx="1069728" cy="1002885"/>
          </a:xfrm>
        </p:grpSpPr>
        <p:sp>
          <p:nvSpPr>
            <p:cNvPr id="26" name="Oval 25">
              <a:extLst>
                <a:ext uri="{FF2B5EF4-FFF2-40B4-BE49-F238E27FC236}">
                  <a16:creationId xmlns:a16="http://schemas.microsoft.com/office/drawing/2014/main" id="{71FAA839-7535-403D-B354-270C0A2E8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826785" y="265081"/>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7" name="Group 26">
              <a:extLst>
                <a:ext uri="{FF2B5EF4-FFF2-40B4-BE49-F238E27FC236}">
                  <a16:creationId xmlns:a16="http://schemas.microsoft.com/office/drawing/2014/main" id="{405C7C88-4789-4310-AA9A-755EA0FC6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1001196" y="412511"/>
              <a:ext cx="641183" cy="1069728"/>
              <a:chOff x="6484112" y="2967038"/>
              <a:chExt cx="641183" cy="1069728"/>
            </a:xfrm>
          </p:grpSpPr>
          <p:grpSp>
            <p:nvGrpSpPr>
              <p:cNvPr id="28" name="Group 27">
                <a:extLst>
                  <a:ext uri="{FF2B5EF4-FFF2-40B4-BE49-F238E27FC236}">
                    <a16:creationId xmlns:a16="http://schemas.microsoft.com/office/drawing/2014/main" id="{EFE8EF28-3FED-4818-BD2E-D218D9AB1D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3" name="Freeform 68">
                  <a:extLst>
                    <a:ext uri="{FF2B5EF4-FFF2-40B4-BE49-F238E27FC236}">
                      <a16:creationId xmlns:a16="http://schemas.microsoft.com/office/drawing/2014/main" id="{30D4BA19-D8F4-4B13-BEBD-16B061CA9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725737BE-AB84-4984-857A-7CC4CC6D0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Line 70">
                  <a:extLst>
                    <a:ext uri="{FF2B5EF4-FFF2-40B4-BE49-F238E27FC236}">
                      <a16:creationId xmlns:a16="http://schemas.microsoft.com/office/drawing/2014/main" id="{50BA4883-80F8-4DF2-B9BD-D4500C1251E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9748E797-53C7-48D6-A500-223C3CFB7E0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0" name="Freeform 68">
                  <a:extLst>
                    <a:ext uri="{FF2B5EF4-FFF2-40B4-BE49-F238E27FC236}">
                      <a16:creationId xmlns:a16="http://schemas.microsoft.com/office/drawing/2014/main" id="{B3BC0047-74CA-4860-9BDD-0BC26F6510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3F8015CA-DE08-4541-ADF5-9D9402EFC1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Line 70">
                  <a:extLst>
                    <a:ext uri="{FF2B5EF4-FFF2-40B4-BE49-F238E27FC236}">
                      <a16:creationId xmlns:a16="http://schemas.microsoft.com/office/drawing/2014/main" id="{56E6EAC8-DC21-4209-8825-80E353DCF3C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5918552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{D48B41D9-B207-4081-8F6B-6E0E820E587A}tf11158769_win32</Template>
  <TotalTime>44</TotalTime>
  <Words>178</Words>
  <Application>Microsoft Office PowerPoint</Application>
  <PresentationFormat>Widescreen</PresentationFormat>
  <Paragraphs>19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Goudy Old Style</vt:lpstr>
      <vt:lpstr>Wingdings</vt:lpstr>
      <vt:lpstr>FrostyVTI</vt:lpstr>
      <vt:lpstr> Weather App Practicum</vt:lpstr>
      <vt:lpstr>Purpose of App</vt:lpstr>
      <vt:lpstr>The splash screen  The Splash Screen has two buttons. The Exit Button that allows the User to leave the app, and the Main Screen Button which will take the user to the Main Screen</vt:lpstr>
      <vt:lpstr>The Main Screen</vt:lpstr>
      <vt:lpstr>Engaging the audience</vt:lpstr>
      <vt:lpstr>exit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Njabulo Maphanga</dc:creator>
  <cp:lastModifiedBy>Njabulo Maphanga</cp:lastModifiedBy>
  <cp:revision>1</cp:revision>
  <dcterms:created xsi:type="dcterms:W3CDTF">2024-06-10T13:17:35Z</dcterms:created>
  <dcterms:modified xsi:type="dcterms:W3CDTF">2024-06-10T14:01:45Z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