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5" r:id="rId6"/>
    <p:sldId id="289" r:id="rId7"/>
    <p:sldId id="266" r:id="rId8"/>
    <p:sldId id="262" r:id="rId9"/>
    <p:sldId id="290" r:id="rId10"/>
    <p:sldId id="267" r:id="rId11"/>
    <p:sldId id="268" r:id="rId12"/>
    <p:sldId id="269" r:id="rId13"/>
    <p:sldId id="271" r:id="rId14"/>
    <p:sldId id="281" r:id="rId15"/>
    <p:sldId id="291" r:id="rId16"/>
    <p:sldId id="292" r:id="rId17"/>
    <p:sldId id="293" r:id="rId18"/>
    <p:sldId id="265" r:id="rId19"/>
    <p:sldId id="294" r:id="rId20"/>
    <p:sldId id="28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Chouhan" initials="PC" lastIdx="1" clrIdx="0">
    <p:extLst>
      <p:ext uri="{19B8F6BF-5375-455C-9EA6-DF929625EA0E}">
        <p15:presenceInfo xmlns:p15="http://schemas.microsoft.com/office/powerpoint/2012/main" userId="03d389fc051dc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EFA"/>
    <a:srgbClr val="F68536"/>
    <a:srgbClr val="F67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701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TensorFlow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mariademolina.blogspot.com.es/2016/09/pytho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500" y="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9D63F-65CE-462B-986D-2F00A759E614}"/>
              </a:ext>
            </a:extLst>
          </p:cNvPr>
          <p:cNvSpPr/>
          <p:nvPr/>
        </p:nvSpPr>
        <p:spPr>
          <a:xfrm>
            <a:off x="482601" y="1297419"/>
            <a:ext cx="11260667" cy="49080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1304385"/>
            <a:ext cx="10993549" cy="1841688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itka Text" panose="02000505000000020004" pitchFamily="2" charset="0"/>
              </a:rPr>
              <a:t>AN EFFICIENT IMAGE RESTORATION METHOD WITH TEMPORAL INFORMATION FOR A CORRUPTED IMAGE IN A NOISY ENVIRONMENT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E2752-CAB0-4716-ABF7-079CDE683AAE}"/>
              </a:ext>
            </a:extLst>
          </p:cNvPr>
          <p:cNvSpPr txBox="1"/>
          <p:nvPr/>
        </p:nvSpPr>
        <p:spPr>
          <a:xfrm>
            <a:off x="3098578" y="3046319"/>
            <a:ext cx="640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Domain : </a:t>
            </a:r>
            <a:r>
              <a:rPr lang="en-US" sz="2000" dirty="0">
                <a:solidFill>
                  <a:srgbClr val="FFC000"/>
                </a:solidFill>
                <a:latin typeface="Sitka Text" panose="02000505000000020004" pitchFamily="2" charset="0"/>
              </a:rPr>
              <a:t>COMPUTER VISION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Area</a:t>
            </a:r>
            <a:r>
              <a:rPr lang="en-US" sz="2000" dirty="0">
                <a:solidFill>
                  <a:srgbClr val="FFC000"/>
                </a:solidFill>
                <a:latin typeface="Sitka Text" panose="02000505000000020004" pitchFamily="2" charset="0"/>
              </a:rPr>
              <a:t>	    : Image Restoration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11E24-3294-4C61-96A2-A06DCC4E41CD}"/>
              </a:ext>
            </a:extLst>
          </p:cNvPr>
          <p:cNvSpPr txBox="1"/>
          <p:nvPr/>
        </p:nvSpPr>
        <p:spPr>
          <a:xfrm>
            <a:off x="2776570" y="3554522"/>
            <a:ext cx="6604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				          Team Members		                     	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THANUSH KUMAR V (211418104292)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THANESH N T (211418104291)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itka Text" panose="02000505000000020004" pitchFamily="2" charset="0"/>
              </a:rPr>
              <a:t>SRINIVASAN M (211418104265)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825DC-15D5-45D8-B25C-8442DF1543F5}"/>
              </a:ext>
            </a:extLst>
          </p:cNvPr>
          <p:cNvSpPr txBox="1"/>
          <p:nvPr/>
        </p:nvSpPr>
        <p:spPr>
          <a:xfrm>
            <a:off x="2717613" y="4836516"/>
            <a:ext cx="6790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u="sng" dirty="0">
                <a:solidFill>
                  <a:srgbClr val="A2DEFA"/>
                </a:solidFill>
                <a:latin typeface="Sitka Text" panose="02000505000000020004" pitchFamily="2" charset="0"/>
              </a:rPr>
              <a:t>                                          Guided by                                           </a:t>
            </a:r>
          </a:p>
          <a:p>
            <a:pPr algn="ctr"/>
            <a:r>
              <a:rPr lang="en-US" sz="1600" dirty="0">
                <a:solidFill>
                  <a:srgbClr val="A2DEFA"/>
                </a:solidFill>
                <a:latin typeface="Sitka Text" panose="02000505000000020004" pitchFamily="2" charset="0"/>
              </a:rPr>
              <a:t> </a:t>
            </a:r>
            <a:r>
              <a:rPr lang="en-US" sz="1600" dirty="0" err="1">
                <a:solidFill>
                  <a:srgbClr val="A2DEFA"/>
                </a:solidFill>
                <a:latin typeface="Sitka Text" panose="02000505000000020004" pitchFamily="2" charset="0"/>
              </a:rPr>
              <a:t>Mrs.V.ANITHA</a:t>
            </a:r>
            <a:r>
              <a:rPr lang="en-US" sz="1600" dirty="0">
                <a:solidFill>
                  <a:srgbClr val="A2DEFA"/>
                </a:solidFill>
                <a:latin typeface="Sitka Text" panose="02000505000000020004" pitchFamily="2" charset="0"/>
              </a:rPr>
              <a:t> MOSES, M.E(CSE) </a:t>
            </a:r>
          </a:p>
          <a:p>
            <a:pPr algn="ctr"/>
            <a:r>
              <a:rPr lang="en-US" sz="1600" dirty="0">
                <a:solidFill>
                  <a:srgbClr val="A2DEFA"/>
                </a:solidFill>
                <a:latin typeface="Sitka Text" panose="02000505000000020004" pitchFamily="2" charset="0"/>
              </a:rPr>
              <a:t>Professor, </a:t>
            </a:r>
          </a:p>
          <a:p>
            <a:pPr algn="ctr"/>
            <a:r>
              <a:rPr lang="en-US" sz="1600" dirty="0">
                <a:solidFill>
                  <a:srgbClr val="A2DEFA"/>
                </a:solidFill>
                <a:latin typeface="Sitka Text" panose="02000505000000020004" pitchFamily="2" charset="0"/>
              </a:rPr>
              <a:t>Panimalar Engineering College</a:t>
            </a:r>
            <a:endParaRPr lang="en-IN" sz="1600" dirty="0">
              <a:solidFill>
                <a:srgbClr val="A2DEFA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313B-C000-4610-B427-9FD3CA90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METHOD derived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2D32-4DC5-4FE3-B165-BBF60235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For noise-robust feature representations. neural codec is the method used for </a:t>
            </a:r>
            <a:r>
              <a:rPr lang="en-US" sz="27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denoising</a:t>
            </a:r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 images.</a:t>
            </a:r>
          </a:p>
          <a:p>
            <a:pPr algn="just"/>
            <a:r>
              <a:rPr lang="en-IN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Other methods based on the task are</a:t>
            </a:r>
            <a:endParaRPr lang="en-US" sz="2700" dirty="0">
              <a:solidFill>
                <a:schemeClr val="accent3">
                  <a:lumMod val="40000"/>
                  <a:lumOff val="60000"/>
                </a:schemeClr>
              </a:solidFill>
              <a:latin typeface="Sitka Text" panose="02000505000000020004" pitchFamily="2" charset="0"/>
            </a:endParaRPr>
          </a:p>
          <a:p>
            <a:pPr algn="just"/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cv2.fastNlMeansDenoising() --Works for single </a:t>
            </a:r>
            <a:r>
              <a:rPr lang="en-US" sz="27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Grayscale</a:t>
            </a:r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 Image</a:t>
            </a:r>
          </a:p>
          <a:p>
            <a:pPr algn="just"/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cv2.fastNlMeansDenoisingColored() --Works for Colored Image</a:t>
            </a:r>
          </a:p>
          <a:p>
            <a:pPr algn="just"/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cv2.fastNlMeansDenoisingMulti()  --Works for a sequence of </a:t>
            </a:r>
            <a:r>
              <a:rPr lang="en-US" sz="27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Grayscale</a:t>
            </a:r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 Image</a:t>
            </a:r>
          </a:p>
          <a:p>
            <a:pPr algn="just"/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cv2.fastNlMeansDenoisingColoredMulti() --Works for a sequence of Colored Image</a:t>
            </a:r>
          </a:p>
          <a:p>
            <a:pPr algn="just"/>
            <a:r>
              <a:rPr lang="nb-NO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charbonnier loss for JPEG Denoising.</a:t>
            </a:r>
          </a:p>
          <a:p>
            <a:pPr algn="just"/>
            <a:r>
              <a:rPr lang="en-US" sz="27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Inverse filter for </a:t>
            </a:r>
            <a:r>
              <a:rPr lang="en-US" sz="27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deblurring</a:t>
            </a:r>
            <a:endParaRPr lang="en-US" sz="2000" dirty="0"/>
          </a:p>
          <a:p>
            <a:pPr marL="0" indent="0">
              <a:buNone/>
            </a:pPr>
            <a:endParaRPr lang="en-IN" sz="2000" dirty="0">
              <a:solidFill>
                <a:schemeClr val="accent3">
                  <a:lumMod val="40000"/>
                  <a:lumOff val="60000"/>
                </a:schemeClr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1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Sitka Text" panose="02000505000000020004" pitchFamily="2" charset="0"/>
              </a:rPr>
              <a:t>SCREEN CAPTURES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2" y="1885030"/>
            <a:ext cx="4552381" cy="354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77" y="2033954"/>
            <a:ext cx="44862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3030" y="5568462"/>
            <a:ext cx="3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Screen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Capture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8692" y="5568462"/>
            <a:ext cx="3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Screen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Capture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2 Fast </a:t>
            </a:r>
            <a:r>
              <a:rPr lang="en-US" dirty="0" err="1">
                <a:latin typeface="Sitka Text" panose="02000505000000020004" pitchFamily="2" charset="0"/>
              </a:rPr>
              <a:t>Denoising</a:t>
            </a:r>
            <a:endParaRPr 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Sitka Text" panose="02000505000000020004" pitchFamily="2" charset="0"/>
              </a:rPr>
              <a:t>SCREEN CAPTURES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7754" y="5568462"/>
            <a:ext cx="821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Screen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Capture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3 </a:t>
            </a:r>
            <a:r>
              <a:rPr lang="en-US" dirty="0" err="1">
                <a:latin typeface="Sitka Text" panose="02000505000000020004" pitchFamily="2" charset="0"/>
              </a:rPr>
              <a:t>Denoise</a:t>
            </a:r>
            <a:r>
              <a:rPr lang="en-US" dirty="0">
                <a:latin typeface="Sitka Text" panose="02000505000000020004" pitchFamily="2" charset="0"/>
              </a:rPr>
              <a:t> of </a:t>
            </a:r>
            <a:r>
              <a:rPr lang="en-US" dirty="0" err="1">
                <a:latin typeface="Sitka Text" panose="02000505000000020004" pitchFamily="2" charset="0"/>
              </a:rPr>
              <a:t>Chambolle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84" y="2162174"/>
            <a:ext cx="7942385" cy="3406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37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Sitka Text" panose="02000505000000020004" pitchFamily="2" charset="0"/>
              </a:rPr>
              <a:t>SCREEN CAPTURES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7754" y="5568462"/>
            <a:ext cx="821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Screen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Capture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4 Frames of Input Video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31" y="2586037"/>
            <a:ext cx="7946415" cy="2709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43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Sitka Text" panose="02000505000000020004" pitchFamily="2" charset="0"/>
              </a:rPr>
              <a:t>SCREEN CAPTURES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7754" y="5568462"/>
            <a:ext cx="821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Screen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Capture</a:t>
            </a:r>
            <a:r>
              <a:rPr lang="en-US" dirty="0"/>
              <a:t> </a:t>
            </a:r>
            <a:r>
              <a:rPr lang="en-US" dirty="0">
                <a:latin typeface="Sitka Text" panose="02000505000000020004" pitchFamily="2" charset="0"/>
              </a:rPr>
              <a:t>5 VRT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48" y="2171700"/>
            <a:ext cx="4354025" cy="3396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07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AA42-F099-4743-A29F-39ABC610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CONCLUSION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C68D-7439-4AA1-8ED7-FF67D2C6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7230"/>
            <a:ext cx="11029615" cy="367830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Video Restoration Transformer (VRT)extracts the useful information, aligns, and fuses them from different frames at multiple resolutions using two types of modules: multiple temporal mutual self attention (TMSA) and parallel warping.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Specifically, TMSA is made up of mutual and self-attention. Mutual attention enables collaborative implicit flow estimation and feature warping, whereas self attention is in charge of feature extraction.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Parallel warping can also be used to improve feature alignment and fusion.</a:t>
            </a:r>
          </a:p>
        </p:txBody>
      </p:sp>
    </p:spTree>
    <p:extLst>
      <p:ext uri="{BB962C8B-B14F-4D97-AF65-F5344CB8AC3E}">
        <p14:creationId xmlns:p14="http://schemas.microsoft.com/office/powerpoint/2010/main" val="22402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AA42-F099-4743-A29F-39ABC610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FUTURE WORK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C68D-7439-4AA1-8ED7-FF67D2C6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7230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Computational overhead of aligning several high quality images are being reduced .</a:t>
            </a:r>
          </a:p>
          <a:p>
            <a:pPr algn="just"/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Sitka Text" panose="02000505000000020004" pitchFamily="2" charset="0"/>
              </a:rPr>
              <a:t>Parallel computation and long- range dependency in alignment of frames with larger window size are aimed to reduce based on temporal relation.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1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itka Text" panose="02000505000000020004" pitchFamily="2" charset="0"/>
              </a:rPr>
              <a:t>REFERENCES</a:t>
            </a:r>
            <a:endParaRPr lang="en-IN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42129"/>
            <a:ext cx="11029615" cy="36783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u="sng" dirty="0">
              <a:solidFill>
                <a:schemeClr val="tx1"/>
              </a:solidFill>
              <a:latin typeface="Sitka Text" panose="02000505000000020004" pitchFamily="2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Changde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du,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Huiguang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Lijie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huan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, “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Restorating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Perceived Images from Human Activities with Bayesian Deep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Multiview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Learning.” IEEE Transactions on Neural Network and Learning Systems.</a:t>
            </a:r>
          </a:p>
          <a:p>
            <a:pPr lvl="0"/>
            <a:r>
              <a:rPr lang="en-IN" dirty="0">
                <a:solidFill>
                  <a:schemeClr val="tx1"/>
                </a:solidFill>
                <a:latin typeface="Sitka Text" panose="02000505000000020004" pitchFamily="2" charset="0"/>
              </a:rPr>
              <a:t>Cong Huang, </a:t>
            </a:r>
            <a:r>
              <a:rPr lang="en-IN" dirty="0" err="1">
                <a:solidFill>
                  <a:schemeClr val="tx1"/>
                </a:solidFill>
                <a:latin typeface="Sitka Text" panose="02000505000000020004" pitchFamily="2" charset="0"/>
              </a:rPr>
              <a:t>Jiahao</a:t>
            </a:r>
            <a:r>
              <a:rPr lang="en-IN" dirty="0">
                <a:solidFill>
                  <a:schemeClr val="tx1"/>
                </a:solidFill>
                <a:latin typeface="Sitka Text" panose="02000505000000020004" pitchFamily="2" charset="0"/>
              </a:rPr>
              <a:t> Li, Bin Li, Dong Liu, “Neural Compression-Based Feature Learning for Video Restoration”, Computer Vision and Pattern Recognition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Eero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p.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simoncelli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, Irene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epifanio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, Jesus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malo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and  Rafael Navarro, “Nonlinear Image Representation for Efficient Perceptual Coding” IEEE Transactions on Image Processing, VOL. 15, NO. 1</a:t>
            </a:r>
            <a:endParaRPr lang="en-IN" dirty="0">
              <a:solidFill>
                <a:schemeClr val="tx1"/>
              </a:solidFill>
              <a:latin typeface="Sitka Text" panose="02000505000000020004" pitchFamily="2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Floris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lange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, Marcel van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gervan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and Tom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heskes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, “Neural Decoding with Hierarchical Generative Models” P1: QPU NECO_a_00047-Gerven </a:t>
            </a:r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NECO.cls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 </a:t>
            </a:r>
            <a:endParaRPr lang="en-IN" dirty="0">
              <a:solidFill>
                <a:schemeClr val="tx1"/>
              </a:solidFill>
              <a:latin typeface="Sitka Text" panose="02000505000000020004" pitchFamily="2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Sitka Text" panose="02000505000000020004" pitchFamily="2" charset="0"/>
              </a:rPr>
              <a:t>Gomathi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, Rathi “Human Vision Restoration using Activity Profiles” 4th International Conference on Computing Communication and Automation (ICCCA).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6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076174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itka Text" panose="02000505000000020004" pitchFamily="2" charset="0"/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ABSTRACT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Deep learning algorithms are used to improve image quality by discretizing corrupted photos from high-quality photos. 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During the image capture process, the image becomes corrupted due to the presence of haze, motion blur, and lens blur, resulting in low quality images with noise. 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Photographing in less-than-ideal conditions necessitates post-processing, such as JPEG image corruption occurs as a result of compression. 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The blurred images are restored along with the temporal relationship in video frames due to the presence of noisy, compressed, and downscaled images. </a:t>
            </a:r>
          </a:p>
        </p:txBody>
      </p:sp>
    </p:spTree>
    <p:extLst>
      <p:ext uri="{BB962C8B-B14F-4D97-AF65-F5344CB8AC3E}">
        <p14:creationId xmlns:p14="http://schemas.microsoft.com/office/powerpoint/2010/main" val="38727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introduction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Image </a:t>
            </a:r>
            <a:r>
              <a:rPr lang="en-US" sz="2500" dirty="0" err="1">
                <a:solidFill>
                  <a:schemeClr val="tx1"/>
                </a:solidFill>
                <a:latin typeface="Sitka Text" panose="02000505000000020004" pitchFamily="2" charset="0"/>
              </a:rPr>
              <a:t>denoising</a:t>
            </a:r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 refers to the process of removing noise from a noisy image in order to recover the original image.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However, because of some components like noise, edges, and texture which is difficult to differentiate them throughout the </a:t>
            </a:r>
            <a:r>
              <a:rPr lang="en-US" sz="2500" dirty="0" err="1">
                <a:solidFill>
                  <a:schemeClr val="tx1"/>
                </a:solidFill>
                <a:latin typeface="Sitka Text" panose="02000505000000020004" pitchFamily="2" charset="0"/>
              </a:rPr>
              <a:t>denoising</a:t>
            </a:r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 process and the </a:t>
            </a:r>
            <a:r>
              <a:rPr lang="en-US" sz="2500" dirty="0" err="1">
                <a:solidFill>
                  <a:schemeClr val="tx1"/>
                </a:solidFill>
                <a:latin typeface="Sitka Text" panose="02000505000000020004" pitchFamily="2" charset="0"/>
              </a:rPr>
              <a:t>denoised</a:t>
            </a:r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 pictures may unavoidably lose some features.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itka Text" panose="02000505000000020004" pitchFamily="2" charset="0"/>
              </a:rPr>
              <a:t>The recovery of useful information from noisy pictures during noise reduction to create high-quality photographs has become a significant issue in recent years.</a:t>
            </a:r>
          </a:p>
        </p:txBody>
      </p:sp>
    </p:spTree>
    <p:extLst>
      <p:ext uri="{BB962C8B-B14F-4D97-AF65-F5344CB8AC3E}">
        <p14:creationId xmlns:p14="http://schemas.microsoft.com/office/powerpoint/2010/main" val="10088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F10B-06BD-40C6-BE02-D5B35F7F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literature survey</a:t>
            </a:r>
            <a:endParaRPr lang="en-IN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89CCDE-2D66-4F27-8EE7-901BE8E7B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231159"/>
              </p:ext>
            </p:extLst>
          </p:nvPr>
        </p:nvGraphicFramePr>
        <p:xfrm>
          <a:off x="480706" y="1932649"/>
          <a:ext cx="11230587" cy="461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357">
                  <a:extLst>
                    <a:ext uri="{9D8B030D-6E8A-4147-A177-3AD203B41FA5}">
                      <a16:colId xmlns:a16="http://schemas.microsoft.com/office/drawing/2014/main" val="2059180405"/>
                    </a:ext>
                  </a:extLst>
                </a:gridCol>
                <a:gridCol w="3739115">
                  <a:extLst>
                    <a:ext uri="{9D8B030D-6E8A-4147-A177-3AD203B41FA5}">
                      <a16:colId xmlns:a16="http://schemas.microsoft.com/office/drawing/2014/main" val="3732835258"/>
                    </a:ext>
                  </a:extLst>
                </a:gridCol>
                <a:gridCol w="3739115">
                  <a:extLst>
                    <a:ext uri="{9D8B030D-6E8A-4147-A177-3AD203B41FA5}">
                      <a16:colId xmlns:a16="http://schemas.microsoft.com/office/drawing/2014/main" val="2154176558"/>
                    </a:ext>
                  </a:extLst>
                </a:gridCol>
              </a:tblGrid>
              <a:tr h="679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tka Text" panose="02000505000000020004" pitchFamily="2" charset="0"/>
                        </a:rPr>
                        <a:t>TITLE</a:t>
                      </a:r>
                      <a:endParaRPr lang="en-IN" sz="2000" dirty="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tka Text" panose="02000505000000020004" pitchFamily="2" charset="0"/>
                        </a:rPr>
                        <a:t>OBJECTIVE</a:t>
                      </a:r>
                      <a:endParaRPr lang="en-IN" sz="2000" dirty="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tka Text" panose="02000505000000020004" pitchFamily="2" charset="0"/>
                        </a:rPr>
                        <a:t>METHODOLOGY &amp; OUTCOME</a:t>
                      </a:r>
                      <a:endParaRPr lang="en-IN" sz="2000" dirty="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94240"/>
                  </a:ext>
                </a:extLst>
              </a:tr>
              <a:tr h="13978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itka Text" panose="02000505000000020004" pitchFamily="2" charset="0"/>
                          <a:cs typeface="Calibri" panose="020F0502020204030204" pitchFamily="34" charset="0"/>
                        </a:rPr>
                        <a:t>Multispectral Image Restoration From Color Images Using Enhanced Variational Autoencoder and Generative Adversarial Network </a:t>
                      </a:r>
                    </a:p>
                    <a:p>
                      <a:pPr algn="l"/>
                      <a:endParaRPr lang="en-IN" sz="1400" dirty="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Combining the advantages of the Generative  adversarial Network (GAN) and the Variational Autoencoder(VAE).</a:t>
                      </a:r>
                      <a:endParaRPr lang="en-US" sz="1400" dirty="0">
                        <a:latin typeface="Sitka Text" panose="02000505000000020004" pitchFamily="2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400" dirty="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One input image with random latent space vectors can be created out of the lost possible multiple outputs.</a:t>
                      </a:r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Sitka Text" panose="02000505000000020004" pitchFamily="2" charset="0"/>
                          <a:cs typeface="Calibri" panose="020F0502020204030204" pitchFamily="34" charset="0"/>
                        </a:rPr>
                        <a:t>Even with less training data they got accurate and quality reconstructed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47849"/>
                  </a:ext>
                </a:extLst>
              </a:tr>
              <a:tr h="25415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3D Contrast Image Restoration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from Human Activity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Sitka Text" panose="02000505000000020004" pitchFamily="2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IN" sz="1400" dirty="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Reconstruct 3D visual images by constructing three decoding models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Calibri" panose="020F0502020204030204" pitchFamily="34" charset="0"/>
                        </a:rPr>
                        <a:t> contrast-decoding, disparity decoding and contrast-disparity-decoding models, and testing these models with fMRI data from humans viewing 3D contrast images.</a:t>
                      </a:r>
                    </a:p>
                    <a:p>
                      <a:pPr algn="ctr"/>
                      <a:endParaRPr lang="en-IN" sz="1400" dirty="0">
                        <a:latin typeface="Sitka Text" panose="02000505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Sitka Text" panose="02000505000000020004" pitchFamily="2" charset="0"/>
                          <a:cs typeface="Calibri" panose="020F0502020204030204" pitchFamily="34" charset="0"/>
                        </a:rPr>
                        <a:t>The outputs of the decoders were combined by a linear model of the corresponding local image elements using the same method to reconstruct contrast images.</a:t>
                      </a:r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Sitka Text" panose="02000505000000020004" pitchFamily="2" charset="0"/>
                          <a:cs typeface="Calibri" panose="020F0502020204030204" pitchFamily="34" charset="0"/>
                        </a:rPr>
                        <a:t>The combination of the early and dorsal visual regions showed predominant advantages in decoding both the contrast and disparity for the contrast-disparity decoding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7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24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5760-A086-499A-9058-845109FC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itka Text" panose="02000505000000020004" pitchFamily="2" charset="0"/>
              </a:rPr>
              <a:t>EXISITING METHOD</a:t>
            </a:r>
            <a:endParaRPr lang="en-IN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5123-D596-485B-A5FD-36CBF135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51" y="1867930"/>
            <a:ext cx="11270497" cy="4595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>
              <a:solidFill>
                <a:schemeClr val="accent3"/>
              </a:solidFill>
              <a:latin typeface="Sitka Text" panose="02000505000000020004" pitchFamily="2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Use of </a:t>
            </a:r>
            <a:r>
              <a:rPr lang="en-US" sz="2800" dirty="0" err="1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variational</a:t>
            </a:r>
            <a:r>
              <a:rPr lang="en-US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 auto encoders results in low quality images in noisy condition.</a:t>
            </a:r>
          </a:p>
          <a:p>
            <a:pPr algn="just"/>
            <a:r>
              <a:rPr lang="en-IN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Use of Gaussian Filter remove noise linearly without preserving the edges in a good manner.</a:t>
            </a:r>
          </a:p>
          <a:p>
            <a:pPr algn="just"/>
            <a:r>
              <a:rPr lang="en-IN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Use of </a:t>
            </a:r>
            <a:r>
              <a:rPr lang="en-IN" sz="2800" dirty="0" err="1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Curvelet</a:t>
            </a:r>
            <a:r>
              <a:rPr lang="en-IN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 Transforms has useful geometric features with sparse representations.</a:t>
            </a:r>
            <a:r>
              <a:rPr lang="en-US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 Using transformation based on unequally-spaced fast Fourier transforms (USFFT).</a:t>
            </a:r>
          </a:p>
          <a:p>
            <a:endParaRPr lang="en-IN" sz="1600" dirty="0">
              <a:solidFill>
                <a:schemeClr val="accent3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5760-A086-499A-9058-845109FC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itka Text" panose="02000505000000020004" pitchFamily="2" charset="0"/>
              </a:rPr>
              <a:t>PROPOSED METHOD</a:t>
            </a:r>
            <a:endParaRPr lang="en-IN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5123-D596-485B-A5FD-36CBF135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51" y="1867930"/>
            <a:ext cx="11270497" cy="459501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The proposed VRT (Video Restoration Transformer)used for video restoration (e.g., video super-resolution) seeks to recover high-quality frames from low-quality frames.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capable of parallel frame prediction as well as long-range temporal dependency </a:t>
            </a:r>
            <a:r>
              <a:rPr lang="en-US" sz="2800" dirty="0" err="1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modelling</a:t>
            </a:r>
            <a:r>
              <a:rPr lang="en-US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IN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Dense Reconstruction of images along with geometric features.</a:t>
            </a:r>
            <a:endParaRPr lang="en-US" sz="2800" dirty="0">
              <a:solidFill>
                <a:srgbClr val="FFC000"/>
              </a:solidFill>
              <a:latin typeface="Sitka Text" panose="02000505000000020004" pitchFamily="2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solidFill>
                  <a:srgbClr val="FFC000"/>
                </a:solidFill>
                <a:latin typeface="Sitka Text" panose="02000505000000020004" pitchFamily="2" charset="0"/>
                <a:cs typeface="Calibri" panose="020F0502020204030204" pitchFamily="34" charset="0"/>
              </a:rPr>
              <a:t>compression module to filter the noise and keep the most useful information in features for video restoration.</a:t>
            </a:r>
            <a:endParaRPr lang="en-IN" sz="2800" dirty="0">
              <a:solidFill>
                <a:srgbClr val="FFC000"/>
              </a:solidFill>
              <a:latin typeface="Sitka Text" panose="02000505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E1D5-5D5D-49F6-BB70-783A7D16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Technology stack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7D63-317D-4FC7-965A-C1F9E8CB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512" y="5985949"/>
            <a:ext cx="4927384" cy="1839152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effectLst/>
              </a:rPr>
              <a:t>  </a:t>
            </a:r>
            <a:endParaRPr lang="en-IN" dirty="0"/>
          </a:p>
        </p:txBody>
      </p:sp>
      <p:grpSp>
        <p:nvGrpSpPr>
          <p:cNvPr id="4" name="Google Shape;1349;p50">
            <a:extLst>
              <a:ext uri="{FF2B5EF4-FFF2-40B4-BE49-F238E27FC236}">
                <a16:creationId xmlns:a16="http://schemas.microsoft.com/office/drawing/2014/main" id="{8F7910D1-DCB7-4763-9698-4E860F715E5F}"/>
              </a:ext>
            </a:extLst>
          </p:cNvPr>
          <p:cNvGrpSpPr/>
          <p:nvPr/>
        </p:nvGrpSpPr>
        <p:grpSpPr>
          <a:xfrm>
            <a:off x="1571078" y="2100186"/>
            <a:ext cx="4888403" cy="3838924"/>
            <a:chOff x="8095060" y="5664590"/>
            <a:chExt cx="497404" cy="594388"/>
          </a:xfrm>
        </p:grpSpPr>
        <p:grpSp>
          <p:nvGrpSpPr>
            <p:cNvPr id="5" name="Google Shape;1350;p50">
              <a:extLst>
                <a:ext uri="{FF2B5EF4-FFF2-40B4-BE49-F238E27FC236}">
                  <a16:creationId xmlns:a16="http://schemas.microsoft.com/office/drawing/2014/main" id="{076AB498-F5B8-4ACE-B54C-0ED26848FDB4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8" name="Google Shape;1351;p50">
                <a:extLst>
                  <a:ext uri="{FF2B5EF4-FFF2-40B4-BE49-F238E27FC236}">
                    <a16:creationId xmlns:a16="http://schemas.microsoft.com/office/drawing/2014/main" id="{880020F9-4ECE-4E7D-BE42-5D91BBF08937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52;p50">
                <a:extLst>
                  <a:ext uri="{FF2B5EF4-FFF2-40B4-BE49-F238E27FC236}">
                    <a16:creationId xmlns:a16="http://schemas.microsoft.com/office/drawing/2014/main" id="{CA2F60E6-D126-4522-B041-3F19E6513CF0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53;p50">
                <a:extLst>
                  <a:ext uri="{FF2B5EF4-FFF2-40B4-BE49-F238E27FC236}">
                    <a16:creationId xmlns:a16="http://schemas.microsoft.com/office/drawing/2014/main" id="{0D939DF9-9DE1-4C06-8920-7704274CB503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354;p50">
              <a:extLst>
                <a:ext uri="{FF2B5EF4-FFF2-40B4-BE49-F238E27FC236}">
                  <a16:creationId xmlns:a16="http://schemas.microsoft.com/office/drawing/2014/main" id="{AD7BA204-8CFD-4DFE-9445-8344D1D15A20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" name="Google Shape;1355;p50">
                <a:extLst>
                  <a:ext uri="{FF2B5EF4-FFF2-40B4-BE49-F238E27FC236}">
                    <a16:creationId xmlns:a16="http://schemas.microsoft.com/office/drawing/2014/main" id="{8FC618B6-A35E-4410-861D-F80C027F290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56;p50">
                <a:extLst>
                  <a:ext uri="{FF2B5EF4-FFF2-40B4-BE49-F238E27FC236}">
                    <a16:creationId xmlns:a16="http://schemas.microsoft.com/office/drawing/2014/main" id="{C99C14E8-EC62-42EA-B3C1-E911B6682620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57;p50">
                <a:extLst>
                  <a:ext uri="{FF2B5EF4-FFF2-40B4-BE49-F238E27FC236}">
                    <a16:creationId xmlns:a16="http://schemas.microsoft.com/office/drawing/2014/main" id="{459FC769-2C89-4CB4-A155-04A0543E0D24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358;p50">
              <a:extLst>
                <a:ext uri="{FF2B5EF4-FFF2-40B4-BE49-F238E27FC236}">
                  <a16:creationId xmlns:a16="http://schemas.microsoft.com/office/drawing/2014/main" id="{C80A1E90-A72F-4F8E-BE47-836E2F2F051C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" name="Google Shape;1359;p50">
                <a:extLst>
                  <a:ext uri="{FF2B5EF4-FFF2-40B4-BE49-F238E27FC236}">
                    <a16:creationId xmlns:a16="http://schemas.microsoft.com/office/drawing/2014/main" id="{867B0D52-CF9D-4C9C-B75D-E8037D7FFDDA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60;p50">
                <a:extLst>
                  <a:ext uri="{FF2B5EF4-FFF2-40B4-BE49-F238E27FC236}">
                    <a16:creationId xmlns:a16="http://schemas.microsoft.com/office/drawing/2014/main" id="{05635D9D-D7B8-4252-A0EA-890A512021A8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361;p50">
                <a:extLst>
                  <a:ext uri="{FF2B5EF4-FFF2-40B4-BE49-F238E27FC236}">
                    <a16:creationId xmlns:a16="http://schemas.microsoft.com/office/drawing/2014/main" id="{BC94C18E-E1AF-4990-9567-2763588E5A28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362;p50">
              <a:extLst>
                <a:ext uri="{FF2B5EF4-FFF2-40B4-BE49-F238E27FC236}">
                  <a16:creationId xmlns:a16="http://schemas.microsoft.com/office/drawing/2014/main" id="{AD575FD4-9838-48B6-80C9-833B5BD0016E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" name="Google Shape;1363;p50">
                <a:extLst>
                  <a:ext uri="{FF2B5EF4-FFF2-40B4-BE49-F238E27FC236}">
                    <a16:creationId xmlns:a16="http://schemas.microsoft.com/office/drawing/2014/main" id="{781DE205-2AA6-4B83-A98D-776DB28E9AD9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364;p50">
                <a:extLst>
                  <a:ext uri="{FF2B5EF4-FFF2-40B4-BE49-F238E27FC236}">
                    <a16:creationId xmlns:a16="http://schemas.microsoft.com/office/drawing/2014/main" id="{AFD954B1-354A-4C32-9DA8-8F9300F05AFE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365;p50">
                <a:extLst>
                  <a:ext uri="{FF2B5EF4-FFF2-40B4-BE49-F238E27FC236}">
                    <a16:creationId xmlns:a16="http://schemas.microsoft.com/office/drawing/2014/main" id="{096185F9-4094-4472-AC89-19DABB97160B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1" name="Google Shape;538;p44">
            <a:extLst>
              <a:ext uri="{FF2B5EF4-FFF2-40B4-BE49-F238E27FC236}">
                <a16:creationId xmlns:a16="http://schemas.microsoft.com/office/drawing/2014/main" id="{A9E2A3B2-7170-4162-BDCD-D2377CC5DB48}"/>
              </a:ext>
            </a:extLst>
          </p:cNvPr>
          <p:cNvCxnSpPr>
            <a:cxnSpLocks/>
          </p:cNvCxnSpPr>
          <p:nvPr/>
        </p:nvCxnSpPr>
        <p:spPr>
          <a:xfrm flipV="1">
            <a:off x="6594855" y="2996158"/>
            <a:ext cx="2233077" cy="21410"/>
          </a:xfrm>
          <a:prstGeom prst="straightConnector1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538;p44">
            <a:extLst>
              <a:ext uri="{FF2B5EF4-FFF2-40B4-BE49-F238E27FC236}">
                <a16:creationId xmlns:a16="http://schemas.microsoft.com/office/drawing/2014/main" id="{45D3E64C-B1D4-4E28-8C1A-357359462EF8}"/>
              </a:ext>
            </a:extLst>
          </p:cNvPr>
          <p:cNvCxnSpPr>
            <a:cxnSpLocks/>
          </p:cNvCxnSpPr>
          <p:nvPr/>
        </p:nvCxnSpPr>
        <p:spPr>
          <a:xfrm flipV="1">
            <a:off x="6594855" y="3711654"/>
            <a:ext cx="2233077" cy="2141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538;p44">
            <a:extLst>
              <a:ext uri="{FF2B5EF4-FFF2-40B4-BE49-F238E27FC236}">
                <a16:creationId xmlns:a16="http://schemas.microsoft.com/office/drawing/2014/main" id="{F7A98F0B-8309-4926-8FFF-C89403C2BFD6}"/>
              </a:ext>
            </a:extLst>
          </p:cNvPr>
          <p:cNvCxnSpPr>
            <a:cxnSpLocks/>
          </p:cNvCxnSpPr>
          <p:nvPr/>
        </p:nvCxnSpPr>
        <p:spPr>
          <a:xfrm flipV="1">
            <a:off x="6578579" y="4375938"/>
            <a:ext cx="2233077" cy="21410"/>
          </a:xfrm>
          <a:prstGeom prst="straightConnector1">
            <a:avLst/>
          </a:prstGeom>
          <a:ln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538;p44">
            <a:extLst>
              <a:ext uri="{FF2B5EF4-FFF2-40B4-BE49-F238E27FC236}">
                <a16:creationId xmlns:a16="http://schemas.microsoft.com/office/drawing/2014/main" id="{0BA1450F-95D6-418C-9888-0D0AC3F2FA73}"/>
              </a:ext>
            </a:extLst>
          </p:cNvPr>
          <p:cNvCxnSpPr>
            <a:cxnSpLocks/>
          </p:cNvCxnSpPr>
          <p:nvPr/>
        </p:nvCxnSpPr>
        <p:spPr>
          <a:xfrm flipV="1">
            <a:off x="6594855" y="5012235"/>
            <a:ext cx="2233077" cy="2141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9E213A-D85E-4F8F-817F-8F73D2904480}"/>
              </a:ext>
            </a:extLst>
          </p:cNvPr>
          <p:cNvSpPr txBox="1"/>
          <p:nvPr/>
        </p:nvSpPr>
        <p:spPr>
          <a:xfrm>
            <a:off x="8963306" y="483937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tka Text" panose="02000505000000020004" pitchFamily="2" charset="0"/>
              </a:rPr>
              <a:t>Virtual Environment</a:t>
            </a:r>
            <a:endParaRPr lang="en-IN" dirty="0">
              <a:latin typeface="Sitka Text" panose="02000505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39BAE-6361-40C7-8358-C69B23D69D57}"/>
              </a:ext>
            </a:extLst>
          </p:cNvPr>
          <p:cNvSpPr txBox="1"/>
          <p:nvPr/>
        </p:nvSpPr>
        <p:spPr>
          <a:xfrm>
            <a:off x="8992629" y="419127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tka Text" panose="02000505000000020004" pitchFamily="2" charset="0"/>
              </a:rPr>
              <a:t>Python </a:t>
            </a:r>
            <a:endParaRPr lang="en-IN" dirty="0">
              <a:latin typeface="Sitka Text" panose="0200050500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50A11-18F3-4087-8D0F-B9A0FEC07C0A}"/>
              </a:ext>
            </a:extLst>
          </p:cNvPr>
          <p:cNvSpPr txBox="1"/>
          <p:nvPr/>
        </p:nvSpPr>
        <p:spPr>
          <a:xfrm>
            <a:off x="8965816" y="3555423"/>
            <a:ext cx="171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itka Text" panose="02000505000000020004" pitchFamily="2" charset="0"/>
              </a:rPr>
              <a:t>Keras</a:t>
            </a:r>
            <a:r>
              <a:rPr lang="en-US" dirty="0">
                <a:latin typeface="Sitka Text" panose="02000505000000020004" pitchFamily="2" charset="0"/>
              </a:rPr>
              <a:t> &amp; CV</a:t>
            </a:r>
            <a:endParaRPr lang="en-IN" dirty="0">
              <a:latin typeface="Sitka Text" panose="02000505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904EB-9E14-4200-80E3-D6B2EDA36158}"/>
              </a:ext>
            </a:extLst>
          </p:cNvPr>
          <p:cNvSpPr txBox="1"/>
          <p:nvPr/>
        </p:nvSpPr>
        <p:spPr>
          <a:xfrm>
            <a:off x="8965816" y="2784929"/>
            <a:ext cx="213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itka Text" panose="02000505000000020004" pitchFamily="2" charset="0"/>
              </a:rPr>
              <a:t>Jupyter</a:t>
            </a:r>
            <a:r>
              <a:rPr lang="en-US" dirty="0">
                <a:latin typeface="Sitka Text" panose="02000505000000020004" pitchFamily="2" charset="0"/>
              </a:rPr>
              <a:t> </a:t>
            </a:r>
            <a:r>
              <a:rPr lang="en-US" dirty="0" err="1">
                <a:latin typeface="Sitka Text" panose="02000505000000020004" pitchFamily="2" charset="0"/>
              </a:rPr>
              <a:t>Colab</a:t>
            </a:r>
            <a:r>
              <a:rPr lang="en-US" dirty="0">
                <a:latin typeface="Sitka Text" panose="02000505000000020004" pitchFamily="2" charset="0"/>
              </a:rPr>
              <a:t> Notebook</a:t>
            </a:r>
            <a:endParaRPr lang="en-IN" dirty="0">
              <a:latin typeface="Sitka Text" panose="02000505000000020004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AC62361-1F45-455D-B49D-299ACFAE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37963" y="2537270"/>
            <a:ext cx="945824" cy="6384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CE31F6-52C3-477C-98CC-A40C3E057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83486" y="2391763"/>
            <a:ext cx="750802" cy="802733"/>
          </a:xfrm>
          <a:prstGeom prst="rect">
            <a:avLst/>
          </a:prstGeom>
        </p:spPr>
      </p:pic>
      <p:sp>
        <p:nvSpPr>
          <p:cNvPr id="40" name="AutoShape 2">
            <a:extLst>
              <a:ext uri="{FF2B5EF4-FFF2-40B4-BE49-F238E27FC236}">
                <a16:creationId xmlns:a16="http://schemas.microsoft.com/office/drawing/2014/main" id="{AE1D8CEE-C200-4EA8-9EAA-FF23426787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8879" y="2841879"/>
            <a:ext cx="739521" cy="7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34C9B779-C49F-4E01-AE05-96F93BE76B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5468" y="3276600"/>
            <a:ext cx="17829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Discussion of seaborn logo · Issue #2243 · mwaskom/seaborn · GitHub">
            <a:extLst>
              <a:ext uri="{FF2B5EF4-FFF2-40B4-BE49-F238E27FC236}">
                <a16:creationId xmlns:a16="http://schemas.microsoft.com/office/drawing/2014/main" id="{315197A7-94BE-4873-A8D8-372FA39F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74" y="2568047"/>
            <a:ext cx="693365" cy="6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3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7895-4204-4CC4-8D9A-A78FAF31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Architecture diagram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" y="1911587"/>
            <a:ext cx="10266240" cy="460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05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A710-4F75-420A-84F4-7E4D818D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Sitka Text" panose="02000505000000020004" pitchFamily="2" charset="0"/>
              </a:rPr>
              <a:t>      Class diagram                   activity Diagram</a:t>
            </a:r>
            <a:endParaRPr lang="en-IN" sz="3200" b="1" dirty="0">
              <a:latin typeface="Sitka Text" panose="02000505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73990-B139-4BA4-B41D-100E5AF07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24" y="2216736"/>
            <a:ext cx="4298998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87B80-BDE3-4905-A3A5-0D792393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22" y="2010431"/>
            <a:ext cx="5318086" cy="44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4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942</Words>
  <Application>Microsoft Office PowerPoint</Application>
  <PresentationFormat>Widescreen</PresentationFormat>
  <Paragraphs>85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Sitka Text</vt:lpstr>
      <vt:lpstr>Wingdings</vt:lpstr>
      <vt:lpstr>Wingdings 2</vt:lpstr>
      <vt:lpstr>Dividend</vt:lpstr>
      <vt:lpstr>AN EFFICIENT IMAGE RESTORATION METHOD WITH TEMPORAL INFORMATION FOR A CORRUPTED IMAGE IN A NOISY ENVIRONMENT</vt:lpstr>
      <vt:lpstr>ABSTRACT</vt:lpstr>
      <vt:lpstr>introduction</vt:lpstr>
      <vt:lpstr>literature survey</vt:lpstr>
      <vt:lpstr>EXISITING METHOD</vt:lpstr>
      <vt:lpstr>PROPOSED METHOD</vt:lpstr>
      <vt:lpstr>Technology stack</vt:lpstr>
      <vt:lpstr>Architecture diagram</vt:lpstr>
      <vt:lpstr>      Class diagram                   activity Diagram</vt:lpstr>
      <vt:lpstr>METHOD derived</vt:lpstr>
      <vt:lpstr>SCREEN CAPTURES</vt:lpstr>
      <vt:lpstr>SCREEN CAPTURES</vt:lpstr>
      <vt:lpstr>SCREEN CAPTURES</vt:lpstr>
      <vt:lpstr>SCREEN CAPTURES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Reconstructing Perceived Images from Human Brain Activities using TWIN DEEP NEURAL NETWORK</dc:title>
  <dc:creator>Piyush Chouhan</dc:creator>
  <cp:lastModifiedBy>275 THANUSH KUMAR  V</cp:lastModifiedBy>
  <cp:revision>44</cp:revision>
  <dcterms:created xsi:type="dcterms:W3CDTF">2020-11-30T07:06:19Z</dcterms:created>
  <dcterms:modified xsi:type="dcterms:W3CDTF">2022-05-24T23:52:36Z</dcterms:modified>
</cp:coreProperties>
</file>