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2"/>
  </p:notesMasterIdLst>
  <p:sldIdLst>
    <p:sldId id="271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F0"/>
    <a:srgbClr val="33B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9FB1B-2CA1-4553-BE63-7BEEA8EC0F31}" v="1" dt="2025-08-28T05:04:32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esh murugan" userId="44e8e74cb4e07f37" providerId="LiveId" clId="{A1F9FB1B-2CA1-4553-BE63-7BEEA8EC0F31}"/>
    <pc:docChg chg="custSel addSld delSld modSld sldOrd">
      <pc:chgData name="thanesh murugan" userId="44e8e74cb4e07f37" providerId="LiveId" clId="{A1F9FB1B-2CA1-4553-BE63-7BEEA8EC0F31}" dt="2025-08-28T05:05:50.722" v="59" actId="1076"/>
      <pc:docMkLst>
        <pc:docMk/>
      </pc:docMkLst>
      <pc:sldChg chg="delSp del mod delAnim">
        <pc:chgData name="thanesh murugan" userId="44e8e74cb4e07f37" providerId="LiveId" clId="{A1F9FB1B-2CA1-4553-BE63-7BEEA8EC0F31}" dt="2025-08-28T05:02:47.686" v="1" actId="47"/>
        <pc:sldMkLst>
          <pc:docMk/>
          <pc:sldMk cId="2822079706" sldId="257"/>
        </pc:sldMkLst>
        <pc:picChg chg="del">
          <ac:chgData name="thanesh murugan" userId="44e8e74cb4e07f37" providerId="LiveId" clId="{A1F9FB1B-2CA1-4553-BE63-7BEEA8EC0F31}" dt="2025-08-28T05:01:50.414" v="0" actId="478"/>
          <ac:picMkLst>
            <pc:docMk/>
            <pc:sldMk cId="2822079706" sldId="257"/>
            <ac:picMk id="14" creationId="{C1AF8B49-B023-38CA-3E4A-82BDDBFF51F5}"/>
          </ac:picMkLst>
        </pc:picChg>
      </pc:sldChg>
      <pc:sldChg chg="addSp delSp modSp new mod ord">
        <pc:chgData name="thanesh murugan" userId="44e8e74cb4e07f37" providerId="LiveId" clId="{A1F9FB1B-2CA1-4553-BE63-7BEEA8EC0F31}" dt="2025-08-28T05:05:50.722" v="59" actId="1076"/>
        <pc:sldMkLst>
          <pc:docMk/>
          <pc:sldMk cId="2623097919" sldId="271"/>
        </pc:sldMkLst>
        <pc:spChg chg="mod">
          <ac:chgData name="thanesh murugan" userId="44e8e74cb4e07f37" providerId="LiveId" clId="{A1F9FB1B-2CA1-4553-BE63-7BEEA8EC0F31}" dt="2025-08-28T05:05:40.809" v="58" actId="207"/>
          <ac:spMkLst>
            <pc:docMk/>
            <pc:sldMk cId="2623097919" sldId="271"/>
            <ac:spMk id="2" creationId="{242DF770-78A2-DDFB-C998-849C5B0E77D9}"/>
          </ac:spMkLst>
        </pc:spChg>
        <pc:spChg chg="del">
          <ac:chgData name="thanesh murugan" userId="44e8e74cb4e07f37" providerId="LiveId" clId="{A1F9FB1B-2CA1-4553-BE63-7BEEA8EC0F31}" dt="2025-08-28T05:03:38.502" v="20" actId="478"/>
          <ac:spMkLst>
            <pc:docMk/>
            <pc:sldMk cId="2623097919" sldId="271"/>
            <ac:spMk id="3" creationId="{B3472444-9C95-41C0-8E26-76E284A28CBD}"/>
          </ac:spMkLst>
        </pc:spChg>
        <pc:spChg chg="add mod">
          <ac:chgData name="thanesh murugan" userId="44e8e74cb4e07f37" providerId="LiveId" clId="{A1F9FB1B-2CA1-4553-BE63-7BEEA8EC0F31}" dt="2025-08-28T05:05:50.722" v="59" actId="1076"/>
          <ac:spMkLst>
            <pc:docMk/>
            <pc:sldMk cId="2623097919" sldId="271"/>
            <ac:spMk id="4" creationId="{B679FA12-029D-3224-840F-E61FE82CA356}"/>
          </ac:spMkLst>
        </pc:spChg>
      </pc:sldChg>
    </pc:docChg>
  </pc:docChgLst>
  <pc:docChgLst>
    <pc:chgData name="thanesh murugan" userId="44e8e74cb4e07f37" providerId="LiveId" clId="{D4D7351C-C369-41B4-A8C1-678E911C6903}"/>
    <pc:docChg chg="delSld">
      <pc:chgData name="thanesh murugan" userId="44e8e74cb4e07f37" providerId="LiveId" clId="{D4D7351C-C369-41B4-A8C1-678E911C6903}" dt="2025-08-05T04:47:54.424" v="2" actId="47"/>
      <pc:docMkLst>
        <pc:docMk/>
      </pc:docMkLst>
      <pc:sldChg chg="del">
        <pc:chgData name="thanesh murugan" userId="44e8e74cb4e07f37" providerId="LiveId" clId="{D4D7351C-C369-41B4-A8C1-678E911C6903}" dt="2025-08-05T04:47:45.460" v="0" actId="47"/>
        <pc:sldMkLst>
          <pc:docMk/>
          <pc:sldMk cId="588987462" sldId="256"/>
        </pc:sldMkLst>
      </pc:sldChg>
      <pc:sldChg chg="del">
        <pc:chgData name="thanesh murugan" userId="44e8e74cb4e07f37" providerId="LiveId" clId="{D4D7351C-C369-41B4-A8C1-678E911C6903}" dt="2025-08-05T04:47:47.732" v="1" actId="47"/>
        <pc:sldMkLst>
          <pc:docMk/>
          <pc:sldMk cId="3595215701" sldId="258"/>
        </pc:sldMkLst>
      </pc:sldChg>
      <pc:sldChg chg="del">
        <pc:chgData name="thanesh murugan" userId="44e8e74cb4e07f37" providerId="LiveId" clId="{D4D7351C-C369-41B4-A8C1-678E911C6903}" dt="2025-08-05T04:47:54.424" v="2" actId="47"/>
        <pc:sldMkLst>
          <pc:docMk/>
          <pc:sldMk cId="2630832565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041C1-D4F5-47D7-A392-E94EAD7EEAA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09EF-2428-4C25-B6DE-A2E0F5AF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3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0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688336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69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41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3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8EE3D22-695B-4B14-87CF-76756DB5476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D97C76-93D4-4DB1-9CBD-3A2F136B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6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F770-78A2-DDFB-C998-849C5B0E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96" y="134766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  <a:latin typeface="Arial Black" panose="020B0A04020102020204" pitchFamily="34" charset="0"/>
              </a:rPr>
              <a:t>Sales Data Set</a:t>
            </a:r>
            <a:endParaRPr lang="en-IN" sz="66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79FA12-029D-3224-840F-E61FE82CA356}"/>
              </a:ext>
            </a:extLst>
          </p:cNvPr>
          <p:cNvSpPr/>
          <p:nvPr/>
        </p:nvSpPr>
        <p:spPr>
          <a:xfrm>
            <a:off x="2915092" y="2648164"/>
            <a:ext cx="6834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ADVANCED EXCEL</a:t>
            </a:r>
            <a:endParaRPr lang="en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09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5D6822-FF91-1014-AF60-7D45496EE1F2}"/>
              </a:ext>
            </a:extLst>
          </p:cNvPr>
          <p:cNvSpPr txBox="1"/>
          <p:nvPr/>
        </p:nvSpPr>
        <p:spPr>
          <a:xfrm>
            <a:off x="115503" y="0"/>
            <a:ext cx="8915400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Conclusion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sz="2800" dirty="0">
                <a:latin typeface="Arial Black" panose="020B0A04020102020204" pitchFamily="34" charset="0"/>
              </a:rPr>
              <a:t>Summary</a:t>
            </a:r>
          </a:p>
          <a:p>
            <a:endParaRPr lang="en-I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Sales peaked in Store A and Store C, with strong profits and adjusted sales.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Credit Card generated the highest revenue from tablet sales.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Gift Card and Cash also represent significant </a:t>
            </a:r>
            <a:r>
              <a:rPr lang="en-US" dirty="0" err="1">
                <a:latin typeface="Arial Rounded MT Bold" panose="020F0704030504030204" pitchFamily="34" charset="0"/>
              </a:rPr>
              <a:t>shares.Online</a:t>
            </a:r>
            <a:r>
              <a:rPr lang="en-US" dirty="0">
                <a:latin typeface="Arial Rounded MT Bold" panose="020F0704030504030204" pitchFamily="34" charset="0"/>
              </a:rPr>
              <a:t> payments, though convenient, produced the lowest tablet revenue.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5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619C7-3BCE-91BB-E4FB-34245ACAE602}"/>
              </a:ext>
            </a:extLst>
          </p:cNvPr>
          <p:cNvSpPr txBox="1"/>
          <p:nvPr/>
        </p:nvSpPr>
        <p:spPr>
          <a:xfrm>
            <a:off x="254000" y="127000"/>
            <a:ext cx="4058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 Black" panose="020B0A04020102020204" pitchFamily="34" charset="0"/>
              </a:rPr>
              <a:t>Project Overview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82453-2D6D-4E12-3B25-EC91B64BFB05}"/>
              </a:ext>
            </a:extLst>
          </p:cNvPr>
          <p:cNvSpPr txBox="1"/>
          <p:nvPr/>
        </p:nvSpPr>
        <p:spPr>
          <a:xfrm>
            <a:off x="1562100" y="734774"/>
            <a:ext cx="1021080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This project analyzes transactional data from a Product sales to uncover business performance insights across products, regions, and time periods. My  aim to transform raw data into decision-ready visuals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AB04F-31EC-BE04-414C-769E70F08991}"/>
              </a:ext>
            </a:extLst>
          </p:cNvPr>
          <p:cNvSpPr txBox="1"/>
          <p:nvPr/>
        </p:nvSpPr>
        <p:spPr>
          <a:xfrm>
            <a:off x="431800" y="23362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Key Objective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CDF0A-7EBC-F6A2-284C-B5D0D6CC19B2}"/>
              </a:ext>
            </a:extLst>
          </p:cNvPr>
          <p:cNvSpPr txBox="1"/>
          <p:nvPr/>
        </p:nvSpPr>
        <p:spPr>
          <a:xfrm>
            <a:off x="1752600" y="2921000"/>
            <a:ext cx="99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160D637-C309-662C-7E7E-2EC4EB88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206254"/>
            <a:ext cx="107061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Track Sales Performance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Analyze Product &amp; Category Performance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Measure Profitability &amp; Discounts Impact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Develop an Interactive Dashboard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7F081C-15DE-1A23-CA69-C092E05D39FE}"/>
              </a:ext>
            </a:extLst>
          </p:cNvPr>
          <p:cNvSpPr txBox="1"/>
          <p:nvPr/>
        </p:nvSpPr>
        <p:spPr>
          <a:xfrm>
            <a:off x="0" y="96252"/>
            <a:ext cx="5788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latin typeface="Arial Black" panose="020B0A04020102020204" pitchFamily="34" charset="0"/>
              </a:rPr>
              <a:t>Data Description and Preparation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E1861AA-A53F-3EF9-7CA3-95C86CD0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69" y="481695"/>
            <a:ext cx="10874763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Remove Duplicate: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Used the Remove Duplicates tool on key identifiers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Order ID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Sales ID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to eliminate repeat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entries</a:t>
            </a:r>
            <a:r>
              <a:rPr lang="en-US" altLang="en-US" dirty="0" err="1">
                <a:latin typeface="Arial Rounded MT Bold" panose="020F0704030504030204" pitchFamily="34" charset="0"/>
              </a:rPr>
              <a:t>.</a:t>
            </a:r>
            <a:r>
              <a:rPr lang="en-US" altLang="en-US" b="1" dirty="0" err="1">
                <a:latin typeface="Arial Rounded MT Bold" panose="020F0704030504030204" pitchFamily="34" charset="0"/>
              </a:rPr>
              <a:t>AVERAGEIFS</a:t>
            </a:r>
            <a:r>
              <a:rPr lang="en-US" altLang="en-US" dirty="0">
                <a:latin typeface="Arial Rounded MT Bold" panose="020F0704030504030204" pitchFamily="34" charset="0"/>
              </a:rPr>
              <a:t> to estimate missing values (0) to fill it.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4722C7-2FE1-9569-7114-1A2310B9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1693002"/>
            <a:ext cx="10993298" cy="1735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04D058-EAA7-41DB-CCC9-8570707A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3429000"/>
            <a:ext cx="10993298" cy="981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63DD01-4F2E-9430-119B-5F4C86B09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4410330"/>
            <a:ext cx="10993298" cy="2447670"/>
          </a:xfrm>
          <a:prstGeom prst="rect">
            <a:avLst/>
          </a:prstGeom>
        </p:spPr>
      </p:pic>
      <p:sp>
        <p:nvSpPr>
          <p:cNvPr id="20" name="Rectangle 4">
            <a:extLst>
              <a:ext uri="{FF2B5EF4-FFF2-40B4-BE49-F238E27FC236}">
                <a16:creationId xmlns:a16="http://schemas.microsoft.com/office/drawing/2014/main" id="{C11B7637-891D-74AE-197F-E671BD60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Excel’s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AVERAGEIFS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region-based logic to estimate missing values where appropriate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0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F136C-C505-07A4-D5FB-F7D397BE07C5}"/>
              </a:ext>
            </a:extLst>
          </p:cNvPr>
          <p:cNvSpPr txBox="1"/>
          <p:nvPr/>
        </p:nvSpPr>
        <p:spPr>
          <a:xfrm>
            <a:off x="163630" y="125129"/>
            <a:ext cx="6142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Key Metrics Calculation and Data Analysis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6F447-9593-26F5-0EEB-4ABC8F90ED9B}"/>
              </a:ext>
            </a:extLst>
          </p:cNvPr>
          <p:cNvSpPr txBox="1"/>
          <p:nvPr/>
        </p:nvSpPr>
        <p:spPr>
          <a:xfrm>
            <a:off x="719487" y="1946568"/>
            <a:ext cx="2157642" cy="128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Total sales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 Discount rates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Total Profit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75551-B070-6270-FD38-341F41AE75A1}"/>
              </a:ext>
            </a:extLst>
          </p:cNvPr>
          <p:cNvSpPr txBox="1"/>
          <p:nvPr/>
        </p:nvSpPr>
        <p:spPr>
          <a:xfrm>
            <a:off x="719487" y="585761"/>
            <a:ext cx="10888579" cy="1285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effectLst/>
                <a:latin typeface="Arial Rounded MT Bold" panose="020F0704030504030204" pitchFamily="34" charset="0"/>
              </a:rPr>
              <a:t>Key metrics, often used as Key Performance Indicators (KPIs), are </a:t>
            </a:r>
            <a:r>
              <a:rPr lang="en-US" dirty="0">
                <a:latin typeface="Arial Rounded MT Bold" panose="020F0704030504030204" pitchFamily="34" charset="0"/>
              </a:rPr>
              <a:t>quantifiable measurements that track progress towards specific objectives</a:t>
            </a:r>
            <a:r>
              <a:rPr lang="en-US" i="0" dirty="0">
                <a:effectLst/>
                <a:latin typeface="Arial Rounded MT Bold" panose="020F07040305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They are few key </a:t>
            </a:r>
            <a:r>
              <a:rPr lang="en-US" dirty="0" err="1">
                <a:latin typeface="Arial Rounded MT Bold" panose="020F0704030504030204" pitchFamily="34" charset="0"/>
              </a:rPr>
              <a:t>matrics</a:t>
            </a:r>
            <a:r>
              <a:rPr lang="en-US" dirty="0">
                <a:latin typeface="Arial Rounded MT Bold" panose="020F0704030504030204" pitchFamily="34" charset="0"/>
              </a:rPr>
              <a:t> in my data Set.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3CD90-32D8-14AD-FBF1-343D25B6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73" y="1871177"/>
            <a:ext cx="2579571" cy="24111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4942E0-A519-E158-A80A-EA4837357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19" y="4367019"/>
            <a:ext cx="4505558" cy="2411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6A205F-0791-9B4E-3C95-CF89FB73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3" y="1931699"/>
            <a:ext cx="2579571" cy="21040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EEB15-6F70-508C-0132-361B8F07BC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95" y="4111146"/>
            <a:ext cx="4117274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4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18D55-7849-29CB-365F-B7ABB729DAD6}"/>
              </a:ext>
            </a:extLst>
          </p:cNvPr>
          <p:cNvSpPr txBox="1"/>
          <p:nvPr/>
        </p:nvSpPr>
        <p:spPr>
          <a:xfrm>
            <a:off x="0" y="64428"/>
            <a:ext cx="5143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Pivot Tables and Pivot Charts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3B993-6063-D73F-E26D-C245A8E9E7D7}"/>
              </a:ext>
            </a:extLst>
          </p:cNvPr>
          <p:cNvSpPr txBox="1"/>
          <p:nvPr/>
        </p:nvSpPr>
        <p:spPr>
          <a:xfrm>
            <a:off x="808522" y="421625"/>
            <a:ext cx="11078678" cy="170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 Rounded MT Bold" panose="020F0704030504030204" pitchFamily="34" charset="0"/>
              </a:rPr>
              <a:t>Pivot tables </a:t>
            </a:r>
            <a:r>
              <a:rPr lang="en-US" dirty="0">
                <a:latin typeface="Arial Rounded MT Bold" panose="020F0704030504030204" pitchFamily="34" charset="0"/>
              </a:rPr>
              <a:t>and </a:t>
            </a:r>
            <a:r>
              <a:rPr lang="en-US" b="1" dirty="0">
                <a:latin typeface="Arial Rounded MT Bold" panose="020F0704030504030204" pitchFamily="34" charset="0"/>
              </a:rPr>
              <a:t>pivot charts </a:t>
            </a:r>
            <a:r>
              <a:rPr lang="en-US" dirty="0">
                <a:latin typeface="Arial Rounded MT Bold" panose="020F0704030504030204" pitchFamily="34" charset="0"/>
              </a:rPr>
              <a:t>are powerful tools for summarizing, analyzing, and visualizing data. Pivot tables allow you to rearrange and summarize data in a structured way.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pivot charts provide a graphical representation and making it easier to identify trends and patterns. 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F4D1DD-7553-91B5-B193-0109D1A51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002" y="2193744"/>
            <a:ext cx="3801005" cy="20317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FC997E-7A5D-639C-8FDE-E9B5FE9B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98" y="2313974"/>
            <a:ext cx="6233561" cy="23205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BAF11A-04A2-6533-24B0-0BDF1C9B1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" y="4181101"/>
            <a:ext cx="3801004" cy="26768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303051-706E-BAE6-FED0-6A5A3F7A2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20" y="4762208"/>
            <a:ext cx="309605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15C064-9873-7CA6-AC7D-521906A0CA82}"/>
              </a:ext>
            </a:extLst>
          </p:cNvPr>
          <p:cNvSpPr txBox="1"/>
          <p:nvPr/>
        </p:nvSpPr>
        <p:spPr>
          <a:xfrm>
            <a:off x="1094872" y="538668"/>
            <a:ext cx="10628699" cy="1285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The 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dashboard overview refers to </a:t>
            </a:r>
            <a:r>
              <a:rPr lang="en-US" dirty="0">
                <a:latin typeface="Arial Rounded MT Bold" panose="020F0704030504030204" pitchFamily="34" charset="0"/>
              </a:rPr>
              <a:t>a single page summary that visually presents key information and metrics, often including charts, graphs, and tables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It has Various Types of Charts such as Pie </a:t>
            </a:r>
            <a:r>
              <a:rPr lang="en-US" dirty="0" err="1">
                <a:latin typeface="Arial Rounded MT Bold" panose="020F0704030504030204" pitchFamily="34" charset="0"/>
              </a:rPr>
              <a:t>Chart,Bar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Chart,Line</a:t>
            </a:r>
            <a:r>
              <a:rPr lang="en-US" dirty="0">
                <a:latin typeface="Arial Rounded MT Bold" panose="020F0704030504030204" pitchFamily="34" charset="0"/>
              </a:rPr>
              <a:t> Chart.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6EE0A-BAAE-5150-498B-6F96C34A7494}"/>
              </a:ext>
            </a:extLst>
          </p:cNvPr>
          <p:cNvSpPr txBox="1"/>
          <p:nvPr/>
        </p:nvSpPr>
        <p:spPr>
          <a:xfrm>
            <a:off x="0" y="77003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Dashboard Overview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50BC1-0CF2-E9E8-B9F8-162EF411A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8" y="1945556"/>
            <a:ext cx="9840698" cy="44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8242F-6160-B9BD-B538-357E22EFEB35}"/>
              </a:ext>
            </a:extLst>
          </p:cNvPr>
          <p:cNvSpPr txBox="1"/>
          <p:nvPr/>
        </p:nvSpPr>
        <p:spPr>
          <a:xfrm>
            <a:off x="0" y="89654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What-If Analysis (Goal Seek)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1857-90FE-91A7-613B-F76AA2384052}"/>
              </a:ext>
            </a:extLst>
          </p:cNvPr>
          <p:cNvSpPr txBox="1"/>
          <p:nvPr/>
        </p:nvSpPr>
        <p:spPr>
          <a:xfrm>
            <a:off x="856648" y="489764"/>
            <a:ext cx="10664791" cy="211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 Rounded MT Bold" panose="020F0704030504030204" pitchFamily="34" charset="0"/>
              </a:rPr>
              <a:t>Goal Seek in Excel is a "what-if analysis" tool that helps you determine the input value needed to achieve a specific result in a formula. Essentially, it allows you to work backward from a desired outcome to find the required input. 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Formula: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	Total Amount=Phone sold</a:t>
            </a:r>
            <a:r>
              <a:rPr lang="en-IN">
                <a:latin typeface="Arial Rounded MT Bold" panose="020F0704030504030204" pitchFamily="34" charset="0"/>
              </a:rPr>
              <a:t>*Quantity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EE841-160C-DAC5-01CE-4B2E0B31A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7" y="2958906"/>
            <a:ext cx="4842328" cy="1369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2F0634-FFCF-BB06-8D07-ABD56CD63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98" y="3065586"/>
            <a:ext cx="3086531" cy="2305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B06814-5180-7E97-016D-8BCB2AD25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86" y="4929199"/>
            <a:ext cx="4690699" cy="14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4A0DB-0C98-A078-C778-15B5B05B7BC1}"/>
              </a:ext>
            </a:extLst>
          </p:cNvPr>
          <p:cNvSpPr txBox="1"/>
          <p:nvPr/>
        </p:nvSpPr>
        <p:spPr>
          <a:xfrm>
            <a:off x="-1604" y="0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Macros and Automation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61B-E67A-D8B0-25E7-FB5365ADA788}"/>
              </a:ext>
            </a:extLst>
          </p:cNvPr>
          <p:cNvSpPr txBox="1"/>
          <p:nvPr/>
        </p:nvSpPr>
        <p:spPr>
          <a:xfrm>
            <a:off x="640079" y="400110"/>
            <a:ext cx="11551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Macros are recorded sequences of actions in Excel that can be replayed to automate repetitive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69AC1-C189-2866-FC5E-11D527BD3474}"/>
              </a:ext>
            </a:extLst>
          </p:cNvPr>
          <p:cNvSpPr txBox="1"/>
          <p:nvPr/>
        </p:nvSpPr>
        <p:spPr>
          <a:xfrm>
            <a:off x="640079" y="800220"/>
            <a:ext cx="6131292" cy="2531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Arial Rounded MT Bold" panose="020F0704030504030204" pitchFamily="34" charset="0"/>
              </a:rPr>
              <a:t>Common Uses: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Formatting cells and charts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Generating pivot tables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Applying filters or sorting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Automating report generation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Updating dashboards with new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E069C2-4B77-8C32-8BE5-1AB49FB3B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34" y="1457359"/>
            <a:ext cx="5938787" cy="1905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11227D-1AAB-071C-2623-7005AA52D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8" y="3525869"/>
            <a:ext cx="5449060" cy="3011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3C008D-ADA2-46AC-6985-7B570D001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62" y="3728014"/>
            <a:ext cx="6891688" cy="26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8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097A72-3B87-0543-6AF1-AC2FF3AE66DD}"/>
              </a:ext>
            </a:extLst>
          </p:cNvPr>
          <p:cNvSpPr txBox="1"/>
          <p:nvPr/>
        </p:nvSpPr>
        <p:spPr>
          <a:xfrm>
            <a:off x="32201" y="25955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Black" panose="020B0A04020102020204" pitchFamily="34" charset="0"/>
              </a:rPr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8C03-119E-492C-1BC6-20C3F20D9119}"/>
              </a:ext>
            </a:extLst>
          </p:cNvPr>
          <p:cNvSpPr txBox="1"/>
          <p:nvPr/>
        </p:nvSpPr>
        <p:spPr>
          <a:xfrm>
            <a:off x="114393" y="894910"/>
            <a:ext cx="11782433" cy="2531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Key Insights</a:t>
            </a:r>
          </a:p>
          <a:p>
            <a:pPr lvl="1">
              <a:lnSpc>
                <a:spcPct val="150000"/>
              </a:lnSpc>
            </a:pPr>
            <a:r>
              <a:rPr lang="en-IN" b="1" dirty="0">
                <a:latin typeface="Arial Rounded MT Bold" panose="020F0704030504030204" pitchFamily="34" charset="0"/>
              </a:rPr>
              <a:t>Top Sales Channel:</a:t>
            </a:r>
            <a:r>
              <a:rPr lang="en-US" dirty="0">
                <a:latin typeface="Arial Rounded MT Bold" panose="020F0704030504030204" pitchFamily="34" charset="0"/>
              </a:rPr>
              <a:t>Standard Class leads with ₹12.62L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Arial Rounded MT Bold" panose="020F0704030504030204" pitchFamily="34" charset="0"/>
              </a:rPr>
              <a:t>Profit Trend: </a:t>
            </a:r>
            <a:r>
              <a:rPr lang="en-US" dirty="0">
                <a:latin typeface="Arial Rounded MT Bold" panose="020F0704030504030204" pitchFamily="34" charset="0"/>
              </a:rPr>
              <a:t>High profit aligned store C,some remain,profitable despite moderate sales.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North is the highest contributing region for Tablet sales revenue.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East is the lowest among the five standard regions.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4B76E-6828-6EC8-4422-45C7AABB24D5}"/>
              </a:ext>
            </a:extLst>
          </p:cNvPr>
          <p:cNvSpPr txBox="1"/>
          <p:nvPr/>
        </p:nvSpPr>
        <p:spPr>
          <a:xfrm>
            <a:off x="0" y="3860723"/>
            <a:ext cx="10579273" cy="2254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Recommendations:</a:t>
            </a:r>
          </a:p>
          <a:p>
            <a:endParaRPr lang="en-IN" dirty="0"/>
          </a:p>
          <a:p>
            <a:pPr lvl="1">
              <a:lnSpc>
                <a:spcPct val="150000"/>
              </a:lnSpc>
            </a:pPr>
            <a:r>
              <a:rPr lang="en-IN" b="1" dirty="0">
                <a:latin typeface="Arial Rounded MT Bold" panose="020F0704030504030204" pitchFamily="34" charset="0"/>
              </a:rPr>
              <a:t>Promote Same Day Delivery: </a:t>
            </a:r>
            <a:r>
              <a:rPr lang="en-IN" dirty="0">
                <a:latin typeface="Arial Rounded MT Bold" panose="020F0704030504030204" pitchFamily="34" charset="0"/>
              </a:rPr>
              <a:t>High avg. The sale value makes it a growth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area.</a:t>
            </a:r>
          </a:p>
          <a:p>
            <a:pPr lvl="1">
              <a:lnSpc>
                <a:spcPct val="150000"/>
              </a:lnSpc>
            </a:pPr>
            <a:r>
              <a:rPr lang="en-IN" b="1" dirty="0">
                <a:latin typeface="Arial Rounded MT Bold" panose="020F0704030504030204" pitchFamily="34" charset="0"/>
              </a:rPr>
              <a:t>Monitor Margins: </a:t>
            </a:r>
            <a:r>
              <a:rPr lang="en-IN" dirty="0">
                <a:latin typeface="Arial Rounded MT Bold" panose="020F0704030504030204" pitchFamily="34" charset="0"/>
              </a:rPr>
              <a:t>Keep evaluating the profit-to-sales ratio for smarter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decisions</a:t>
            </a:r>
          </a:p>
        </p:txBody>
      </p:sp>
    </p:spTree>
    <p:extLst>
      <p:ext uri="{BB962C8B-B14F-4D97-AF65-F5344CB8AC3E}">
        <p14:creationId xmlns:p14="http://schemas.microsoft.com/office/powerpoint/2010/main" val="2127457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650</TotalTime>
  <Words>487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Arial Rounded MT Bold</vt:lpstr>
      <vt:lpstr>Arial Unicode MS</vt:lpstr>
      <vt:lpstr>Calibri</vt:lpstr>
      <vt:lpstr>Rockwell</vt:lpstr>
      <vt:lpstr>Rockwell Condensed</vt:lpstr>
      <vt:lpstr>Wingdings</vt:lpstr>
      <vt:lpstr>Wood Type</vt:lpstr>
      <vt:lpstr>Sales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thanesh murugan</dc:creator>
  <cp:lastModifiedBy>thanesh murugan</cp:lastModifiedBy>
  <cp:revision>2</cp:revision>
  <dcterms:created xsi:type="dcterms:W3CDTF">2025-08-02T12:24:01Z</dcterms:created>
  <dcterms:modified xsi:type="dcterms:W3CDTF">2025-08-28T05:05:51Z</dcterms:modified>
</cp:coreProperties>
</file>