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B959-E5D7-60C8-1FD6-3A4DF16FE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2AB56-08D6-96E9-D091-D3B9E3BA4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A185-E8E5-6EAE-0702-124EE643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C7EF-CE29-482F-9F4E-88D09ADCDCB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6B40-B251-9A80-1642-72202329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BF730-91ED-2C27-AFE3-A4D8B29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501-9837-4FE5-ABE9-9AB0AD88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65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8E4-7670-F62E-536A-EA19ED09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59779-F9E0-CD86-5E10-0F0D692E3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AC92C-4035-A0C2-0295-9AAF4A84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C7EF-CE29-482F-9F4E-88D09ADCDCB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D9BB4-5068-F4BE-21E3-689738B2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4A4D-AB53-07D7-CFD1-AB1CC0B2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501-9837-4FE5-ABE9-9AB0AD88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2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294FB-10C4-8D28-89A2-CD46486E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17C25-0D46-7F90-6A95-FC8423E0A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08B7-DB78-D536-2174-39E08304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C7EF-CE29-482F-9F4E-88D09ADCDCB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EE33-2CBA-E6FF-4A49-E6001174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9391-E860-898E-4D71-C6BAE02A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501-9837-4FE5-ABE9-9AB0AD88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3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3764-D740-C3E2-C7B5-FAD0243E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374F-FD27-4862-E968-75C0837A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7627-574C-FF9D-9C70-D5A44061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C7EF-CE29-482F-9F4E-88D09ADCDCB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EAD3C-CE1E-E74D-8E7E-F6612818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C36B-37D6-F362-ECC2-9A0A23C4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501-9837-4FE5-ABE9-9AB0AD88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0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5D4B-ABCC-6B9D-F27D-05E92129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7D50-E4B5-622C-70FC-F6B61E88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DCEE4-300D-FAE3-8BC5-1C0042BD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C7EF-CE29-482F-9F4E-88D09ADCDCB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3D30-4016-370E-D842-E37C5646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2658-F3D6-EAE8-DA75-FE5A19E6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501-9837-4FE5-ABE9-9AB0AD88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3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D83B-B048-5E24-8554-30E8E5A9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0381-6C7F-6849-CBF1-D875C67E0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CC76C-2CE5-53BB-0590-9FF55137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62780-898C-C1E3-1798-D672533E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C7EF-CE29-482F-9F4E-88D09ADCDCB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DEFC-11A9-F086-E622-D59961D3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D1486-D8E0-F7ED-100E-1A7BA012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501-9837-4FE5-ABE9-9AB0AD88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82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0A86-99E9-4849-BEF1-D82A4C7D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1B81-254F-8EBC-3023-FD497B38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93A4-2B8E-6E69-9C68-3479AA821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A70C9-8ED4-D00C-C308-D1C08D7D5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BFB0C-7CF3-264B-BB12-E74987C4F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530D5-F158-11B0-DD51-C2F43365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C7EF-CE29-482F-9F4E-88D09ADCDCB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A2DE7-7322-FE68-BF5C-69EFB557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3ECF6-5614-730B-63D4-957AC392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501-9837-4FE5-ABE9-9AB0AD88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03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F7AA-471D-9A95-F613-1D9D3DB7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73DE1-6DA4-BB63-142B-320FC682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C7EF-CE29-482F-9F4E-88D09ADCDCB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E7A1D-ABE3-2D26-6B64-53E62044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5AA40-AC35-3C6A-0911-C83B04D4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501-9837-4FE5-ABE9-9AB0AD88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5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8412C-569C-6A32-3C84-2C981F9D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C7EF-CE29-482F-9F4E-88D09ADCDCB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E964E-8620-C183-D861-96A07538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540CA-7111-58C3-06CD-7C93458F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501-9837-4FE5-ABE9-9AB0AD88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3E99-44E2-C161-8C51-5E3C3C6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226D-19FE-05F1-169E-D655B093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5C45E-3D87-9D45-BD36-9E303D909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27A6E-6F74-BE6B-8E10-3E4D0B06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C7EF-CE29-482F-9F4E-88D09ADCDCB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6F472-741E-7541-2914-310E5A26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F0EEF-E2CA-0351-69B9-62A804A2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501-9837-4FE5-ABE9-9AB0AD88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8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6B36-A2C9-EE03-AC07-A246FE83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35A91-E293-CBC9-B799-A3F33AF11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E6F33-E685-3970-3156-C85527E91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14404-D428-8236-A399-278B3735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C7EF-CE29-482F-9F4E-88D09ADCDCB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57D88-4C63-1AD1-220B-8644C329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FDEF3-A678-2169-A1B7-38C63908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501-9837-4FE5-ABE9-9AB0AD88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5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9E100-0CD3-4BF1-9604-4DF1BF22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4731E-A910-7983-2744-48FBF58A2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AADE-D605-E3E3-DBF3-66D200AB5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C7EF-CE29-482F-9F4E-88D09ADCDCB6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E592-14A6-64BF-52F6-ADC2DE85D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03BD5-CC0B-FB9F-3650-88CF937F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B501-9837-4FE5-ABE9-9AB0AD88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9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sa/binary-searc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4E7D-96B1-F850-D705-0D48BADB2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Searching Algorithm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B07EC-E9DC-9B4F-35FD-307F30B9A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76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2697-667E-D3A4-3025-FC437084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IN" b="1" dirty="0"/>
              <a:t>Linear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95F0-475F-4F94-ABA1-94A9273E9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690688"/>
            <a:ext cx="10515600" cy="4351338"/>
          </a:xfrm>
        </p:spPr>
        <p:txBody>
          <a:bodyPr/>
          <a:lstStyle/>
          <a:p>
            <a:r>
              <a:rPr lang="en-US" dirty="0"/>
              <a:t>Linear search is a type of sequential searching algorithm</a:t>
            </a:r>
          </a:p>
          <a:p>
            <a:r>
              <a:rPr lang="en-US" dirty="0"/>
              <a:t> every element within the input array is traversed and compared with the key element to be found.</a:t>
            </a:r>
          </a:p>
          <a:p>
            <a:r>
              <a:rPr lang="en-US" dirty="0"/>
              <a:t>If a match is found in the array the search is said to be successful</a:t>
            </a:r>
          </a:p>
          <a:p>
            <a:r>
              <a:rPr lang="en-US" dirty="0"/>
              <a:t>if there is no match found the search is said to be unsuccessful</a:t>
            </a:r>
            <a:endParaRPr lang="en-IN" dirty="0"/>
          </a:p>
        </p:txBody>
      </p:sp>
      <p:pic>
        <p:nvPicPr>
          <p:cNvPr id="1026" name="Picture 2" descr="linear_search_diagram">
            <a:extLst>
              <a:ext uri="{FF2B5EF4-FFF2-40B4-BE49-F238E27FC236}">
                <a16:creationId xmlns:a16="http://schemas.microsoft.com/office/drawing/2014/main" id="{43DE81C5-CEF6-74FE-3B89-4468E33C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45" y="4327526"/>
            <a:ext cx="41719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1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7BF7-469D-D350-9F31-607E5609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en-IN" dirty="0"/>
              <a:t>Linear Search Algorithm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2723-8951-D473-C6D4-9E60FAFA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160"/>
            <a:ext cx="10515600" cy="5404803"/>
          </a:xfrm>
        </p:spPr>
        <p:txBody>
          <a:bodyPr/>
          <a:lstStyle/>
          <a:p>
            <a:r>
              <a:rPr lang="en-US" sz="1800" b="1" dirty="0"/>
              <a:t>Step 1</a:t>
            </a:r>
            <a:r>
              <a:rPr lang="en-US" sz="1800" dirty="0"/>
              <a:t> − Start from the 0th index of the input array, compare the key value with the value present in the 0th index.</a:t>
            </a:r>
          </a:p>
          <a:p>
            <a:r>
              <a:rPr lang="en-US" sz="1800" b="1" dirty="0"/>
              <a:t>Step 2</a:t>
            </a:r>
            <a:r>
              <a:rPr lang="en-US" sz="1800" dirty="0"/>
              <a:t> − If the value matches with the key, return the position at which the value was found.</a:t>
            </a:r>
          </a:p>
          <a:p>
            <a:r>
              <a:rPr lang="en-US" sz="1800" b="1" dirty="0"/>
              <a:t>Step 3</a:t>
            </a:r>
            <a:r>
              <a:rPr lang="en-US" sz="1800" dirty="0"/>
              <a:t> − If the value does not match with the key, compare the next element in the array.</a:t>
            </a:r>
          </a:p>
          <a:p>
            <a:r>
              <a:rPr lang="en-US" sz="1800" b="1" dirty="0"/>
              <a:t>Step 4</a:t>
            </a:r>
            <a:r>
              <a:rPr lang="en-US" sz="1800" dirty="0"/>
              <a:t> − Repeat Step 3 until there is a match found. Return the position at which the match was found.</a:t>
            </a:r>
          </a:p>
          <a:p>
            <a:r>
              <a:rPr lang="en-US" sz="1800" b="1" dirty="0"/>
              <a:t>Step 5</a:t>
            </a:r>
            <a:r>
              <a:rPr lang="en-US" sz="1800" dirty="0"/>
              <a:t> − If it is an unsuccessful search, print that the element is not present in the array and exit the program.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027F9-41F8-89D9-359F-51D9BFAB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98" y="3662203"/>
            <a:ext cx="3858163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C12B-D4A9-0D19-138F-4776271A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85344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Binary Search Algorithm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A7F3-2B9A-CB6F-62FE-FA10E82F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3440"/>
            <a:ext cx="10515600" cy="5323523"/>
          </a:xfrm>
        </p:spPr>
        <p:txBody>
          <a:bodyPr/>
          <a:lstStyle/>
          <a:p>
            <a:r>
              <a:rPr lang="en-IN" b="1" dirty="0"/>
              <a:t>Iterative and Recursive Implementation</a:t>
            </a:r>
          </a:p>
          <a:p>
            <a:r>
              <a:rPr lang="en-US" dirty="0"/>
              <a:t>used in a sorted array by </a:t>
            </a:r>
            <a:r>
              <a:rPr lang="en-US" b="1" dirty="0"/>
              <a:t>r</a:t>
            </a:r>
            <a:r>
              <a:rPr lang="en-US" dirty="0"/>
              <a:t>epeatedly dividing the search interval in half. </a:t>
            </a:r>
          </a:p>
          <a:p>
            <a:r>
              <a:rPr lang="en-US" dirty="0"/>
              <a:t>The idea of binary search is to use the information that the array is sorted and reduce the time complexity to O(log N). 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03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2094-E09E-1019-A31C-8367EB7A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Binary Search Algorithm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983DB-0280-9FEC-5C89-85F7D6796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516563"/>
          </a:xfrm>
        </p:spPr>
        <p:txBody>
          <a:bodyPr/>
          <a:lstStyle/>
          <a:p>
            <a:r>
              <a:rPr lang="en-US" sz="2000" dirty="0"/>
              <a:t>Divide the search space into two halves by </a:t>
            </a:r>
            <a:r>
              <a:rPr lang="en-US" sz="2000" b="1" dirty="0"/>
              <a:t>finding the middle index "mid"</a:t>
            </a:r>
            <a:r>
              <a:rPr lang="en-US" sz="2000" dirty="0"/>
              <a:t>. </a:t>
            </a:r>
          </a:p>
          <a:p>
            <a:r>
              <a:rPr lang="en-US" sz="2000" dirty="0"/>
              <a:t>Compare the middle element of the search space with the </a:t>
            </a:r>
            <a:r>
              <a:rPr lang="en-US" sz="2000" b="1" dirty="0"/>
              <a:t>key</a:t>
            </a:r>
            <a:r>
              <a:rPr lang="en-US" sz="2000" dirty="0"/>
              <a:t>.</a:t>
            </a:r>
          </a:p>
          <a:p>
            <a:r>
              <a:rPr lang="en-US" sz="2000" dirty="0"/>
              <a:t>If the </a:t>
            </a:r>
            <a:r>
              <a:rPr lang="en-US" sz="2000" b="1" dirty="0"/>
              <a:t>key </a:t>
            </a:r>
            <a:r>
              <a:rPr lang="en-US" sz="2000" dirty="0"/>
              <a:t>is found at middle element, the process is terminated.</a:t>
            </a:r>
          </a:p>
          <a:p>
            <a:pPr fontAlgn="base"/>
            <a:r>
              <a:rPr lang="en-US" sz="2000" dirty="0"/>
              <a:t>If the </a:t>
            </a:r>
            <a:r>
              <a:rPr lang="en-US" sz="2000" b="1" dirty="0"/>
              <a:t>key </a:t>
            </a:r>
            <a:r>
              <a:rPr lang="en-US" sz="2000" dirty="0"/>
              <a:t>is not found at middle element, choose which half will be used as the next search space.</a:t>
            </a:r>
          </a:p>
          <a:p>
            <a:pPr lvl="1" fontAlgn="base"/>
            <a:r>
              <a:rPr lang="en-US" sz="2000" dirty="0"/>
              <a:t>If the </a:t>
            </a:r>
            <a:r>
              <a:rPr lang="en-US" sz="2000" b="1" dirty="0"/>
              <a:t>key </a:t>
            </a:r>
            <a:r>
              <a:rPr lang="en-US" sz="2000" dirty="0"/>
              <a:t>is smaller than the middle element, then the </a:t>
            </a:r>
            <a:r>
              <a:rPr lang="en-US" sz="2000" b="1" dirty="0"/>
              <a:t>left </a:t>
            </a:r>
            <a:r>
              <a:rPr lang="en-US" sz="2000" dirty="0"/>
              <a:t>side is used for next search.</a:t>
            </a:r>
          </a:p>
          <a:p>
            <a:pPr lvl="1" fontAlgn="base"/>
            <a:r>
              <a:rPr lang="en-US" sz="2000" dirty="0"/>
              <a:t>If the </a:t>
            </a:r>
            <a:r>
              <a:rPr lang="en-US" sz="2000" b="1" dirty="0"/>
              <a:t>key </a:t>
            </a:r>
            <a:r>
              <a:rPr lang="en-US" sz="2000" dirty="0"/>
              <a:t>is larger than the middle element, then the </a:t>
            </a:r>
            <a:r>
              <a:rPr lang="en-US" sz="2000" b="1" dirty="0"/>
              <a:t>right </a:t>
            </a:r>
            <a:r>
              <a:rPr lang="en-US" sz="2000" dirty="0"/>
              <a:t>side is used for next search.</a:t>
            </a:r>
          </a:p>
          <a:p>
            <a:r>
              <a:rPr lang="en-US" sz="2000" dirty="0"/>
              <a:t>This process is continued until the </a:t>
            </a:r>
            <a:r>
              <a:rPr lang="en-US" sz="2000" b="1" dirty="0"/>
              <a:t>key </a:t>
            </a:r>
            <a:r>
              <a:rPr lang="en-US" sz="2000" dirty="0"/>
              <a:t>is found or the total search space is exhausted.</a:t>
            </a:r>
          </a:p>
          <a:p>
            <a:endParaRPr lang="en-IN" dirty="0"/>
          </a:p>
          <a:p>
            <a:r>
              <a:rPr lang="en-IN" dirty="0"/>
              <a:t>EX: </a:t>
            </a:r>
            <a:r>
              <a:rPr lang="en-IN" dirty="0">
                <a:hlinkClick r:id="rId2"/>
              </a:rPr>
              <a:t>https://www.geeksforgeeks.org/dsa/binary-search/</a:t>
            </a:r>
            <a:endParaRPr lang="en-IN" dirty="0"/>
          </a:p>
          <a:p>
            <a:endParaRPr lang="en-IN" dirty="0"/>
          </a:p>
        </p:txBody>
      </p:sp>
      <p:sp>
        <p:nvSpPr>
          <p:cNvPr id="4" name="AutoShape 2" descr="Binary-Search-1.webp">
            <a:extLst>
              <a:ext uri="{FF2B5EF4-FFF2-40B4-BE49-F238E27FC236}">
                <a16:creationId xmlns:a16="http://schemas.microsoft.com/office/drawing/2014/main" id="{E81E6BDB-6513-E0AC-299B-E01E2DE131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Binary-Search-1.webp">
            <a:extLst>
              <a:ext uri="{FF2B5EF4-FFF2-40B4-BE49-F238E27FC236}">
                <a16:creationId xmlns:a16="http://schemas.microsoft.com/office/drawing/2014/main" id="{782CDC8F-31DF-0ACA-ECAD-BE65967BF9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C0F1-DD12-5288-E37F-A720DC5F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9440"/>
          </a:xfrm>
        </p:spPr>
        <p:txBody>
          <a:bodyPr>
            <a:normAutofit fontScale="90000"/>
          </a:bodyPr>
          <a:lstStyle/>
          <a:p>
            <a:r>
              <a:rPr lang="en-IN" dirty="0"/>
              <a:t>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28C90-D6E8-4413-85B9-2A5373685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771525"/>
            <a:ext cx="10424160" cy="5405438"/>
          </a:xfrm>
        </p:spPr>
      </p:pic>
    </p:spTree>
    <p:extLst>
      <p:ext uri="{BB962C8B-B14F-4D97-AF65-F5344CB8AC3E}">
        <p14:creationId xmlns:p14="http://schemas.microsoft.com/office/powerpoint/2010/main" val="251831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6F28-419F-F58C-C210-E9B72AD8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E6592-A443-0BEC-D45A-C26DE2B18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20" y="457200"/>
            <a:ext cx="8727440" cy="5719763"/>
          </a:xfrm>
        </p:spPr>
      </p:pic>
    </p:spTree>
    <p:extLst>
      <p:ext uri="{BB962C8B-B14F-4D97-AF65-F5344CB8AC3E}">
        <p14:creationId xmlns:p14="http://schemas.microsoft.com/office/powerpoint/2010/main" val="110980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CCBA-742E-5FB8-E05F-B6903DC8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622E0-C03D-2056-FCFE-178E9F4BD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15" y="628502"/>
            <a:ext cx="8383170" cy="2124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8AC3F-47C2-6132-D977-1E0287B8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6" y="2533046"/>
            <a:ext cx="823074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7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FFA1-0B2D-D3AE-003D-B681CCBC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32CD3A-6899-C6BC-0FAE-F288380CC3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400" y="3370351"/>
            <a:ext cx="13509419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Search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the data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unsorted or small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 Search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the data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sorted and large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47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Searching Algorithm Techniques</vt:lpstr>
      <vt:lpstr>1. Linear Search</vt:lpstr>
      <vt:lpstr>Linear Search Algorithm </vt:lpstr>
      <vt:lpstr>Binary Search Algorithm </vt:lpstr>
      <vt:lpstr>Binary Search Algorithm  </vt:lpstr>
      <vt:lpstr>Steps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Thaneshwara M</dc:creator>
  <cp:lastModifiedBy>Thaneshwara M</cp:lastModifiedBy>
  <cp:revision>3</cp:revision>
  <dcterms:created xsi:type="dcterms:W3CDTF">2025-07-06T04:58:16Z</dcterms:created>
  <dcterms:modified xsi:type="dcterms:W3CDTF">2025-07-06T05:29:21Z</dcterms:modified>
</cp:coreProperties>
</file>