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B72F-193B-B9F9-4208-E2DA89DE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8ECA0-2105-FE68-42F9-B4DE6E7AE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11A32-E1A8-F46E-C002-0BA17C97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46E2-E5E7-60BD-4C6D-74507304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CEF5-8153-5209-D68D-F96FAAA9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5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2F9B-A33D-A6E0-998B-06D68439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721B4-9F81-9FD2-5CB1-B53612B4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730B-4F3F-A777-D1BB-E8DA1B2A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E915-38BC-7FC6-6F0F-795F36A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79BD-13EB-74AC-44A2-16E0526B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9E78-17DE-5B4B-52D0-CF0D6F932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D04B-3DB1-823B-6675-BF743AB92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F9D5-6DF8-9F28-A45B-9186ACC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8C71B-3A5E-30EF-A75E-398A7C98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66A8E-67B5-7FC1-5D7E-FF7E9BB5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83B-F1BD-AF6C-32CD-861948B4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C45E-9E78-0251-14A4-5772A576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1C42-6F2A-1C24-58E6-C17F5D19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FB34-0D94-777E-17A6-BCE5F0FE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542A-172B-BACD-DAB8-15291ACB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8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6A1A-FF6F-A37F-D05F-20E5C48B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D1022-10F2-FBE8-D6B8-0C5EAC0E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1FC2-A7C4-8A95-9F5E-358B3E1D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10BD7-810D-8C04-9D6E-5EE9CAEC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4100-CAD3-36EE-4B39-1796B91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44DC-AB20-3C1D-EDD3-4D708FAF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9DB1-708E-ABDB-F3D6-22649D986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7CC2C-3796-17F7-B658-BD2A79DC9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2A6C-87DA-0E02-98B9-7A244395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10EA-9DA6-B5E6-3631-A92C2DFF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F33F-FDD2-F8C8-854F-3BF09E22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0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6B62-72C4-A5A3-B82C-74FDA423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D4B77-9C1A-874B-113B-60D832B0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AE07-C89A-8A37-4200-BC12D7D82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9253-1B6F-895F-F54A-D4F7B88CD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EA0CC-E7DB-4D0F-C9C5-082567385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DF46A-9957-0BB6-E965-3837A959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442C5-B403-D73D-18E6-A10C18E5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3B371-730C-3BA3-5652-4EAC231C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6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77C0-91EA-9C2B-7C95-8B21E905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93F4B-0211-4B2D-5FE9-618EEBF8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F76B9-812C-7B08-93EB-E9AC64FF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B5335-91AB-BD7A-96E6-D4144245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8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DACFA-CE68-5266-13B8-DB927EDE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B397-6DE3-BD84-7E41-7849319F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20B6A-AE52-2E71-1446-22345D12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4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963-8A7C-4284-F0F6-F0BB4066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9F04-26AA-CA29-2B25-A91F750B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B54F7-EEDA-3777-7C2A-98418F942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8AF69-C95D-3CE8-F575-C0DB989A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2522F-AB05-4FD2-22F3-9FBE132F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D6A3-91A3-FE89-96DC-D8F3ACC3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8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B886-E6D2-6632-9F01-8F2DD3AC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1DE5F-DCD2-DB55-66E6-5B2FDD99C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95A9-9F09-B707-50EF-E3A5BD57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CD391-7311-8617-66B3-0F60BEB9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94704-9020-7E20-1061-87C2F6AE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94A61-04A9-59A9-CB1D-3FB91CB0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29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867D9-F999-0AB4-EBEA-7D4C7BC0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C8A3-563D-B9B6-8FAC-1B45E561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B3E2-D255-1BFA-579F-DA80D0E42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9423B-3358-4AC3-B774-5F7156B4B58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AC0E-6691-1F88-9A7E-0DE1BD2A0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C778-4286-8A23-CB47-155FA3FBB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83E4-6FE0-409A-BB8A-606C6FF6E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9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22E8-F650-EB17-D3F2-179CF4051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in JAVA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449F8-89C7-1D71-A512-994B9F027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9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9828-0933-AEF2-229E-FBCDB5C5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71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AC0D-2B1E-6199-269C-9BDB3470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720"/>
            <a:ext cx="10515600" cy="5496243"/>
          </a:xfrm>
        </p:spPr>
        <p:txBody>
          <a:bodyPr>
            <a:normAutofit/>
          </a:bodyPr>
          <a:lstStyle/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= 0 to n-1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minIndex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endParaRPr lang="en-US" sz="1600" dirty="0"/>
          </a:p>
          <a:p>
            <a:r>
              <a:rPr lang="en-US" sz="1600" dirty="0"/>
              <a:t>    for j = i+1 to n-1</a:t>
            </a:r>
          </a:p>
          <a:p>
            <a:r>
              <a:rPr lang="en-US" sz="1600" dirty="0"/>
              <a:t>        if array[j] &lt; array[</a:t>
            </a:r>
            <a:r>
              <a:rPr lang="en-US" sz="1600" dirty="0" err="1"/>
              <a:t>minIndex</a:t>
            </a:r>
            <a:r>
              <a:rPr lang="en-US" sz="1600" dirty="0"/>
              <a:t>]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minIndex</a:t>
            </a:r>
            <a:r>
              <a:rPr lang="en-US" sz="1600" dirty="0"/>
              <a:t> = j</a:t>
            </a:r>
          </a:p>
          <a:p>
            <a:r>
              <a:rPr lang="en-US" sz="1600" dirty="0"/>
              <a:t>    swap array[</a:t>
            </a:r>
            <a:r>
              <a:rPr lang="en-US" sz="1600" dirty="0" err="1"/>
              <a:t>i</a:t>
            </a:r>
            <a:r>
              <a:rPr lang="en-US" sz="1600" dirty="0"/>
              <a:t>] and array[</a:t>
            </a:r>
            <a:r>
              <a:rPr lang="en-US" sz="1600" dirty="0" err="1"/>
              <a:t>minIndex</a:t>
            </a:r>
            <a:r>
              <a:rPr lang="en-US" sz="1600" dirty="0"/>
              <a:t>]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16257-9E90-BD77-1515-1ABDA1CA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09" y="877253"/>
            <a:ext cx="617306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6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6356-3957-EDCE-0208-0A4F7A13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31FEA-1F43-6E04-DBE0-6C2A2C0B9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5379720" cy="58931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0875A-14ED-6807-0A30-73628B40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27" y="380365"/>
            <a:ext cx="551574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5542-DA98-FB47-DB16-32D3DCD7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3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 Quick sort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61D5-3A3F-BB38-810C-C83916D5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/>
          <a:lstStyle/>
          <a:p>
            <a:r>
              <a:rPr lang="en-US" sz="1800" b="1" dirty="0"/>
              <a:t>Quick Sort</a:t>
            </a:r>
            <a:r>
              <a:rPr lang="en-US" sz="1800" dirty="0"/>
              <a:t> is a </a:t>
            </a:r>
            <a:r>
              <a:rPr lang="en-US" sz="1800" b="1" dirty="0"/>
              <a:t>divide-and-conquer algorithm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2000" dirty="0"/>
              <a:t>It works by selecting a </a:t>
            </a:r>
            <a:r>
              <a:rPr lang="en-US" sz="2000" b="1" dirty="0"/>
              <a:t>pivot element</a:t>
            </a:r>
            <a:r>
              <a:rPr lang="en-US" sz="2000" dirty="0"/>
              <a:t>, and then </a:t>
            </a:r>
            <a:r>
              <a:rPr lang="en-US" sz="2000" b="1" dirty="0"/>
              <a:t>partitioning</a:t>
            </a:r>
            <a:r>
              <a:rPr lang="en-US" sz="2000" dirty="0"/>
              <a:t> the array into two parts:</a:t>
            </a:r>
          </a:p>
          <a:p>
            <a:r>
              <a:rPr lang="en-US" sz="2000" dirty="0"/>
              <a:t>Elements </a:t>
            </a:r>
            <a:r>
              <a:rPr lang="en-US" sz="2000" b="1" dirty="0"/>
              <a:t>less than the pivot</a:t>
            </a:r>
            <a:r>
              <a:rPr lang="en-US" sz="2000" dirty="0"/>
              <a:t> go to the left</a:t>
            </a:r>
          </a:p>
          <a:p>
            <a:r>
              <a:rPr lang="en-US" sz="2000" dirty="0"/>
              <a:t>Elements </a:t>
            </a:r>
            <a:r>
              <a:rPr lang="en-US" sz="2000" b="1" dirty="0"/>
              <a:t>greater than the pivot</a:t>
            </a:r>
            <a:r>
              <a:rPr lang="en-US" sz="2000" dirty="0"/>
              <a:t> go to the right</a:t>
            </a:r>
          </a:p>
          <a:p>
            <a:r>
              <a:rPr lang="en-US" sz="2000" dirty="0"/>
              <a:t>Recursively sort both parts</a:t>
            </a:r>
          </a:p>
          <a:p>
            <a:r>
              <a:rPr lang="en-US" sz="2000" dirty="0"/>
              <a:t>-----------------------</a:t>
            </a:r>
          </a:p>
          <a:p>
            <a:r>
              <a:rPr lang="en-US" sz="2000" b="1" dirty="0"/>
              <a:t>Quick Sort Algorithm (Step-by-Step):</a:t>
            </a:r>
          </a:p>
          <a:p>
            <a:r>
              <a:rPr lang="en-US" sz="2000" dirty="0"/>
              <a:t>Pick a </a:t>
            </a:r>
            <a:r>
              <a:rPr lang="en-US" sz="2000" b="1" dirty="0"/>
              <a:t>pivot</a:t>
            </a:r>
            <a:r>
              <a:rPr lang="en-US" sz="2000" dirty="0"/>
              <a:t> (usually the last element).</a:t>
            </a:r>
          </a:p>
          <a:p>
            <a:r>
              <a:rPr lang="en-US" sz="2000" b="1" dirty="0"/>
              <a:t>Partition</a:t>
            </a:r>
            <a:r>
              <a:rPr lang="en-US" sz="2000" dirty="0"/>
              <a:t> the array:</a:t>
            </a:r>
          </a:p>
          <a:p>
            <a:pPr lvl="1"/>
            <a:r>
              <a:rPr lang="en-US" sz="2000" dirty="0"/>
              <a:t>Place pivot at correct sorted position.</a:t>
            </a:r>
          </a:p>
          <a:p>
            <a:pPr lvl="1"/>
            <a:r>
              <a:rPr lang="en-US" sz="2000" dirty="0"/>
              <a:t>Move smaller elements to the left, larger to the right.</a:t>
            </a:r>
          </a:p>
          <a:p>
            <a:r>
              <a:rPr lang="en-US" sz="2000" dirty="0"/>
              <a:t>Recursively apply the same steps to the subarrays.</a:t>
            </a:r>
          </a:p>
          <a:p>
            <a:endParaRPr lang="en-US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05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3FF9-33E4-0FC4-95A3-75774B29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2C4E-0307-0978-C0CD-09822A64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r>
              <a:rPr lang="en-US" sz="2000" dirty="0" err="1"/>
              <a:t>quickSort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, low, high):</a:t>
            </a:r>
          </a:p>
          <a:p>
            <a:r>
              <a:rPr lang="en-US" sz="2000" dirty="0"/>
              <a:t>    if low &lt; high:</a:t>
            </a:r>
          </a:p>
          <a:p>
            <a:r>
              <a:rPr lang="en-US" sz="2000" dirty="0"/>
              <a:t>        pi = partition(</a:t>
            </a:r>
            <a:r>
              <a:rPr lang="en-US" sz="2000" dirty="0" err="1"/>
              <a:t>arr</a:t>
            </a:r>
            <a:r>
              <a:rPr lang="en-US" sz="2000" dirty="0"/>
              <a:t>, low, high)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quickSort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, low, pi - 1)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quickSort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, pi + 1, high)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50346-96BE-48A8-0D9C-438C4547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69" y="365125"/>
            <a:ext cx="645885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1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A98A-6B09-F13F-B826-FF77BDAF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IN" dirty="0"/>
              <a:t>Merge 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08EF-784E-BC8A-2178-FA5C635A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/>
          <a:lstStyle/>
          <a:p>
            <a:r>
              <a:rPr lang="en-US" sz="1600" b="1" dirty="0"/>
              <a:t>Merge Sort</a:t>
            </a:r>
            <a:r>
              <a:rPr lang="en-US" sz="1600" dirty="0"/>
              <a:t> is a </a:t>
            </a:r>
            <a:r>
              <a:rPr lang="en-US" sz="1600" b="1" dirty="0"/>
              <a:t>divide-and-conquer</a:t>
            </a:r>
            <a:r>
              <a:rPr lang="en-US" sz="1600" dirty="0"/>
              <a:t> algorithm.</a:t>
            </a:r>
            <a:br>
              <a:rPr lang="en-US" sz="1600" dirty="0"/>
            </a:br>
            <a:r>
              <a:rPr lang="en-US" sz="1600" dirty="0"/>
              <a:t>It:</a:t>
            </a:r>
          </a:p>
          <a:p>
            <a:r>
              <a:rPr lang="en-US" sz="1600" b="1" dirty="0"/>
              <a:t>Divides</a:t>
            </a:r>
            <a:r>
              <a:rPr lang="en-US" sz="1600" dirty="0"/>
              <a:t> the array into two halves recursively.</a:t>
            </a:r>
          </a:p>
          <a:p>
            <a:r>
              <a:rPr lang="en-US" sz="1600" b="1" dirty="0"/>
              <a:t>Sorts</a:t>
            </a:r>
            <a:r>
              <a:rPr lang="en-US" sz="1600" dirty="0"/>
              <a:t> each half.</a:t>
            </a:r>
          </a:p>
          <a:p>
            <a:r>
              <a:rPr lang="en-US" sz="1600" b="1" dirty="0"/>
              <a:t>Merges</a:t>
            </a:r>
            <a:r>
              <a:rPr lang="en-US" sz="1600" dirty="0"/>
              <a:t> the two sorted halves into one sorted array.</a:t>
            </a:r>
          </a:p>
          <a:p>
            <a:r>
              <a:rPr lang="en-IN" dirty="0"/>
              <a:t>----------------------</a:t>
            </a:r>
          </a:p>
          <a:p>
            <a:r>
              <a:rPr lang="en-US" sz="1400" b="1" dirty="0"/>
              <a:t>Merge Sort Algorithm Steps:</a:t>
            </a:r>
          </a:p>
          <a:p>
            <a:r>
              <a:rPr lang="en-US" sz="1400" dirty="0"/>
              <a:t>Divide the array into two halves.</a:t>
            </a:r>
          </a:p>
          <a:p>
            <a:r>
              <a:rPr lang="en-US" sz="1400" dirty="0"/>
              <a:t>Recursively sort the left half.</a:t>
            </a:r>
          </a:p>
          <a:p>
            <a:r>
              <a:rPr lang="en-US" sz="1400" dirty="0"/>
              <a:t>Recursively sort the right half.</a:t>
            </a:r>
          </a:p>
          <a:p>
            <a:r>
              <a:rPr lang="en-US" sz="1400" dirty="0"/>
              <a:t>Merge both sorted halves.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33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3C08-ADCA-E9C7-6C03-D532873F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02AA-3FA9-8145-8D25-678526B7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20"/>
            <a:ext cx="10515600" cy="5648643"/>
          </a:xfrm>
        </p:spPr>
        <p:txBody>
          <a:bodyPr/>
          <a:lstStyle/>
          <a:p>
            <a:r>
              <a:rPr lang="en-US" sz="1800" dirty="0" err="1"/>
              <a:t>mergeSort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, left, right):</a:t>
            </a:r>
          </a:p>
          <a:p>
            <a:r>
              <a:rPr lang="en-US" sz="1800" dirty="0"/>
              <a:t>    if left &lt; right:</a:t>
            </a:r>
          </a:p>
          <a:p>
            <a:r>
              <a:rPr lang="en-US" sz="1800" dirty="0"/>
              <a:t>        mid = (left + right) / 2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mergeSort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, left, mid)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mergeSort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, mid+1, right)</a:t>
            </a:r>
          </a:p>
          <a:p>
            <a:r>
              <a:rPr lang="en-US" sz="1800" dirty="0"/>
              <a:t>        merge(</a:t>
            </a:r>
            <a:r>
              <a:rPr lang="en-US" sz="1800" dirty="0" err="1"/>
              <a:t>arr</a:t>
            </a:r>
            <a:r>
              <a:rPr lang="en-US" sz="1800" dirty="0"/>
              <a:t>, left, mid, right)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51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0683-4879-F077-5EB6-1257295C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C7B60-4986-68C9-B4D1-4771503B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7680"/>
            <a:ext cx="10774680" cy="5659120"/>
          </a:xfrm>
        </p:spPr>
      </p:pic>
    </p:spTree>
    <p:extLst>
      <p:ext uri="{BB962C8B-B14F-4D97-AF65-F5344CB8AC3E}">
        <p14:creationId xmlns:p14="http://schemas.microsoft.com/office/powerpoint/2010/main" val="424507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E77D-93A0-2205-C69F-F482578C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9233-E6DF-80BA-8955-A747AD0F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95F1E-4DBD-3601-05F0-A718E2BF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38480"/>
            <a:ext cx="102108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5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977C-946D-5949-A615-3B7B2307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Bubble 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16B1-DD6E-62D2-4EB4-9C670606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Bubble Sort is a </a:t>
            </a:r>
            <a:r>
              <a:rPr lang="en-US" b="1" dirty="0"/>
              <a:t>simple sorting algorithm</a:t>
            </a:r>
            <a:r>
              <a:rPr lang="en-US" dirty="0"/>
              <a:t> that repeatedly steps through the list, compares adjacent elements, and swaps them if they are in the wrong order.</a:t>
            </a:r>
          </a:p>
          <a:p>
            <a:r>
              <a:rPr lang="en-US" b="1" dirty="0"/>
              <a:t>Bubble Sort Algorithm (Step-by-Step):</a:t>
            </a:r>
          </a:p>
          <a:p>
            <a:r>
              <a:rPr lang="en-US" dirty="0"/>
              <a:t>Start from 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element (index 0).</a:t>
            </a:r>
          </a:p>
          <a:p>
            <a:r>
              <a:rPr lang="en-US" dirty="0">
                <a:solidFill>
                  <a:srgbClr val="FF0000"/>
                </a:solidFill>
              </a:rPr>
              <a:t>Compare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/>
              <a:t> element with the 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/>
              <a:t> element.</a:t>
            </a:r>
          </a:p>
          <a:p>
            <a:r>
              <a:rPr lang="en-US" dirty="0"/>
              <a:t>If the current element is </a:t>
            </a:r>
            <a:r>
              <a:rPr lang="en-US" b="1" dirty="0">
                <a:solidFill>
                  <a:srgbClr val="FF0000"/>
                </a:solidFill>
              </a:rPr>
              <a:t>greater</a:t>
            </a:r>
            <a:r>
              <a:rPr lang="en-US" dirty="0"/>
              <a:t>, swap them.</a:t>
            </a:r>
          </a:p>
          <a:p>
            <a:r>
              <a:rPr lang="en-US" dirty="0"/>
              <a:t>Move to the next element and repeat until the end.</a:t>
            </a:r>
          </a:p>
          <a:p>
            <a:r>
              <a:rPr lang="en-US" dirty="0"/>
              <a:t>Repeat the above steps for </a:t>
            </a:r>
            <a:r>
              <a:rPr lang="en-US" b="1" dirty="0"/>
              <a:t>n-1 times</a:t>
            </a:r>
            <a:r>
              <a:rPr lang="en-US" dirty="0"/>
              <a:t>, where n is the size of the array.</a:t>
            </a:r>
          </a:p>
          <a:p>
            <a:r>
              <a:rPr lang="en-US" dirty="0"/>
              <a:t>After each pass, the largest element "bubbles up" to the end.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6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40CE-3F16-20D3-1840-677883A5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Algorithem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45BE-734F-8E1C-1596-09B918D8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= 0 to n-1</a:t>
            </a:r>
          </a:p>
          <a:p>
            <a:r>
              <a:rPr lang="en-US" sz="1800" dirty="0"/>
              <a:t>    for j = 0 to n-i-2</a:t>
            </a:r>
          </a:p>
          <a:p>
            <a:r>
              <a:rPr lang="en-US" sz="1800" dirty="0"/>
              <a:t>        if array[j] &gt; array[j+1]</a:t>
            </a:r>
          </a:p>
          <a:p>
            <a:r>
              <a:rPr lang="en-US" sz="1800" dirty="0"/>
              <a:t>            swap array[j] and array[j+1]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EA33-1E11-E922-4B8D-F22F7148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09" y="1521696"/>
            <a:ext cx="653506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6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15FD-1FD7-F96C-1E40-A79017E8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0A624-9440-88A6-48EE-030E8F8A9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920" y="619760"/>
            <a:ext cx="8711109" cy="5557203"/>
          </a:xfrm>
        </p:spPr>
      </p:pic>
    </p:spTree>
    <p:extLst>
      <p:ext uri="{BB962C8B-B14F-4D97-AF65-F5344CB8AC3E}">
        <p14:creationId xmlns:p14="http://schemas.microsoft.com/office/powerpoint/2010/main" val="57981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B3F7-7539-CDE9-4017-2F1246E3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000" dirty="0"/>
              <a:t>https://www.google.com/</a:t>
            </a:r>
            <a:r>
              <a:rPr lang="en-IN" sz="1000" dirty="0" err="1"/>
              <a:t>imgres?q</a:t>
            </a:r>
            <a:r>
              <a:rPr lang="en-IN" sz="1000" dirty="0"/>
              <a:t>=bubble%20sort%20in%20java&amp;imgurl=https%3A%2F%2Ftechvidvan.com%2Ftutorials%2Fwp-content%2Fuploads%2Fsites%2F2%2F2020%2F06%2FWorking-of-Bubble-Sort-in-Java.jpg&amp;imgrefurl=https%3A%2F%2Ftechvidvan.com%2Ftutorials%2Fjava-bubble-sort%2F&amp;docid=7Fy5v_44YzvJ4M&amp;tbnid=ALKFjR3U2RZA_M&amp;vet=12ahUKEwi64IjOxaSOAxXS3jgGHd8QA2EQM3oECE4QAA..i&amp;w=794&amp;h=491&amp;hcb=2&amp;ved=2ahUKEwi64IjOxaSOAxXS3jgGHd8QA2EQM3oECE4Q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E740-3C5F-DCB5-9A63-92437AFB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Points:</a:t>
            </a:r>
          </a:p>
          <a:p>
            <a:r>
              <a:rPr lang="en-US" dirty="0"/>
              <a:t>Best case (already sorted): O(n)</a:t>
            </a:r>
          </a:p>
          <a:p>
            <a:r>
              <a:rPr lang="en-US" dirty="0"/>
              <a:t>Worst and average case: O(n²)</a:t>
            </a:r>
          </a:p>
          <a:p>
            <a:r>
              <a:rPr lang="en-US" dirty="0"/>
              <a:t>Bubble sort is </a:t>
            </a:r>
            <a:r>
              <a:rPr lang="en-US" b="1" dirty="0"/>
              <a:t>not efficient for large datasets</a:t>
            </a:r>
            <a:r>
              <a:rPr lang="en-US" dirty="0"/>
              <a:t>.</a:t>
            </a:r>
          </a:p>
          <a:p>
            <a:r>
              <a:rPr lang="en-US" dirty="0"/>
              <a:t>Simple and useful for </a:t>
            </a:r>
            <a:r>
              <a:rPr lang="en-US" b="1" dirty="0"/>
              <a:t>teaching and understanding sorting basics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30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05D3-1FDB-2E8E-1760-211F954B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Insertion 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6DC9-F796-38AE-D78A-3698B91A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Insertion Sort</a:t>
            </a:r>
            <a:r>
              <a:rPr lang="en-US" dirty="0"/>
              <a:t> is a simple sorting algorithm that builds the final sorted array </a:t>
            </a:r>
            <a:r>
              <a:rPr lang="en-US" b="1" dirty="0"/>
              <a:t>one item at a time</a:t>
            </a:r>
            <a:r>
              <a:rPr lang="en-US" dirty="0"/>
              <a:t>. </a:t>
            </a:r>
            <a:r>
              <a:rPr lang="en-US" b="1" dirty="0"/>
              <a:t>Insertion Sort Algorithm (Step-by-Step):</a:t>
            </a:r>
          </a:p>
          <a:p>
            <a:r>
              <a:rPr lang="en-US" dirty="0"/>
              <a:t>Start with the second element (index 1), and compare it with the previous elements.</a:t>
            </a:r>
          </a:p>
          <a:p>
            <a:r>
              <a:rPr lang="en-US" dirty="0"/>
              <a:t>If it is smaller, </a:t>
            </a:r>
            <a:r>
              <a:rPr lang="en-US" b="1" dirty="0"/>
              <a:t>shift the previous elements to the right</a:t>
            </a:r>
            <a:r>
              <a:rPr lang="en-US" dirty="0"/>
              <a:t>.</a:t>
            </a:r>
          </a:p>
          <a:p>
            <a:r>
              <a:rPr lang="en-US" dirty="0"/>
              <a:t>Insert the element at the correct position.</a:t>
            </a:r>
          </a:p>
          <a:p>
            <a:r>
              <a:rPr lang="en-US" dirty="0"/>
              <a:t>Repeat for all elements in the array.</a:t>
            </a:r>
          </a:p>
          <a:p>
            <a:r>
              <a:rPr lang="en-US" dirty="0"/>
              <a:t>It is like sorting playing cards in your hands.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Stable sort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(doesn’t change the order of equal elements).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Works well for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small arrays or nearly sorted arrays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Better than Bubble Sort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in many cases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78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C8AD-12E3-3AF4-0442-D4BFF8F4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2B08-FE22-A1AC-DDBC-A9101FD5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1825625"/>
            <a:ext cx="1128268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= 1 to n-1</a:t>
            </a:r>
          </a:p>
          <a:p>
            <a:r>
              <a:rPr lang="en-US" sz="1800" dirty="0"/>
              <a:t>    key = array[</a:t>
            </a:r>
            <a:r>
              <a:rPr lang="en-US" sz="1800" dirty="0" err="1"/>
              <a:t>i</a:t>
            </a:r>
            <a:r>
              <a:rPr lang="en-US" sz="1800" dirty="0"/>
              <a:t>]</a:t>
            </a:r>
          </a:p>
          <a:p>
            <a:r>
              <a:rPr lang="en-US" sz="1800" dirty="0"/>
              <a:t>    j = </a:t>
            </a:r>
            <a:r>
              <a:rPr lang="en-US" sz="1800" dirty="0" err="1"/>
              <a:t>i</a:t>
            </a:r>
            <a:r>
              <a:rPr lang="en-US" sz="1800" dirty="0"/>
              <a:t> - 1</a:t>
            </a:r>
          </a:p>
          <a:p>
            <a:r>
              <a:rPr lang="en-US" sz="1800" dirty="0"/>
              <a:t>    while j &gt;= 0 and array[j] &gt; key</a:t>
            </a:r>
          </a:p>
          <a:p>
            <a:r>
              <a:rPr lang="en-US" sz="1800" dirty="0"/>
              <a:t>        array[j + 1] = array[j]</a:t>
            </a:r>
          </a:p>
          <a:p>
            <a:r>
              <a:rPr lang="en-US" sz="1800" dirty="0"/>
              <a:t>        j = j - 1</a:t>
            </a:r>
          </a:p>
          <a:p>
            <a:r>
              <a:rPr lang="en-US" sz="1800" dirty="0"/>
              <a:t>    array[j + 1] = key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https://www.google.com/</a:t>
            </a:r>
            <a:r>
              <a:rPr lang="en-IN" dirty="0" err="1"/>
              <a:t>imgres?q</a:t>
            </a:r>
            <a:r>
              <a:rPr lang="en-IN" dirty="0"/>
              <a:t>=insertion%20sort%20in%20java&amp;imgurl=https%3A%2F%2Fwww.w3resource.com%2Fw3r_images%2Finsertion-sort.png&amp;imgrefurl=https%3A%2F%2Fwww.w3resource.com%2Fjava-exercises%2Fsorting%2Fjava-sorting-algorithm-exercise-7.php&amp;docid=VmaX3FnhWQfAXM&amp;tbnid=SH4X771zQO2jDM&amp;vet=12ahUKEwjK74vDy6SOAxUToWMGHd8jFLwQM3oECBwQAA..i&amp;w=862&amp;h=543&amp;hcb=2&amp;ved=2ahUKEwjK74vDy6SOAxUToWMGHd8jFLwQM3oECBwQA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C31CC-7A97-F877-AD1B-FB254704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13" y="1227520"/>
            <a:ext cx="736385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7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4479-C882-632F-8883-C0ABB680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CBD7-9CB2-DFB4-BDE9-DB862585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8E15E-E811-1826-A399-91702D99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9555480" cy="55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2BF8-04CA-C58D-D3D4-ACFC1DEB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IN" dirty="0"/>
              <a:t>Selection 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FE86-D660-B788-CB26-A632DAA6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640"/>
            <a:ext cx="10515600" cy="5120323"/>
          </a:xfrm>
        </p:spPr>
        <p:txBody>
          <a:bodyPr/>
          <a:lstStyle/>
          <a:p>
            <a:r>
              <a:rPr lang="en-US" sz="2000" dirty="0"/>
              <a:t>Selection Sort is a simple comparison-based sorting algorithm.</a:t>
            </a:r>
          </a:p>
          <a:p>
            <a:r>
              <a:rPr lang="en-US" sz="2000" dirty="0"/>
              <a:t>It </a:t>
            </a:r>
            <a:r>
              <a:rPr lang="en-US" sz="2000" b="1" dirty="0"/>
              <a:t>selects the smallest (or largest) element</a:t>
            </a:r>
            <a:r>
              <a:rPr lang="en-US" sz="2000" dirty="0"/>
              <a:t> from the unsorted part of the array and </a:t>
            </a:r>
            <a:r>
              <a:rPr lang="en-US" sz="2000" b="1" dirty="0"/>
              <a:t>places it at the beginning</a:t>
            </a:r>
            <a:r>
              <a:rPr lang="en-US" sz="2000" dirty="0"/>
              <a:t>. This process is repeated for the rest of the array.</a:t>
            </a:r>
          </a:p>
          <a:p>
            <a:r>
              <a:rPr lang="en-US" sz="2000" b="1" dirty="0"/>
              <a:t>Selection Sort Algorithm (Step-by-Step):</a:t>
            </a:r>
          </a:p>
          <a:p>
            <a:r>
              <a:rPr lang="en-US" sz="2000" dirty="0"/>
              <a:t>Start from index 0.</a:t>
            </a:r>
          </a:p>
          <a:p>
            <a:r>
              <a:rPr lang="en-US" sz="2000" dirty="0"/>
              <a:t>Find the smallest element in the unsorted part.</a:t>
            </a:r>
          </a:p>
          <a:p>
            <a:r>
              <a:rPr lang="en-US" sz="2000" dirty="0"/>
              <a:t>Swap it with the element at the current index.</a:t>
            </a:r>
          </a:p>
          <a:p>
            <a:r>
              <a:rPr lang="en-US" sz="2000" dirty="0"/>
              <a:t>Move to the next index and repeat until the array is sorted.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Always performs </a:t>
            </a:r>
            <a:r>
              <a:rPr lang="en-US" sz="2000" b="1" dirty="0">
                <a:solidFill>
                  <a:srgbClr val="FF0000"/>
                </a:solidFill>
              </a:rPr>
              <a:t>n(n−1)/2 comparisons</a:t>
            </a:r>
            <a:r>
              <a:rPr lang="en-US" sz="2000" dirty="0">
                <a:solidFill>
                  <a:srgbClr val="FF0000"/>
                </a:solidFill>
              </a:rPr>
              <a:t>, regardless of array state.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Not stable</a:t>
            </a:r>
            <a:r>
              <a:rPr lang="en-US" sz="2000" dirty="0">
                <a:solidFill>
                  <a:srgbClr val="FF0000"/>
                </a:solidFill>
              </a:rPr>
              <a:t> (may change order of equal elements).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Good for understanding basic sorting logic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04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999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Sorting in JAVA </vt:lpstr>
      <vt:lpstr>Bubble Sort?</vt:lpstr>
      <vt:lpstr>Algorithem </vt:lpstr>
      <vt:lpstr> </vt:lpstr>
      <vt:lpstr>https://www.google.com/imgres?q=bubble%20sort%20in%20java&amp;imgurl=https%3A%2F%2Ftechvidvan.com%2Ftutorials%2Fwp-content%2Fuploads%2Fsites%2F2%2F2020%2F06%2FWorking-of-Bubble-Sort-in-Java.jpg&amp;imgrefurl=https%3A%2F%2Ftechvidvan.com%2Ftutorials%2Fjava-bubble-sort%2F&amp;docid=7Fy5v_44YzvJ4M&amp;tbnid=ALKFjR3U2RZA_M&amp;vet=12ahUKEwi64IjOxaSOAxXS3jgGHd8QA2EQM3oECE4QAA..i&amp;w=794&amp;h=491&amp;hcb=2&amp;ved=2ahUKEwi64IjOxaSOAxXS3jgGHd8QA2EQM3oECE4QAA</vt:lpstr>
      <vt:lpstr>Insertion Sort?</vt:lpstr>
      <vt:lpstr>Alg</vt:lpstr>
      <vt:lpstr> </vt:lpstr>
      <vt:lpstr>Selection Sort?</vt:lpstr>
      <vt:lpstr> </vt:lpstr>
      <vt:lpstr> </vt:lpstr>
      <vt:lpstr>   Quick sort  ?</vt:lpstr>
      <vt:lpstr> </vt:lpstr>
      <vt:lpstr>Merge Sort?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Thaneshwara M</dc:creator>
  <cp:lastModifiedBy>Thaneshwara M</cp:lastModifiedBy>
  <cp:revision>3</cp:revision>
  <dcterms:created xsi:type="dcterms:W3CDTF">2025-07-05T02:07:05Z</dcterms:created>
  <dcterms:modified xsi:type="dcterms:W3CDTF">2025-07-05T07:14:53Z</dcterms:modified>
</cp:coreProperties>
</file>