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258" r:id="rId2"/>
    <p:sldId id="264" r:id="rId3"/>
    <p:sldId id="265" r:id="rId4"/>
    <p:sldId id="257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2"/>
  </p:normalViewPr>
  <p:slideViewPr>
    <p:cSldViewPr showGuides="1">
      <p:cViewPr varScale="1">
        <p:scale>
          <a:sx n="114" d="100"/>
          <a:sy n="114" d="100"/>
        </p:scale>
        <p:origin x="1446" y="114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ortforio\Account%20Sales%20Data%20for%20Analysis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ortforio\Account%20Sales%20Data%20for%20Analysis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ortforio\Account%20Sales%20Data%20for%20Analysis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v2.xlsx]Step 2!PivotTable8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'Step 2'!$B$125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0C-44A0-B7B7-0CF5A23F7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0C-44A0-B7B7-0CF5A23F78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0C-44A0-B7B7-0CF5A23F78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0C-44A0-B7B7-0CF5A23F7859}"/>
              </c:ext>
            </c:extLst>
          </c:dPt>
          <c:cat>
            <c:strRef>
              <c:f>'Step 2'!$A$126:$A$130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2'!$B$126:$B$130</c:f>
              <c:numCache>
                <c:formatCode>General</c:formatCode>
                <c:ptCount val="4"/>
                <c:pt idx="0">
                  <c:v>342823</c:v>
                </c:pt>
                <c:pt idx="1">
                  <c:v>408515</c:v>
                </c:pt>
                <c:pt idx="2">
                  <c:v>348942</c:v>
                </c:pt>
                <c:pt idx="3">
                  <c:v>380568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0C-44A0-B7B7-0CF5A23F7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v2.xlsx]Step 2!PivotTable4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'Step 2'!$B$66</c:f>
              <c:strCache>
                <c:ptCount val="1"/>
                <c:pt idx="0">
                  <c:v>Total sales 2017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'Step 2'!$A$67:$A$71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2'!$B$67:$B$71</c:f>
              <c:numCache>
                <c:formatCode>#,##0.00</c:formatCode>
                <c:ptCount val="4"/>
                <c:pt idx="0">
                  <c:v>51804</c:v>
                </c:pt>
                <c:pt idx="1">
                  <c:v>47259</c:v>
                </c:pt>
                <c:pt idx="2">
                  <c:v>44888</c:v>
                </c:pt>
                <c:pt idx="3">
                  <c:v>46025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9-455A-A3E1-9FBD11B56BC2}"/>
            </c:ext>
          </c:extLst>
        </c:ser>
        <c:ser>
          <c:idx val="1"/>
          <c:order val="1"/>
          <c:tx>
            <c:strRef>
              <c:f>'Step 2'!$C$66</c:f>
              <c:strCache>
                <c:ptCount val="1"/>
                <c:pt idx="0">
                  <c:v>Total sales 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'Step 2'!$A$67:$A$71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2'!$C$67:$C$71</c:f>
              <c:numCache>
                <c:formatCode>#,##0.00</c:formatCode>
                <c:ptCount val="4"/>
                <c:pt idx="0">
                  <c:v>60121</c:v>
                </c:pt>
                <c:pt idx="1">
                  <c:v>67275</c:v>
                </c:pt>
                <c:pt idx="2">
                  <c:v>50567</c:v>
                </c:pt>
                <c:pt idx="3">
                  <c:v>65032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C9-455A-A3E1-9FBD11B56BC2}"/>
            </c:ext>
          </c:extLst>
        </c:ser>
        <c:ser>
          <c:idx val="2"/>
          <c:order val="2"/>
          <c:tx>
            <c:strRef>
              <c:f>'Step 2'!$D$66</c:f>
              <c:strCache>
                <c:ptCount val="1"/>
                <c:pt idx="0">
                  <c:v>Total sales2019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'Step 2'!$A$67:$A$71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2'!$D$67:$D$71</c:f>
              <c:numCache>
                <c:formatCode>#,##0.00</c:formatCode>
                <c:ptCount val="4"/>
                <c:pt idx="0">
                  <c:v>60760</c:v>
                </c:pt>
                <c:pt idx="1">
                  <c:v>79646</c:v>
                </c:pt>
                <c:pt idx="2">
                  <c:v>70312</c:v>
                </c:pt>
                <c:pt idx="3">
                  <c:v>77731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C9-455A-A3E1-9FBD11B56BC2}"/>
            </c:ext>
          </c:extLst>
        </c:ser>
        <c:ser>
          <c:idx val="3"/>
          <c:order val="3"/>
          <c:tx>
            <c:strRef>
              <c:f>'Step 2'!$E$66</c:f>
              <c:strCache>
                <c:ptCount val="1"/>
                <c:pt idx="0">
                  <c:v>Total sales 2020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'Step 2'!$A$67:$A$71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2'!$E$67:$E$71</c:f>
              <c:numCache>
                <c:formatCode>#,##0.00</c:formatCode>
                <c:ptCount val="4"/>
                <c:pt idx="0">
                  <c:v>75991</c:v>
                </c:pt>
                <c:pt idx="1">
                  <c:v>102065</c:v>
                </c:pt>
                <c:pt idx="2">
                  <c:v>82583</c:v>
                </c:pt>
                <c:pt idx="3">
                  <c:v>89595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C9-455A-A3E1-9FBD11B56BC2}"/>
            </c:ext>
          </c:extLst>
        </c:ser>
        <c:ser>
          <c:idx val="4"/>
          <c:order val="4"/>
          <c:tx>
            <c:strRef>
              <c:f>'Step 2'!$F$66</c:f>
              <c:strCache>
                <c:ptCount val="1"/>
                <c:pt idx="0">
                  <c:v>Total sales 2021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'Step 2'!$A$67:$A$71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2'!$F$67:$F$71</c:f>
              <c:numCache>
                <c:formatCode>#,##0.00</c:formatCode>
                <c:ptCount val="4"/>
                <c:pt idx="0">
                  <c:v>94147</c:v>
                </c:pt>
                <c:pt idx="1">
                  <c:v>112270</c:v>
                </c:pt>
                <c:pt idx="2">
                  <c:v>100592</c:v>
                </c:pt>
                <c:pt idx="3">
                  <c:v>102185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C9-455A-A3E1-9FBD11B56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465208"/>
        <c:axId val="476465928"/>
      </c:lineChart>
      <c:catAx>
        <c:axId val="47646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465928"/>
        <c:crosses val="autoZero"/>
        <c:auto val="1"/>
        <c:lblAlgn val="ctr"/>
        <c:lblOffset val="100"/>
        <c:noMultiLvlLbl val="0"/>
      </c:catAx>
      <c:valAx>
        <c:axId val="47646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46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v2.xlsx]Step 2!PivotTable1</c:name>
    <c:fmtId val="7"/>
  </c:pivotSource>
  <c:chart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'Step 2'!$B$18</c:f>
              <c:strCache>
                <c:ptCount val="1"/>
                <c:pt idx="0">
                  <c:v>Total sales 2017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'Step 2'!$A$19:$A$23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2'!$B$19:$B$23</c:f>
              <c:numCache>
                <c:formatCode>#,##0.00</c:formatCode>
                <c:ptCount val="4"/>
                <c:pt idx="0">
                  <c:v>51804</c:v>
                </c:pt>
                <c:pt idx="1">
                  <c:v>47259</c:v>
                </c:pt>
                <c:pt idx="2">
                  <c:v>44888</c:v>
                </c:pt>
                <c:pt idx="3">
                  <c:v>46025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20-4C9F-A93A-B0F7D46B8B2D}"/>
            </c:ext>
          </c:extLst>
        </c:ser>
        <c:ser>
          <c:idx val="1"/>
          <c:order val="1"/>
          <c:tx>
            <c:strRef>
              <c:f>'Step 2'!$C$18</c:f>
              <c:strCache>
                <c:ptCount val="1"/>
                <c:pt idx="0">
                  <c:v>Total sales 2018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'Step 2'!$A$19:$A$23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2'!$C$19:$C$23</c:f>
              <c:numCache>
                <c:formatCode>#,##0.00</c:formatCode>
                <c:ptCount val="4"/>
                <c:pt idx="0">
                  <c:v>60121</c:v>
                </c:pt>
                <c:pt idx="1">
                  <c:v>67275</c:v>
                </c:pt>
                <c:pt idx="2">
                  <c:v>50567</c:v>
                </c:pt>
                <c:pt idx="3">
                  <c:v>65032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0-4C9F-A93A-B0F7D46B8B2D}"/>
            </c:ext>
          </c:extLst>
        </c:ser>
        <c:ser>
          <c:idx val="2"/>
          <c:order val="2"/>
          <c:tx>
            <c:strRef>
              <c:f>'Step 2'!$D$18</c:f>
              <c:strCache>
                <c:ptCount val="1"/>
                <c:pt idx="0">
                  <c:v>Total sales2019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'Step 2'!$A$19:$A$23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2'!$D$19:$D$23</c:f>
              <c:numCache>
                <c:formatCode>#,##0.00</c:formatCode>
                <c:ptCount val="4"/>
                <c:pt idx="0">
                  <c:v>60760</c:v>
                </c:pt>
                <c:pt idx="1">
                  <c:v>79646</c:v>
                </c:pt>
                <c:pt idx="2">
                  <c:v>70312</c:v>
                </c:pt>
                <c:pt idx="3">
                  <c:v>77731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20-4C9F-A93A-B0F7D46B8B2D}"/>
            </c:ext>
          </c:extLst>
        </c:ser>
        <c:ser>
          <c:idx val="3"/>
          <c:order val="3"/>
          <c:tx>
            <c:strRef>
              <c:f>'Step 2'!$E$18</c:f>
              <c:strCache>
                <c:ptCount val="1"/>
                <c:pt idx="0">
                  <c:v>Total sales 2020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'Step 2'!$A$19:$A$23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2'!$E$19:$E$23</c:f>
              <c:numCache>
                <c:formatCode>#,##0.00</c:formatCode>
                <c:ptCount val="4"/>
                <c:pt idx="0">
                  <c:v>75991</c:v>
                </c:pt>
                <c:pt idx="1">
                  <c:v>102065</c:v>
                </c:pt>
                <c:pt idx="2">
                  <c:v>82583</c:v>
                </c:pt>
                <c:pt idx="3">
                  <c:v>89595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20-4C9F-A93A-B0F7D46B8B2D}"/>
            </c:ext>
          </c:extLst>
        </c:ser>
        <c:ser>
          <c:idx val="4"/>
          <c:order val="4"/>
          <c:tx>
            <c:strRef>
              <c:f>'Step 2'!$F$18</c:f>
              <c:strCache>
                <c:ptCount val="1"/>
                <c:pt idx="0">
                  <c:v>Total sales 2021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'Step 2'!$A$19:$A$23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'Step 2'!$F$19:$F$23</c:f>
              <c:numCache>
                <c:formatCode>#,##0.00</c:formatCode>
                <c:ptCount val="4"/>
                <c:pt idx="0">
                  <c:v>94147</c:v>
                </c:pt>
                <c:pt idx="1">
                  <c:v>112270</c:v>
                </c:pt>
                <c:pt idx="2">
                  <c:v>100592</c:v>
                </c:pt>
                <c:pt idx="3">
                  <c:v>102185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20-4C9F-A93A-B0F7D46B8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76461968"/>
        <c:axId val="476462328"/>
      </c:barChart>
      <c:catAx>
        <c:axId val="4764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462328"/>
        <c:crosses val="autoZero"/>
        <c:auto val="1"/>
        <c:lblAlgn val="ctr"/>
        <c:lblOffset val="100"/>
        <c:noMultiLvlLbl val="0"/>
      </c:catAx>
      <c:valAx>
        <c:axId val="47646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46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17E58A-9E50-EE48-8A89-1AB5B0F06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704931"/>
              </p:ext>
            </p:extLst>
          </p:nvPr>
        </p:nvGraphicFramePr>
        <p:xfrm>
          <a:off x="2339752" y="23488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 by Account and Account Type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539552" y="155679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sales by account and / or account type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C42FBA-5E54-C9D6-873D-758B38BFCA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723057"/>
              </p:ext>
            </p:extLst>
          </p:nvPr>
        </p:nvGraphicFramePr>
        <p:xfrm>
          <a:off x="1943708" y="2348880"/>
          <a:ext cx="525658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45732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57128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-53.05%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-35.04%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-64.81%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-47.28%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-27.79%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2 Accounts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Account Type and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539552" y="155679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total sales by account type and year…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CD9DC6-646B-F386-4B60-BBFE23C2E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537584"/>
              </p:ext>
            </p:extLst>
          </p:nvPr>
        </p:nvGraphicFramePr>
        <p:xfrm>
          <a:off x="1655676" y="2564904"/>
          <a:ext cx="5832648" cy="2970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651F4-BA92-40D8-9255-3FB9FCAEE43F}"/>
              </a:ext>
            </a:extLst>
          </p:cNvPr>
          <p:cNvSpPr txBox="1"/>
          <p:nvPr/>
        </p:nvSpPr>
        <p:spPr>
          <a:xfrm>
            <a:off x="539552" y="1556792"/>
            <a:ext cx="826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 your observations and insights about sales, sales growth, marketing and promotion effectiveness, or any other takeaways here….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8DCB-0CFE-2D52-C78E-0CB9713DB124}"/>
              </a:ext>
            </a:extLst>
          </p:cNvPr>
          <p:cNvSpPr txBox="1"/>
          <p:nvPr/>
        </p:nvSpPr>
        <p:spPr>
          <a:xfrm>
            <a:off x="818348" y="278092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Strong sales growth and market presence globally.</a:t>
            </a:r>
          </a:p>
          <a:p>
            <a:r>
              <a:rPr lang="en-US" dirty="0"/>
              <a:t>Effective marketing targeting the young and active demographic.</a:t>
            </a:r>
          </a:p>
          <a:p>
            <a:r>
              <a:rPr lang="en-US" dirty="0"/>
              <a:t>Engaging promotional tactics, including extreme sports events and music festivals.</a:t>
            </a:r>
          </a:p>
          <a:p>
            <a:r>
              <a:rPr lang="en-US" dirty="0"/>
              <a:t>Digital marketing dominance with a strong social media presence.</a:t>
            </a:r>
          </a:p>
          <a:p>
            <a:r>
              <a:rPr lang="en-US" dirty="0"/>
              <a:t>Continuous innovation with new product variants.</a:t>
            </a:r>
          </a:p>
          <a:p>
            <a:r>
              <a:rPr lang="en-US" dirty="0"/>
              <a:t>Successful brand positioning as an energy and adventure lifestyle choice.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213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TradeGothic</vt:lpstr>
      <vt:lpstr>Linklaters HouseStyle</vt:lpstr>
      <vt:lpstr>PowerPoint Presentation</vt:lpstr>
      <vt:lpstr>Sales Growth by Account and Account Type </vt:lpstr>
      <vt:lpstr>Best and Worst Performing Accounts by Account Type  (5 Year CAGR)</vt:lpstr>
      <vt:lpstr>Total Sales by Account Type and Year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Hasun Dechaburapha</cp:lastModifiedBy>
  <cp:revision>48</cp:revision>
  <dcterms:created xsi:type="dcterms:W3CDTF">2020-08-24T16:57:34Z</dcterms:created>
  <dcterms:modified xsi:type="dcterms:W3CDTF">2023-07-01T04:53:59Z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