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Public Sans" charset="1" panose="00000000000000000000"/>
      <p:regular r:id="rId29"/>
    </p:embeddedFont>
    <p:embeddedFont>
      <p:font typeface="Open Sauce" charset="1" panose="00000500000000000000"/>
      <p:regular r:id="rId30"/>
    </p:embeddedFont>
    <p:embeddedFont>
      <p:font typeface="Sriracha" charset="1" panose="00000500000000000000"/>
      <p:regular r:id="rId31"/>
    </p:embeddedFont>
    <p:embeddedFont>
      <p:font typeface="Arial" charset="1" panose="020B0502020202020204"/>
      <p:regular r:id="rId32"/>
    </p:embeddedFont>
    <p:embeddedFont>
      <p:font typeface="Open Sauce Bold" charset="1" panose="000008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0.png" Type="http://schemas.openxmlformats.org/officeDocument/2006/relationships/image"/><Relationship Id="rId5" Target="https://developer.mozilla.org/en-US/docs/Web/HTTP/CORS#simple_requests" TargetMode="External" Type="http://schemas.openxmlformats.org/officeDocument/2006/relationships/hyperlink"/><Relationship Id="rId6" Target="https://developer.mozilla.org/en-US/docs/Web/HTTP/Methods/OPTIONS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https://developer.mozilla.org/en-US/docs/Web/HTTP/CORS#requests_with_credentials" TargetMode="External" Type="http://schemas.openxmlformats.org/officeDocument/2006/relationships/hyperlink"/><Relationship Id="rId9" Target="https://developer.mozilla.org/en-US/docs/Web/HTTP/CORS#requests_with_credentials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eveloper.mozilla.org/en-US/docs/Web/HTTP/CORS#what_requests_use_cors" TargetMode="External" Type="http://schemas.openxmlformats.org/officeDocument/2006/relationships/hyperlink"/><Relationship Id="rId11" Target="https://developer.mozilla.org/en-US/docs/Web/HTTP/CORS#functional_overview" TargetMode="External" Type="http://schemas.openxmlformats.org/officeDocument/2006/relationships/hyperlink"/><Relationship Id="rId12" Target="https://developer.mozilla.org/en-US/docs/Web/HTTP/CORS#examples_of_access_control_scenarios" TargetMode="External" Type="http://schemas.openxmlformats.org/officeDocument/2006/relationships/hyperlink"/><Relationship Id="rId13" Target="https://developer.mozilla.org/en-US/docs/Web/HTTP/CORS#the_http_response_headers" TargetMode="External" Type="http://schemas.openxmlformats.org/officeDocument/2006/relationships/hyperlink"/><Relationship Id="rId14" Target="https://developer.mozilla.org/en-US/docs/Web/HTTP/CORS#the_http_request_headers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eveloper.mozilla.org/en-US/docs/Glossary/Origin" TargetMode="External" Type="http://schemas.openxmlformats.org/officeDocument/2006/relationships/hyperlink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https://developer.mozilla.org/en-US/docs/Glossary/CORS" TargetMode="External" Type="http://schemas.openxmlformats.org/officeDocument/2006/relationships/hyperlink"/><Relationship Id="rId9" Target="https://developer.mozilla.org/en-US/docs/Glossary/HTTP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https://developer.mozilla.org/en-US/docs/Web/HTTP/CORS#examples_of_access_control_scenario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https://developer.mozilla.org/en-US/docs/Web/HTTP/CORS#examples_of_access_control_scenarios" TargetMode="External" Type="http://schemas.openxmlformats.org/officeDocument/2006/relationships/hyperlink"/><Relationship Id="rId7" Target="https://developer.mozilla.org/en-US/docs/Web/HTTP/CORS#requests_with_credentials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https://developer.mozilla.org/en-US/docs/Web/HTTP/Headers/Accept-Language" TargetMode="External" Type="http://schemas.openxmlformats.org/officeDocument/2006/relationships/hyperlink"/><Relationship Id="rId5" Target="https://developer.mozilla.org/en-US/docs/Web/HTTP/Headers/Content-Language" TargetMode="External" Type="http://schemas.openxmlformats.org/officeDocument/2006/relationships/hyperlink"/><Relationship Id="rId6" Target="https://developer.mozilla.org/en-US/docs/Web/HTTP/Headers/Rang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7525" cy="10287000"/>
          </a:xfrm>
          <a:custGeom>
            <a:avLst/>
            <a:gdLst/>
            <a:ahLst/>
            <a:cxnLst/>
            <a:rect r="r" b="b" t="t" l="l"/>
            <a:pathLst>
              <a:path h="10287000" w="18297525">
                <a:moveTo>
                  <a:pt x="0" y="0"/>
                </a:moveTo>
                <a:lnTo>
                  <a:pt x="18297525" y="0"/>
                </a:lnTo>
                <a:lnTo>
                  <a:pt x="182975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2798" y="5868108"/>
            <a:ext cx="18420323" cy="4588681"/>
            <a:chOff x="0" y="0"/>
            <a:chExt cx="4851443" cy="1208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51443" cy="1208541"/>
            </a:xfrm>
            <a:custGeom>
              <a:avLst/>
              <a:gdLst/>
              <a:ahLst/>
              <a:cxnLst/>
              <a:rect r="r" b="b" t="t" l="l"/>
              <a:pathLst>
                <a:path h="1208541" w="4851443">
                  <a:moveTo>
                    <a:pt x="0" y="0"/>
                  </a:moveTo>
                  <a:lnTo>
                    <a:pt x="4851443" y="0"/>
                  </a:lnTo>
                  <a:lnTo>
                    <a:pt x="4851443" y="1208541"/>
                  </a:lnTo>
                  <a:lnTo>
                    <a:pt x="0" y="12085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51443" cy="1256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79206" y="5797062"/>
            <a:ext cx="18730367" cy="142092"/>
            <a:chOff x="0" y="0"/>
            <a:chExt cx="4933101" cy="374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33101" cy="37423"/>
            </a:xfrm>
            <a:custGeom>
              <a:avLst/>
              <a:gdLst/>
              <a:ahLst/>
              <a:cxnLst/>
              <a:rect r="r" b="b" t="t" l="l"/>
              <a:pathLst>
                <a:path h="37423" w="4933101">
                  <a:moveTo>
                    <a:pt x="0" y="0"/>
                  </a:moveTo>
                  <a:lnTo>
                    <a:pt x="4933101" y="0"/>
                  </a:lnTo>
                  <a:lnTo>
                    <a:pt x="4933101" y="37423"/>
                  </a:lnTo>
                  <a:lnTo>
                    <a:pt x="0" y="37423"/>
                  </a:lnTo>
                  <a:close/>
                </a:path>
              </a:pathLst>
            </a:custGeom>
            <a:solidFill>
              <a:srgbClr val="EE8A5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933101" cy="113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364648">
            <a:off x="3020526" y="632328"/>
            <a:ext cx="12407574" cy="8713184"/>
          </a:xfrm>
          <a:custGeom>
            <a:avLst/>
            <a:gdLst/>
            <a:ahLst/>
            <a:cxnLst/>
            <a:rect r="r" b="b" t="t" l="l"/>
            <a:pathLst>
              <a:path h="8713184" w="12407574">
                <a:moveTo>
                  <a:pt x="0" y="0"/>
                </a:moveTo>
                <a:lnTo>
                  <a:pt x="12407574" y="0"/>
                </a:lnTo>
                <a:lnTo>
                  <a:pt x="12407574" y="8713185"/>
                </a:lnTo>
                <a:lnTo>
                  <a:pt x="0" y="8713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63186" y="3689691"/>
            <a:ext cx="9972037" cy="359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1C3249"/>
                </a:solidFill>
                <a:latin typeface="Public Sans"/>
                <a:ea typeface="Public Sans"/>
                <a:cs typeface="Public Sans"/>
                <a:sym typeface="Public Sans"/>
              </a:rPr>
              <a:t>CROSS-ORIGIN RESOURCE SHARING (CORS)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1587148">
            <a:off x="13105459" y="296808"/>
            <a:ext cx="1296114" cy="1463784"/>
          </a:xfrm>
          <a:custGeom>
            <a:avLst/>
            <a:gdLst/>
            <a:ahLst/>
            <a:cxnLst/>
            <a:rect r="r" b="b" t="t" l="l"/>
            <a:pathLst>
              <a:path h="1463784" w="1296114">
                <a:moveTo>
                  <a:pt x="0" y="0"/>
                </a:moveTo>
                <a:lnTo>
                  <a:pt x="1296114" y="0"/>
                </a:lnTo>
                <a:lnTo>
                  <a:pt x="1296114" y="1463784"/>
                </a:lnTo>
                <a:lnTo>
                  <a:pt x="0" y="1463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654138">
            <a:off x="3855964" y="8403164"/>
            <a:ext cx="1133899" cy="1280585"/>
          </a:xfrm>
          <a:custGeom>
            <a:avLst/>
            <a:gdLst/>
            <a:ahLst/>
            <a:cxnLst/>
            <a:rect r="r" b="b" t="t" l="l"/>
            <a:pathLst>
              <a:path h="1280585" w="1133899">
                <a:moveTo>
                  <a:pt x="0" y="0"/>
                </a:moveTo>
                <a:lnTo>
                  <a:pt x="1133900" y="0"/>
                </a:lnTo>
                <a:lnTo>
                  <a:pt x="1133900" y="1280585"/>
                </a:lnTo>
                <a:lnTo>
                  <a:pt x="0" y="1280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888" y="1277711"/>
            <a:ext cx="2599551" cy="2538107"/>
          </a:xfrm>
          <a:custGeom>
            <a:avLst/>
            <a:gdLst/>
            <a:ahLst/>
            <a:cxnLst/>
            <a:rect r="r" b="b" t="t" l="l"/>
            <a:pathLst>
              <a:path h="2538107" w="2599551">
                <a:moveTo>
                  <a:pt x="0" y="0"/>
                </a:moveTo>
                <a:lnTo>
                  <a:pt x="2599551" y="0"/>
                </a:lnTo>
                <a:lnTo>
                  <a:pt x="2599551" y="2538107"/>
                </a:lnTo>
                <a:lnTo>
                  <a:pt x="0" y="2538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57897">
            <a:off x="-2198562" y="-1299621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273847" y="8452449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792472" y="1358718"/>
            <a:ext cx="1170714" cy="1571643"/>
          </a:xfrm>
          <a:custGeom>
            <a:avLst/>
            <a:gdLst/>
            <a:ahLst/>
            <a:cxnLst/>
            <a:rect r="r" b="b" t="t" l="l"/>
            <a:pathLst>
              <a:path h="1571643" w="1170714">
                <a:moveTo>
                  <a:pt x="0" y="0"/>
                </a:moveTo>
                <a:lnTo>
                  <a:pt x="1170714" y="0"/>
                </a:lnTo>
                <a:lnTo>
                  <a:pt x="1170714" y="1571642"/>
                </a:lnTo>
                <a:lnTo>
                  <a:pt x="0" y="1571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75691" y="7138507"/>
            <a:ext cx="1170714" cy="1571643"/>
          </a:xfrm>
          <a:custGeom>
            <a:avLst/>
            <a:gdLst/>
            <a:ahLst/>
            <a:cxnLst/>
            <a:rect r="r" b="b" t="t" l="l"/>
            <a:pathLst>
              <a:path h="1571643" w="1170714">
                <a:moveTo>
                  <a:pt x="0" y="0"/>
                </a:moveTo>
                <a:lnTo>
                  <a:pt x="1170713" y="0"/>
                </a:lnTo>
                <a:lnTo>
                  <a:pt x="1170713" y="1571643"/>
                </a:lnTo>
                <a:lnTo>
                  <a:pt x="0" y="15716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293782">
            <a:off x="1418130" y="6840501"/>
            <a:ext cx="1432511" cy="2643895"/>
          </a:xfrm>
          <a:custGeom>
            <a:avLst/>
            <a:gdLst/>
            <a:ahLst/>
            <a:cxnLst/>
            <a:rect r="r" b="b" t="t" l="l"/>
            <a:pathLst>
              <a:path h="2643895" w="1432511">
                <a:moveTo>
                  <a:pt x="0" y="0"/>
                </a:moveTo>
                <a:lnTo>
                  <a:pt x="1432511" y="0"/>
                </a:lnTo>
                <a:lnTo>
                  <a:pt x="1432511" y="2643895"/>
                </a:lnTo>
                <a:lnTo>
                  <a:pt x="0" y="26438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73542" y="3055617"/>
            <a:ext cx="11301259" cy="4972554"/>
          </a:xfrm>
          <a:custGeom>
            <a:avLst/>
            <a:gdLst/>
            <a:ahLst/>
            <a:cxnLst/>
            <a:rect r="r" b="b" t="t" l="l"/>
            <a:pathLst>
              <a:path h="4972554" w="11301259">
                <a:moveTo>
                  <a:pt x="0" y="0"/>
                </a:moveTo>
                <a:lnTo>
                  <a:pt x="11301259" y="0"/>
                </a:lnTo>
                <a:lnTo>
                  <a:pt x="11301259" y="4972554"/>
                </a:lnTo>
                <a:lnTo>
                  <a:pt x="0" y="497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8872" y="1648375"/>
            <a:ext cx="1305146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For example: web content at </a:t>
            </a:r>
            <a:r>
              <a:rPr lang="en-US" sz="32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https://foo.example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wishes to fetch JSON content from domain </a:t>
            </a:r>
            <a:r>
              <a:rPr lang="en-US" sz="32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https://bar.other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77821" y="2205044"/>
            <a:ext cx="9403061" cy="2938456"/>
          </a:xfrm>
          <a:custGeom>
            <a:avLst/>
            <a:gdLst/>
            <a:ahLst/>
            <a:cxnLst/>
            <a:rect r="r" b="b" t="t" l="l"/>
            <a:pathLst>
              <a:path h="2938456" w="9403061">
                <a:moveTo>
                  <a:pt x="0" y="0"/>
                </a:moveTo>
                <a:lnTo>
                  <a:pt x="9403061" y="0"/>
                </a:lnTo>
                <a:lnTo>
                  <a:pt x="9403061" y="2938456"/>
                </a:lnTo>
                <a:lnTo>
                  <a:pt x="0" y="29384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07118" y="6112870"/>
            <a:ext cx="9273764" cy="3442885"/>
          </a:xfrm>
          <a:custGeom>
            <a:avLst/>
            <a:gdLst/>
            <a:ahLst/>
            <a:cxnLst/>
            <a:rect r="r" b="b" t="t" l="l"/>
            <a:pathLst>
              <a:path h="3442885" w="9273764">
                <a:moveTo>
                  <a:pt x="0" y="0"/>
                </a:moveTo>
                <a:lnTo>
                  <a:pt x="9273764" y="0"/>
                </a:lnTo>
                <a:lnTo>
                  <a:pt x="9273764" y="3442885"/>
                </a:lnTo>
                <a:lnTo>
                  <a:pt x="0" y="34428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9208" y="1325664"/>
            <a:ext cx="533459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rowsersend to the server: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9208" y="5385298"/>
            <a:ext cx="335184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erver responds: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6008" y="5734150"/>
            <a:ext cx="8180658" cy="4090329"/>
          </a:xfrm>
          <a:custGeom>
            <a:avLst/>
            <a:gdLst/>
            <a:ahLst/>
            <a:cxnLst/>
            <a:rect r="r" b="b" t="t" l="l"/>
            <a:pathLst>
              <a:path h="4090329" w="8180658">
                <a:moveTo>
                  <a:pt x="0" y="0"/>
                </a:moveTo>
                <a:lnTo>
                  <a:pt x="8180659" y="0"/>
                </a:lnTo>
                <a:lnTo>
                  <a:pt x="8180659" y="4090329"/>
                </a:lnTo>
                <a:lnTo>
                  <a:pt x="0" y="4090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1475" y="1383594"/>
            <a:ext cx="16025050" cy="347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 Preflighted Requests</a:t>
            </a: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Unlike </a:t>
            </a:r>
            <a:r>
              <a:rPr lang="en-US" sz="32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5" tooltip="https://developer.mozilla.org/en-US/docs/Web/HTTP/CORS#simple_requests"/>
              </a:rPr>
              <a:t>simple requests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for "preflighted" requests the browser first sends an HTTP request using the </a:t>
            </a:r>
            <a:r>
              <a:rPr lang="en-US" sz="32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developer.mozilla.org/en-US/docs/Web/HTTP/Methods/OPTIONS"/>
              </a:rPr>
              <a:t>OPTIONS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method to the resource on the other origin, in order to determine if the actual request is safe to send. Such cross-origin requests are preflighted since they may have implications for user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52392"/>
            <a:ext cx="894028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Example of a request that will be preflighted: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29633" y="913855"/>
            <a:ext cx="9618403" cy="8735618"/>
          </a:xfrm>
          <a:custGeom>
            <a:avLst/>
            <a:gdLst/>
            <a:ahLst/>
            <a:cxnLst/>
            <a:rect r="r" b="b" t="t" l="l"/>
            <a:pathLst>
              <a:path h="8735618" w="9618403">
                <a:moveTo>
                  <a:pt x="0" y="0"/>
                </a:moveTo>
                <a:lnTo>
                  <a:pt x="9618403" y="0"/>
                </a:lnTo>
                <a:lnTo>
                  <a:pt x="9618403" y="8735618"/>
                </a:lnTo>
                <a:lnTo>
                  <a:pt x="0" y="87356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28533" y="1099134"/>
            <a:ext cx="10513069" cy="8029357"/>
          </a:xfrm>
          <a:custGeom>
            <a:avLst/>
            <a:gdLst/>
            <a:ahLst/>
            <a:cxnLst/>
            <a:rect r="r" b="b" t="t" l="l"/>
            <a:pathLst>
              <a:path h="8029357" w="10513069">
                <a:moveTo>
                  <a:pt x="0" y="0"/>
                </a:moveTo>
                <a:lnTo>
                  <a:pt x="10513069" y="0"/>
                </a:lnTo>
                <a:lnTo>
                  <a:pt x="10513069" y="8029357"/>
                </a:lnTo>
                <a:lnTo>
                  <a:pt x="0" y="80293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99134"/>
            <a:ext cx="1059512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3. </a:t>
            </a:r>
            <a:r>
              <a:rPr lang="en-US" b="true" sz="5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8" tooltip="https://developer.mozilla.org/en-US/docs/Web/HTTP/CORS#requests_with_credentials"/>
              </a:rPr>
              <a:t>Requests with credentials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7222" y="2022100"/>
            <a:ext cx="14128917" cy="606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Requests with credentials: are CORS requests that include cookies or authentication information.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When you make a request to a different domain using fetch() or XMLHttpRequest, by default, the browser will not send cookies or authentication information.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9" tooltip="https://developer.mozilla.org/en-US/docs/Web/HTTP/CORS#requests_with_credentials"/>
              </a:rPr>
              <a:t>Requests with credentials are necessary in certain scenarios where you need to send cookies or authentication information while calling an API from a different domain. For example, if you are logged into a website, and that website needs to call an API from another server, it requires the ability to identify you using authentication cookies.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5364994"/>
            <a:ext cx="11301259" cy="2005973"/>
          </a:xfrm>
          <a:custGeom>
            <a:avLst/>
            <a:gdLst/>
            <a:ahLst/>
            <a:cxnLst/>
            <a:rect r="r" b="b" t="t" l="l"/>
            <a:pathLst>
              <a:path h="2005973" w="11301259">
                <a:moveTo>
                  <a:pt x="0" y="0"/>
                </a:moveTo>
                <a:lnTo>
                  <a:pt x="11301258" y="0"/>
                </a:lnTo>
                <a:lnTo>
                  <a:pt x="11301258" y="2005973"/>
                </a:lnTo>
                <a:lnTo>
                  <a:pt x="0" y="20059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5790" y="1230414"/>
            <a:ext cx="14060736" cy="363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Make requests with credentials:</a:t>
            </a:r>
          </a:p>
          <a:p>
            <a:pPr algn="just">
              <a:lnSpc>
                <a:spcPts val="4800"/>
              </a:lnSpc>
            </a:pP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Using XMLHttpRequest:</a:t>
            </a:r>
          </a:p>
          <a:p>
            <a:pPr algn="just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 make XMLHttpRequest send cookies or authentication, to set the withCredentials property to true.</a:t>
            </a:r>
          </a:p>
          <a:p>
            <a:pPr algn="just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Example: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4470266"/>
            <a:ext cx="11301259" cy="2330885"/>
          </a:xfrm>
          <a:custGeom>
            <a:avLst/>
            <a:gdLst/>
            <a:ahLst/>
            <a:cxnLst/>
            <a:rect r="r" b="b" t="t" l="l"/>
            <a:pathLst>
              <a:path h="2330885" w="11301259">
                <a:moveTo>
                  <a:pt x="0" y="0"/>
                </a:moveTo>
                <a:lnTo>
                  <a:pt x="11301258" y="0"/>
                </a:lnTo>
                <a:lnTo>
                  <a:pt x="11301258" y="2330885"/>
                </a:lnTo>
                <a:lnTo>
                  <a:pt x="0" y="23308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2236" y="1003884"/>
            <a:ext cx="13895180" cy="85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Make requests with credentials:</a:t>
            </a:r>
          </a:p>
          <a:p>
            <a:pPr algn="l">
              <a:lnSpc>
                <a:spcPts val="4800"/>
              </a:lnSpc>
            </a:pP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Using fetch():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 make fetch() send cookies or authentication information, set the credentials option to "include".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setting credentials: "include", the browser will send cookies or authentication information that has been stored when making the request to https://bar.other</a:t>
            </a:r>
          </a:p>
          <a:p>
            <a:pPr algn="just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2117350"/>
            <a:ext cx="11301259" cy="5283339"/>
          </a:xfrm>
          <a:custGeom>
            <a:avLst/>
            <a:gdLst/>
            <a:ahLst/>
            <a:cxnLst/>
            <a:rect r="r" b="b" t="t" l="l"/>
            <a:pathLst>
              <a:path h="5283339" w="11301259">
                <a:moveTo>
                  <a:pt x="0" y="0"/>
                </a:moveTo>
                <a:lnTo>
                  <a:pt x="11301258" y="0"/>
                </a:lnTo>
                <a:lnTo>
                  <a:pt x="11301258" y="5283338"/>
                </a:lnTo>
                <a:lnTo>
                  <a:pt x="0" y="52833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26156" y="1099134"/>
            <a:ext cx="9849294" cy="8088732"/>
          </a:xfrm>
          <a:custGeom>
            <a:avLst/>
            <a:gdLst/>
            <a:ahLst/>
            <a:cxnLst/>
            <a:rect r="r" b="b" t="t" l="l"/>
            <a:pathLst>
              <a:path h="8088732" w="9849294">
                <a:moveTo>
                  <a:pt x="0" y="0"/>
                </a:moveTo>
                <a:lnTo>
                  <a:pt x="9849294" y="0"/>
                </a:lnTo>
                <a:lnTo>
                  <a:pt x="9849294" y="8088732"/>
                </a:lnTo>
                <a:lnTo>
                  <a:pt x="0" y="80887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824" y="-6971228"/>
            <a:ext cx="18326553" cy="10303320"/>
          </a:xfrm>
          <a:custGeom>
            <a:avLst/>
            <a:gdLst/>
            <a:ahLst/>
            <a:cxnLst/>
            <a:rect r="r" b="b" t="t" l="l"/>
            <a:pathLst>
              <a:path h="10303320" w="18326553">
                <a:moveTo>
                  <a:pt x="0" y="0"/>
                </a:moveTo>
                <a:lnTo>
                  <a:pt x="18326553" y="0"/>
                </a:lnTo>
                <a:lnTo>
                  <a:pt x="18326553" y="10303320"/>
                </a:lnTo>
                <a:lnTo>
                  <a:pt x="0" y="1030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02017" y="499443"/>
            <a:ext cx="1424206" cy="1538926"/>
          </a:xfrm>
          <a:custGeom>
            <a:avLst/>
            <a:gdLst/>
            <a:ahLst/>
            <a:cxnLst/>
            <a:rect r="r" b="b" t="t" l="l"/>
            <a:pathLst>
              <a:path h="1538926" w="1424206">
                <a:moveTo>
                  <a:pt x="0" y="0"/>
                </a:moveTo>
                <a:lnTo>
                  <a:pt x="1424205" y="0"/>
                </a:lnTo>
                <a:lnTo>
                  <a:pt x="1424205" y="1538926"/>
                </a:lnTo>
                <a:lnTo>
                  <a:pt x="0" y="15389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56003" y="1340455"/>
            <a:ext cx="1952052" cy="1905912"/>
          </a:xfrm>
          <a:custGeom>
            <a:avLst/>
            <a:gdLst/>
            <a:ahLst/>
            <a:cxnLst/>
            <a:rect r="r" b="b" t="t" l="l"/>
            <a:pathLst>
              <a:path h="1905912" w="1952052">
                <a:moveTo>
                  <a:pt x="0" y="0"/>
                </a:moveTo>
                <a:lnTo>
                  <a:pt x="1952052" y="0"/>
                </a:lnTo>
                <a:lnTo>
                  <a:pt x="1952052" y="1905912"/>
                </a:lnTo>
                <a:lnTo>
                  <a:pt x="0" y="19059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61141" y="-281068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79938" y="871936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10833" y="3998842"/>
            <a:ext cx="11697222" cy="569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0" tooltip="https://developer.mozilla.org/en-US/docs/Web/HTTP/CORS#what_requests_use_cors"/>
              </a:rPr>
              <a:t>Introduction CORS?</a:t>
            </a:r>
          </a:p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1" tooltip="https://developer.mozilla.org/en-US/docs/Web/HTTP/CORS#functional_overview"/>
              </a:rPr>
              <a:t>Why is CORS Necessary?</a:t>
            </a:r>
          </a:p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How CORS Works</a:t>
            </a:r>
          </a:p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2" tooltip="https://developer.mozilla.org/en-US/docs/Web/HTTP/CORS#examples_of_access_control_scenarios"/>
              </a:rPr>
              <a:t>Examples of access control scenarios</a:t>
            </a:r>
          </a:p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3" tooltip="https://developer.mozilla.org/en-US/docs/Web/HTTP/CORS#the_http_response_headers"/>
              </a:rPr>
              <a:t>The HTTP response headers</a:t>
            </a:r>
          </a:p>
          <a:p>
            <a:pPr algn="l" marL="942397" indent="-471199" lvl="1">
              <a:lnSpc>
                <a:spcPts val="6547"/>
              </a:lnSpc>
              <a:buFont typeface="Arial"/>
              <a:buChar char="•"/>
            </a:pPr>
            <a:r>
              <a:rPr lang="en-US" sz="43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4" tooltip="https://developer.mozilla.org/en-US/docs/Web/HTTP/CORS#the_http_request_headers"/>
              </a:rPr>
              <a:t>The HTTP request headers</a:t>
            </a:r>
          </a:p>
          <a:p>
            <a:pPr algn="l" marL="0" indent="0" lvl="0">
              <a:lnSpc>
                <a:spcPts val="567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-531638" y="3284467"/>
            <a:ext cx="18730367" cy="47625"/>
            <a:chOff x="0" y="0"/>
            <a:chExt cx="4933101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33101" cy="12543"/>
            </a:xfrm>
            <a:custGeom>
              <a:avLst/>
              <a:gdLst/>
              <a:ahLst/>
              <a:cxnLst/>
              <a:rect r="r" b="b" t="t" l="l"/>
              <a:pathLst>
                <a:path h="12543" w="4933101">
                  <a:moveTo>
                    <a:pt x="0" y="0"/>
                  </a:moveTo>
                  <a:lnTo>
                    <a:pt x="4933101" y="0"/>
                  </a:lnTo>
                  <a:lnTo>
                    <a:pt x="493310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EE8A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4933101" cy="8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48106" y="1111126"/>
            <a:ext cx="938623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249"/>
                </a:solidFill>
                <a:latin typeface="Sriracha"/>
                <a:ea typeface="Sriracha"/>
                <a:cs typeface="Sriracha"/>
                <a:sym typeface="Sriracha"/>
              </a:rPr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3785502" cy="507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4. Preflight requests and credentials</a:t>
            </a:r>
          </a:p>
          <a:p>
            <a:pPr algn="l">
              <a:lnSpc>
                <a:spcPts val="8249"/>
              </a:lnSpc>
            </a:pP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CORS-preflight requests must never include credentials. The response to a preflight request must specify Access-Control-Allow-Credentials: true to indicate that the actual request can be made with credentials.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6025050" cy="713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4. Credentialed requests and wildcards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When responding to a credentialed request: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Access-Control-Allow-Origin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origin; 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xample: Access-Control-Allow-Origin: https://example.com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Access-Control-Allow-Headers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list of header names;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Example: Access-Control-Allow-Headers: X-PINGOTHER, Content-Type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6025050" cy="895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IV. Credentialed requests and wildcards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When responding to a credentialed request: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Access-Control-Allow-Methods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list of method names;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xample: Access-Control-Allow-Methods: POST, GET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Access-Control-Expose-Headers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list of header names; 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xample: Access-Control-Expose-Headers: Content-Encoding, Kuma-Revision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6025050" cy="895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IV. Credentialed requests and wildcards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When responding to a credentialed request: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Access-Control-Allow-Methods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list of method names;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xample: Access-Control-Allow-Methods: POST, GET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server must not specify the * wildcard for the </a:t>
            </a: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Access-Control-Expose-Headers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response-header value, but must instead specify an explicit list of header names; 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xample: Access-Control-Expose-Headers: Content-Encoding, Kuma-Revision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70"/>
            <a:ext cx="18326553" cy="10035930"/>
          </a:xfrm>
          <a:custGeom>
            <a:avLst/>
            <a:gdLst/>
            <a:ahLst/>
            <a:cxnLst/>
            <a:rect r="r" b="b" t="t" l="l"/>
            <a:pathLst>
              <a:path h="10035930" w="18326553">
                <a:moveTo>
                  <a:pt x="0" y="0"/>
                </a:moveTo>
                <a:lnTo>
                  <a:pt x="18326553" y="0"/>
                </a:lnTo>
                <a:lnTo>
                  <a:pt x="18326553" y="10035930"/>
                </a:lnTo>
                <a:lnTo>
                  <a:pt x="0" y="1003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6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6646" y="4614862"/>
            <a:ext cx="1471326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Introduction CORS?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95331" y="-2896884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45749" y="8633165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70937" y="1241488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0" y="0"/>
                </a:lnTo>
                <a:lnTo>
                  <a:pt x="1360260" y="1536228"/>
                </a:lnTo>
                <a:lnTo>
                  <a:pt x="0" y="1536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2524" y="8243135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7" y="0"/>
                </a:lnTo>
                <a:lnTo>
                  <a:pt x="1330027" y="1298590"/>
                </a:lnTo>
                <a:lnTo>
                  <a:pt x="0" y="1298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32551" y="1122666"/>
            <a:ext cx="13623556" cy="476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Cross-Origin Resource Sharing (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 tooltip="https://developer.mozilla.org/en-US/docs/Glossary/CORS"/>
              </a:rPr>
              <a:t>CORS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an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 tooltip="https://developer.mozilla.org/en-US/docs/Glossary/HTTP"/>
              </a:rPr>
              <a:t>HTTP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-header based mechanism that allows a server to indicate any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 tooltip="https://developer.mozilla.org/en-US/docs/Glossary/Origin"/>
              </a:rPr>
              <a:t>origins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 than its own from which a browser should permit loading resources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160"/>
              </a:lnSpc>
            </a:pP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"origin" in this context is defined by three components: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Protocol: (HTTP or HTTPS)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(domain) -  (example.com)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Port: (port) - (8080)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70"/>
            <a:ext cx="18326553" cy="10035930"/>
          </a:xfrm>
          <a:custGeom>
            <a:avLst/>
            <a:gdLst/>
            <a:ahLst/>
            <a:cxnLst/>
            <a:rect r="r" b="b" t="t" l="l"/>
            <a:pathLst>
              <a:path h="10035930" w="18326553">
                <a:moveTo>
                  <a:pt x="0" y="0"/>
                </a:moveTo>
                <a:lnTo>
                  <a:pt x="18326553" y="0"/>
                </a:lnTo>
                <a:lnTo>
                  <a:pt x="18326553" y="10035930"/>
                </a:lnTo>
                <a:lnTo>
                  <a:pt x="0" y="1003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6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6646" y="4614862"/>
            <a:ext cx="1471326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Why is CORS Necessary?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95433" y="8740913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13829">
            <a:off x="15520621" y="1349235"/>
            <a:ext cx="1360261" cy="1536229"/>
          </a:xfrm>
          <a:custGeom>
            <a:avLst/>
            <a:gdLst/>
            <a:ahLst/>
            <a:cxnLst/>
            <a:rect r="r" b="b" t="t" l="l"/>
            <a:pathLst>
              <a:path h="1536229" w="1360261">
                <a:moveTo>
                  <a:pt x="0" y="0"/>
                </a:moveTo>
                <a:lnTo>
                  <a:pt x="1360261" y="0"/>
                </a:lnTo>
                <a:lnTo>
                  <a:pt x="1360261" y="1536229"/>
                </a:lnTo>
                <a:lnTo>
                  <a:pt x="0" y="153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208" y="8350882"/>
            <a:ext cx="1330028" cy="1298591"/>
          </a:xfrm>
          <a:custGeom>
            <a:avLst/>
            <a:gdLst/>
            <a:ahLst/>
            <a:cxnLst/>
            <a:rect r="r" b="b" t="t" l="l"/>
            <a:pathLst>
              <a:path h="1298591" w="1330028">
                <a:moveTo>
                  <a:pt x="0" y="0"/>
                </a:moveTo>
                <a:lnTo>
                  <a:pt x="1330028" y="0"/>
                </a:lnTo>
                <a:lnTo>
                  <a:pt x="1330028" y="1298591"/>
                </a:lnTo>
                <a:lnTo>
                  <a:pt x="0" y="1298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7061" y="1297089"/>
            <a:ext cx="13272446" cy="3992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When developing web applications, you often need to access data from other sources (APIs, external services, etc.). However, to protect users from attacks such as Cross-Site Request Forgery (CSRF), browsers do not allow one website to access resources from another website (this is called the Same-Origin Policy).</a:t>
            </a:r>
          </a:p>
          <a:p>
            <a:pPr algn="l">
              <a:lnSpc>
                <a:spcPts val="4160"/>
              </a:lnSpc>
            </a:pP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CORS allows the server to specify which origins are permitted to access its resources, thus helping to prevent attacks from outside.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70"/>
            <a:ext cx="18326553" cy="10035930"/>
          </a:xfrm>
          <a:custGeom>
            <a:avLst/>
            <a:gdLst/>
            <a:ahLst/>
            <a:cxnLst/>
            <a:rect r="r" b="b" t="t" l="l"/>
            <a:pathLst>
              <a:path h="10035930" w="18326553">
                <a:moveTo>
                  <a:pt x="0" y="0"/>
                </a:moveTo>
                <a:lnTo>
                  <a:pt x="18326553" y="0"/>
                </a:lnTo>
                <a:lnTo>
                  <a:pt x="18326553" y="10035930"/>
                </a:lnTo>
                <a:lnTo>
                  <a:pt x="0" y="1003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6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6646" y="4605337"/>
            <a:ext cx="1398057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19"/>
              </a:lnSpc>
              <a:spcBef>
                <a:spcPct val="0"/>
              </a:spcBef>
            </a:pPr>
            <a:r>
              <a:rPr lang="en-US" sz="7099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developer.mozilla.org/en-US/docs/Web/HTTP/CORS#examples_of_access_control_scenarios"/>
              </a:rPr>
              <a:t>Examples of access control scenarios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70"/>
            <a:ext cx="18326553" cy="10035930"/>
          </a:xfrm>
          <a:custGeom>
            <a:avLst/>
            <a:gdLst/>
            <a:ahLst/>
            <a:cxnLst/>
            <a:rect r="r" b="b" t="t" l="l"/>
            <a:pathLst>
              <a:path h="10035930" w="18326553">
                <a:moveTo>
                  <a:pt x="0" y="0"/>
                </a:moveTo>
                <a:lnTo>
                  <a:pt x="18326553" y="0"/>
                </a:lnTo>
                <a:lnTo>
                  <a:pt x="18326553" y="10035930"/>
                </a:lnTo>
                <a:lnTo>
                  <a:pt x="0" y="1003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6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45646" y="-2789136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61185"/>
            <a:ext cx="16884606" cy="649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0"/>
              </a:lnSpc>
            </a:pP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developer.mozilla.org/en-US/docs/Web/HTTP/CORS#examples_of_access_control_scenarios"/>
              </a:rPr>
              <a:t>. Simple Requests</a:t>
            </a:r>
          </a:p>
          <a:p>
            <a:pPr algn="l">
              <a:lnSpc>
                <a:spcPts val="8580"/>
              </a:lnSpc>
            </a:pP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2. Preflighted requests</a:t>
            </a:r>
          </a:p>
          <a:p>
            <a:pPr algn="l">
              <a:lnSpc>
                <a:spcPts val="8580"/>
              </a:lnSpc>
            </a:pP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3. </a:t>
            </a: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  <a:hlinkClick r:id="rId7" tooltip="https://developer.mozilla.org/en-US/docs/Web/HTTP/CORS#requests_with_credentials"/>
              </a:rPr>
              <a:t>Requests with credentials</a:t>
            </a:r>
          </a:p>
          <a:p>
            <a:pPr algn="l">
              <a:lnSpc>
                <a:spcPts val="8580"/>
              </a:lnSpc>
            </a:pP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4.Preflight requests and credentials</a:t>
            </a:r>
          </a:p>
          <a:p>
            <a:pPr algn="l">
              <a:lnSpc>
                <a:spcPts val="8580"/>
              </a:lnSpc>
            </a:pPr>
            <a:r>
              <a:rPr lang="en-US" sz="6600">
                <a:solidFill>
                  <a:srgbClr val="1C3249"/>
                </a:solidFill>
                <a:latin typeface="Open Sauce"/>
                <a:ea typeface="Open Sauce"/>
                <a:cs typeface="Open Sauce"/>
                <a:sym typeface="Open Sauce"/>
              </a:rPr>
              <a:t>5. Credentialed requests and wildcards</a:t>
            </a:r>
          </a:p>
          <a:p>
            <a:pPr algn="l" marL="0" indent="0" lvl="0">
              <a:lnSpc>
                <a:spcPts val="85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646" y="-2641474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4437"/>
            <a:ext cx="16988585" cy="908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9"/>
              </a:lnSpc>
            </a:pPr>
            <a:r>
              <a:rPr lang="en-US" sz="54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  <a:r>
              <a:rPr lang="en-US" b="true" sz="54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 Simple Requests</a:t>
            </a: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Simple requests are basic HTTP requests that don’t require a preflight check. These requests follow specific rules: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Allowed Methods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Only GET, HEAD, and POST methods are permitted.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Headers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Only specific headers can be manually set, such as Accept, 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4" tooltip="https://developer.mozilla.org/en-US/docs/Web/HTTP/Headers/Accept-Language"/>
              </a:rPr>
              <a:t>Accept-Language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Content-Type, 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5" tooltip="https://developer.mozilla.org/en-US/docs/Web/HTTP/Headers/Content-Language"/>
              </a:rPr>
              <a:t>Content-Language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developer.mozilla.org/en-US/docs/Web/HTTP/Headers/Range"/>
              </a:rPr>
              <a:t>Range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Content-Type Restrictions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The Content-Type can only be one of these types: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application/x-www-form-urlencoded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multipart/form-data</a:t>
            </a:r>
          </a:p>
          <a:p>
            <a:pPr algn="l" marL="1381761" indent="-460587" lvl="2">
              <a:lnSpc>
                <a:spcPts val="480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text/plain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 Special Event Listeners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For requests made with XMLHttpRequest, no event listeners should be registered on the upload property.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 ReadableStream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The request should not involve any ReadableStream objects.</a:t>
            </a:r>
          </a:p>
          <a:p>
            <a:pPr algn="ctr">
              <a:lnSpc>
                <a:spcPts val="5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DAFPYFn0UDs</dc:identifier>
  <dcterms:modified xsi:type="dcterms:W3CDTF">2011-08-01T06:04:30Z</dcterms:modified>
  <cp:revision>1</cp:revision>
  <dc:title>Bản sao của Orange and blue Illustrative Scrapbook Lesson Roadmap Presentation</dc:title>
</cp:coreProperties>
</file>