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12"/>
  </p:notesMasterIdLst>
  <p:sldIdLst>
    <p:sldId id="256" r:id="rId2"/>
    <p:sldId id="258" r:id="rId3"/>
    <p:sldId id="257" r:id="rId4"/>
    <p:sldId id="386" r:id="rId5"/>
    <p:sldId id="388" r:id="rId6"/>
    <p:sldId id="389" r:id="rId7"/>
    <p:sldId id="261" r:id="rId8"/>
    <p:sldId id="272" r:id="rId9"/>
    <p:sldId id="264" r:id="rId10"/>
    <p:sldId id="266" r:id="rId11"/>
  </p:sldIdLst>
  <p:sldSz cx="9144000" cy="5143500" type="screen16x9"/>
  <p:notesSz cx="6858000" cy="9144000"/>
  <p:embeddedFontLst>
    <p:embeddedFont>
      <p:font typeface="Candara" panose="020E0502030303020204" pitchFamily="34" charset="0"/>
      <p:regular r:id="rId13"/>
      <p:bold r:id="rId14"/>
      <p:italic r:id="rId15"/>
      <p:boldItalic r:id="rId16"/>
    </p:embeddedFont>
    <p:embeddedFont>
      <p:font typeface="Hammersmith One" panose="020B0604020202020204" charset="0"/>
      <p:regular r:id="rId17"/>
    </p:embeddedFont>
    <p:embeddedFont>
      <p:font typeface="Lato" panose="020B0604020202020204" charset="0"/>
      <p:regular r:id="rId18"/>
      <p:bold r:id="rId19"/>
      <p:italic r:id="rId20"/>
    </p:embeddedFont>
    <p:embeddedFont>
      <p:font typeface="Bungee" panose="020B0604020202020204" charset="0"/>
      <p:regular r:id="rId21"/>
    </p:embeddedFont>
    <p:embeddedFont>
      <p:font typeface="Ubuntu" panose="020B0604020202020204" charset="0"/>
      <p:regular r:id="rId22"/>
      <p:bold r:id="rId23"/>
      <p:italic r:id="rId24"/>
      <p:boldItalic r:id="rId25"/>
    </p:embeddedFont>
    <p:embeddedFont>
      <p:font typeface="Manjari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048756-303F-41EF-96D8-417C39990AF8}">
  <a:tblStyle styleId="{8F048756-303F-41EF-96D8-417C39990A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2F902B-AD1A-4E5D-94FD-2E4904514B4E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64989D4-C9AD-4F9A-A3BF-B10016A6A9B5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57EC62A-D72C-4C0D-9B0B-F0610AE9B6B6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BA3C65-379A-4519-87B2-5C815A303B57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1AD2C3-1FE2-40BB-84C8-B110D20C3725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c72ba98ae8_1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c72ba98ae8_1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124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131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705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c6a01074ef_0_17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c6a01074ef_0_17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slide" Target="../slides/slide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3" name="Google Shape;113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4" name="Google Shape;114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7" name="Google Shape;217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0" name="Google Shape;220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>
            <a:hlinkClick r:id="rId3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2" name="Google Shape;232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 ">
  <p:cSld name="CUSTOM_32_2_1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4" name="Google Shape;694;p27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7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7"/>
          <p:cNvSpPr/>
          <p:nvPr/>
        </p:nvSpPr>
        <p:spPr>
          <a:xfrm rot="-2187687">
            <a:off x="6997415" y="2824325"/>
            <a:ext cx="1938838" cy="3305612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57"/>
          <p:cNvSpPr/>
          <p:nvPr/>
        </p:nvSpPr>
        <p:spPr>
          <a:xfrm rot="1855510">
            <a:off x="2523490" y="1937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57"/>
          <p:cNvSpPr/>
          <p:nvPr/>
        </p:nvSpPr>
        <p:spPr>
          <a:xfrm rot="10800000" flipH="1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0" name="Google Shape;1280;p57"/>
          <p:cNvGrpSpPr/>
          <p:nvPr/>
        </p:nvGrpSpPr>
        <p:grpSpPr>
          <a:xfrm rot="10800000" flipH="1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1281" name="Google Shape;1281;p5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5" name="Google Shape;1315;p57"/>
          <p:cNvSpPr/>
          <p:nvPr/>
        </p:nvSpPr>
        <p:spPr>
          <a:xfrm rot="-7977683">
            <a:off x="6033949" y="548625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5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17" name="Google Shape;1317;p57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63"/>
          <p:cNvSpPr/>
          <p:nvPr/>
        </p:nvSpPr>
        <p:spPr>
          <a:xfrm rot="288678" flipH="1">
            <a:off x="-1270417" y="553336"/>
            <a:ext cx="4658411" cy="476518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63"/>
          <p:cNvSpPr/>
          <p:nvPr/>
        </p:nvSpPr>
        <p:spPr>
          <a:xfrm>
            <a:off x="1334050" y="1127073"/>
            <a:ext cx="1522302" cy="134279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4" name="Google Shape;1554;p63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555" name="Google Shape;1555;p6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8" name="Google Shape;1588;p63"/>
          <p:cNvSpPr/>
          <p:nvPr/>
        </p:nvSpPr>
        <p:spPr>
          <a:xfrm rot="-1848056" flipH="1">
            <a:off x="7756025" y="2517986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59" r:id="rId5"/>
    <p:sldLayoutId id="2147483673" r:id="rId6"/>
    <p:sldLayoutId id="2147483684" r:id="rId7"/>
    <p:sldLayoutId id="2147483703" r:id="rId8"/>
    <p:sldLayoutId id="2147483709" r:id="rId9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pdev.vn/blog/html-la-gi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83"/>
          <p:cNvSpPr txBox="1">
            <a:spLocks noGrp="1"/>
          </p:cNvSpPr>
          <p:nvPr>
            <p:ph type="ctrTitle"/>
          </p:nvPr>
        </p:nvSpPr>
        <p:spPr>
          <a:xfrm>
            <a:off x="350764" y="1147314"/>
            <a:ext cx="8156741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Báo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cáo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nhiệm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vụ 1 – 5 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06" name="Google Shape;2006;p83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 smtClean="0">
                <a:latin typeface="Lato" panose="020F0502020204030203" pitchFamily="34" charset="0"/>
                <a:cs typeface="Lato" panose="020F0502020204030203" pitchFamily="34" charset="0"/>
              </a:rPr>
              <a:t>Nhóm</a:t>
            </a:r>
            <a:r>
              <a:rPr lang="en-US" sz="2000" dirty="0" smtClean="0">
                <a:latin typeface="Lato" panose="020F0502020204030203" pitchFamily="34" charset="0"/>
                <a:cs typeface="Lato" panose="020F0502020204030203" pitchFamily="34" charset="0"/>
              </a:rPr>
              <a:t> 4 – 20 CN5</a:t>
            </a:r>
            <a:endParaRPr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47682" y="1140693"/>
            <a:ext cx="364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2"/>
                </a:solidFill>
                <a:latin typeface="Lato" panose="020F0502020204030203" pitchFamily="34" charset="0"/>
                <a:cs typeface="Lato" panose="020F0502020204030203" pitchFamily="34" charset="0"/>
              </a:rPr>
              <a:t>Giảng</a:t>
            </a:r>
            <a:r>
              <a:rPr lang="en-US" sz="2000" dirty="0" smtClean="0">
                <a:solidFill>
                  <a:schemeClr val="bg2"/>
                </a:solidFill>
                <a:latin typeface="Lato" panose="020F0502020204030203" pitchFamily="34" charset="0"/>
                <a:cs typeface="Lato" panose="020F0502020204030203" pitchFamily="34" charset="0"/>
              </a:rPr>
              <a:t> viên </a:t>
            </a:r>
            <a:r>
              <a:rPr lang="en-US" sz="2000" dirty="0" err="1" smtClean="0">
                <a:solidFill>
                  <a:schemeClr val="bg2"/>
                </a:solidFill>
                <a:latin typeface="Lato" panose="020F0502020204030203" pitchFamily="34" charset="0"/>
                <a:cs typeface="Lato" panose="020F0502020204030203" pitchFamily="34" charset="0"/>
              </a:rPr>
              <a:t>hướng</a:t>
            </a:r>
            <a:r>
              <a:rPr lang="en-US" sz="2000" dirty="0" smtClean="0">
                <a:solidFill>
                  <a:schemeClr val="bg2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Lato" panose="020F0502020204030203" pitchFamily="34" charset="0"/>
                <a:cs typeface="Lato" panose="020F0502020204030203" pitchFamily="34" charset="0"/>
              </a:rPr>
              <a:t>dẫn</a:t>
            </a:r>
            <a:r>
              <a:rPr lang="en-US" sz="2000" dirty="0" smtClean="0">
                <a:solidFill>
                  <a:schemeClr val="bg2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algn="ctr"/>
            <a:r>
              <a:rPr lang="en-US" sz="2000" dirty="0" err="1" smtClean="0">
                <a:solidFill>
                  <a:schemeClr val="bg2"/>
                </a:solidFill>
                <a:latin typeface="Lato" panose="020F0502020204030203" pitchFamily="34" charset="0"/>
                <a:cs typeface="Lato" panose="020F0502020204030203" pitchFamily="34" charset="0"/>
              </a:rPr>
              <a:t>Nguyễn</a:t>
            </a:r>
            <a:r>
              <a:rPr lang="en-US" sz="2000" dirty="0" smtClean="0">
                <a:solidFill>
                  <a:schemeClr val="bg2"/>
                </a:solidFill>
                <a:latin typeface="Lato" panose="020F0502020204030203" pitchFamily="34" charset="0"/>
                <a:cs typeface="Lato" panose="020F0502020204030203" pitchFamily="34" charset="0"/>
              </a:rPr>
              <a:t> Thị </a:t>
            </a:r>
            <a:r>
              <a:rPr lang="en-US" sz="2000" dirty="0" err="1" smtClean="0">
                <a:solidFill>
                  <a:schemeClr val="bg2"/>
                </a:solidFill>
                <a:latin typeface="Lato" panose="020F0502020204030203" pitchFamily="34" charset="0"/>
                <a:cs typeface="Lato" panose="020F0502020204030203" pitchFamily="34" charset="0"/>
              </a:rPr>
              <a:t>Hạnh</a:t>
            </a:r>
            <a:endParaRPr lang="en-US" sz="2000" dirty="0">
              <a:solidFill>
                <a:schemeClr val="bg2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7363" y="1917577"/>
            <a:ext cx="601018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Quản lý dự án: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Phân tích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400" b="1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Thiết </a:t>
            </a:r>
            <a:r>
              <a:rPr lang="vi-VN" sz="2400" b="1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kế: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Phát </a:t>
            </a:r>
            <a:r>
              <a:rPr lang="vi-VN" sz="2400" b="1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triển: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Quản </a:t>
            </a:r>
            <a:r>
              <a:rPr lang="vi-VN" sz="2400" b="1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lý chất lượng: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Quản </a:t>
            </a:r>
            <a:r>
              <a:rPr lang="vi-VN" sz="2400" b="1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lý 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tài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chính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,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tiến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độ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400" b="1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: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Hỗ </a:t>
            </a:r>
            <a:r>
              <a:rPr lang="vi-VN" sz="2400" b="1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trợ và bảo trì: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7363" y="781234"/>
            <a:ext cx="70133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  <a:latin typeface="Bungee" pitchFamily="2" charset="0"/>
              </a:rPr>
              <a:t>VAI TRÒ VÀ NHIỆM VỤ CÁC THÀNH VIÊN TRONG VIỆC PHÁT TRIỂN GỒM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85"/>
          <p:cNvSpPr txBox="1">
            <a:spLocks noGrp="1"/>
          </p:cNvSpPr>
          <p:nvPr>
            <p:ph type="title"/>
          </p:nvPr>
        </p:nvSpPr>
        <p:spPr>
          <a:xfrm>
            <a:off x="747351" y="427209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020" name="Google Shape;2020;p85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2081379" y="1277184"/>
            <a:ext cx="2777488" cy="531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 smtClean="0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Candara" panose="020E0502030303020204" pitchFamily="34" charset="0"/>
              </a:rPr>
              <a:t>Tổng quan HTML </a:t>
            </a:r>
            <a:endParaRPr sz="2400" dirty="0">
              <a:solidFill>
                <a:schemeClr val="bg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21" name="Google Shape;2021;p85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2081379" y="2430048"/>
            <a:ext cx="3270549" cy="526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 smtClean="0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Candara" panose="020E0502030303020204" pitchFamily="34" charset="0"/>
              </a:rPr>
              <a:t>Tổng quan javascript</a:t>
            </a:r>
            <a:endParaRPr sz="2400" dirty="0">
              <a:solidFill>
                <a:schemeClr val="bg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22" name="Google Shape;2022;p85">
            <a:hlinkClick r:id="rId4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2081379" y="1840153"/>
            <a:ext cx="2607159" cy="435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 smtClean="0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Candara" panose="020E0502030303020204" pitchFamily="34" charset="0"/>
              </a:rPr>
              <a:t>Tổng quan CSS </a:t>
            </a:r>
            <a:endParaRPr sz="2400" dirty="0">
              <a:solidFill>
                <a:schemeClr val="bg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23" name="Google Shape;2023;p85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2081379" y="2969621"/>
            <a:ext cx="3593279" cy="704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 smtClean="0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Candara" panose="020E0502030303020204" pitchFamily="34" charset="0"/>
              </a:rPr>
              <a:t>Xây dựng HTML Form</a:t>
            </a:r>
            <a:endParaRPr sz="2400" dirty="0">
              <a:solidFill>
                <a:schemeClr val="bg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26" name="Google Shape;2026;p85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1383846" y="134882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hlinkClick r:id="rId3" action="ppaction://hlinksldjump"/>
              </a:rPr>
              <a:t>01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27" name="Google Shape;2027;p85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1391771" y="2487404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hlinkClick r:id="" action="ppaction://noaction"/>
              </a:rPr>
              <a:t>03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28" name="Google Shape;2028;p85">
            <a:hlinkClick r:id="rId4" action="ppaction://hlinksldjump"/>
          </p:cNvPr>
          <p:cNvSpPr txBox="1">
            <a:spLocks noGrp="1"/>
          </p:cNvSpPr>
          <p:nvPr>
            <p:ph type="title" idx="14"/>
          </p:nvPr>
        </p:nvSpPr>
        <p:spPr>
          <a:xfrm>
            <a:off x="1391771" y="191539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hlinkClick r:id="rId4" action="ppaction://hlinksldjump"/>
              </a:rPr>
              <a:t>02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29" name="Google Shape;2029;p85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1383846" y="3061861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04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31" name="Google Shape;2031;p85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2081379" y="3565474"/>
            <a:ext cx="3853256" cy="478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 smtClean="0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Candara" panose="020E0502030303020204" pitchFamily="34" charset="0"/>
              </a:rPr>
              <a:t>Quy trình phát triển web</a:t>
            </a:r>
            <a:endParaRPr sz="2400" dirty="0">
              <a:solidFill>
                <a:schemeClr val="bg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34" name="Google Shape;2034;p85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1391771" y="363779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hlinkClick r:id="" action="ppaction://noaction"/>
              </a:rPr>
              <a:t>05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>
                    <a:lumMod val="75000"/>
                  </a:schemeClr>
                </a:solidFill>
              </a:rPr>
              <a:t>01</a:t>
            </a:r>
            <a:r>
              <a:rPr lang="en" dirty="0" smtClean="0"/>
              <a:t>. </a:t>
            </a:r>
            <a:r>
              <a:rPr lang="en" dirty="0" smtClean="0">
                <a:solidFill>
                  <a:schemeClr val="accent4">
                    <a:lumMod val="50000"/>
                  </a:schemeClr>
                </a:solidFill>
              </a:rPr>
              <a:t>Tổng quan về HTML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3293974" cy="353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</a:rPr>
              <a:t>Cấu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</a:rPr>
              <a:t>trúc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</a:rPr>
              <a:t>cơ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 bản </a:t>
            </a:r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</a:rPr>
              <a:t>một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 file html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266390" y="1734089"/>
            <a:ext cx="4400550" cy="2819400"/>
          </a:xfrm>
          <a:prstGeom prst="rect">
            <a:avLst/>
          </a:prstGeom>
        </p:spPr>
      </p:pic>
      <p:sp>
        <p:nvSpPr>
          <p:cNvPr id="9" name="Google Shape;2090;p92"/>
          <p:cNvSpPr txBox="1">
            <a:spLocks/>
          </p:cNvSpPr>
          <p:nvPr/>
        </p:nvSpPr>
        <p:spPr>
          <a:xfrm>
            <a:off x="1430990" y="2370842"/>
            <a:ext cx="6282019" cy="88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sz="5200" dirty="0" err="1" smtClean="0">
                <a:solidFill>
                  <a:schemeClr val="accent4">
                    <a:lumMod val="50000"/>
                  </a:schemeClr>
                </a:solidFill>
              </a:rPr>
              <a:t>Tổng</a:t>
            </a:r>
            <a:r>
              <a:rPr lang="en-US" sz="52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5200" dirty="0" err="1" smtClean="0">
                <a:solidFill>
                  <a:schemeClr val="accent4">
                    <a:lumMod val="50000"/>
                  </a:schemeClr>
                </a:solidFill>
              </a:rPr>
              <a:t>quan</a:t>
            </a:r>
            <a:r>
              <a:rPr lang="en-US" sz="5200" dirty="0" smtClean="0">
                <a:solidFill>
                  <a:schemeClr val="accent4">
                    <a:lumMod val="50000"/>
                  </a:schemeClr>
                </a:solidFill>
              </a:rPr>
              <a:t> HTML </a:t>
            </a:r>
            <a:endParaRPr lang="en-US" sz="5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Google Shape;2091;p92"/>
          <p:cNvSpPr txBox="1">
            <a:spLocks/>
          </p:cNvSpPr>
          <p:nvPr/>
        </p:nvSpPr>
        <p:spPr>
          <a:xfrm>
            <a:off x="1913965" y="1292543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800" dirty="0" smtClean="0">
                <a:solidFill>
                  <a:schemeClr val="accent3">
                    <a:lumMod val="75000"/>
                  </a:schemeClr>
                </a:solidFill>
                <a:latin typeface="Hammersmith One" panose="020B0604020202020204" charset="0"/>
              </a:rPr>
              <a:t>01</a:t>
            </a:r>
            <a:endParaRPr lang="en" sz="6800" dirty="0">
              <a:solidFill>
                <a:schemeClr val="accent3">
                  <a:lumMod val="75000"/>
                </a:schemeClr>
              </a:solidFill>
              <a:latin typeface="Hammersmith One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3016" y="1211760"/>
            <a:ext cx="752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 smtClean="0">
                <a:solidFill>
                  <a:schemeClr val="accent3">
                    <a:lumMod val="75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Khái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niệm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b="1" i="1" dirty="0" smtClean="0">
                <a:latin typeface="Manjari" panose="020B0604020202020204" charset="0"/>
                <a:cs typeface="Manjari" panose="020B0604020202020204" charset="0"/>
              </a:rPr>
              <a:t>: HTML </a:t>
            </a:r>
            <a:r>
              <a:rPr lang="en-US" sz="1800" b="1" i="1" dirty="0">
                <a:latin typeface="Manjari" panose="020B0604020202020204" charset="0"/>
                <a:cs typeface="Manjari" panose="020B0604020202020204" charset="0"/>
              </a:rPr>
              <a:t>viết tắt của Hypertext Markup Language là </a:t>
            </a:r>
            <a:r>
              <a:rPr lang="en-US" sz="1800" b="1" i="1" dirty="0" err="1">
                <a:latin typeface="Manjari" panose="020B0604020202020204" charset="0"/>
                <a:cs typeface="Manjari" panose="020B0604020202020204" charset="0"/>
              </a:rPr>
              <a:t>ngôn</a:t>
            </a:r>
            <a:r>
              <a:rPr lang="en-US" sz="1800" b="1" i="1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b="1" i="1" dirty="0" err="1">
                <a:latin typeface="Manjari" panose="020B0604020202020204" charset="0"/>
                <a:cs typeface="Manjari" panose="020B0604020202020204" charset="0"/>
              </a:rPr>
              <a:t>ngữ</a:t>
            </a:r>
            <a:r>
              <a:rPr lang="en-US" sz="1800" b="1" i="1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b="1" i="1" dirty="0" err="1">
                <a:latin typeface="Manjari" panose="020B0604020202020204" charset="0"/>
                <a:cs typeface="Manjari" panose="020B0604020202020204" charset="0"/>
              </a:rPr>
              <a:t>lập</a:t>
            </a:r>
            <a:r>
              <a:rPr lang="en-US" sz="1800" b="1" i="1" dirty="0">
                <a:latin typeface="Manjari" panose="020B0604020202020204" charset="0"/>
                <a:cs typeface="Manjari" panose="020B0604020202020204" charset="0"/>
              </a:rPr>
              <a:t> trình </a:t>
            </a:r>
            <a:r>
              <a:rPr lang="en-US" sz="1800" b="1" i="1" dirty="0" err="1">
                <a:latin typeface="Manjari" panose="020B0604020202020204" charset="0"/>
                <a:cs typeface="Manjari" panose="020B0604020202020204" charset="0"/>
              </a:rPr>
              <a:t>dùng</a:t>
            </a:r>
            <a:r>
              <a:rPr lang="en-US" sz="1800" b="1" i="1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b="1" i="1" dirty="0" err="1">
                <a:latin typeface="Manjari" panose="020B0604020202020204" charset="0"/>
                <a:cs typeface="Manjari" panose="020B0604020202020204" charset="0"/>
              </a:rPr>
              <a:t>để</a:t>
            </a:r>
            <a:r>
              <a:rPr lang="en-US" sz="1800" b="1" i="1" dirty="0">
                <a:latin typeface="Manjari" panose="020B0604020202020204" charset="0"/>
                <a:cs typeface="Manjari" panose="020B0604020202020204" charset="0"/>
              </a:rPr>
              <a:t> xây dựng </a:t>
            </a:r>
            <a:r>
              <a:rPr lang="en-US" sz="1800" b="1" i="1" dirty="0" err="1">
                <a:latin typeface="Manjari" panose="020B0604020202020204" charset="0"/>
                <a:cs typeface="Manjari" panose="020B0604020202020204" charset="0"/>
              </a:rPr>
              <a:t>và</a:t>
            </a:r>
            <a:r>
              <a:rPr lang="en-US" sz="1800" b="1" i="1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b="1" i="1" dirty="0" err="1">
                <a:latin typeface="Manjari" panose="020B0604020202020204" charset="0"/>
                <a:cs typeface="Manjari" panose="020B0604020202020204" charset="0"/>
              </a:rPr>
              <a:t>cấu</a:t>
            </a:r>
            <a:r>
              <a:rPr lang="en-US" sz="1800" b="1" i="1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b="1" i="1" dirty="0" err="1">
                <a:latin typeface="Manjari" panose="020B0604020202020204" charset="0"/>
                <a:cs typeface="Manjari" panose="020B0604020202020204" charset="0"/>
              </a:rPr>
              <a:t>trúc</a:t>
            </a:r>
            <a:r>
              <a:rPr lang="en-US" sz="1800" b="1" i="1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b="1" i="1" dirty="0" err="1">
                <a:latin typeface="Manjari" panose="020B0604020202020204" charset="0"/>
                <a:cs typeface="Manjari" panose="020B0604020202020204" charset="0"/>
              </a:rPr>
              <a:t>lại</a:t>
            </a:r>
            <a:r>
              <a:rPr lang="en-US" sz="1800" b="1" i="1" dirty="0">
                <a:latin typeface="Manjari" panose="020B0604020202020204" charset="0"/>
                <a:cs typeface="Manjari" panose="020B0604020202020204" charset="0"/>
              </a:rPr>
              <a:t> các </a:t>
            </a:r>
            <a:r>
              <a:rPr lang="en-US" sz="1800" b="1" i="1" dirty="0" err="1">
                <a:latin typeface="Manjari" panose="020B0604020202020204" charset="0"/>
                <a:cs typeface="Manjari" panose="020B0604020202020204" charset="0"/>
              </a:rPr>
              <a:t>thành</a:t>
            </a:r>
            <a:r>
              <a:rPr lang="en-US" sz="1800" b="1" i="1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b="1" i="1" dirty="0" err="1">
                <a:latin typeface="Manjari" panose="020B0604020202020204" charset="0"/>
                <a:cs typeface="Manjari" panose="020B0604020202020204" charset="0"/>
              </a:rPr>
              <a:t>phần</a:t>
            </a:r>
            <a:r>
              <a:rPr lang="en-US" sz="1800" b="1" i="1" dirty="0">
                <a:latin typeface="Manjari" panose="020B0604020202020204" charset="0"/>
                <a:cs typeface="Manjari" panose="020B0604020202020204" charset="0"/>
              </a:rPr>
              <a:t> có </a:t>
            </a:r>
            <a:r>
              <a:rPr lang="en-US" sz="1800" b="1" i="1" dirty="0" err="1">
                <a:latin typeface="Manjari" panose="020B0604020202020204" charset="0"/>
                <a:cs typeface="Manjari" panose="020B0604020202020204" charset="0"/>
              </a:rPr>
              <a:t>trong</a:t>
            </a:r>
            <a:r>
              <a:rPr lang="en-US" sz="1800" b="1" i="1" dirty="0">
                <a:latin typeface="Manjari" panose="020B0604020202020204" charset="0"/>
                <a:cs typeface="Manjari" panose="020B0604020202020204" charset="0"/>
              </a:rPr>
              <a:t> Website</a:t>
            </a:r>
            <a:endParaRPr lang="en-US" sz="1800" dirty="0">
              <a:latin typeface="Manjari" panose="020B0604020202020204" charset="0"/>
              <a:cs typeface="Manjari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19753E-6 L 0.00243 -0.2188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1095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93827E-6 L 0.00122 -0.4089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2" grpId="0"/>
      <p:bldP spid="7" grpId="0" build="p"/>
      <p:bldP spid="9" grpId="0"/>
      <p:bldP spid="9" grpId="1"/>
      <p:bldP spid="9" grpId="2"/>
      <p:bldP spid="10" grpId="0"/>
      <p:bldP spid="10" grpId="1"/>
      <p:bldP spid="10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1052197" y="999240"/>
            <a:ext cx="4891731" cy="3965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</a:rPr>
              <a:t>Cấu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</a:rPr>
              <a:t>trúc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</a:rPr>
              <a:t>cơ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bản 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</a:rPr>
              <a:t>một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file 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</a:rPr>
              <a:t>css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0" lvl="0" indent="0">
              <a:buNone/>
            </a:pPr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Bộ chọn (Selector): 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là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mẫu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để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chọn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phần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tử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HTML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mà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bạn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muốn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định nghĩa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phong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 smtClean="0">
                <a:latin typeface="Lato" panose="020F0502020204030203" pitchFamily="34" charset="0"/>
                <a:cs typeface="Lato" panose="020F0502020204030203" pitchFamily="34" charset="0"/>
              </a:rPr>
              <a:t>cách</a:t>
            </a:r>
            <a:endParaRPr lang="en-US" sz="2000" dirty="0" smtClean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>
              <a:buNone/>
            </a:pPr>
            <a:r>
              <a:rPr lang="en-US" sz="2000" b="1" dirty="0" err="1">
                <a:latin typeface="Lato" panose="020F0502020204030203" pitchFamily="34" charset="0"/>
                <a:cs typeface="Lato" panose="020F0502020204030203" pitchFamily="34" charset="0"/>
              </a:rPr>
              <a:t>Khai</a:t>
            </a:r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1" dirty="0" err="1">
                <a:latin typeface="Lato" panose="020F0502020204030203" pitchFamily="34" charset="0"/>
                <a:cs typeface="Lato" panose="020F0502020204030203" pitchFamily="34" charset="0"/>
              </a:rPr>
              <a:t>báo</a:t>
            </a:r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 (Declaration)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Khối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khai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báo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chứa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một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hoặc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nhiều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khai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báo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phân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tách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với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nhau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bằng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các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dấu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chấm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 smtClean="0">
                <a:latin typeface="Lato" panose="020F0502020204030203" pitchFamily="34" charset="0"/>
                <a:cs typeface="Lato" panose="020F0502020204030203" pitchFamily="34" charset="0"/>
              </a:rPr>
              <a:t>phẩy</a:t>
            </a:r>
            <a:endParaRPr lang="en-US" sz="2000" dirty="0" smtClean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>
              <a:buNone/>
            </a:pPr>
            <a:r>
              <a:rPr lang="en-US" sz="2000" b="1" dirty="0" err="1">
                <a:latin typeface="Lato" panose="020F0502020204030203" pitchFamily="34" charset="0"/>
                <a:cs typeface="Lato" panose="020F0502020204030203" pitchFamily="34" charset="0"/>
              </a:rPr>
              <a:t>Thuộc</a:t>
            </a:r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1" dirty="0" err="1">
                <a:latin typeface="Lato" panose="020F0502020204030203" pitchFamily="34" charset="0"/>
                <a:cs typeface="Lato" panose="020F0502020204030203" pitchFamily="34" charset="0"/>
              </a:rPr>
              <a:t>tính</a:t>
            </a:r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 (Properties):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 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Những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cách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mà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bạn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có thể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tạo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kiểu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cho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một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phần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tử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smtClean="0">
                <a:latin typeface="Lato" panose="020F0502020204030203" pitchFamily="34" charset="0"/>
                <a:cs typeface="Lato" panose="020F0502020204030203" pitchFamily="34" charset="0"/>
              </a:rPr>
              <a:t>HTML</a:t>
            </a:r>
          </a:p>
          <a:p>
            <a:pPr marL="0" lvl="0" indent="0">
              <a:buNone/>
            </a:pPr>
            <a:r>
              <a:rPr lang="en-US" sz="2000" b="1" dirty="0" err="1">
                <a:latin typeface="Lato" panose="020F0502020204030203" pitchFamily="34" charset="0"/>
                <a:cs typeface="Lato" panose="020F0502020204030203" pitchFamily="34" charset="0"/>
              </a:rPr>
              <a:t>Giá</a:t>
            </a:r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 trị </a:t>
            </a:r>
            <a:r>
              <a:rPr lang="en-US" sz="2000" b="1" dirty="0" err="1">
                <a:latin typeface="Lato" panose="020F0502020204030203" pitchFamily="34" charset="0"/>
                <a:cs typeface="Lato" panose="020F0502020204030203" pitchFamily="34" charset="0"/>
              </a:rPr>
              <a:t>thuộc</a:t>
            </a:r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1" dirty="0" err="1">
                <a:latin typeface="Lato" panose="020F0502020204030203" pitchFamily="34" charset="0"/>
                <a:cs typeface="Lato" panose="020F0502020204030203" pitchFamily="34" charset="0"/>
              </a:rPr>
              <a:t>tính</a:t>
            </a:r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: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 Ở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bên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phải của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thuộc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tính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sau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dấu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hai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chấm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(:)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2090;p92"/>
          <p:cNvSpPr txBox="1">
            <a:spLocks/>
          </p:cNvSpPr>
          <p:nvPr/>
        </p:nvSpPr>
        <p:spPr>
          <a:xfrm>
            <a:off x="-5442839" y="179681"/>
            <a:ext cx="6282019" cy="88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sz="5200" dirty="0" err="1" smtClean="0">
                <a:solidFill>
                  <a:schemeClr val="accent4">
                    <a:lumMod val="50000"/>
                  </a:schemeClr>
                </a:solidFill>
              </a:rPr>
              <a:t>Tổng</a:t>
            </a:r>
            <a:r>
              <a:rPr lang="en-US" sz="52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5200" dirty="0" err="1" smtClean="0">
                <a:solidFill>
                  <a:schemeClr val="accent4">
                    <a:lumMod val="50000"/>
                  </a:schemeClr>
                </a:solidFill>
              </a:rPr>
              <a:t>quan</a:t>
            </a:r>
            <a:r>
              <a:rPr lang="en-US" sz="5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5200" dirty="0" err="1" smtClean="0">
                <a:solidFill>
                  <a:schemeClr val="accent4">
                    <a:lumMod val="50000"/>
                  </a:schemeClr>
                </a:solidFill>
              </a:rPr>
              <a:t>css</a:t>
            </a:r>
            <a:r>
              <a:rPr lang="en-US" sz="52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US" sz="5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Google Shape;2091;p92"/>
          <p:cNvSpPr txBox="1">
            <a:spLocks/>
          </p:cNvSpPr>
          <p:nvPr/>
        </p:nvSpPr>
        <p:spPr>
          <a:xfrm>
            <a:off x="-1412368" y="65570"/>
            <a:ext cx="1349828" cy="11124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5400" dirty="0" smtClean="0">
                <a:solidFill>
                  <a:schemeClr val="accent3">
                    <a:lumMod val="75000"/>
                  </a:schemeClr>
                </a:solidFill>
                <a:latin typeface="Hammersmith One" panose="020B0604020202020204" charset="0"/>
              </a:rPr>
              <a:t>02.</a:t>
            </a:r>
            <a:endParaRPr lang="en" sz="5400" dirty="0">
              <a:solidFill>
                <a:schemeClr val="accent3">
                  <a:lumMod val="75000"/>
                </a:schemeClr>
              </a:solidFill>
              <a:latin typeface="Hammersmith One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164" y="1315461"/>
            <a:ext cx="7521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3">
                    <a:lumMod val="75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Khái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niệm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2000" b="1" i="1" dirty="0" smtClean="0">
                <a:latin typeface="Manjari" panose="020B0604020202020204" charset="0"/>
                <a:cs typeface="Manjari" panose="020B0604020202020204" charset="0"/>
              </a:rPr>
              <a:t>: </a:t>
            </a:r>
            <a:r>
              <a:rPr lang="vi-VN" sz="2000" b="1" i="1" dirty="0">
                <a:cs typeface="Manjari" panose="020B0604020202020204" charset="0"/>
              </a:rPr>
              <a:t>CSS</a:t>
            </a:r>
            <a:r>
              <a:rPr lang="vi-VN" sz="2000" i="1" dirty="0">
                <a:cs typeface="Manjari" panose="020B0604020202020204" charset="0"/>
              </a:rPr>
              <a:t> là chữ viết </a:t>
            </a:r>
            <a:r>
              <a:rPr lang="vi-VN" sz="2000" i="1" dirty="0" smtClean="0">
                <a:cs typeface="Manjari" panose="020B0604020202020204" charset="0"/>
              </a:rPr>
              <a:t>tắt </a:t>
            </a:r>
            <a:r>
              <a:rPr lang="vi-VN" sz="2000" i="1" dirty="0">
                <a:cs typeface="Manjari" panose="020B0604020202020204" charset="0"/>
              </a:rPr>
              <a:t>của Cascading Style Sheets, nó là một ngôn ngữ được sử dụng để </a:t>
            </a:r>
            <a:r>
              <a:rPr lang="vi-VN" sz="2000" b="1" i="1" dirty="0">
                <a:cs typeface="Manjari" panose="020B0604020202020204" charset="0"/>
              </a:rPr>
              <a:t>tìm và định dạng</a:t>
            </a:r>
            <a:r>
              <a:rPr lang="vi-VN" sz="2000" i="1" dirty="0">
                <a:cs typeface="Manjari" panose="020B0604020202020204" charset="0"/>
              </a:rPr>
              <a:t> lại các phần tử được tạo ra bởi các ngôn ngữ đánh dấu (</a:t>
            </a:r>
            <a:r>
              <a:rPr lang="vi-VN" sz="2000" i="1" dirty="0">
                <a:cs typeface="Manjari" panose="020B0604020202020204" charset="0"/>
                <a:hlinkClick r:id="rId3"/>
              </a:rPr>
              <a:t>HTML</a:t>
            </a:r>
            <a:r>
              <a:rPr lang="vi-VN" sz="2000" i="1" dirty="0">
                <a:cs typeface="Manjari" panose="020B0604020202020204" charset="0"/>
              </a:rPr>
              <a:t>)</a:t>
            </a:r>
            <a:endParaRPr lang="en-US" sz="2000" i="1" dirty="0">
              <a:latin typeface="Manjari" panose="020B0604020202020204" charset="0"/>
              <a:cs typeface="Manjari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076" y="517754"/>
            <a:ext cx="2124847" cy="444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0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9.87654E-7 L 0.2198 -0.004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-2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9.87654E-7 L 0.71841 9.87654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90;p92"/>
          <p:cNvSpPr txBox="1">
            <a:spLocks/>
          </p:cNvSpPr>
          <p:nvPr/>
        </p:nvSpPr>
        <p:spPr>
          <a:xfrm>
            <a:off x="1052197" y="-1322083"/>
            <a:ext cx="6869866" cy="132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sz="5200" dirty="0" err="1" smtClean="0">
                <a:solidFill>
                  <a:schemeClr val="accent4">
                    <a:lumMod val="50000"/>
                  </a:schemeClr>
                </a:solidFill>
              </a:rPr>
              <a:t>Tổng</a:t>
            </a:r>
            <a:r>
              <a:rPr lang="en-US" sz="52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5200" dirty="0" err="1" smtClean="0">
                <a:solidFill>
                  <a:schemeClr val="accent4">
                    <a:lumMod val="50000"/>
                  </a:schemeClr>
                </a:solidFill>
              </a:rPr>
              <a:t>quan</a:t>
            </a:r>
            <a:r>
              <a:rPr lang="en-US" sz="5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5200" dirty="0" err="1" smtClean="0">
                <a:solidFill>
                  <a:schemeClr val="accent4">
                    <a:lumMod val="50000"/>
                  </a:schemeClr>
                </a:solidFill>
              </a:rPr>
              <a:t>javascript</a:t>
            </a:r>
            <a:r>
              <a:rPr lang="en-US" sz="52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US" sz="5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Google Shape;2091;p92"/>
          <p:cNvSpPr txBox="1">
            <a:spLocks/>
          </p:cNvSpPr>
          <p:nvPr/>
        </p:nvSpPr>
        <p:spPr>
          <a:xfrm>
            <a:off x="-1412368" y="65570"/>
            <a:ext cx="1349828" cy="11124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5400" dirty="0" smtClean="0">
                <a:solidFill>
                  <a:schemeClr val="accent3">
                    <a:lumMod val="75000"/>
                  </a:schemeClr>
                </a:solidFill>
                <a:latin typeface="Hammersmith One" panose="020B0604020202020204" charset="0"/>
              </a:rPr>
              <a:t>03.</a:t>
            </a:r>
            <a:endParaRPr lang="en" sz="5400" dirty="0">
              <a:solidFill>
                <a:schemeClr val="accent3">
                  <a:lumMod val="75000"/>
                </a:schemeClr>
              </a:solidFill>
              <a:latin typeface="Hammersmith One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9790" y="1330384"/>
            <a:ext cx="78615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b="1" dirty="0" err="1" smtClean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Khái</a:t>
            </a:r>
            <a:r>
              <a:rPr lang="en-US" sz="2100" b="1" dirty="0" smtClean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b="1" dirty="0" err="1" smtClean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niệm</a:t>
            </a:r>
            <a:r>
              <a:rPr lang="en-US" sz="2100" b="1" dirty="0" smtClean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b="1" i="1" dirty="0" smtClean="0">
                <a:latin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vi-VN" sz="2100" dirty="0">
                <a:latin typeface="Lato" panose="020F0502020204030203" pitchFamily="34" charset="0"/>
                <a:cs typeface="Lato" panose="020F0502020204030203" pitchFamily="34" charset="0"/>
              </a:rPr>
              <a:t>Javascript là ngôn ngữ lập trình web và có thể thêm mới và update cả HTML và CSS. </a:t>
            </a:r>
            <a:r>
              <a:rPr lang="en-US" sz="2100" dirty="0" err="1" smtClean="0">
                <a:latin typeface="Lato" panose="020F0502020204030203" pitchFamily="34" charset="0"/>
                <a:cs typeface="Lato" panose="020F0502020204030203" pitchFamily="34" charset="0"/>
              </a:rPr>
              <a:t>Nó</a:t>
            </a:r>
            <a:r>
              <a:rPr lang="en-US" sz="2100" dirty="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dirty="0" err="1" smtClean="0">
                <a:latin typeface="Lato" panose="020F0502020204030203" pitchFamily="34" charset="0"/>
                <a:cs typeface="Lato" panose="020F0502020204030203" pitchFamily="34" charset="0"/>
              </a:rPr>
              <a:t>bao</a:t>
            </a:r>
            <a:r>
              <a:rPr lang="en-US" sz="2100" dirty="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dirty="0" err="1" smtClean="0">
                <a:latin typeface="Lato" panose="020F0502020204030203" pitchFamily="34" charset="0"/>
                <a:cs typeface="Lato" panose="020F0502020204030203" pitchFamily="34" charset="0"/>
              </a:rPr>
              <a:t>gồm</a:t>
            </a:r>
            <a:r>
              <a:rPr lang="en-US" sz="2100" dirty="0" smtClean="0">
                <a:latin typeface="Lato" panose="020F0502020204030203" pitchFamily="34" charset="0"/>
                <a:cs typeface="Lato" panose="020F0502020204030203" pitchFamily="34" charset="0"/>
              </a:rPr>
              <a:t> các </a:t>
            </a:r>
            <a:r>
              <a:rPr lang="en-US" sz="2100" dirty="0" err="1" smtClean="0">
                <a:latin typeface="Lato" panose="020F0502020204030203" pitchFamily="34" charset="0"/>
                <a:cs typeface="Lato" panose="020F0502020204030203" pitchFamily="34" charset="0"/>
              </a:rPr>
              <a:t>hàm</a:t>
            </a:r>
            <a:r>
              <a:rPr lang="en-US" sz="2100" dirty="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dirty="0" err="1" smtClean="0">
                <a:latin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100" dirty="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dirty="0" err="1" smtClean="0">
                <a:latin typeface="Lato" panose="020F0502020204030203" pitchFamily="34" charset="0"/>
                <a:cs typeface="Lato" panose="020F0502020204030203" pitchFamily="34" charset="0"/>
              </a:rPr>
              <a:t>biến</a:t>
            </a:r>
            <a:endParaRPr lang="en-US" sz="21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568" y="2115214"/>
            <a:ext cx="4169503" cy="293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6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9.87654E-7 L 0.16511 9.87654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4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93827E-6 L 0.00105 0.251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5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446869" y="1280925"/>
            <a:ext cx="6517430" cy="4164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</a:rPr>
              <a:t>Cấu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</a:rPr>
              <a:t>trúc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</a:rPr>
              <a:t>cơ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bản 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</a:rPr>
              <a:t>một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form html :</a:t>
            </a:r>
          </a:p>
          <a:p>
            <a:pPr marL="0" lvl="0" indent="0">
              <a:buNone/>
            </a:pPr>
            <a:r>
              <a:rPr lang="vi-VN" sz="2000" b="1" dirty="0">
                <a:latin typeface="Lato" panose="020F0502020204030203" pitchFamily="34" charset="0"/>
                <a:cs typeface="Lato" panose="020F0502020204030203" pitchFamily="34" charset="0"/>
              </a:rPr>
              <a:t>Cấu trúc form</a:t>
            </a:r>
          </a:p>
          <a:p>
            <a:pPr marL="0" lvl="0" indent="0">
              <a:buNone/>
            </a:pPr>
            <a:r>
              <a:rPr lang="vi-VN" sz="2000" b="1" dirty="0">
                <a:latin typeface="Lato" panose="020F0502020204030203" pitchFamily="34" charset="0"/>
                <a:cs typeface="Lato" panose="020F0502020204030203" pitchFamily="34" charset="0"/>
              </a:rPr>
              <a:t>&lt;form action="process.php" method="get"&gt;</a:t>
            </a:r>
          </a:p>
          <a:p>
            <a:pPr marL="0" lvl="0" indent="0">
              <a:buNone/>
            </a:pPr>
            <a:r>
              <a:rPr lang="vi-VN" sz="2000" b="1" dirty="0">
                <a:latin typeface="Lato" panose="020F0502020204030203" pitchFamily="34" charset="0"/>
                <a:cs typeface="Lato" panose="020F0502020204030203" pitchFamily="34" charset="0"/>
              </a:rPr>
              <a:t>    &lt;!--Các phần tử form--&gt;</a:t>
            </a:r>
          </a:p>
          <a:p>
            <a:pPr marL="0" lvl="0" indent="0">
              <a:buNone/>
            </a:pPr>
            <a:r>
              <a:rPr lang="vi-VN" sz="2000" b="1" dirty="0">
                <a:latin typeface="Lato" panose="020F0502020204030203" pitchFamily="34" charset="0"/>
                <a:cs typeface="Lato" panose="020F0502020204030203" pitchFamily="34" charset="0"/>
              </a:rPr>
              <a:t>&lt;/form&gt;</a:t>
            </a:r>
          </a:p>
          <a:p>
            <a:pPr marL="0" lvl="0" indent="0">
              <a:buNone/>
            </a:pPr>
            <a:r>
              <a:rPr lang="vi-VN" sz="2000" b="1" dirty="0">
                <a:latin typeface="Lato" panose="020F0502020204030203" pitchFamily="34" charset="0"/>
                <a:cs typeface="Lato" panose="020F0502020204030203" pitchFamily="34" charset="0"/>
              </a:rPr>
              <a:t>Trong đó</a:t>
            </a:r>
            <a:r>
              <a:rPr lang="vi-VN" sz="2000" b="1" dirty="0" smtClean="0">
                <a:latin typeface="Lato" panose="020F0502020204030203" pitchFamily="34" charset="0"/>
                <a:cs typeface="Lato" panose="020F0502020204030203" pitchFamily="34" charset="0"/>
              </a:rPr>
              <a:t>:</a:t>
            </a:r>
            <a:endParaRPr lang="vi-VN" sz="2000" b="1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>
              <a:buNone/>
            </a:pPr>
            <a:r>
              <a:rPr lang="vi-VN" sz="2000" b="1" dirty="0">
                <a:latin typeface="Lato" panose="020F0502020204030203" pitchFamily="34" charset="0"/>
                <a:cs typeface="Lato" panose="020F0502020204030203" pitchFamily="34" charset="0"/>
              </a:rPr>
              <a:t>&lt;form&gt; ... &lt;/form&gt;: Thẻ khai báo một form.</a:t>
            </a:r>
          </a:p>
          <a:p>
            <a:pPr marL="0" lvl="0" indent="0">
              <a:buNone/>
            </a:pPr>
            <a:r>
              <a:rPr lang="vi-VN" sz="2000" b="1" dirty="0">
                <a:latin typeface="Lato" panose="020F0502020204030203" pitchFamily="34" charset="0"/>
                <a:cs typeface="Lato" panose="020F0502020204030203" pitchFamily="34" charset="0"/>
              </a:rPr>
              <a:t>action: Thuộc tính khai báo đường dẫn xử lý dữ liệu sau khi người dùng submit form.</a:t>
            </a:r>
          </a:p>
          <a:p>
            <a:pPr marL="0" lvl="0" indent="0">
              <a:buNone/>
            </a:pPr>
            <a:r>
              <a:rPr lang="vi-VN" sz="2000" b="1" dirty="0">
                <a:latin typeface="Lato" panose="020F0502020204030203" pitchFamily="34" charset="0"/>
                <a:cs typeface="Lato" panose="020F0502020204030203" pitchFamily="34" charset="0"/>
              </a:rPr>
              <a:t>method: Thuộc tính khai báo phương thức xử lý dữ liệu bao gồm POST và GET.</a:t>
            </a:r>
            <a:endParaRPr dirty="0"/>
          </a:p>
        </p:txBody>
      </p:sp>
      <p:sp>
        <p:nvSpPr>
          <p:cNvPr id="9" name="Google Shape;2090;p92"/>
          <p:cNvSpPr txBox="1">
            <a:spLocks/>
          </p:cNvSpPr>
          <p:nvPr/>
        </p:nvSpPr>
        <p:spPr>
          <a:xfrm>
            <a:off x="-5442839" y="179681"/>
            <a:ext cx="6282019" cy="88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sz="5200" dirty="0" smtClean="0">
                <a:solidFill>
                  <a:schemeClr val="accent4">
                    <a:lumMod val="50000"/>
                  </a:schemeClr>
                </a:solidFill>
              </a:rPr>
              <a:t>HTML Form </a:t>
            </a:r>
            <a:endParaRPr lang="en-US" sz="5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Google Shape;2091;p92"/>
          <p:cNvSpPr txBox="1">
            <a:spLocks/>
          </p:cNvSpPr>
          <p:nvPr/>
        </p:nvSpPr>
        <p:spPr>
          <a:xfrm>
            <a:off x="-1412368" y="65570"/>
            <a:ext cx="1349828" cy="11124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5400" dirty="0" smtClean="0">
                <a:solidFill>
                  <a:schemeClr val="accent3">
                    <a:lumMod val="75000"/>
                  </a:schemeClr>
                </a:solidFill>
                <a:latin typeface="Hammersmith One" panose="020B0604020202020204" charset="0"/>
              </a:rPr>
              <a:t>04.</a:t>
            </a:r>
            <a:endParaRPr lang="en" sz="5400" dirty="0">
              <a:solidFill>
                <a:schemeClr val="accent3">
                  <a:lumMod val="75000"/>
                </a:schemeClr>
              </a:solidFill>
              <a:latin typeface="Hammersmith One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6869" y="1315461"/>
            <a:ext cx="7521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chemeClr val="accent4">
                    <a:lumMod val="75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Form html là một công cụ rất hữu ích trong website giúp người dùng có thể tương tác với hệ thống bằng cách nhập liệu form và gửi lên server.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Manjari" panose="020B0604020202020204" charset="0"/>
              <a:cs typeface="Manjari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6869" y="1315461"/>
            <a:ext cx="60410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</a:rPr>
              <a:t>Những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</a:rPr>
              <a:t>phần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</a:rPr>
              <a:t>tử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 hay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</a:rPr>
              <a:t>gặp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</a:rPr>
              <a:t>trong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 html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b="1" dirty="0" smtClean="0">
                <a:solidFill>
                  <a:schemeClr val="bg2">
                    <a:lumMod val="50000"/>
                  </a:schemeClr>
                </a:solidFill>
              </a:rPr>
              <a:t>Input </a:t>
            </a:r>
            <a:r>
              <a:rPr lang="vi-VN" sz="2000" b="1" dirty="0">
                <a:solidFill>
                  <a:schemeClr val="bg2">
                    <a:lumMod val="50000"/>
                  </a:schemeClr>
                </a:solidFill>
              </a:rPr>
              <a:t>text – nhập đoạn text ngắn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b="1" dirty="0">
                <a:solidFill>
                  <a:schemeClr val="bg2">
                    <a:lumMod val="50000"/>
                  </a:schemeClr>
                </a:solidFill>
              </a:rPr>
              <a:t>Input password – nhập mật khẩu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b="1" dirty="0">
                <a:solidFill>
                  <a:schemeClr val="bg2">
                    <a:lumMod val="50000"/>
                  </a:schemeClr>
                </a:solidFill>
              </a:rPr>
              <a:t>Input submit – gửi dữ liệu lên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b="1" dirty="0">
                <a:solidFill>
                  <a:schemeClr val="bg2">
                    <a:lumMod val="50000"/>
                  </a:schemeClr>
                </a:solidFill>
              </a:rPr>
              <a:t>Input email – nhập địa chỉ email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b="1" dirty="0">
                <a:solidFill>
                  <a:schemeClr val="bg2">
                    <a:lumMod val="50000"/>
                  </a:schemeClr>
                </a:solidFill>
              </a:rPr>
              <a:t>Input date – nhập ngày tháng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b="1" dirty="0">
                <a:solidFill>
                  <a:schemeClr val="bg2">
                    <a:lumMod val="50000"/>
                  </a:schemeClr>
                </a:solidFill>
              </a:rPr>
              <a:t>Textarea – nhập đoạn văn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b="1" dirty="0">
                <a:solidFill>
                  <a:schemeClr val="bg2">
                    <a:lumMod val="50000"/>
                  </a:schemeClr>
                </a:solidFill>
              </a:rPr>
              <a:t>Input number – nhập số lượng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b="1" dirty="0">
                <a:solidFill>
                  <a:schemeClr val="bg2">
                    <a:lumMod val="50000"/>
                  </a:schemeClr>
                </a:solidFill>
              </a:rPr>
              <a:t>Checkbox – hộp chọn nhiều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69" y="1906478"/>
            <a:ext cx="7240010" cy="26959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210" y="1606360"/>
            <a:ext cx="236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Kết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quả</a:t>
            </a:r>
            <a:endParaRPr lang="en-US" sz="1800" b="1" dirty="0">
              <a:solidFill>
                <a:schemeClr val="bg2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11" y="2126346"/>
            <a:ext cx="4934639" cy="10097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8211" y="1606360"/>
            <a:ext cx="236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Ví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dụ</a:t>
            </a:r>
            <a:endParaRPr lang="en-US" sz="1800" b="1" dirty="0">
              <a:solidFill>
                <a:schemeClr val="bg2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4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9.87654E-7 L 0.2198 -0.004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-2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9.87654E-7 L 0.71841 9.87654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2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  <p:bldP spid="10" grpId="0"/>
      <p:bldP spid="3" grpId="0"/>
      <p:bldP spid="5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8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Sử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2066" name="Google Shape;2066;p8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117" y="1732475"/>
            <a:ext cx="3543629" cy="31706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16" y="1732475"/>
            <a:ext cx="4375633" cy="31726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3216" y="1213834"/>
            <a:ext cx="236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Ví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dụ</a:t>
            </a:r>
            <a:endParaRPr lang="en-US" sz="1800" b="1" dirty="0">
              <a:solidFill>
                <a:schemeClr val="bg2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99"/>
          <p:cNvSpPr txBox="1">
            <a:spLocks noGrp="1"/>
          </p:cNvSpPr>
          <p:nvPr>
            <p:ph type="title"/>
          </p:nvPr>
        </p:nvSpPr>
        <p:spPr>
          <a:xfrm>
            <a:off x="1676400" y="1698941"/>
            <a:ext cx="5872843" cy="1795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Quy trình phát triển web</a:t>
            </a:r>
            <a:endParaRPr dirty="0"/>
          </a:p>
        </p:txBody>
      </p:sp>
      <p:sp>
        <p:nvSpPr>
          <p:cNvPr id="2125" name="Google Shape;2125;p99"/>
          <p:cNvSpPr txBox="1">
            <a:spLocks noGrp="1"/>
          </p:cNvSpPr>
          <p:nvPr>
            <p:ph type="title" idx="2"/>
          </p:nvPr>
        </p:nvSpPr>
        <p:spPr>
          <a:xfrm>
            <a:off x="2060121" y="676368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05.</a:t>
            </a:r>
            <a:endParaRPr dirty="0"/>
          </a:p>
        </p:txBody>
      </p:sp>
      <p:sp>
        <p:nvSpPr>
          <p:cNvPr id="2126" name="Google Shape;2126;p99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4" grpId="0"/>
      <p:bldP spid="21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91"/>
          <p:cNvSpPr txBox="1">
            <a:spLocks noGrp="1"/>
          </p:cNvSpPr>
          <p:nvPr>
            <p:ph type="title"/>
          </p:nvPr>
        </p:nvSpPr>
        <p:spPr>
          <a:xfrm>
            <a:off x="658822" y="185568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Các bước phát triển phần mềm </a:t>
            </a:r>
            <a:endParaRPr dirty="0"/>
          </a:p>
        </p:txBody>
      </p:sp>
      <p:sp>
        <p:nvSpPr>
          <p:cNvPr id="2085" name="Google Shape;2085;p91"/>
          <p:cNvSpPr txBox="1">
            <a:spLocks noGrp="1"/>
          </p:cNvSpPr>
          <p:nvPr>
            <p:ph type="subTitle" idx="1"/>
          </p:nvPr>
        </p:nvSpPr>
        <p:spPr>
          <a:xfrm>
            <a:off x="277822" y="727068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2000" b="1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B1: Thu thập thông tin 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vi-VN" sz="20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Giai đoạn này tập trung tìm hiểu và nghiên cứu về yêu cầu khách hàng 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vi-VN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B2</a:t>
            </a:r>
            <a:r>
              <a:rPr lang="vi-VN" sz="2000" b="1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: Lập kế </a:t>
            </a:r>
            <a:r>
              <a:rPr lang="vi-VN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hoạc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, phận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tíc</a:t>
            </a:r>
            <a:r>
              <a:rPr lang="vi-VN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h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lựa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chọn công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nghệ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vi-VN" sz="2000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Ở bước này, lập trình viên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lập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kế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hoạch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cho </a:t>
            </a:r>
            <a:r>
              <a:rPr lang="vi-VN" sz="2000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cái nhìn tổng quan về website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r>
              <a:rPr lang="vi-VN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B3: Thiết kế giao diện 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vi-VN" sz="2000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Trong giai đoạn thiết kế, trang web sẽ trực quan hơn với các nút, hình ảnh, video,... 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vi-VN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B4 </a:t>
            </a:r>
            <a:r>
              <a:rPr lang="vi-VN" sz="2000" b="1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Xây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dụng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cơ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sở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hạ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tầng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vi-VN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B5</a:t>
            </a:r>
            <a:r>
              <a:rPr lang="vi-VN" sz="2000" b="1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: Viết mã nguồn 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vi-VN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B6</a:t>
            </a:r>
            <a:r>
              <a:rPr lang="vi-VN" sz="2000" b="1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: Kiểm thử ,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triển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khai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sản </a:t>
            </a:r>
            <a:r>
              <a:rPr lang="vi-VN" sz="2000" b="1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phẩm 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vi-VN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B7 </a:t>
            </a:r>
            <a:r>
              <a:rPr lang="vi-VN" sz="2000" b="1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: Bảo trì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năng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cấp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509</Words>
  <Application>Microsoft Office PowerPoint</Application>
  <PresentationFormat>On-screen Show (16:9)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Candara</vt:lpstr>
      <vt:lpstr>Arial</vt:lpstr>
      <vt:lpstr>Hammersmith One</vt:lpstr>
      <vt:lpstr>Roboto Condensed Light</vt:lpstr>
      <vt:lpstr>Lato</vt:lpstr>
      <vt:lpstr>Bungee</vt:lpstr>
      <vt:lpstr>Ubuntu</vt:lpstr>
      <vt:lpstr>Manjari</vt:lpstr>
      <vt:lpstr>Elegant Education Pack for Students XL by Slidesgo</vt:lpstr>
      <vt:lpstr>Báo cáo nhiệm vụ 1 – 5 </vt:lpstr>
      <vt:lpstr>Table of contents</vt:lpstr>
      <vt:lpstr>01. Tổng quan về HTML</vt:lpstr>
      <vt:lpstr>PowerPoint Presentation</vt:lpstr>
      <vt:lpstr>PowerPoint Presentation</vt:lpstr>
      <vt:lpstr>PowerPoint Presentation</vt:lpstr>
      <vt:lpstr>Sử dụng javascript để xử lý dữ liệu </vt:lpstr>
      <vt:lpstr>Quy trình phát triển web</vt:lpstr>
      <vt:lpstr>Các bước phát triển phần mềm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nhiệm vụ 1 – 5</dc:title>
  <dc:creator>nguyen thanh trung</dc:creator>
  <cp:lastModifiedBy>2tcomputer</cp:lastModifiedBy>
  <cp:revision>21</cp:revision>
  <dcterms:modified xsi:type="dcterms:W3CDTF">2023-10-04T03:25:02Z</dcterms:modified>
</cp:coreProperties>
</file>