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b8eaf0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ab8eaf0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ab8eaf08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ab8eaf08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ab8eaf08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ab8eaf08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ab8eaf08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ab8eaf08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ab8eaf082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ab8eaf08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ab8eaf082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ab8eaf08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ab8eaf082_0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ab8eaf08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ab8eaf08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ab8eaf08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b8eaf08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b8eaf08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65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106327"/>
            <a:ext cx="82221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How does covid-19 affect exchange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876202"/>
            <a:ext cx="82221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The number of deaths caused by covid-19 and exchange rates are positively correlated.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100" y="3777127"/>
            <a:ext cx="82221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NGO NGUYEN THANH</a:t>
            </a:r>
            <a:r>
              <a:rPr lang="en"/>
              <a:t> </a:t>
            </a:r>
            <a:r>
              <a:rPr lang="en"/>
              <a:t>THANG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20229549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4776725" y="2335250"/>
            <a:ext cx="34224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Correlation Coefficient: -0.75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P-value: 5.6</a:t>
            </a: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e-23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242622" y="1220875"/>
            <a:ext cx="213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839204" y="1542942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Pearson’s Correlation coefficient</a:t>
            </a:r>
            <a:endParaRPr b="1"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64350" y="603775"/>
            <a:ext cx="2529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check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839204" y="3635317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negative correlation between the CNY currency and the number of  covid-19 deaths</a:t>
            </a:r>
            <a:endParaRPr b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75"/>
            <a:ext cx="4471924" cy="308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64350" y="603775"/>
            <a:ext cx="393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642150" y="1119175"/>
            <a:ext cx="2919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regression model suggests there is a positive relationship between the number of deaths caused by covid-19 in China and the Chinese currency exchange rates. Since the P value is significant (&lt;0.05) we could say that on average if log of covid-19 deaths increase by 1 unit, then the Chinese currency exchange rates would increase by 0.8 unit. In other words, the Chinese currency would become weaker compared to Euro. In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adjusted R-squared statistics is very high (0.98). This suggest that the number of covid-19 deaths has a strong overall effect on exchange rate.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9175"/>
            <a:ext cx="5237536" cy="37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4776725" y="2335250"/>
            <a:ext cx="34224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Correlation Coefficient: -0.33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P-value: 0.0001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242622" y="1220875"/>
            <a:ext cx="213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839204" y="1542942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Pearson’s Correlation coefficient</a:t>
            </a:r>
            <a:endParaRPr b="1"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64350" y="603775"/>
            <a:ext cx="2529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check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839204" y="3635317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negative correlation between the USD currency and the number of  covid-19 deaths</a:t>
            </a:r>
            <a:endParaRPr b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75"/>
            <a:ext cx="4471924" cy="325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64350" y="603775"/>
            <a:ext cx="393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5642150" y="1119175"/>
            <a:ext cx="2919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regression model shows there is a weak positive relationship between the number of deaths caused by covid-19 in America and the American currency exchange rates. Since the P value is significant (&lt;0.05) we could say that on average if log of covid-19 deaths increase by 1 unit, then the American currency exchange rates would increase by 0.08 unit. In other words, the American currency would become weaker compared to Euro. In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adjusted R-squared statistics is very high (0.99). This suggest that the number of covid-19 deaths has a strong overall effect on exchange rate.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575"/>
            <a:ext cx="5337351" cy="365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ctrTitle"/>
          </p:nvPr>
        </p:nvSpPr>
        <p:spPr>
          <a:xfrm>
            <a:off x="176500" y="400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176500" y="1341184"/>
            <a:ext cx="8222100" cy="4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 The analysis produced mixed results.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 While all the linear regression model suggest that there is a positive relationship between a country's currency and the number of covid-19 deaths, only Japan's Pearson's coefficient </a:t>
            </a:r>
            <a:r>
              <a:rPr lang="en" sz="1700"/>
              <a:t>yields</a:t>
            </a:r>
            <a:r>
              <a:rPr lang="en" sz="1700"/>
              <a:t> a </a:t>
            </a:r>
            <a:r>
              <a:rPr lang="en" sz="1700"/>
              <a:t>positive</a:t>
            </a:r>
            <a:r>
              <a:rPr lang="en" sz="1700"/>
              <a:t> relationship. By contrast, America and China's Pearson's coefficient suggest there is a negative relationship between the 2 variables.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  As all the R-squared are &gt; 0.9, this suggest that linear regresson is a good model to capture the relationship between the number of covid-19 deaths and exchange rates. This makes it difficult to choose between the Pearson's coefficient and the linear </a:t>
            </a:r>
            <a:r>
              <a:rPr lang="en" sz="1700"/>
              <a:t>regression</a:t>
            </a:r>
            <a:r>
              <a:rPr lang="en" sz="1700"/>
              <a:t> coefficient.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ctrTitle"/>
          </p:nvPr>
        </p:nvSpPr>
        <p:spPr>
          <a:xfrm>
            <a:off x="176500" y="400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4" name="Google Shape;254;p27"/>
          <p:cNvSpPr txBox="1"/>
          <p:nvPr>
            <p:ph idx="1" type="subTitle"/>
          </p:nvPr>
        </p:nvSpPr>
        <p:spPr>
          <a:xfrm>
            <a:off x="317025" y="1747156"/>
            <a:ext cx="82221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the analysis produced mixed-results, I decided to reject the hypothesis that there is a positive correlation between the number of deaths caused by covid-19 and exchange rates.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ctrTitle"/>
          </p:nvPr>
        </p:nvSpPr>
        <p:spPr>
          <a:xfrm>
            <a:off x="176500" y="400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28"/>
          <p:cNvSpPr txBox="1"/>
          <p:nvPr>
            <p:ph idx="1" type="subTitle"/>
          </p:nvPr>
        </p:nvSpPr>
        <p:spPr>
          <a:xfrm>
            <a:off x="660525" y="1348618"/>
            <a:ext cx="82221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Azzam, I., El-Masry, A. A., &amp; Yamani, E. (2023). Foreign exchange market efficiency during COVID-19 pandemic.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International Review of Economics &amp; Finance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86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717–730. https://doi.org/10.1016/j.iref.2023.03.043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Kohrt, L., Horky, F., &amp; Fidrmuc, J. (2022). Exchange rates in emerging markets in the first wave of the COVID-19 pandemic.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Eastern European Economics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(2), 165–186. https://doi.org/10.1080/00128775.2022.2074461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Li, C., Su, Z., Yaqoob, T., &amp; Sajid, Y. (2021). COVID-19 and currency market: a comparative analysis of exchange rate movement in China and USA during pandemic.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Economic Research-Ekonomska Istraživanja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35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(1), 2477–2492. https://doi.org/10.1080/1331677x.2021.1959368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 topic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Modern Economy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International trade is important: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Increases Economic Growth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Fosters Technological Advancement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Foreign exchange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Facilitates International Trade and Investment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Covid-19 effects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Disruption of Global Supply Chains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Decline in Global Trade Volumes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Research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real exchange rates were driven by the number of new Covid-19 deaths rather than by the number of new infections (Kohrt et al., 2022).</a:t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COVID-19 cases and deaths negatively affect the exchange rates of both countries in the short and long run (Li et al., 2021).</a:t>
            </a:r>
            <a:endParaRPr sz="1600"/>
          </a:p>
        </p:txBody>
      </p:sp>
      <p:sp>
        <p:nvSpPr>
          <p:cNvPr id="120" name="Google Shape;120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Foreign exchange market efficiency failed during the COVID period, indicating the pandemic was a destabilizing event for currency markets (Azzam et al., 2023).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98" y="245700"/>
            <a:ext cx="3790924" cy="21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brief introduction about exchange rate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265500" y="2768999"/>
            <a:ext cx="40452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rate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value of one currency expressed in terms of another currency. It determines how much of one currency you can get in exchange for another. Exchange rates play a crucial role in international trade, investment, and financial markets by allowing countries, businesses, and individuals to trade goods, services, and assets across borders.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28350" y="2468000"/>
            <a:ext cx="900900" cy="11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945650" y="3647300"/>
            <a:ext cx="3603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6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223350" y="1121799"/>
            <a:ext cx="8222100" cy="25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base/quote ratio is the weaker the quote currency  become when comparing with the base currency.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41" name="Google Shape;141;p18"/>
          <p:cNvSpPr/>
          <p:nvPr/>
        </p:nvSpPr>
        <p:spPr>
          <a:xfrm>
            <a:off x="965859" y="2961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965848" y="3098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2020-06-01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2441979" y="2961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751242" y="3098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2020-06-30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5" name="Google Shape;145;p18"/>
          <p:cNvSpPr/>
          <p:nvPr/>
        </p:nvSpPr>
        <p:spPr>
          <a:xfrm>
            <a:off x="4650934" y="2961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4650923" y="3098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2021-06-01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7" name="Google Shape;147;p18"/>
          <p:cNvSpPr/>
          <p:nvPr/>
        </p:nvSpPr>
        <p:spPr>
          <a:xfrm>
            <a:off x="6127054" y="2961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6436317" y="3098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2021-06-30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965859" y="41477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965848" y="42852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2022-06-01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51" name="Google Shape;151;p18"/>
          <p:cNvSpPr/>
          <p:nvPr/>
        </p:nvSpPr>
        <p:spPr>
          <a:xfrm>
            <a:off x="2441979" y="41477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4294967295" type="body"/>
          </p:nvPr>
        </p:nvSpPr>
        <p:spPr>
          <a:xfrm>
            <a:off x="2751242" y="42852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2022-06-30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53" name="Google Shape;153;p18"/>
          <p:cNvSpPr/>
          <p:nvPr/>
        </p:nvSpPr>
        <p:spPr>
          <a:xfrm>
            <a:off x="4650934" y="41477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4650923" y="42852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2023-01-01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6127054" y="41477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6436317" y="42852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2023-01-30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582072" y="256503"/>
            <a:ext cx="1728300" cy="82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580396" y="256501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294967295" type="body"/>
          </p:nvPr>
        </p:nvSpPr>
        <p:spPr>
          <a:xfrm>
            <a:off x="3580575" y="326378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Base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3580560" y="737777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EUR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>
            <a:off x="2462332" y="1078803"/>
            <a:ext cx="3968138" cy="627270"/>
            <a:chOff x="1255995" y="2975863"/>
            <a:chExt cx="3327300" cy="531900"/>
          </a:xfrm>
        </p:grpSpPr>
        <p:cxnSp>
          <p:nvCxnSpPr>
            <p:cNvPr id="162" name="Google Shape;162;p18"/>
            <p:cNvCxnSpPr>
              <a:stCxn id="157" idx="2"/>
              <a:endCxn id="163" idx="0"/>
            </p:cNvCxnSpPr>
            <p:nvPr/>
          </p:nvCxnSpPr>
          <p:spPr>
            <a:xfrm>
              <a:off x="2919495" y="2975863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8"/>
            <p:cNvCxnSpPr>
              <a:stCxn id="157" idx="2"/>
              <a:endCxn id="165" idx="0"/>
            </p:cNvCxnSpPr>
            <p:nvPr/>
          </p:nvCxnSpPr>
          <p:spPr>
            <a:xfrm rot="5400000">
              <a:off x="1821795" y="2410063"/>
              <a:ext cx="531900" cy="1663500"/>
            </a:xfrm>
            <a:prstGeom prst="bentConnector3">
              <a:avLst>
                <a:gd fmla="val 50008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8"/>
            <p:cNvCxnSpPr>
              <a:stCxn id="157" idx="2"/>
              <a:endCxn id="167" idx="0"/>
            </p:cNvCxnSpPr>
            <p:nvPr/>
          </p:nvCxnSpPr>
          <p:spPr>
            <a:xfrm flipH="1" rot="-5400000">
              <a:off x="3485445" y="2409913"/>
              <a:ext cx="531900" cy="1663800"/>
            </a:xfrm>
            <a:prstGeom prst="bentConnector3">
              <a:avLst>
                <a:gd fmla="val 50008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8" name="Google Shape;168;p18"/>
          <p:cNvSpPr/>
          <p:nvPr/>
        </p:nvSpPr>
        <p:spPr>
          <a:xfrm>
            <a:off x="1598223" y="1706584"/>
            <a:ext cx="1728300" cy="82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598239" y="1706179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4294967295" type="body"/>
          </p:nvPr>
        </p:nvSpPr>
        <p:spPr>
          <a:xfrm>
            <a:off x="1598597" y="1776057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Quote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>
            <p:ph idx="4294967295" type="body"/>
          </p:nvPr>
        </p:nvSpPr>
        <p:spPr>
          <a:xfrm>
            <a:off x="1598582" y="2189726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582183" y="1706584"/>
            <a:ext cx="1728300" cy="82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582200" y="1706179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582349" y="1776057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Quote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3" name="Google Shape;173;p18"/>
          <p:cNvSpPr txBox="1"/>
          <p:nvPr>
            <p:ph idx="4294967295" type="body"/>
          </p:nvPr>
        </p:nvSpPr>
        <p:spPr>
          <a:xfrm>
            <a:off x="3582379" y="2189726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CNY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566099" y="1706584"/>
            <a:ext cx="1728300" cy="82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5566191" y="1706179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4294967295" type="body"/>
          </p:nvPr>
        </p:nvSpPr>
        <p:spPr>
          <a:xfrm>
            <a:off x="5566206" y="1776057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Quote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6" name="Google Shape;176;p18"/>
          <p:cNvSpPr txBox="1"/>
          <p:nvPr>
            <p:ph idx="4294967295" type="body"/>
          </p:nvPr>
        </p:nvSpPr>
        <p:spPr>
          <a:xfrm>
            <a:off x="5566310" y="2189726"/>
            <a:ext cx="1728000" cy="2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JPY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5" y="1522750"/>
            <a:ext cx="3672325" cy="31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3128150" y="119725"/>
            <a:ext cx="3154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Basic Statistics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30625" y="931700"/>
            <a:ext cx="3154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Currency exchange rates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990475" y="931700"/>
            <a:ext cx="31542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Deaths caused by covid-19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00" y="1522875"/>
            <a:ext cx="2724475" cy="2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44288"/>
            <a:ext cx="3870680" cy="288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4776725" y="2335250"/>
            <a:ext cx="34224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Correlation Coefficient: 0.95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P-value: 1.8e-65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242622" y="1220875"/>
            <a:ext cx="2133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839204" y="1542942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Pearson’s Correlation coefficient</a:t>
            </a:r>
            <a:endParaRPr b="1"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64350" y="603775"/>
            <a:ext cx="2529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check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839204" y="3635317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a strong positive correlation between the JPY and the number of  covid-19 deaths</a:t>
            </a:r>
            <a:endParaRPr b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364350" y="603775"/>
            <a:ext cx="393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575"/>
            <a:ext cx="5567238" cy="371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5642150" y="1119175"/>
            <a:ext cx="2919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regression model shows there is a strong positive relationship between the number of deaths caused by covid-19 in Japan and the Japanese currency exchange rates. Since the P value is significant (&lt;0.05) we could say that on average if log of covid-19 deaths increase by 1 unit, then the Chinese currency exchange rates would increase by 13.9 units. In other words, the Japanese currency would become weaker compared to Euro. In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addition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adjusted R-squared statistics is very high (0.98). This suggest that the number of covid-19 deaths has a strong overall effect on exchange rate.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