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74" r:id="rId3"/>
    <p:sldId id="257" r:id="rId4"/>
    <p:sldId id="258" r:id="rId5"/>
    <p:sldId id="275" r:id="rId6"/>
    <p:sldId id="259" r:id="rId7"/>
    <p:sldId id="260" r:id="rId8"/>
    <p:sldId id="272" r:id="rId9"/>
    <p:sldId id="261" r:id="rId10"/>
    <p:sldId id="262" r:id="rId11"/>
    <p:sldId id="273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6" r:id="rId2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6f9e470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6f9e470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467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ab8eaf082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0ab8eaf082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ab8eaf082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ab8eaf082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ab8eaf082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0ab8eaf082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ab8eaf082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0ab8eaf082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ab8eaf082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ab8eaf082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0ab8eaf08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0ab8eaf08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0ab8eaf082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0ab8eaf082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0ab8eaf082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0ab8eaf082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3564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0ab8eaf082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0ab8eaf082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831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335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900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9e470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9e470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620058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Mid-term Case Study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1560763"/>
            <a:ext cx="82221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Question: How does covid-19 affect exchange rate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98100" y="2330638"/>
            <a:ext cx="82221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Hypothesis: The number of deaths caused by covid-19 and exchange rates are positively correlated.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598100" y="3231563"/>
            <a:ext cx="8222100" cy="1563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	NGO NGUYEN THANH THANG</a:t>
            </a:r>
            <a:endParaRPr lang="en-US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-US"/>
              <a:t>							20229549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75" y="1522750"/>
            <a:ext cx="3672325" cy="31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 txBox="1"/>
          <p:nvPr/>
        </p:nvSpPr>
        <p:spPr>
          <a:xfrm>
            <a:off x="3128150" y="119725"/>
            <a:ext cx="31542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Basic Statistics</a:t>
            </a:r>
            <a:endParaRPr sz="23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930625" y="931700"/>
            <a:ext cx="31542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Currency exchange rates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4990475" y="931700"/>
            <a:ext cx="31542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Deaths caused by covid-19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p19"/>
          <p:cNvPicPr preferRelativeResize="0"/>
          <p:nvPr/>
        </p:nvPicPr>
        <p:blipFill rotWithShape="1">
          <a:blip r:embed="rId4">
            <a:alphaModFix/>
          </a:blip>
          <a:srcRect t="14372"/>
          <a:stretch/>
        </p:blipFill>
        <p:spPr>
          <a:xfrm>
            <a:off x="5067102" y="1921008"/>
            <a:ext cx="2724475" cy="2372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615235" y="845173"/>
            <a:ext cx="6023769" cy="25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and Results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280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title"/>
          </p:nvPr>
        </p:nvSpPr>
        <p:spPr>
          <a:xfrm>
            <a:off x="311700" y="740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Japan</a:t>
            </a:r>
            <a:endParaRPr/>
          </a:p>
        </p:txBody>
      </p:sp>
      <p:pic>
        <p:nvPicPr>
          <p:cNvPr id="191" name="Google Shape;1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744288"/>
            <a:ext cx="3870680" cy="288183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0"/>
          <p:cNvSpPr txBox="1"/>
          <p:nvPr/>
        </p:nvSpPr>
        <p:spPr>
          <a:xfrm>
            <a:off x="4776725" y="2335250"/>
            <a:ext cx="3422400" cy="24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50"/>
              <a:buFont typeface="Courier New"/>
              <a:buChar char="●"/>
            </a:pPr>
            <a:r>
              <a:rPr lang="en" sz="1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Pearson's Correlation Coefficient: 0.95</a:t>
            </a:r>
            <a:endParaRPr sz="1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50"/>
              <a:buFont typeface="Courier New"/>
              <a:buChar char="●"/>
            </a:pPr>
            <a:r>
              <a:rPr lang="en" sz="1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P-value: 1.8e-65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1242622" y="1220875"/>
            <a:ext cx="21333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Scatter plot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4839204" y="1542942"/>
            <a:ext cx="34224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 b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Pearson’s Correlation coefficient</a:t>
            </a:r>
            <a:endParaRPr sz="2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364350" y="603775"/>
            <a:ext cx="25296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Correlation check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4839204" y="3635317"/>
            <a:ext cx="34224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is a strong positive correlation between the JPY and the number of  covid-19 deaths</a:t>
            </a:r>
            <a:endParaRPr sz="3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311700" y="740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Japan</a:t>
            </a:r>
            <a:endParaRPr/>
          </a:p>
        </p:txBody>
      </p:sp>
      <p:sp>
        <p:nvSpPr>
          <p:cNvPr id="202" name="Google Shape;202;p21"/>
          <p:cNvSpPr txBox="1"/>
          <p:nvPr/>
        </p:nvSpPr>
        <p:spPr>
          <a:xfrm>
            <a:off x="364350" y="603775"/>
            <a:ext cx="39348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Linear Regression Model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1575"/>
            <a:ext cx="5567238" cy="371952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 txBox="1"/>
          <p:nvPr/>
        </p:nvSpPr>
        <p:spPr>
          <a:xfrm>
            <a:off x="5642150" y="1119175"/>
            <a:ext cx="29199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regression model shows there is a strong positive relationship between the number of deaths caused by covid-19 in Japan and the Japanese currency exchange rates. Since the P value is significant (&lt;0.05) we could say that on average if log of covid-19 deaths increase by 1 unit, then the Chinese currency exchange rates would increase by 13.9 units. In other words, the Japanese currency would become weaker compared to Euro. In addition, the adjusted R-squared statistics is very high (0.98). This suggest that the number of covid-19 deaths has a strong overall effect on exchange rate.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>
            <a:spLocks noGrp="1"/>
          </p:cNvSpPr>
          <p:nvPr>
            <p:ph type="title"/>
          </p:nvPr>
        </p:nvSpPr>
        <p:spPr>
          <a:xfrm>
            <a:off x="311700" y="740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China</a:t>
            </a:r>
            <a:endParaRPr/>
          </a:p>
        </p:txBody>
      </p:sp>
      <p:sp>
        <p:nvSpPr>
          <p:cNvPr id="210" name="Google Shape;210;p22"/>
          <p:cNvSpPr txBox="1"/>
          <p:nvPr/>
        </p:nvSpPr>
        <p:spPr>
          <a:xfrm>
            <a:off x="4776725" y="2335250"/>
            <a:ext cx="3422400" cy="24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50"/>
              <a:buFont typeface="Courier New"/>
              <a:buChar char="●"/>
            </a:pPr>
            <a:r>
              <a:rPr lang="en" sz="1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Pearson's Correlation Coefficient: -0.75</a:t>
            </a:r>
            <a:endParaRPr sz="1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50"/>
              <a:buFont typeface="Courier New"/>
              <a:buChar char="●"/>
            </a:pPr>
            <a:r>
              <a:rPr lang="en" sz="1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P-value: 5.6e-23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1242622" y="1220875"/>
            <a:ext cx="21333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Scatter plot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4839204" y="1542942"/>
            <a:ext cx="34224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 b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Pearson’s Correlation coefficient</a:t>
            </a:r>
            <a:endParaRPr sz="2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364350" y="603775"/>
            <a:ext cx="25296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Correlation check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4839204" y="3635317"/>
            <a:ext cx="34224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is negative correlation between the CNY currency and the number of  covid-19 deaths</a:t>
            </a:r>
            <a:endParaRPr sz="3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" name="Google Shape;2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5475"/>
            <a:ext cx="4471924" cy="3086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>
            <a:spLocks noGrp="1"/>
          </p:cNvSpPr>
          <p:nvPr>
            <p:ph type="title"/>
          </p:nvPr>
        </p:nvSpPr>
        <p:spPr>
          <a:xfrm>
            <a:off x="311700" y="740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China</a:t>
            </a:r>
            <a:endParaRPr/>
          </a:p>
        </p:txBody>
      </p:sp>
      <p:sp>
        <p:nvSpPr>
          <p:cNvPr id="221" name="Google Shape;221;p23"/>
          <p:cNvSpPr txBox="1"/>
          <p:nvPr/>
        </p:nvSpPr>
        <p:spPr>
          <a:xfrm>
            <a:off x="364350" y="603775"/>
            <a:ext cx="39348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Linear Regression Model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5642150" y="1119175"/>
            <a:ext cx="29199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regression model suggests there is a positive relationship between the number of deaths caused by covid-19 in China and the Chinese currency exchange rates. Since the P value is significant (&lt;0.05) we could say that on average if log of covid-19 deaths increase by 1 unit, then the Chinese currency exchange rates would increase by 0.8 unit. In other words, the Chinese currency would become weaker compared to Euro. In addition, the adjusted R-squared statistics is very high (0.98). This suggest that the number of covid-19 deaths has a strong overall effect on exchange rate.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3" name="Google Shape;2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9175"/>
            <a:ext cx="5237536" cy="37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>
            <a:spLocks noGrp="1"/>
          </p:cNvSpPr>
          <p:nvPr>
            <p:ph type="title"/>
          </p:nvPr>
        </p:nvSpPr>
        <p:spPr>
          <a:xfrm>
            <a:off x="311700" y="740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</a:t>
            </a:r>
            <a:endParaRPr/>
          </a:p>
        </p:txBody>
      </p:sp>
      <p:sp>
        <p:nvSpPr>
          <p:cNvPr id="229" name="Google Shape;229;p24"/>
          <p:cNvSpPr txBox="1"/>
          <p:nvPr/>
        </p:nvSpPr>
        <p:spPr>
          <a:xfrm>
            <a:off x="4776725" y="2335250"/>
            <a:ext cx="3422400" cy="24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50"/>
              <a:buFont typeface="Courier New"/>
              <a:buChar char="●"/>
            </a:pPr>
            <a:r>
              <a:rPr lang="en" sz="1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Pearson's Correlation Coefficient: -0.33</a:t>
            </a:r>
            <a:endParaRPr sz="1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50"/>
              <a:buFont typeface="Courier New"/>
              <a:buChar char="●"/>
            </a:pPr>
            <a:r>
              <a:rPr lang="en" sz="1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P-value: 0.0001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1242622" y="1220875"/>
            <a:ext cx="21333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Scatter plot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4839204" y="1542942"/>
            <a:ext cx="34224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 b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Pearson’s Correlation coefficient</a:t>
            </a:r>
            <a:endParaRPr sz="2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364350" y="603775"/>
            <a:ext cx="25296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Correlation check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4839204" y="3635317"/>
            <a:ext cx="34224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is negative correlation between the USD currency and the number of  covid-19 deaths</a:t>
            </a:r>
            <a:endParaRPr sz="3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5475"/>
            <a:ext cx="4471924" cy="3256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>
            <a:spLocks noGrp="1"/>
          </p:cNvSpPr>
          <p:nvPr>
            <p:ph type="title"/>
          </p:nvPr>
        </p:nvSpPr>
        <p:spPr>
          <a:xfrm>
            <a:off x="311700" y="740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</a:t>
            </a:r>
            <a:endParaRPr/>
          </a:p>
        </p:txBody>
      </p:sp>
      <p:sp>
        <p:nvSpPr>
          <p:cNvPr id="240" name="Google Shape;240;p25"/>
          <p:cNvSpPr txBox="1"/>
          <p:nvPr/>
        </p:nvSpPr>
        <p:spPr>
          <a:xfrm>
            <a:off x="364350" y="603775"/>
            <a:ext cx="39348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Linear Regression Model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5642150" y="1119175"/>
            <a:ext cx="29199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regression model shows there is a weak positive relationship between the number of deaths caused by covid-19 in America and the American currency exchange rates. Since the P value is significant (&lt;0.05) we could say that on average if log of covid-19 deaths increase by 1 unit, then the American currency exchange rates would increase by 0.08 unit. In other words, the American currency would become weaker compared to Euro. In addition, the adjusted R-squared statistics is very high (0.99). This suggest that the number of covid-19 deaths has a strong overall effect on exchange rate.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2" name="Google Shape;2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1575"/>
            <a:ext cx="5337351" cy="3653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>
            <a:spLocks noGrp="1"/>
          </p:cNvSpPr>
          <p:nvPr>
            <p:ph type="ctrTitle"/>
          </p:nvPr>
        </p:nvSpPr>
        <p:spPr>
          <a:xfrm>
            <a:off x="176500" y="40049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Summary</a:t>
            </a:r>
            <a:endParaRPr/>
          </a:p>
        </p:txBody>
      </p:sp>
      <p:sp>
        <p:nvSpPr>
          <p:cNvPr id="248" name="Google Shape;248;p26"/>
          <p:cNvSpPr txBox="1">
            <a:spLocks noGrp="1"/>
          </p:cNvSpPr>
          <p:nvPr>
            <p:ph type="subTitle" idx="1"/>
          </p:nvPr>
        </p:nvSpPr>
        <p:spPr>
          <a:xfrm>
            <a:off x="176500" y="1341184"/>
            <a:ext cx="8222100" cy="45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1. The analysis produced mixed results.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2. While all the linear regression model suggest that there is a positive relationship between a country's currency and the number of covid-19 deaths, only Japan's Pearson's coefficient yields a positive relationship. By contrast, America and China's Pearson's coefficient suggest there is a negative relationship between the 2 variables.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3.  As all the R-squared are &gt; 0.9, this suggest that linear regresson is a good model to capture the relationship between the number of covid-19 deaths and exchange rates. This makes it difficult to choose between the Pearson's coefficient and the linear regression coefficient.</a:t>
            </a:r>
            <a:endParaRPr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>
            <a:spLocks noGrp="1"/>
          </p:cNvSpPr>
          <p:nvPr>
            <p:ph type="ctrTitle"/>
          </p:nvPr>
        </p:nvSpPr>
        <p:spPr>
          <a:xfrm>
            <a:off x="176500" y="40049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4" name="Google Shape;254;p27"/>
          <p:cNvSpPr txBox="1">
            <a:spLocks noGrp="1"/>
          </p:cNvSpPr>
          <p:nvPr>
            <p:ph type="subTitle" idx="1"/>
          </p:nvPr>
        </p:nvSpPr>
        <p:spPr>
          <a:xfrm>
            <a:off x="317025" y="1747156"/>
            <a:ext cx="8222100" cy="2901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If we decide base of the Pearson’s Correlation Coefficient, then we would fail to reject the null hypothesis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/>
          </a:p>
          <a:p>
            <a:pPr marL="0" indent="0"/>
            <a:r>
              <a:rPr lang="en" sz="2000"/>
              <a:t>If we decide base of the Linear Regression coefficient, then we would be able to reject the null-hypothesis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As the analysis produced mixed-results, I decided to be conservative and conclude that I fail to reject the null-hypothesis.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615236" y="845172"/>
            <a:ext cx="6723016" cy="36884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/>
              <a:t>Introduction</a:t>
            </a:r>
            <a:br>
              <a:rPr lang="en"/>
            </a:br>
            <a:r>
              <a:rPr lang="en"/>
              <a:t>Methodology</a:t>
            </a:r>
            <a:br>
              <a:rPr lang="en"/>
            </a:br>
            <a:r>
              <a:rPr lang="en"/>
              <a:t>Testing and Results</a:t>
            </a:r>
            <a:br>
              <a:rPr lang="en"/>
            </a:br>
            <a:r>
              <a:rPr lang="en"/>
              <a:t>Summary</a:t>
            </a:r>
            <a:br>
              <a:rPr lang="en"/>
            </a:br>
            <a:r>
              <a:rPr lang="en"/>
              <a:t>Conclusion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4323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>
            <a:spLocks noGrp="1"/>
          </p:cNvSpPr>
          <p:nvPr>
            <p:ph type="ctrTitle"/>
          </p:nvPr>
        </p:nvSpPr>
        <p:spPr>
          <a:xfrm>
            <a:off x="176500" y="40049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0" name="Google Shape;260;p28"/>
          <p:cNvSpPr txBox="1">
            <a:spLocks noGrp="1"/>
          </p:cNvSpPr>
          <p:nvPr>
            <p:ph type="subTitle" idx="1"/>
          </p:nvPr>
        </p:nvSpPr>
        <p:spPr>
          <a:xfrm>
            <a:off x="660525" y="1348618"/>
            <a:ext cx="8222100" cy="33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Azzam, I., El-Masry, A. A., &amp; Yamani, E. (2023). Foreign exchange market efficiency during COVID-19 pandemic. </a:t>
            </a:r>
            <a:r>
              <a:rPr lang="en-US" sz="1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 Review of Economics &amp; Finance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86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717–730. https://doi.org/10.1016/j.iref.2023.03.043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COVID-19 Statistics API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(n.d.). https://covid-api.com/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Exchange Rates API - Real-Time, &amp; Historical Currency Data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(n.d.). https://exchangeratesapi.io/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Kohrt, L., Horky, F., &amp; Fidrmuc, J. (2022). Exchange rates in emerging markets in the first wave of the COVID-19 pandemic. </a:t>
            </a:r>
            <a:r>
              <a:rPr lang="en-US" sz="1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Eastern European Economics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62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(2), 165–186. https://doi.org/10.1080/00128775.2022.2074461</a:t>
            </a: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Li, C., Su, Z., Yaqoob, T., &amp; Sajid, Y. (2021). COVID-19 and currency market: a comparative analysis of exchange rate movement in China and USA during pandemic. </a:t>
            </a:r>
            <a:r>
              <a:rPr lang="en-US" sz="1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Economic Research-Ekonomska Istraživanja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35</a:t>
            </a: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(1), 2477–2492. https://doi.org/10.1080/1331677x.2021.1959368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00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9223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 chose this topic</a:t>
            </a:r>
            <a:endParaRPr/>
          </a:p>
        </p:txBody>
      </p:sp>
      <p:grpSp>
        <p:nvGrpSpPr>
          <p:cNvPr id="94" name="Google Shape;94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5" name="Google Shape;95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4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Modern Economy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International trade is important: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Increases Economic Growth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Fosters Technological Advancement </a:t>
            </a:r>
            <a:endParaRPr sz="1600"/>
          </a:p>
        </p:txBody>
      </p:sp>
      <p:grpSp>
        <p:nvGrpSpPr>
          <p:cNvPr id="99" name="Google Shape;99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0" name="Google Shape;100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4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Foreign exchange rate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Facilitates International Trade and Investment</a:t>
            </a: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grpSp>
        <p:nvGrpSpPr>
          <p:cNvPr id="104" name="Google Shape;104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5" name="Google Shape;105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4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Covid-19 effects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Disruption of Global Supply Chains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Decline in Global Trade Volumes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Research</a:t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Research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real exchange rates were driven by the number of new Covid-19 deaths rather than by the number of new infections (Kohrt et al., 2022).</a:t>
            </a:r>
            <a:endParaRPr sz="13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3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Research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4294967295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COVID-19 cases and deaths negatively affect the exchange rates of both countries in the short and long run (Li et al., 2021).</a:t>
            </a:r>
            <a:endParaRPr sz="1600"/>
          </a:p>
        </p:txBody>
      </p:sp>
      <p:sp>
        <p:nvSpPr>
          <p:cNvPr id="120" name="Google Shape;120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Research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4294967295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Foreign exchange market efficiency failed during the COVID period, indicating the pandemic was a destabilizing event for currency markets (Azzam et al., 2023).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52104" y="1083446"/>
            <a:ext cx="8222100" cy="15894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Hypothesis: the number of covid-19 deaths and a country’s exchange rate is positively correlated with each other.  </a:t>
            </a:r>
            <a:endParaRPr sz="3200"/>
          </a:p>
        </p:txBody>
      </p:sp>
      <p:sp>
        <p:nvSpPr>
          <p:cNvPr id="8" name="Google Shape;85;p13">
            <a:extLst>
              <a:ext uri="{FF2B5EF4-FFF2-40B4-BE49-F238E27FC236}">
                <a16:creationId xmlns:a16="http://schemas.microsoft.com/office/drawing/2014/main" id="{ADF134CD-D65C-4245-26F0-BA61D488B157}"/>
              </a:ext>
            </a:extLst>
          </p:cNvPr>
          <p:cNvSpPr txBox="1">
            <a:spLocks/>
          </p:cNvSpPr>
          <p:nvPr/>
        </p:nvSpPr>
        <p:spPr>
          <a:xfrm>
            <a:off x="452104" y="3142767"/>
            <a:ext cx="8222100" cy="158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3200"/>
              <a:t>Null-hypothesis: the number of covid-19 deaths and a country’s exchange rate is not positively correlated with each other.  </a:t>
            </a:r>
          </a:p>
        </p:txBody>
      </p:sp>
    </p:spTree>
    <p:extLst>
      <p:ext uri="{BB962C8B-B14F-4D97-AF65-F5344CB8AC3E}">
        <p14:creationId xmlns:p14="http://schemas.microsoft.com/office/powerpoint/2010/main" val="197125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798" y="245700"/>
            <a:ext cx="3790924" cy="210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 brief introduction about exchange rate</a:t>
            </a:r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ubTitle" idx="1"/>
          </p:nvPr>
        </p:nvSpPr>
        <p:spPr>
          <a:xfrm>
            <a:off x="265500" y="2768999"/>
            <a:ext cx="4045200" cy="23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exchange rate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value of one currency expressed in terms of another currency. It determines how much of one currency you can get in exchange for another. Exchange rates play a crucial role in international trade, investment, and financial markets by allowing countries, businesses, and individuals to trade goods, services, and assets across borders.</a:t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6328350" y="2468000"/>
            <a:ext cx="900900" cy="1179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4945650" y="3647300"/>
            <a:ext cx="36036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6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223350" y="1121799"/>
            <a:ext cx="8222100" cy="25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higher the base/quote ratio is the weaker the quote currency  become when comparing with the base currency.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615236" y="845173"/>
            <a:ext cx="3457302" cy="25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19100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 descr="Background pointer shape in timeline graphic"/>
          <p:cNvSpPr/>
          <p:nvPr/>
        </p:nvSpPr>
        <p:spPr>
          <a:xfrm>
            <a:off x="965859" y="2961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4294967295"/>
          </p:nvPr>
        </p:nvSpPr>
        <p:spPr>
          <a:xfrm>
            <a:off x="965848" y="3098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2020-06-01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43" name="Google Shape;143;p18" descr="Background pointer shape in timeline graphic"/>
          <p:cNvSpPr/>
          <p:nvPr/>
        </p:nvSpPr>
        <p:spPr>
          <a:xfrm>
            <a:off x="2441979" y="2961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4294967295"/>
          </p:nvPr>
        </p:nvSpPr>
        <p:spPr>
          <a:xfrm>
            <a:off x="2751242" y="3098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2020-06-30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45" name="Google Shape;145;p18" descr="Background pointer shape in timeline graphic"/>
          <p:cNvSpPr/>
          <p:nvPr/>
        </p:nvSpPr>
        <p:spPr>
          <a:xfrm>
            <a:off x="4650934" y="2961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body" idx="4294967295"/>
          </p:nvPr>
        </p:nvSpPr>
        <p:spPr>
          <a:xfrm>
            <a:off x="4650923" y="3098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2021-06-01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47" name="Google Shape;147;p18" descr="Background pointer shape in timeline graphic"/>
          <p:cNvSpPr/>
          <p:nvPr/>
        </p:nvSpPr>
        <p:spPr>
          <a:xfrm>
            <a:off x="6127054" y="2961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body" idx="4294967295"/>
          </p:nvPr>
        </p:nvSpPr>
        <p:spPr>
          <a:xfrm>
            <a:off x="6436317" y="3098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2021-06-30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49" name="Google Shape;149;p18" descr="Background pointer shape in timeline graphic"/>
          <p:cNvSpPr/>
          <p:nvPr/>
        </p:nvSpPr>
        <p:spPr>
          <a:xfrm>
            <a:off x="965859" y="4147725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4294967295"/>
          </p:nvPr>
        </p:nvSpPr>
        <p:spPr>
          <a:xfrm>
            <a:off x="965848" y="4285275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2022-06-01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51" name="Google Shape;151;p18" descr="Background pointer shape in timeline graphic"/>
          <p:cNvSpPr/>
          <p:nvPr/>
        </p:nvSpPr>
        <p:spPr>
          <a:xfrm>
            <a:off x="2441979" y="4147725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body" idx="4294967295"/>
          </p:nvPr>
        </p:nvSpPr>
        <p:spPr>
          <a:xfrm>
            <a:off x="2751242" y="4285275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2022-06-30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53" name="Google Shape;153;p18" descr="Background pointer shape in timeline graphic"/>
          <p:cNvSpPr/>
          <p:nvPr/>
        </p:nvSpPr>
        <p:spPr>
          <a:xfrm>
            <a:off x="4650934" y="4147725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body" idx="4294967295"/>
          </p:nvPr>
        </p:nvSpPr>
        <p:spPr>
          <a:xfrm>
            <a:off x="4650923" y="4285275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2023-01-01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55" name="Google Shape;155;p18" descr="Background pointer shape in timeline graphic"/>
          <p:cNvSpPr/>
          <p:nvPr/>
        </p:nvSpPr>
        <p:spPr>
          <a:xfrm>
            <a:off x="6127054" y="4147725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body" idx="4294967295"/>
          </p:nvPr>
        </p:nvSpPr>
        <p:spPr>
          <a:xfrm>
            <a:off x="6436317" y="4285275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2023-01-30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2268108" y="256503"/>
            <a:ext cx="1728300" cy="822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2266432" y="256501"/>
            <a:ext cx="1728300" cy="36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4294967295"/>
          </p:nvPr>
        </p:nvSpPr>
        <p:spPr>
          <a:xfrm>
            <a:off x="2266611" y="326378"/>
            <a:ext cx="1728000" cy="2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Base Currency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4294967295"/>
          </p:nvPr>
        </p:nvSpPr>
        <p:spPr>
          <a:xfrm>
            <a:off x="2266596" y="737777"/>
            <a:ext cx="1728000" cy="2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EUR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61" name="Google Shape;161;p18"/>
          <p:cNvGrpSpPr/>
          <p:nvPr/>
        </p:nvGrpSpPr>
        <p:grpSpPr>
          <a:xfrm>
            <a:off x="1148425" y="1078802"/>
            <a:ext cx="3967952" cy="627377"/>
            <a:chOff x="1256092" y="3003628"/>
            <a:chExt cx="3327144" cy="531991"/>
          </a:xfrm>
        </p:grpSpPr>
        <p:cxnSp>
          <p:nvCxnSpPr>
            <p:cNvPr id="162" name="Google Shape;162;p18"/>
            <p:cNvCxnSpPr>
              <a:stCxn id="157" idx="2"/>
              <a:endCxn id="163" idx="0"/>
            </p:cNvCxnSpPr>
            <p:nvPr/>
          </p:nvCxnSpPr>
          <p:spPr>
            <a:xfrm>
              <a:off x="2919544" y="3003629"/>
              <a:ext cx="107" cy="53199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4" name="Google Shape;164;p18"/>
            <p:cNvCxnSpPr>
              <a:stCxn id="157" idx="2"/>
              <a:endCxn id="165" idx="0"/>
            </p:cNvCxnSpPr>
            <p:nvPr/>
          </p:nvCxnSpPr>
          <p:spPr>
            <a:xfrm rot="5400000">
              <a:off x="1821823" y="2437898"/>
              <a:ext cx="531990" cy="1663452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6" name="Google Shape;166;p18"/>
            <p:cNvCxnSpPr>
              <a:stCxn id="157" idx="2"/>
              <a:endCxn id="167" idx="0"/>
            </p:cNvCxnSpPr>
            <p:nvPr/>
          </p:nvCxnSpPr>
          <p:spPr>
            <a:xfrm rot="16200000" flipH="1">
              <a:off x="3485395" y="2437777"/>
              <a:ext cx="531990" cy="1663692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8" name="Google Shape;168;p18"/>
          <p:cNvSpPr/>
          <p:nvPr/>
        </p:nvSpPr>
        <p:spPr>
          <a:xfrm>
            <a:off x="284259" y="1706584"/>
            <a:ext cx="1728300" cy="822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284275" y="1706179"/>
            <a:ext cx="1728300" cy="36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4294967295"/>
          </p:nvPr>
        </p:nvSpPr>
        <p:spPr>
          <a:xfrm>
            <a:off x="284633" y="1776057"/>
            <a:ext cx="1728000" cy="2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Quote currency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70" name="Google Shape;170;p18"/>
          <p:cNvSpPr txBox="1">
            <a:spLocks noGrp="1"/>
          </p:cNvSpPr>
          <p:nvPr>
            <p:ph type="body" idx="4294967295"/>
          </p:nvPr>
        </p:nvSpPr>
        <p:spPr>
          <a:xfrm>
            <a:off x="284618" y="2189726"/>
            <a:ext cx="1728000" cy="2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USD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2268219" y="1706584"/>
            <a:ext cx="1728300" cy="822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2268236" y="1706179"/>
            <a:ext cx="1728300" cy="36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body" idx="4294967295"/>
          </p:nvPr>
        </p:nvSpPr>
        <p:spPr>
          <a:xfrm>
            <a:off x="2268385" y="1776057"/>
            <a:ext cx="1728000" cy="2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Quote Currency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73" name="Google Shape;173;p18"/>
          <p:cNvSpPr txBox="1">
            <a:spLocks noGrp="1"/>
          </p:cNvSpPr>
          <p:nvPr>
            <p:ph type="body" idx="4294967295"/>
          </p:nvPr>
        </p:nvSpPr>
        <p:spPr>
          <a:xfrm>
            <a:off x="2268415" y="2189726"/>
            <a:ext cx="1728000" cy="2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CNY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4252135" y="1706584"/>
            <a:ext cx="1728300" cy="822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4252227" y="1706179"/>
            <a:ext cx="1728300" cy="36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body" idx="4294967295"/>
          </p:nvPr>
        </p:nvSpPr>
        <p:spPr>
          <a:xfrm>
            <a:off x="4252242" y="1776057"/>
            <a:ext cx="1728000" cy="2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Quote Currency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76" name="Google Shape;176;p18"/>
          <p:cNvSpPr txBox="1">
            <a:spLocks noGrp="1"/>
          </p:cNvSpPr>
          <p:nvPr>
            <p:ph type="body" idx="4294967295"/>
          </p:nvPr>
        </p:nvSpPr>
        <p:spPr>
          <a:xfrm>
            <a:off x="4252346" y="2189726"/>
            <a:ext cx="1728000" cy="2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JPY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" name="Google Shape;157;p18">
            <a:extLst>
              <a:ext uri="{FF2B5EF4-FFF2-40B4-BE49-F238E27FC236}">
                <a16:creationId xmlns:a16="http://schemas.microsoft.com/office/drawing/2014/main" id="{4CFC7F06-B880-07BE-15A2-6398B0F92B39}"/>
              </a:ext>
            </a:extLst>
          </p:cNvPr>
          <p:cNvSpPr/>
          <p:nvPr/>
        </p:nvSpPr>
        <p:spPr>
          <a:xfrm>
            <a:off x="6397670" y="256503"/>
            <a:ext cx="1728300" cy="822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58;p18">
            <a:extLst>
              <a:ext uri="{FF2B5EF4-FFF2-40B4-BE49-F238E27FC236}">
                <a16:creationId xmlns:a16="http://schemas.microsoft.com/office/drawing/2014/main" id="{6E389344-E40E-DA8A-E0BA-F177E1F9C336}"/>
              </a:ext>
            </a:extLst>
          </p:cNvPr>
          <p:cNvSpPr/>
          <p:nvPr/>
        </p:nvSpPr>
        <p:spPr>
          <a:xfrm>
            <a:off x="6395994" y="256501"/>
            <a:ext cx="1728300" cy="36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59;p18">
            <a:extLst>
              <a:ext uri="{FF2B5EF4-FFF2-40B4-BE49-F238E27FC236}">
                <a16:creationId xmlns:a16="http://schemas.microsoft.com/office/drawing/2014/main" id="{91A6B0D1-97AD-09A7-765C-E589BC718834}"/>
              </a:ext>
            </a:extLst>
          </p:cNvPr>
          <p:cNvSpPr txBox="1">
            <a:spLocks/>
          </p:cNvSpPr>
          <p:nvPr/>
        </p:nvSpPr>
        <p:spPr>
          <a:xfrm>
            <a:off x="6396173" y="326378"/>
            <a:ext cx="17280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00000"/>
              </a:lnSpc>
              <a:buFont typeface="Roboto"/>
              <a:buNone/>
            </a:pPr>
            <a:r>
              <a:rPr lang="en-US" sz="1100">
                <a:solidFill>
                  <a:schemeClr val="lt1"/>
                </a:solidFill>
              </a:rPr>
              <a:t>Covid-19 Statistics</a:t>
            </a:r>
          </a:p>
        </p:txBody>
      </p:sp>
      <p:sp>
        <p:nvSpPr>
          <p:cNvPr id="13" name="Google Shape;160;p18">
            <a:extLst>
              <a:ext uri="{FF2B5EF4-FFF2-40B4-BE49-F238E27FC236}">
                <a16:creationId xmlns:a16="http://schemas.microsoft.com/office/drawing/2014/main" id="{86CE8799-1E71-A97C-D1FA-851A1EB96F91}"/>
              </a:ext>
            </a:extLst>
          </p:cNvPr>
          <p:cNvSpPr txBox="1">
            <a:spLocks/>
          </p:cNvSpPr>
          <p:nvPr/>
        </p:nvSpPr>
        <p:spPr>
          <a:xfrm>
            <a:off x="6396158" y="737777"/>
            <a:ext cx="17280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00000"/>
              </a:lnSpc>
              <a:buFont typeface="Roboto"/>
              <a:buNone/>
            </a:pPr>
            <a:r>
              <a:rPr lang="en-US" sz="1300">
                <a:solidFill>
                  <a:schemeClr val="dk1"/>
                </a:solidFill>
              </a:rPr>
              <a:t>Number of Deaths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0069C6-464A-3DE4-3EE3-678F64701876}"/>
              </a:ext>
            </a:extLst>
          </p:cNvPr>
          <p:cNvCxnSpPr>
            <a:stCxn id="158" idx="3"/>
            <a:endCxn id="12" idx="1"/>
          </p:cNvCxnSpPr>
          <p:nvPr/>
        </p:nvCxnSpPr>
        <p:spPr>
          <a:xfrm>
            <a:off x="3994732" y="438301"/>
            <a:ext cx="2401441" cy="127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1150</Words>
  <Application>Microsoft Office PowerPoint</Application>
  <PresentationFormat>On-screen Show (16:9)</PresentationFormat>
  <Paragraphs>104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Times New Roman</vt:lpstr>
      <vt:lpstr>Arial</vt:lpstr>
      <vt:lpstr>Courier New</vt:lpstr>
      <vt:lpstr>Roboto</vt:lpstr>
      <vt:lpstr>Calibri</vt:lpstr>
      <vt:lpstr>Geometric</vt:lpstr>
      <vt:lpstr>Mid-term Case Study</vt:lpstr>
      <vt:lpstr>Introduction Methodology Testing and Results Summary Conclusion</vt:lpstr>
      <vt:lpstr>Why I chose this topic</vt:lpstr>
      <vt:lpstr>Preliminary Research</vt:lpstr>
      <vt:lpstr>Hypothesis: the number of covid-19 deaths and a country’s exchange rate is positively correlated with each other.  </vt:lpstr>
      <vt:lpstr> A brief introduction about exchange rate</vt:lpstr>
      <vt:lpstr>The higher the base/quote ratio is the weaker the quote currency  become when comparing with the base currency. </vt:lpstr>
      <vt:lpstr>Methodology</vt:lpstr>
      <vt:lpstr>PowerPoint Presentation</vt:lpstr>
      <vt:lpstr>PowerPoint Presentation</vt:lpstr>
      <vt:lpstr>Testing and Results</vt:lpstr>
      <vt:lpstr>Japan</vt:lpstr>
      <vt:lpstr>Japan</vt:lpstr>
      <vt:lpstr>China</vt:lpstr>
      <vt:lpstr>China</vt:lpstr>
      <vt:lpstr>USA</vt:lpstr>
      <vt:lpstr>USA</vt:lpstr>
      <vt:lpstr>In Summary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Case Study</dc:title>
  <cp:lastModifiedBy>Ngo Thang</cp:lastModifiedBy>
  <cp:revision>4</cp:revision>
  <dcterms:modified xsi:type="dcterms:W3CDTF">2024-10-17T01:46:35Z</dcterms:modified>
</cp:coreProperties>
</file>