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6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6.png" Type="http://schemas.openxmlformats.org/officeDocument/2006/relationships/image"/><Relationship Id="rId7" Target="https://drive.google.com/file/d/1MPkoQUUoPSMtAChislOVd7N85Fhf_ONw/view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434964" y="-2597707"/>
            <a:ext cx="6012827" cy="555366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951098" y="-2122255"/>
            <a:ext cx="6098110" cy="5632436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452811" y="2651159"/>
            <a:ext cx="7547342" cy="227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34"/>
              </a:lnSpc>
            </a:pPr>
            <a:r>
              <a:rPr lang="en-US" sz="5186" spc="150">
                <a:solidFill>
                  <a:srgbClr val="042B60"/>
                </a:solidFill>
                <a:latin typeface="Now"/>
              </a:rPr>
              <a:t>GENETIC ALGORITHM VISUALIZER 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65839" y="3510181"/>
            <a:ext cx="6185571" cy="57132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-901352" y="2476544"/>
            <a:ext cx="6325037" cy="5842034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0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3847170" y="6326321"/>
            <a:ext cx="6325037" cy="584203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182115" y="6583461"/>
            <a:ext cx="6185571" cy="5713218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5519731" y="5143500"/>
            <a:ext cx="6383392" cy="3086100"/>
            <a:chOff x="0" y="0"/>
            <a:chExt cx="1681223" cy="8128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681223" cy="812800"/>
            </a:xfrm>
            <a:custGeom>
              <a:avLst/>
              <a:gdLst/>
              <a:ahLst/>
              <a:cxnLst/>
              <a:rect r="r" b="b" t="t" l="l"/>
              <a:pathLst>
                <a:path h="812800" w="1681223">
                  <a:moveTo>
                    <a:pt x="61854" y="0"/>
                  </a:moveTo>
                  <a:lnTo>
                    <a:pt x="1619369" y="0"/>
                  </a:lnTo>
                  <a:cubicBezTo>
                    <a:pt x="1653530" y="0"/>
                    <a:pt x="1681223" y="27693"/>
                    <a:pt x="1681223" y="61854"/>
                  </a:cubicBezTo>
                  <a:lnTo>
                    <a:pt x="1681223" y="750946"/>
                  </a:lnTo>
                  <a:cubicBezTo>
                    <a:pt x="1681223" y="785107"/>
                    <a:pt x="1653530" y="812800"/>
                    <a:pt x="1619369" y="812800"/>
                  </a:cubicBezTo>
                  <a:lnTo>
                    <a:pt x="61854" y="812800"/>
                  </a:lnTo>
                  <a:cubicBezTo>
                    <a:pt x="27693" y="812800"/>
                    <a:pt x="0" y="785107"/>
                    <a:pt x="0" y="750946"/>
                  </a:cubicBezTo>
                  <a:lnTo>
                    <a:pt x="0" y="61854"/>
                  </a:lnTo>
                  <a:cubicBezTo>
                    <a:pt x="0" y="27693"/>
                    <a:pt x="27693" y="0"/>
                    <a:pt x="6185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Now"/>
                </a:rPr>
                <a:t>Le Tran Thang 20204926</a:t>
              </a:r>
            </a:p>
            <a:p>
              <a:pPr algn="just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Now"/>
                </a:rPr>
                <a:t>Nguyen Phuc Thanh 20200594</a:t>
              </a:r>
            </a:p>
            <a:p>
              <a:pPr algn="just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Now"/>
                </a:rPr>
                <a:t>Le Thanh Thang 20194451</a:t>
              </a:r>
            </a:p>
            <a:p>
              <a:pPr algn="just" marL="582925" indent="-291463" lvl="1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Now"/>
                </a:rPr>
                <a:t> Hoang Van Thang 20204892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860342" y="2481481"/>
            <a:ext cx="6185571" cy="57132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-1095855" y="2137953"/>
            <a:ext cx="6325037" cy="584203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518040" y="4067565"/>
            <a:ext cx="6528698" cy="996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79"/>
              </a:lnSpc>
            </a:pPr>
            <a:r>
              <a:rPr lang="en-US" sz="6185" spc="179">
                <a:solidFill>
                  <a:srgbClr val="042B60"/>
                </a:solidFill>
                <a:latin typeface="Now"/>
              </a:rPr>
              <a:t>REQUIREMENTS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9844493" y="4251426"/>
            <a:ext cx="822431" cy="759627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9684408" y="4369366"/>
            <a:ext cx="822431" cy="75962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9844493" y="6928637"/>
            <a:ext cx="822431" cy="759627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0034993" y="7119137"/>
            <a:ext cx="822431" cy="759627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1015163" y="855661"/>
            <a:ext cx="6673989" cy="306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7"/>
              </a:lnSpc>
            </a:pPr>
            <a:r>
              <a:rPr lang="en-US" sz="4727" spc="137">
                <a:solidFill>
                  <a:srgbClr val="042B60"/>
                </a:solidFill>
                <a:latin typeface="Now"/>
              </a:rPr>
              <a:t>Problem: Visualize genetic algorithm to solve traveling salesman problem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44831" y="4301851"/>
            <a:ext cx="6544320" cy="228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7"/>
              </a:lnSpc>
            </a:pPr>
            <a:r>
              <a:rPr lang="en-US" sz="4727" spc="137">
                <a:solidFill>
                  <a:srgbClr val="042B60"/>
                </a:solidFill>
                <a:latin typeface="Now"/>
              </a:rPr>
              <a:t>Design: Design an UI for the problem with some functions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05663" y="6956764"/>
            <a:ext cx="6483489" cy="306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97"/>
              </a:lnSpc>
            </a:pPr>
            <a:r>
              <a:rPr lang="en-US" sz="4727" spc="137">
                <a:solidFill>
                  <a:srgbClr val="042B60"/>
                </a:solidFill>
                <a:latin typeface="Now"/>
              </a:rPr>
              <a:t>Aims: Make the algorithm more understandable for users 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9684408" y="859952"/>
            <a:ext cx="822431" cy="759627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9874908" y="1050452"/>
            <a:ext cx="822431" cy="7596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821314" y="-2209943"/>
            <a:ext cx="9396621" cy="867906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56070" y="517510"/>
            <a:ext cx="8821533" cy="8147889"/>
          </a:xfrm>
          <a:prstGeom prst="rect">
            <a:avLst/>
          </a:prstGeom>
        </p:spPr>
      </p:pic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329449" y="774604"/>
            <a:ext cx="8958551" cy="8751199"/>
            <a:chOff x="0" y="0"/>
            <a:chExt cx="4828540" cy="4716780"/>
          </a:xfrm>
        </p:grpSpPr>
        <p:sp>
          <p:nvSpPr>
            <p:cNvPr name="Freeform 5" id="5"/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r="r" b="b" t="t" l="l"/>
              <a:pathLst>
                <a:path h="4726940" w="483362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6"/>
              <a:stretch>
                <a:fillRect l="-7943" r="-37562" t="0" b="0"/>
              </a:stretch>
            </a:blip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8385" y="7492969"/>
            <a:ext cx="6012827" cy="555366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792251" y="7968421"/>
            <a:ext cx="6098110" cy="5632436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1945948"/>
            <a:ext cx="7718493" cy="8055101"/>
            <a:chOff x="0" y="0"/>
            <a:chExt cx="2032854" cy="2121508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032854" cy="2121508"/>
            </a:xfrm>
            <a:custGeom>
              <a:avLst/>
              <a:gdLst/>
              <a:ahLst/>
              <a:cxnLst/>
              <a:rect r="r" b="b" t="t" l="l"/>
              <a:pathLst>
                <a:path h="2121508" w="2032854">
                  <a:moveTo>
                    <a:pt x="51155" y="0"/>
                  </a:moveTo>
                  <a:lnTo>
                    <a:pt x="1981699" y="0"/>
                  </a:lnTo>
                  <a:cubicBezTo>
                    <a:pt x="2009951" y="0"/>
                    <a:pt x="2032854" y="22903"/>
                    <a:pt x="2032854" y="51155"/>
                  </a:cubicBezTo>
                  <a:lnTo>
                    <a:pt x="2032854" y="2070353"/>
                  </a:lnTo>
                  <a:cubicBezTo>
                    <a:pt x="2032854" y="2083920"/>
                    <a:pt x="2027464" y="2096932"/>
                    <a:pt x="2017871" y="2106525"/>
                  </a:cubicBezTo>
                  <a:cubicBezTo>
                    <a:pt x="2008278" y="2116119"/>
                    <a:pt x="1995266" y="2121508"/>
                    <a:pt x="1981699" y="2121508"/>
                  </a:cubicBezTo>
                  <a:lnTo>
                    <a:pt x="51155" y="2121508"/>
                  </a:lnTo>
                  <a:cubicBezTo>
                    <a:pt x="37588" y="2121508"/>
                    <a:pt x="24576" y="2116119"/>
                    <a:pt x="14983" y="2106525"/>
                  </a:cubicBezTo>
                  <a:cubicBezTo>
                    <a:pt x="5390" y="2096932"/>
                    <a:pt x="0" y="2083920"/>
                    <a:pt x="0" y="2070353"/>
                  </a:cubicBezTo>
                  <a:lnTo>
                    <a:pt x="0" y="51155"/>
                  </a:lnTo>
                  <a:cubicBezTo>
                    <a:pt x="0" y="37588"/>
                    <a:pt x="5390" y="24576"/>
                    <a:pt x="14983" y="14983"/>
                  </a:cubicBezTo>
                  <a:cubicBezTo>
                    <a:pt x="24576" y="5390"/>
                    <a:pt x="37588" y="0"/>
                    <a:pt x="51155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User can start the visualization</a:t>
              </a:r>
            </a:p>
            <a:p>
              <a:pPr marL="690872" indent="-345436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Takes all user command from the GUI </a:t>
              </a:r>
            </a:p>
            <a:p>
              <a:pPr marL="690872" indent="-345436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Notifies the user if there is any problem with the input</a:t>
              </a:r>
            </a:p>
            <a:p>
              <a:pPr marL="690872" indent="-345436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Runs the algorithm and visualizes it to the user on the GUI</a:t>
              </a:r>
            </a:p>
            <a:p>
              <a:pPr marL="690872" indent="-345436" lvl="1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Wait for the command of the user  to control the process of the algorithm</a:t>
              </a:r>
            </a:p>
            <a:p>
              <a:pPr>
                <a:lnSpc>
                  <a:spcPts val="4479"/>
                </a:lnSpc>
              </a:pPr>
            </a:p>
            <a:p>
              <a:pPr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User can view help menu</a:t>
              </a:r>
            </a:p>
            <a:p>
              <a:pPr>
                <a:lnSpc>
                  <a:spcPts val="4479"/>
                </a:lnSpc>
              </a:pPr>
            </a:p>
            <a:p>
              <a:pPr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00000"/>
                  </a:solidFill>
                  <a:latin typeface="Now"/>
                </a:rPr>
                <a:t>User can quit the program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717454"/>
            <a:ext cx="7718493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</a:pPr>
            <a:r>
              <a:rPr lang="en-US" sz="5627" spc="163">
                <a:solidFill>
                  <a:srgbClr val="042B60"/>
                </a:solidFill>
                <a:latin typeface="Now"/>
              </a:rPr>
              <a:t>Use case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578853" y="-586367"/>
            <a:ext cx="3247095" cy="29991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2383379" y="-504678"/>
            <a:ext cx="3320308" cy="306675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69108" y="-480062"/>
            <a:ext cx="1184466" cy="109401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797804" y="-450264"/>
            <a:ext cx="1211172" cy="111868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12145" y="5172342"/>
            <a:ext cx="6026465" cy="556626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349353" y="5323952"/>
            <a:ext cx="6162345" cy="5691766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461066" y="5369639"/>
            <a:ext cx="2198316" cy="203044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-1593405" y="5424943"/>
            <a:ext cx="2247882" cy="2076225"/>
          </a:xfrm>
          <a:prstGeom prst="rect">
            <a:avLst/>
          </a:prstGeom>
        </p:spPr>
      </p:pic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11510" y="2338910"/>
            <a:ext cx="10074552" cy="5666865"/>
            <a:chOff x="0" y="0"/>
            <a:chExt cx="11289030" cy="635000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l="-4568" r="-2506" t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009962" y="2711128"/>
            <a:ext cx="7085561" cy="6412575"/>
            <a:chOff x="0" y="0"/>
            <a:chExt cx="1866156" cy="1688909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866156" cy="1688909"/>
            </a:xfrm>
            <a:custGeom>
              <a:avLst/>
              <a:gdLst/>
              <a:ahLst/>
              <a:cxnLst/>
              <a:rect r="r" b="b" t="t" l="l"/>
              <a:pathLst>
                <a:path h="1688909" w="1866156">
                  <a:moveTo>
                    <a:pt x="55724" y="0"/>
                  </a:moveTo>
                  <a:lnTo>
                    <a:pt x="1810432" y="0"/>
                  </a:lnTo>
                  <a:cubicBezTo>
                    <a:pt x="1841207" y="0"/>
                    <a:pt x="1866156" y="24949"/>
                    <a:pt x="1866156" y="55724"/>
                  </a:cubicBezTo>
                  <a:lnTo>
                    <a:pt x="1866156" y="1633184"/>
                  </a:lnTo>
                  <a:cubicBezTo>
                    <a:pt x="1866156" y="1647963"/>
                    <a:pt x="1860285" y="1662137"/>
                    <a:pt x="1849835" y="1672587"/>
                  </a:cubicBezTo>
                  <a:cubicBezTo>
                    <a:pt x="1839384" y="1683038"/>
                    <a:pt x="1825211" y="1688909"/>
                    <a:pt x="1810432" y="1688909"/>
                  </a:cubicBezTo>
                  <a:lnTo>
                    <a:pt x="55724" y="1688909"/>
                  </a:lnTo>
                  <a:cubicBezTo>
                    <a:pt x="24949" y="1688909"/>
                    <a:pt x="0" y="1663960"/>
                    <a:pt x="0" y="1633184"/>
                  </a:cubicBezTo>
                  <a:lnTo>
                    <a:pt x="0" y="55724"/>
                  </a:lnTo>
                  <a:cubicBezTo>
                    <a:pt x="0" y="24949"/>
                    <a:pt x="24949" y="0"/>
                    <a:pt x="55724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Now"/>
                </a:rPr>
                <a:t>Package “model”: Stores all basic data structures and objects to implement the genetic algorithm on traveling salesman problem</a:t>
              </a:r>
            </a:p>
            <a:p>
              <a:pPr marL="604515" indent="-302257" lvl="1">
                <a:lnSpc>
                  <a:spcPts val="3919"/>
                </a:lnSpc>
                <a:buFont typeface="Arial"/>
                <a:buChar char="•"/>
              </a:pPr>
              <a:r>
                <a:rPr lang="en-US" sz="2799">
                  <a:solidFill>
                    <a:srgbClr val="000000"/>
                  </a:solidFill>
                  <a:latin typeface="Now"/>
                </a:rPr>
                <a:t>Package “screen”: Stores the main screen class, dialog class, DrawPane class, and controllers to visualization in GUI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968587" y="547279"/>
            <a:ext cx="7475046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1"/>
              </a:lnSpc>
              <a:spcBef>
                <a:spcPct val="0"/>
              </a:spcBef>
            </a:pPr>
            <a:r>
              <a:rPr lang="en-US" sz="6900" spc="200">
                <a:solidFill>
                  <a:srgbClr val="000000"/>
                </a:solidFill>
                <a:latin typeface="Now"/>
              </a:rPr>
              <a:t>General class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865777" y="-1787518"/>
            <a:ext cx="6098110" cy="5632436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77561" y="-1174701"/>
            <a:ext cx="6012827" cy="555366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968961"/>
            <a:ext cx="7319802" cy="748306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885772" y="430265"/>
            <a:ext cx="14516457" cy="94264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55689">
            <a:off x="12898334" y="1041916"/>
            <a:ext cx="3247095" cy="29991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44310">
            <a:off x="12939242" y="827632"/>
            <a:ext cx="3320308" cy="306675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3609042" y="4273668"/>
            <a:ext cx="6325037" cy="58420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14772" y="3729970"/>
            <a:ext cx="6185571" cy="57132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55689">
            <a:off x="16718153" y="1320827"/>
            <a:ext cx="1184466" cy="109401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44310">
            <a:off x="16733075" y="1242661"/>
            <a:ext cx="1211172" cy="111868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272570" y="837172"/>
            <a:ext cx="15742861" cy="86126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55689">
            <a:off x="12898334" y="1041916"/>
            <a:ext cx="3247095" cy="29991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44310">
            <a:off x="12939242" y="827632"/>
            <a:ext cx="3320308" cy="306675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3609042" y="4273668"/>
            <a:ext cx="6325037" cy="584203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14772" y="3729970"/>
            <a:ext cx="6185571" cy="57132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955689">
            <a:off x="16718153" y="1320827"/>
            <a:ext cx="1184466" cy="109401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44310">
            <a:off x="16733075" y="1242661"/>
            <a:ext cx="1211172" cy="111868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6195022" y="3420397"/>
            <a:ext cx="3025050" cy="302505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4155152" y="6586579"/>
            <a:ext cx="7104789" cy="3086100"/>
            <a:chOff x="0" y="0"/>
            <a:chExt cx="1871220" cy="81280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871220" cy="812800"/>
            </a:xfrm>
            <a:custGeom>
              <a:avLst/>
              <a:gdLst/>
              <a:ahLst/>
              <a:cxnLst/>
              <a:rect r="r" b="b" t="t" l="l"/>
              <a:pathLst>
                <a:path h="812800" w="1871220">
                  <a:moveTo>
                    <a:pt x="55573" y="0"/>
                  </a:moveTo>
                  <a:lnTo>
                    <a:pt x="1815647" y="0"/>
                  </a:lnTo>
                  <a:cubicBezTo>
                    <a:pt x="1846339" y="0"/>
                    <a:pt x="1871220" y="24881"/>
                    <a:pt x="1871220" y="55573"/>
                  </a:cubicBezTo>
                  <a:lnTo>
                    <a:pt x="1871220" y="757227"/>
                  </a:lnTo>
                  <a:cubicBezTo>
                    <a:pt x="1871220" y="787919"/>
                    <a:pt x="1846339" y="812800"/>
                    <a:pt x="1815647" y="812800"/>
                  </a:cubicBezTo>
                  <a:lnTo>
                    <a:pt x="55573" y="812800"/>
                  </a:lnTo>
                  <a:cubicBezTo>
                    <a:pt x="24881" y="812800"/>
                    <a:pt x="0" y="787919"/>
                    <a:pt x="0" y="757227"/>
                  </a:cubicBezTo>
                  <a:lnTo>
                    <a:pt x="0" y="55573"/>
                  </a:lnTo>
                  <a:cubicBezTo>
                    <a:pt x="0" y="24881"/>
                    <a:pt x="24881" y="0"/>
                    <a:pt x="55573" y="0"/>
                  </a:cubicBezTo>
                  <a:close/>
                </a:path>
              </a:pathLst>
            </a:custGeom>
            <a:solidFill>
              <a:srgbClr val="FAD02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000000"/>
                  </a:solidFill>
                  <a:latin typeface="Now"/>
                </a:rPr>
                <a:t>In package model: GAForTSP class inherits from GeneticAlgorithm class to implement genetic algorithm to solve traveling salesman problem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055126" y="962025"/>
            <a:ext cx="9304842" cy="123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4"/>
              </a:lnSpc>
            </a:pPr>
            <a:r>
              <a:rPr lang="en-US" sz="7685" spc="222">
                <a:solidFill>
                  <a:srgbClr val="042B60"/>
                </a:solidFill>
                <a:latin typeface="Now"/>
              </a:rPr>
              <a:t>OOP TECHNIQUE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11443" y="2513164"/>
            <a:ext cx="7392207" cy="90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8"/>
              </a:lnSpc>
              <a:spcBef>
                <a:spcPct val="0"/>
              </a:spcBef>
            </a:pPr>
            <a:r>
              <a:rPr lang="en-US" sz="5627" spc="163">
                <a:solidFill>
                  <a:srgbClr val="042B60"/>
                </a:solidFill>
                <a:latin typeface="Now"/>
              </a:rPr>
              <a:t>Inheritance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860342" y="2481481"/>
            <a:ext cx="6185571" cy="57132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-1095855" y="2137953"/>
            <a:ext cx="6325037" cy="584203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96113" y="33211"/>
            <a:ext cx="1515157" cy="1399454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3938425" y="-50936"/>
            <a:ext cx="1549319" cy="143100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48433" y="8283157"/>
            <a:ext cx="6185571" cy="571321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5412921" y="7939629"/>
            <a:ext cx="6325037" cy="584203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76680" y="-2941548"/>
            <a:ext cx="6185571" cy="571321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6941168" y="-3285076"/>
            <a:ext cx="6325037" cy="5842034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732540" y="9479783"/>
            <a:ext cx="1515157" cy="1399454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200000">
            <a:off x="1674851" y="9395635"/>
            <a:ext cx="1549319" cy="1431008"/>
          </a:xfrm>
          <a:prstGeom prst="rect">
            <a:avLst/>
          </a:prstGeom>
        </p:spPr>
      </p:pic>
      <p:pic>
        <p:nvPicPr>
          <p:cNvPr name="Picture 12" id="12">
            <a:hlinkClick r:id="rId7" tooltip="https://drive.google.com/file/d/1MPkoQUUoPSMtAChislOVd7N85Fhf_ONw/view"/>
          </p:cNvPr>
          <p:cNvPicPr>
            <a:picLocks noChangeAspect="true"/>
          </p:cNvPicPr>
          <p:nvPr/>
        </p:nvPicPr>
        <p:blipFill>
          <a:blip r:embed="rId6"/>
          <a:srcRect l="905" t="0" r="0" b="0"/>
          <a:stretch>
            <a:fillRect/>
          </a:stretch>
        </p:blipFill>
        <p:spPr>
          <a:xfrm flipH="false" flipV="false" rot="0">
            <a:off x="2141486" y="1440907"/>
            <a:ext cx="13802655" cy="867023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399253" y="384915"/>
            <a:ext cx="728712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0"/>
              </a:lnSpc>
              <a:spcBef>
                <a:spcPct val="0"/>
              </a:spcBef>
            </a:pPr>
            <a:r>
              <a:rPr lang="en-US" sz="6900">
                <a:solidFill>
                  <a:srgbClr val="042B60"/>
                </a:solidFill>
                <a:latin typeface="Now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DAFGf9UwvPM</dc:identifier>
  <dcterms:modified xsi:type="dcterms:W3CDTF">2011-08-01T06:04:30Z</dcterms:modified>
  <cp:revision>1</cp:revision>
  <dc:title>Colorful Minimalist Presentation</dc:title>
</cp:coreProperties>
</file>