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Inria Serif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Inria Serif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g2sedyxkEL5J+7GQSgslxyHcN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B277F0-E668-4C92-B8D4-1D68D28ACD0D}">
  <a:tblStyle styleId="{ACB277F0-E668-4C92-B8D4-1D68D28ACD0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EFEE"/>
          </a:solidFill>
        </a:fill>
      </a:tcStyle>
    </a:wholeTbl>
    <a:band1H>
      <a:tcTxStyle b="off" i="off"/>
      <a:tcStyle>
        <a:fill>
          <a:solidFill>
            <a:srgbClr val="E2DED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2DEDB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riaSerifLight-bold.fntdata"/><Relationship Id="rId11" Type="http://schemas.openxmlformats.org/officeDocument/2006/relationships/font" Target="fonts/InriaSerif-regular.fntdata"/><Relationship Id="rId22" Type="http://schemas.openxmlformats.org/officeDocument/2006/relationships/font" Target="fonts/InriaSerif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InriaSerifLight-italic.fntdata"/><Relationship Id="rId13" Type="http://schemas.openxmlformats.org/officeDocument/2006/relationships/font" Target="fonts/InriaSerif-italic.fntdata"/><Relationship Id="rId12" Type="http://schemas.openxmlformats.org/officeDocument/2006/relationships/font" Target="fonts/InriaSerif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font" Target="fonts/InriaSerif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riaSerifLigh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B1906721Nguyễn ThanhNgânB1906723Hà TrungNghĩaB1906747Lê NamPhươngB1906761Trần NgọcThanhB1906766Lê MinhThắng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Ngày nay, công nghệ thông tin phát triển mạnh mẽ, ứng dụng trong rất nhiều lĩnh vực và đời sống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xã hội. Đặc biệt trong hoạt động tìm kiếm, mua bán trực tuyến rất phổ biến với mọi người. Để có thể tìm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kiếm nhanh và hiệu quả về thông tin của một quyển sách nào đó nếu không có sự giúp đỡ của công nghệ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thì quả thực là khá khó khăn.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Đứng trước nhu cầu thực tế đó, việc tạo ra một website về việc cung cấp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thông tin và thương mại hóa các quyển sách là thực sự cần thiết, website với mục đích cung cấp cho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người dùng các thông tin chính xác về các quyển sách, các thông tin được cập nhật thường xuyên và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nhanh chóng, thông qua website người dùng có thể tìm kiếm, lựa chọn những mặt hàng phù hợp với nhu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cầu của bản thân, hơn nữa họ có thể xem tổng quan chi tiết về mặt hàng và có thể để lại ý kiến cá nhân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về mặt hàng đó, nhằm cải thiện nâng cao chất lượng của mặt hàng đó đến với các nhà cung cấp.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Playfair Display"/>
                <a:ea typeface="Playfair Display"/>
                <a:cs typeface="Playfair Display"/>
                <a:sym typeface="Playfair Display"/>
              </a:rPr>
              <a:t>Trang chủ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Playfair Display"/>
                <a:ea typeface="Playfair Display"/>
                <a:cs typeface="Playfair Display"/>
                <a:sym typeface="Playfair Display"/>
              </a:rPr>
              <a:t>o Giới thiệu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Playfair Display"/>
                <a:ea typeface="Playfair Display"/>
                <a:cs typeface="Playfair Display"/>
                <a:sym typeface="Playfair Display"/>
              </a:rPr>
              <a:t>o Sản phẩm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Playfair Display"/>
                <a:ea typeface="Playfair Display"/>
                <a:cs typeface="Playfair Display"/>
                <a:sym typeface="Playfair Display"/>
              </a:rPr>
              <a:t>o Đăng nhập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Playfair Display"/>
                <a:ea typeface="Playfair Display"/>
                <a:cs typeface="Playfair Display"/>
                <a:sym typeface="Playfair Display"/>
              </a:rPr>
              <a:t>o Đăng ký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Playfair Display"/>
                <a:ea typeface="Playfair Display"/>
                <a:cs typeface="Playfair Display"/>
                <a:sym typeface="Playfair Display"/>
              </a:rPr>
              <a:t>o Liên hệ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B1906721Nguyễn ThanhNgânB1906723Hà TrungNghĩaB1906747Lê NamPhươngB1906761Trần NgọcThanhB1906766Lê MinhThắng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7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8"/>
          <p:cNvSpPr txBox="1"/>
          <p:nvPr>
            <p:ph idx="2" type="body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 with transparent fram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  <a:defRPr b="0" i="0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b="0" i="0" sz="20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/>
        </p:nvSpPr>
        <p:spPr>
          <a:xfrm>
            <a:off x="0" y="237018"/>
            <a:ext cx="9144000" cy="536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BÁO CÁO HỌC PHẦN NHẬP MÔN LẬP TRÌNH WEB CT188</a:t>
            </a:r>
            <a:endParaRPr b="1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" name="Google Shape;30;p1"/>
          <p:cNvSpPr txBox="1"/>
          <p:nvPr>
            <p:ph type="ctrTitle"/>
          </p:nvPr>
        </p:nvSpPr>
        <p:spPr>
          <a:xfrm>
            <a:off x="0" y="1870841"/>
            <a:ext cx="9144000" cy="5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OurBooks</a:t>
            </a:r>
            <a:br>
              <a:rPr lang="en-US" sz="4000"/>
            </a:br>
            <a:r>
              <a:rPr lang="en-US" sz="4000"/>
              <a:t>Website công ty kinh doanh sách</a:t>
            </a:r>
            <a:endParaRPr sz="3200"/>
          </a:p>
        </p:txBody>
      </p:sp>
      <p:sp>
        <p:nvSpPr>
          <p:cNvPr id="31" name="Google Shape;31;p1"/>
          <p:cNvSpPr txBox="1"/>
          <p:nvPr/>
        </p:nvSpPr>
        <p:spPr>
          <a:xfrm>
            <a:off x="0" y="4713785"/>
            <a:ext cx="9079044" cy="335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Học kỳ 1, 2021-2022</a:t>
            </a:r>
            <a:endParaRPr b="0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2558322" y="2783850"/>
            <a:ext cx="3962400" cy="1566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Nguyễn Thanh Ngân 	B1906721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Hà Trung Nghĩa 	B1906723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Lê Nam Phương 	B1906747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Trần Ngọc Thanh 	B1906761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Lê Minh Thắng 	B1906766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8265228" y="237018"/>
            <a:ext cx="813816" cy="492816"/>
            <a:chOff x="1934025" y="1001650"/>
            <a:chExt cx="415300" cy="355600"/>
          </a:xfrm>
        </p:grpSpPr>
        <p:sp>
          <p:nvSpPr>
            <p:cNvPr id="34" name="Google Shape;34;p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"/>
          <p:cNvSpPr txBox="1"/>
          <p:nvPr/>
        </p:nvSpPr>
        <p:spPr>
          <a:xfrm>
            <a:off x="455700" y="2637691"/>
            <a:ext cx="1623900" cy="2050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Công nghệ sử dụng</a:t>
            </a:r>
            <a:endParaRPr b="0" i="0" sz="2400" u="none" cap="none" strike="noStrik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2361850" y="2783850"/>
            <a:ext cx="5903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Các gói thư viện: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		jquery</a:t>
            </a:r>
            <a:endParaRPr b="0" i="0" sz="1800" u="none" cap="none" strike="noStrike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		popper.js</a:t>
            </a:r>
            <a:endParaRPr b="0" i="0" sz="1800" u="none" cap="none" strike="noStrike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		fontawesome-free</a:t>
            </a:r>
            <a:endParaRPr b="0" i="0" sz="1800" u="none" cap="none" strike="noStrike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0" y="532701"/>
            <a:ext cx="9144000" cy="331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Giảng viên: Phạm Trương Hồng Ngân</a:t>
            </a:r>
            <a:endParaRPr b="1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Mô tả dự án</a:t>
            </a:r>
            <a:endParaRPr/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48" name="Google Shape;48;p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2794425" y="1376725"/>
            <a:ext cx="5893874" cy="3308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SzPts val="18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OurBooks là một website </a:t>
            </a:r>
            <a:r>
              <a:rPr b="1" lang="en-US">
                <a:latin typeface="Playfair Display"/>
                <a:ea typeface="Playfair Display"/>
                <a:cs typeface="Playfair Display"/>
                <a:sym typeface="Playfair Display"/>
              </a:rPr>
              <a:t>cung cấp thông tin </a:t>
            </a: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và </a:t>
            </a:r>
            <a:r>
              <a:rPr b="1" lang="en-US">
                <a:latin typeface="Playfair Display"/>
                <a:ea typeface="Playfair Display"/>
                <a:cs typeface="Playfair Display"/>
                <a:sym typeface="Playfair Display"/>
              </a:rPr>
              <a:t>thương mại hóa</a:t>
            </a: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 các quyển sách.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0" y="223072"/>
            <a:ext cx="9144000" cy="5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OurBooks</a:t>
            </a:r>
            <a:br>
              <a:rPr b="0" i="0" lang="en-US" sz="28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0" i="0" lang="en-US" sz="28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Website công ty kinh doanh sách</a:t>
            </a:r>
            <a:endParaRPr b="0" i="0" sz="2000" u="none" cap="none" strike="noStrik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2794424" y="2364247"/>
            <a:ext cx="27540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OurBooks có giao diện đơn giản với màu sắc chủ đạo là màu </a:t>
            </a:r>
            <a:r>
              <a:rPr b="1" lang="en-US">
                <a:latin typeface="Playfair Display"/>
                <a:ea typeface="Playfair Display"/>
                <a:cs typeface="Playfair Display"/>
                <a:sym typeface="Playfair Display"/>
              </a:rPr>
              <a:t>nâu</a:t>
            </a: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, một gam màu trầm ấm gợi nên sự tin cậy, cảm giác ấm áp và thư giãn như khi đọc sách.</a:t>
            </a:r>
            <a:endParaRPr/>
          </a:p>
        </p:txBody>
      </p:sp>
      <p:sp>
        <p:nvSpPr>
          <p:cNvPr id="57" name="Google Shape;57;p2"/>
          <p:cNvSpPr txBox="1"/>
          <p:nvPr>
            <p:ph idx="2" type="body"/>
          </p:nvPr>
        </p:nvSpPr>
        <p:spPr>
          <a:xfrm>
            <a:off x="5934299" y="2364247"/>
            <a:ext cx="27540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OurBooks cung cấp cho người dùng những trang </a:t>
            </a:r>
            <a:r>
              <a:rPr b="1" lang="en-US">
                <a:latin typeface="Playfair Display"/>
                <a:ea typeface="Playfair Display"/>
                <a:cs typeface="Playfair Display"/>
                <a:sym typeface="Playfair Display"/>
              </a:rPr>
              <a:t>bìa sách </a:t>
            </a: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với các thể loại sách như văn học trong nước và ngoài nước, sách kinh tế, sách thiếu nhi… 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idx="4294967295" type="ctrTitle"/>
          </p:nvPr>
        </p:nvSpPr>
        <p:spPr>
          <a:xfrm>
            <a:off x="1570621" y="4225081"/>
            <a:ext cx="2405756" cy="517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Cấu trúc website</a:t>
            </a:r>
            <a:endParaRPr b="0" i="0" sz="2200" u="none" cap="none" strike="noStrik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64" name="Google Shape;64;p3"/>
          <p:cNvGrpSpPr/>
          <p:nvPr/>
        </p:nvGrpSpPr>
        <p:grpSpPr>
          <a:xfrm>
            <a:off x="953534" y="754188"/>
            <a:ext cx="3638827" cy="3470894"/>
            <a:chOff x="2752587" y="836278"/>
            <a:chExt cx="3638827" cy="3470894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2752587" y="836278"/>
              <a:ext cx="3638827" cy="3470894"/>
              <a:chOff x="8338678" y="5506443"/>
              <a:chExt cx="720227" cy="686989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8706181" y="5506443"/>
                <a:ext cx="230803" cy="263259"/>
              </a:xfrm>
              <a:custGeom>
                <a:rect b="b" l="l" r="r" t="t"/>
                <a:pathLst>
                  <a:path extrusionOk="0" h="432" w="378">
                    <a:moveTo>
                      <a:pt x="378" y="119"/>
                    </a:moveTo>
                    <a:cubicBezTo>
                      <a:pt x="378" y="111"/>
                      <a:pt x="374" y="105"/>
                      <a:pt x="367" y="101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193" y="0"/>
                      <a:pt x="185" y="0"/>
                      <a:pt x="178" y="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4" y="104"/>
                      <a:pt x="0" y="111"/>
                      <a:pt x="0" y="119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3"/>
                      <a:pt x="0" y="313"/>
                      <a:pt x="0" y="314"/>
                    </a:cubicBezTo>
                    <a:cubicBezTo>
                      <a:pt x="0" y="321"/>
                      <a:pt x="4" y="327"/>
                      <a:pt x="10" y="331"/>
                    </a:cubicBezTo>
                    <a:cubicBezTo>
                      <a:pt x="178" y="428"/>
                      <a:pt x="178" y="428"/>
                      <a:pt x="178" y="428"/>
                    </a:cubicBezTo>
                    <a:cubicBezTo>
                      <a:pt x="185" y="432"/>
                      <a:pt x="193" y="432"/>
                      <a:pt x="199" y="428"/>
                    </a:cubicBezTo>
                    <a:cubicBezTo>
                      <a:pt x="367" y="331"/>
                      <a:pt x="367" y="331"/>
                      <a:pt x="367" y="331"/>
                    </a:cubicBezTo>
                    <a:cubicBezTo>
                      <a:pt x="373" y="327"/>
                      <a:pt x="377" y="321"/>
                      <a:pt x="378" y="314"/>
                    </a:cubicBezTo>
                    <a:cubicBezTo>
                      <a:pt x="378" y="313"/>
                      <a:pt x="378" y="313"/>
                      <a:pt x="378" y="313"/>
                    </a:cubicBezTo>
                    <a:cubicBezTo>
                      <a:pt x="378" y="119"/>
                      <a:pt x="378" y="119"/>
                      <a:pt x="378" y="119"/>
                    </a:cubicBezTo>
                    <a:cubicBezTo>
                      <a:pt x="378" y="119"/>
                      <a:pt x="378" y="119"/>
                      <a:pt x="378" y="1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916A6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SẢN PHẨM</a:t>
                </a:r>
                <a:endParaRPr b="0" i="0" sz="1400" u="none" cap="none" strike="noStrike">
                  <a:solidFill>
                    <a:srgbClr val="916A6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460817" y="5506443"/>
                <a:ext cx="230586" cy="263259"/>
              </a:xfrm>
              <a:custGeom>
                <a:rect b="b" l="l" r="r" t="t"/>
                <a:pathLst>
                  <a:path extrusionOk="0" h="432" w="378">
                    <a:moveTo>
                      <a:pt x="378" y="119"/>
                    </a:moveTo>
                    <a:cubicBezTo>
                      <a:pt x="378" y="111"/>
                      <a:pt x="374" y="105"/>
                      <a:pt x="368" y="101"/>
                    </a:cubicBezTo>
                    <a:cubicBezTo>
                      <a:pt x="200" y="4"/>
                      <a:pt x="200" y="4"/>
                      <a:pt x="200" y="4"/>
                    </a:cubicBezTo>
                    <a:cubicBezTo>
                      <a:pt x="193" y="0"/>
                      <a:pt x="185" y="0"/>
                      <a:pt x="179" y="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4" y="104"/>
                      <a:pt x="0" y="111"/>
                      <a:pt x="0" y="119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3"/>
                      <a:pt x="0" y="313"/>
                      <a:pt x="0" y="314"/>
                    </a:cubicBezTo>
                    <a:cubicBezTo>
                      <a:pt x="1" y="321"/>
                      <a:pt x="5" y="327"/>
                      <a:pt x="11" y="331"/>
                    </a:cubicBezTo>
                    <a:cubicBezTo>
                      <a:pt x="179" y="428"/>
                      <a:pt x="179" y="428"/>
                      <a:pt x="179" y="428"/>
                    </a:cubicBezTo>
                    <a:cubicBezTo>
                      <a:pt x="185" y="432"/>
                      <a:pt x="193" y="432"/>
                      <a:pt x="200" y="428"/>
                    </a:cubicBezTo>
                    <a:cubicBezTo>
                      <a:pt x="367" y="331"/>
                      <a:pt x="367" y="331"/>
                      <a:pt x="367" y="331"/>
                    </a:cubicBezTo>
                    <a:cubicBezTo>
                      <a:pt x="374" y="327"/>
                      <a:pt x="378" y="321"/>
                      <a:pt x="378" y="314"/>
                    </a:cubicBezTo>
                    <a:cubicBezTo>
                      <a:pt x="378" y="313"/>
                      <a:pt x="378" y="313"/>
                      <a:pt x="378" y="313"/>
                    </a:cubicBezTo>
                    <a:cubicBezTo>
                      <a:pt x="378" y="119"/>
                      <a:pt x="378" y="119"/>
                      <a:pt x="378" y="119"/>
                    </a:cubicBezTo>
                    <a:cubicBezTo>
                      <a:pt x="378" y="119"/>
                      <a:pt x="378" y="119"/>
                      <a:pt x="378" y="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chemeClr val="lt2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GIỚI THIỆU</a:t>
                </a:r>
                <a:endParaRPr b="0" i="0" sz="1400" u="none" cap="none" strike="noStrike">
                  <a:solidFill>
                    <a:schemeClr val="lt2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338678" y="5718525"/>
                <a:ext cx="230151" cy="262608"/>
              </a:xfrm>
              <a:custGeom>
                <a:rect b="b" l="l" r="r" t="t"/>
                <a:pathLst>
                  <a:path extrusionOk="0" h="431" w="377">
                    <a:moveTo>
                      <a:pt x="377" y="119"/>
                    </a:moveTo>
                    <a:cubicBezTo>
                      <a:pt x="377" y="111"/>
                      <a:pt x="373" y="105"/>
                      <a:pt x="367" y="101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193" y="0"/>
                      <a:pt x="185" y="0"/>
                      <a:pt x="178" y="4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4" y="104"/>
                      <a:pt x="0" y="111"/>
                      <a:pt x="0" y="119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21"/>
                      <a:pt x="4" y="327"/>
                      <a:pt x="10" y="331"/>
                    </a:cubicBezTo>
                    <a:cubicBezTo>
                      <a:pt x="178" y="428"/>
                      <a:pt x="178" y="428"/>
                      <a:pt x="178" y="428"/>
                    </a:cubicBezTo>
                    <a:cubicBezTo>
                      <a:pt x="184" y="431"/>
                      <a:pt x="192" y="431"/>
                      <a:pt x="199" y="428"/>
                    </a:cubicBezTo>
                    <a:cubicBezTo>
                      <a:pt x="367" y="331"/>
                      <a:pt x="367" y="331"/>
                      <a:pt x="367" y="331"/>
                    </a:cubicBezTo>
                    <a:cubicBezTo>
                      <a:pt x="373" y="327"/>
                      <a:pt x="377" y="321"/>
                      <a:pt x="377" y="313"/>
                    </a:cubicBezTo>
                    <a:cubicBezTo>
                      <a:pt x="377" y="313"/>
                      <a:pt x="377" y="313"/>
                      <a:pt x="377" y="313"/>
                    </a:cubicBezTo>
                    <a:cubicBezTo>
                      <a:pt x="377" y="119"/>
                      <a:pt x="377" y="119"/>
                      <a:pt x="377" y="119"/>
                    </a:cubicBezTo>
                    <a:cubicBezTo>
                      <a:pt x="377" y="119"/>
                      <a:pt x="377" y="119"/>
                      <a:pt x="377" y="1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916A6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TIN TỨC</a:t>
                </a:r>
                <a:endParaRPr b="0" i="0" sz="1400" u="none" cap="none" strike="noStrike">
                  <a:solidFill>
                    <a:srgbClr val="916A6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28754" y="5718525"/>
                <a:ext cx="230151" cy="262608"/>
              </a:xfrm>
              <a:custGeom>
                <a:rect b="b" l="l" r="r" t="t"/>
                <a:pathLst>
                  <a:path extrusionOk="0" h="431" w="377">
                    <a:moveTo>
                      <a:pt x="377" y="119"/>
                    </a:moveTo>
                    <a:cubicBezTo>
                      <a:pt x="377" y="111"/>
                      <a:pt x="373" y="105"/>
                      <a:pt x="367" y="101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193" y="0"/>
                      <a:pt x="185" y="0"/>
                      <a:pt x="178" y="4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4" y="104"/>
                      <a:pt x="0" y="111"/>
                      <a:pt x="0" y="119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21"/>
                      <a:pt x="4" y="327"/>
                      <a:pt x="10" y="331"/>
                    </a:cubicBezTo>
                    <a:cubicBezTo>
                      <a:pt x="178" y="428"/>
                      <a:pt x="178" y="428"/>
                      <a:pt x="178" y="428"/>
                    </a:cubicBezTo>
                    <a:cubicBezTo>
                      <a:pt x="184" y="431"/>
                      <a:pt x="192" y="431"/>
                      <a:pt x="199" y="428"/>
                    </a:cubicBezTo>
                    <a:cubicBezTo>
                      <a:pt x="367" y="331"/>
                      <a:pt x="367" y="331"/>
                      <a:pt x="367" y="331"/>
                    </a:cubicBezTo>
                    <a:cubicBezTo>
                      <a:pt x="373" y="327"/>
                      <a:pt x="377" y="321"/>
                      <a:pt x="377" y="313"/>
                    </a:cubicBezTo>
                    <a:cubicBezTo>
                      <a:pt x="377" y="313"/>
                      <a:pt x="377" y="313"/>
                      <a:pt x="377" y="313"/>
                    </a:cubicBezTo>
                    <a:cubicBezTo>
                      <a:pt x="377" y="119"/>
                      <a:pt x="377" y="119"/>
                      <a:pt x="377" y="119"/>
                    </a:cubicBezTo>
                    <a:cubicBezTo>
                      <a:pt x="377" y="119"/>
                      <a:pt x="377" y="119"/>
                      <a:pt x="377" y="1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chemeClr val="lt2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ĐĂNG NHẬP</a:t>
                </a:r>
                <a:endParaRPr b="0" i="0" sz="1400" u="none" cap="none" strike="noStrike">
                  <a:solidFill>
                    <a:schemeClr val="lt2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706181" y="5930607"/>
                <a:ext cx="230803" cy="262825"/>
              </a:xfrm>
              <a:custGeom>
                <a:rect b="b" l="l" r="r" t="t"/>
                <a:pathLst>
                  <a:path extrusionOk="0" h="431" w="378">
                    <a:moveTo>
                      <a:pt x="378" y="118"/>
                    </a:moveTo>
                    <a:cubicBezTo>
                      <a:pt x="377" y="111"/>
                      <a:pt x="374" y="104"/>
                      <a:pt x="367" y="100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193" y="0"/>
                      <a:pt x="185" y="0"/>
                      <a:pt x="179" y="3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4" y="104"/>
                      <a:pt x="0" y="111"/>
                      <a:pt x="0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12"/>
                      <a:pt x="0" y="312"/>
                      <a:pt x="0" y="313"/>
                    </a:cubicBezTo>
                    <a:cubicBezTo>
                      <a:pt x="0" y="320"/>
                      <a:pt x="4" y="327"/>
                      <a:pt x="11" y="330"/>
                    </a:cubicBezTo>
                    <a:cubicBezTo>
                      <a:pt x="178" y="427"/>
                      <a:pt x="178" y="427"/>
                      <a:pt x="178" y="427"/>
                    </a:cubicBezTo>
                    <a:cubicBezTo>
                      <a:pt x="185" y="431"/>
                      <a:pt x="193" y="431"/>
                      <a:pt x="199" y="427"/>
                    </a:cubicBezTo>
                    <a:cubicBezTo>
                      <a:pt x="367" y="330"/>
                      <a:pt x="367" y="330"/>
                      <a:pt x="367" y="330"/>
                    </a:cubicBezTo>
                    <a:cubicBezTo>
                      <a:pt x="374" y="327"/>
                      <a:pt x="377" y="320"/>
                      <a:pt x="378" y="313"/>
                    </a:cubicBezTo>
                    <a:cubicBezTo>
                      <a:pt x="378" y="313"/>
                      <a:pt x="378" y="312"/>
                      <a:pt x="378" y="312"/>
                    </a:cubicBezTo>
                    <a:cubicBezTo>
                      <a:pt x="378" y="119"/>
                      <a:pt x="378" y="119"/>
                      <a:pt x="378" y="119"/>
                    </a:cubicBezTo>
                    <a:cubicBezTo>
                      <a:pt x="378" y="118"/>
                      <a:pt x="378" y="118"/>
                      <a:pt x="378" y="1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chemeClr val="lt2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ĐĂNG KÝ</a:t>
                </a:r>
                <a:endParaRPr b="0" i="0" sz="1400" u="none" cap="none" strike="noStrike">
                  <a:solidFill>
                    <a:schemeClr val="lt2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460817" y="5930607"/>
                <a:ext cx="230586" cy="262825"/>
              </a:xfrm>
              <a:custGeom>
                <a:rect b="b" l="l" r="r" t="t"/>
                <a:pathLst>
                  <a:path extrusionOk="0" h="431" w="378">
                    <a:moveTo>
                      <a:pt x="378" y="118"/>
                    </a:moveTo>
                    <a:cubicBezTo>
                      <a:pt x="378" y="111"/>
                      <a:pt x="374" y="104"/>
                      <a:pt x="367" y="100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193" y="0"/>
                      <a:pt x="185" y="0"/>
                      <a:pt x="179" y="3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4" y="104"/>
                      <a:pt x="1" y="111"/>
                      <a:pt x="0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12"/>
                      <a:pt x="0" y="312"/>
                      <a:pt x="0" y="313"/>
                    </a:cubicBezTo>
                    <a:cubicBezTo>
                      <a:pt x="1" y="320"/>
                      <a:pt x="4" y="327"/>
                      <a:pt x="11" y="330"/>
                    </a:cubicBezTo>
                    <a:cubicBezTo>
                      <a:pt x="179" y="427"/>
                      <a:pt x="179" y="427"/>
                      <a:pt x="179" y="427"/>
                    </a:cubicBezTo>
                    <a:cubicBezTo>
                      <a:pt x="185" y="431"/>
                      <a:pt x="193" y="431"/>
                      <a:pt x="199" y="427"/>
                    </a:cubicBezTo>
                    <a:cubicBezTo>
                      <a:pt x="367" y="330"/>
                      <a:pt x="367" y="330"/>
                      <a:pt x="367" y="330"/>
                    </a:cubicBezTo>
                    <a:cubicBezTo>
                      <a:pt x="374" y="327"/>
                      <a:pt x="378" y="320"/>
                      <a:pt x="378" y="313"/>
                    </a:cubicBezTo>
                    <a:cubicBezTo>
                      <a:pt x="378" y="313"/>
                      <a:pt x="378" y="312"/>
                      <a:pt x="378" y="312"/>
                    </a:cubicBezTo>
                    <a:cubicBezTo>
                      <a:pt x="378" y="119"/>
                      <a:pt x="378" y="119"/>
                      <a:pt x="378" y="119"/>
                    </a:cubicBezTo>
                    <a:cubicBezTo>
                      <a:pt x="378" y="118"/>
                      <a:pt x="378" y="118"/>
                      <a:pt x="378" y="1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916A6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LIÊN HỆ</a:t>
                </a:r>
                <a:endParaRPr b="0" i="0" sz="1400" u="none" cap="none" strike="noStrike">
                  <a:solidFill>
                    <a:srgbClr val="916A6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sp>
          <p:nvSpPr>
            <p:cNvPr id="72" name="Google Shape;72;p3"/>
            <p:cNvSpPr/>
            <p:nvPr/>
          </p:nvSpPr>
          <p:spPr>
            <a:xfrm>
              <a:off x="3989501" y="1904496"/>
              <a:ext cx="1164998" cy="1330071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2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TRANG CHỦ</a:t>
              </a:r>
              <a:endParaRPr b="0" i="0" sz="1400" u="none" cap="none" strike="noStrike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73" name="Google Shape;73;p3"/>
          <p:cNvSpPr txBox="1"/>
          <p:nvPr/>
        </p:nvSpPr>
        <p:spPr>
          <a:xfrm>
            <a:off x="4592361" y="753091"/>
            <a:ext cx="4095937" cy="45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Chức năng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</a:pPr>
            <a:r>
              <a:t/>
            </a:r>
            <a:endParaRPr b="0" i="0" sz="2200" u="none" cap="none" strike="noStrik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4666479" y="1186193"/>
            <a:ext cx="4021819" cy="339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Xem thông tin các quyển sách</a:t>
            </a:r>
            <a:endParaRPr b="0" i="0" sz="1600" u="none" cap="none" strike="noStrik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476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layfair Display"/>
              <a:buChar char="-"/>
            </a:pPr>
            <a:r>
              <a:rPr lang="en-US"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Đăng nhập</a:t>
            </a:r>
            <a:endParaRPr sz="1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476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layfair Display"/>
              <a:buChar char="-"/>
            </a:pPr>
            <a:r>
              <a:rPr lang="en-US"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Đăng Ký</a:t>
            </a:r>
            <a:endParaRPr sz="1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476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layfair Display"/>
              <a:buChar char="-"/>
            </a:pPr>
            <a:r>
              <a:rPr lang="en-US"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Liên Hệ</a:t>
            </a:r>
            <a:endParaRPr sz="1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476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layfair Display"/>
              <a:buChar char="-"/>
            </a:pPr>
            <a:r>
              <a:rPr lang="en-US"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Tìm Kiếm</a:t>
            </a:r>
            <a:endParaRPr sz="1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455701" y="0"/>
            <a:ext cx="8232600" cy="5143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Bố cục các trang web</a:t>
            </a:r>
            <a:endParaRPr b="0" i="0" sz="2200" u="none" cap="none" strike="noStrik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615150" y="52302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74" y="489361"/>
            <a:ext cx="3781567" cy="41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624" y="511392"/>
            <a:ext cx="4389574" cy="208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9209" y="2748856"/>
            <a:ext cx="4371705" cy="1950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"/>
          <p:cNvGrpSpPr/>
          <p:nvPr/>
        </p:nvGrpSpPr>
        <p:grpSpPr>
          <a:xfrm>
            <a:off x="531083" y="536655"/>
            <a:ext cx="3514982" cy="2054123"/>
            <a:chOff x="212670" y="1469268"/>
            <a:chExt cx="3888828" cy="2272594"/>
          </a:xfrm>
        </p:grpSpPr>
        <p:grpSp>
          <p:nvGrpSpPr>
            <p:cNvPr id="86" name="Google Shape;86;p4"/>
            <p:cNvGrpSpPr/>
            <p:nvPr/>
          </p:nvGrpSpPr>
          <p:grpSpPr>
            <a:xfrm>
              <a:off x="212670" y="1479329"/>
              <a:ext cx="3888828" cy="2262533"/>
              <a:chOff x="1407641" y="4323190"/>
              <a:chExt cx="3888828" cy="2262533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1407641" y="4325999"/>
                <a:ext cx="3888828" cy="2259724"/>
              </a:xfrm>
              <a:prstGeom prst="roundRect">
                <a:avLst>
                  <a:gd fmla="val 45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1419120" y="4323190"/>
                <a:ext cx="888942" cy="264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Container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306936" y="1719966"/>
              <a:ext cx="3716393" cy="1948144"/>
              <a:chOff x="306936" y="1719966"/>
              <a:chExt cx="3716393" cy="1948144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306936" y="1734206"/>
                <a:ext cx="3716393" cy="1933904"/>
              </a:xfrm>
              <a:prstGeom prst="roundRect">
                <a:avLst>
                  <a:gd fmla="val 71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337378" y="1719966"/>
                <a:ext cx="809297" cy="264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Row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>
              <a:off x="393322" y="1984588"/>
              <a:ext cx="3539354" cy="264624"/>
              <a:chOff x="393322" y="1984588"/>
              <a:chExt cx="3539354" cy="264624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393322" y="1996965"/>
                <a:ext cx="3539354" cy="252247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1839146" y="1984588"/>
                <a:ext cx="635877" cy="264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Col-12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>
              <a:off x="390692" y="2333295"/>
              <a:ext cx="811925" cy="924910"/>
              <a:chOff x="390692" y="2333295"/>
              <a:chExt cx="811925" cy="92491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390692" y="2333295"/>
                <a:ext cx="811925" cy="924910"/>
              </a:xfrm>
              <a:prstGeom prst="roundRect">
                <a:avLst>
                  <a:gd fmla="val 84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478716" y="2660637"/>
                <a:ext cx="635877" cy="264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Col-3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1299835" y="2333297"/>
              <a:ext cx="811925" cy="924910"/>
              <a:chOff x="1299835" y="2333297"/>
              <a:chExt cx="811925" cy="92491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1299835" y="2333297"/>
                <a:ext cx="811925" cy="924910"/>
              </a:xfrm>
              <a:prstGeom prst="roundRect">
                <a:avLst>
                  <a:gd fmla="val 84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1387858" y="2651550"/>
                <a:ext cx="635877" cy="264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Col-3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>
              <a:off x="2208978" y="2333295"/>
              <a:ext cx="811925" cy="924910"/>
              <a:chOff x="2208978" y="2333295"/>
              <a:chExt cx="811925" cy="92491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2208978" y="2333295"/>
                <a:ext cx="811925" cy="924910"/>
              </a:xfrm>
              <a:prstGeom prst="roundRect">
                <a:avLst>
                  <a:gd fmla="val 10109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2294366" y="2657245"/>
                <a:ext cx="635877" cy="264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Col-3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3118121" y="2333294"/>
              <a:ext cx="811925" cy="924910"/>
              <a:chOff x="3118121" y="2333294"/>
              <a:chExt cx="811925" cy="92491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118121" y="2333294"/>
                <a:ext cx="811925" cy="924910"/>
              </a:xfrm>
              <a:prstGeom prst="roundRect">
                <a:avLst>
                  <a:gd fmla="val 84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3206144" y="2653510"/>
                <a:ext cx="635877" cy="264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Col-3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>
              <a:off x="402516" y="3326572"/>
              <a:ext cx="3539354" cy="267961"/>
              <a:chOff x="402516" y="3326572"/>
              <a:chExt cx="3539354" cy="267961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402516" y="3342286"/>
                <a:ext cx="3539354" cy="252247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1839146" y="3326572"/>
                <a:ext cx="635877" cy="264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Col-12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sp>
          <p:nvSpPr>
            <p:cNvPr id="110" name="Google Shape;110;p4"/>
            <p:cNvSpPr txBox="1"/>
            <p:nvPr/>
          </p:nvSpPr>
          <p:spPr>
            <a:xfrm>
              <a:off x="1593485" y="1469268"/>
              <a:ext cx="2379601" cy="272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main sanpham display: grid</a:t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566096" y="2756651"/>
            <a:ext cx="3505578" cy="1785486"/>
            <a:chOff x="3197279" y="579594"/>
            <a:chExt cx="3723452" cy="2228060"/>
          </a:xfrm>
        </p:grpSpPr>
        <p:grpSp>
          <p:nvGrpSpPr>
            <p:cNvPr id="112" name="Google Shape;112;p4"/>
            <p:cNvGrpSpPr/>
            <p:nvPr/>
          </p:nvGrpSpPr>
          <p:grpSpPr>
            <a:xfrm>
              <a:off x="3197279" y="579594"/>
              <a:ext cx="3723452" cy="2228060"/>
              <a:chOff x="3188903" y="506021"/>
              <a:chExt cx="3723452" cy="2228060"/>
            </a:xfrm>
          </p:grpSpPr>
          <p:sp>
            <p:nvSpPr>
              <p:cNvPr id="113" name="Google Shape;113;p4"/>
              <p:cNvSpPr/>
              <p:nvPr/>
            </p:nvSpPr>
            <p:spPr>
              <a:xfrm>
                <a:off x="3195962" y="547930"/>
                <a:ext cx="3716393" cy="2186151"/>
              </a:xfrm>
              <a:prstGeom prst="roundRect">
                <a:avLst>
                  <a:gd fmla="val 71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284483" y="786803"/>
                <a:ext cx="3539354" cy="252247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3272659" y="1123129"/>
                <a:ext cx="811925" cy="1178634"/>
              </a:xfrm>
              <a:prstGeom prst="roundRect">
                <a:avLst>
                  <a:gd fmla="val 935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4179332" y="1123129"/>
                <a:ext cx="2632681" cy="1178633"/>
              </a:xfrm>
              <a:prstGeom prst="roundRect">
                <a:avLst>
                  <a:gd fmla="val 3396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3284483" y="2385844"/>
                <a:ext cx="3539354" cy="252247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 txBox="1"/>
              <p:nvPr/>
            </p:nvSpPr>
            <p:spPr>
              <a:xfrm>
                <a:off x="3188903" y="506021"/>
                <a:ext cx="809297" cy="289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Row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4736221" y="762051"/>
                <a:ext cx="635877" cy="289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Col-12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120" name="Google Shape;120;p4"/>
              <p:cNvSpPr txBox="1"/>
              <p:nvPr/>
            </p:nvSpPr>
            <p:spPr>
              <a:xfrm>
                <a:off x="3406243" y="1573947"/>
                <a:ext cx="635877" cy="289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Col-3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121" name="Google Shape;121;p4"/>
              <p:cNvSpPr txBox="1"/>
              <p:nvPr/>
            </p:nvSpPr>
            <p:spPr>
              <a:xfrm>
                <a:off x="5177733" y="1573947"/>
                <a:ext cx="635877" cy="289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Col-9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4721113" y="2370130"/>
                <a:ext cx="635877" cy="289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Col-12</a:t>
                </a:r>
                <a:endParaRPr b="0" i="0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sp>
          <p:nvSpPr>
            <p:cNvPr id="123" name="Google Shape;123;p4"/>
            <p:cNvSpPr txBox="1"/>
            <p:nvPr/>
          </p:nvSpPr>
          <p:spPr>
            <a:xfrm>
              <a:off x="4434819" y="591834"/>
              <a:ext cx="2383665" cy="307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main tintuc display: grid</a:t>
              </a: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771780" y="955307"/>
            <a:ext cx="3514982" cy="2977599"/>
            <a:chOff x="2047062" y="601578"/>
            <a:chExt cx="3514982" cy="2977599"/>
          </a:xfrm>
        </p:grpSpPr>
        <p:grpSp>
          <p:nvGrpSpPr>
            <p:cNvPr id="125" name="Google Shape;125;p4"/>
            <p:cNvGrpSpPr/>
            <p:nvPr/>
          </p:nvGrpSpPr>
          <p:grpSpPr>
            <a:xfrm>
              <a:off x="2047062" y="601578"/>
              <a:ext cx="3514982" cy="2977599"/>
              <a:chOff x="212670" y="1471971"/>
              <a:chExt cx="3888828" cy="1654073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212670" y="1482138"/>
                <a:ext cx="3888828" cy="1643906"/>
              </a:xfrm>
              <a:prstGeom prst="roundRect">
                <a:avLst>
                  <a:gd fmla="val 45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403760" y="1736696"/>
                <a:ext cx="1090110" cy="582583"/>
              </a:xfrm>
              <a:prstGeom prst="roundRect">
                <a:avLst>
                  <a:gd fmla="val 84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617011" y="1736696"/>
                <a:ext cx="2340186" cy="578749"/>
              </a:xfrm>
              <a:prstGeom prst="roundRect">
                <a:avLst>
                  <a:gd fmla="val 847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7E71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 txBox="1"/>
              <p:nvPr/>
            </p:nvSpPr>
            <p:spPr>
              <a:xfrm>
                <a:off x="439015" y="1902827"/>
                <a:ext cx="1054855" cy="290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flex-item</a:t>
                </a:r>
                <a:endParaRPr b="0" i="0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  <p:sp>
            <p:nvSpPr>
              <p:cNvPr id="130" name="Google Shape;130;p4"/>
              <p:cNvSpPr txBox="1"/>
              <p:nvPr/>
            </p:nvSpPr>
            <p:spPr>
              <a:xfrm>
                <a:off x="212670" y="1471971"/>
                <a:ext cx="3888828" cy="188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main trangchu display: flex</a:t>
                </a:r>
                <a:endParaRPr b="1" i="0" sz="16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p:grpSp>
        <p:sp>
          <p:nvSpPr>
            <p:cNvPr id="131" name="Google Shape;131;p4"/>
            <p:cNvSpPr/>
            <p:nvPr/>
          </p:nvSpPr>
          <p:spPr>
            <a:xfrm>
              <a:off x="2219782" y="2364786"/>
              <a:ext cx="985314" cy="1048744"/>
            </a:xfrm>
            <a:prstGeom prst="roundRect">
              <a:avLst>
                <a:gd fmla="val 8470" name="adj"/>
              </a:avLst>
            </a:prstGeom>
            <a:solidFill>
              <a:schemeClr val="lt1"/>
            </a:solidFill>
            <a:ln cap="flat" cmpd="sng" w="25400">
              <a:solidFill>
                <a:srgbClr val="7E71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316399" y="2362016"/>
              <a:ext cx="976308" cy="1041842"/>
            </a:xfrm>
            <a:prstGeom prst="roundRect">
              <a:avLst>
                <a:gd fmla="val 8470" name="adj"/>
              </a:avLst>
            </a:prstGeom>
            <a:solidFill>
              <a:schemeClr val="lt1"/>
            </a:solidFill>
            <a:ln cap="flat" cmpd="sng" w="25400">
              <a:solidFill>
                <a:srgbClr val="7E71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455307" y="2362016"/>
              <a:ext cx="976308" cy="1041842"/>
            </a:xfrm>
            <a:prstGeom prst="roundRect">
              <a:avLst>
                <a:gd fmla="val 8470" name="adj"/>
              </a:avLst>
            </a:prstGeom>
            <a:solidFill>
              <a:schemeClr val="lt1"/>
            </a:solidFill>
            <a:ln cap="flat" cmpd="sng" w="25400">
              <a:solidFill>
                <a:srgbClr val="7E71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205007" y="2621327"/>
              <a:ext cx="9534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flex-item</a:t>
              </a:r>
              <a:endParaRPr b="0" i="0" sz="14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3306836" y="2618746"/>
              <a:ext cx="9534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flex-item</a:t>
              </a:r>
              <a:endParaRPr b="0" i="0" sz="14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4455307" y="2627548"/>
              <a:ext cx="9534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flex-item</a:t>
              </a:r>
              <a:endParaRPr b="0" i="0" sz="14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3897283" y="1377188"/>
              <a:ext cx="9534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flex-item</a:t>
              </a:r>
              <a:endParaRPr b="0" i="0" sz="14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0" y="237018"/>
            <a:ext cx="9144000" cy="536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BÁO CÁO HỌC PHẦN NHẬP MÔN LẬP TRÌNH WEB CT188</a:t>
            </a:r>
            <a:endParaRPr b="1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3" name="Google Shape;143;p5"/>
          <p:cNvSpPr txBox="1"/>
          <p:nvPr>
            <p:ph type="ctrTitle"/>
          </p:nvPr>
        </p:nvSpPr>
        <p:spPr>
          <a:xfrm>
            <a:off x="0" y="1870841"/>
            <a:ext cx="9144000" cy="5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Cảm ơn đã lắng nghe!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0" y="4713785"/>
            <a:ext cx="9079044" cy="335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Học kỳ 1, 2021-2022</a:t>
            </a:r>
            <a:endParaRPr b="0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558322" y="2783850"/>
            <a:ext cx="3962400" cy="1566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Nguyễn Thanh Ngân 	B1906721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Hà Trung Nghĩa 	B1906723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Lê Nam Phương 	B1906747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Trần Ngọc Thanh 	B1906761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ts val="2000"/>
              <a:buFont typeface="Inria Serif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Lê Minh Thắng 	B1906766</a:t>
            </a:r>
            <a:endParaRPr b="0" i="0" sz="16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8296407" y="160653"/>
            <a:ext cx="768234" cy="68961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455701" y="0"/>
            <a:ext cx="8232600" cy="5143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Bảng công việc</a:t>
            </a:r>
            <a:endParaRPr b="0" i="0" sz="2200" u="none" cap="none" strike="noStrik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148" name="Google Shape;148;p5"/>
          <p:cNvGraphicFramePr/>
          <p:nvPr/>
        </p:nvGraphicFramePr>
        <p:xfrm>
          <a:off x="455701" y="46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{ACB277F0-E668-4C92-B8D4-1D68D28ACD0D}</a:tableStyleId>
              </a:tblPr>
              <a:tblGrid>
                <a:gridCol w="1345725"/>
                <a:gridCol w="2485600"/>
                <a:gridCol w="4401275"/>
              </a:tblGrid>
              <a:tr h="70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MSSV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Họ tên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Công việc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</a:tr>
              <a:tr h="70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B1906721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Nguyễn Thanh Ngân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Trang Đăng nhập 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</a:tr>
              <a:tr h="70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B1906723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Hà Trung Nghĩa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Trang Giới thiệu, Trang Liên hệ.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</a:tr>
              <a:tr h="70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B1906747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Lê Nam Phương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Trang Tin Tức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</a:tr>
              <a:tr h="70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B1906761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Trần Ngọc Thanh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Trang Sản phẩm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70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B1906766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Lê Minh Thắng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Trang chủ, Trang Đăng Ký</a:t>
                      </a:r>
                      <a:endParaRPr sz="1600" u="none" cap="none" strike="noStrike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9" name="Google Shape;149;p5"/>
          <p:cNvSpPr txBox="1"/>
          <p:nvPr/>
        </p:nvSpPr>
        <p:spPr>
          <a:xfrm>
            <a:off x="0" y="532701"/>
            <a:ext cx="9144000" cy="331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Giảng viên: Phạm Trương Hồng Ngân</a:t>
            </a:r>
            <a:endParaRPr b="1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Ngoc My Tran</dc:creator>
</cp:coreProperties>
</file>