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64" r:id="rId5"/>
    <p:sldId id="265" r:id="rId6"/>
    <p:sldId id="266" r:id="rId7"/>
    <p:sldId id="278" r:id="rId8"/>
    <p:sldId id="267" r:id="rId9"/>
    <p:sldId id="277" r:id="rId10"/>
    <p:sldId id="279" r:id="rId11"/>
    <p:sldId id="268" r:id="rId12"/>
    <p:sldId id="270" r:id="rId13"/>
    <p:sldId id="271" r:id="rId14"/>
    <p:sldId id="272" r:id="rId15"/>
    <p:sldId id="275" r:id="rId16"/>
    <p:sldId id="273" r:id="rId17"/>
    <p:sldId id="274" r:id="rId18"/>
    <p:sldId id="257" r:id="rId19"/>
    <p:sldId id="259" r:id="rId20"/>
    <p:sldId id="258" r:id="rId21"/>
    <p:sldId id="260" r:id="rId22"/>
    <p:sldId id="261" r:id="rId2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D5C72B-4906-E035-DFA9-EC62D90E1D7C}" v="17" dt="2023-06-11T16:48:25.954"/>
    <p1510:client id="{4CCAD293-6829-7F38-8372-9868BD6735B1}" v="92" dt="2023-06-14T12:35:25.475"/>
    <p1510:client id="{61E47E69-9876-1287-711B-B825F4E4B790}" v="121" dt="2023-06-11T07:58:43.603"/>
    <p1510:client id="{6FFFA85F-5A38-4D19-912A-CC9B7879A6A4}" v="75" dt="2023-06-11T07:38:45.158"/>
    <p1510:client id="{8F12E301-52CE-009A-263A-1F250A7F7E04}" v="477" dt="2023-06-12T16:43:10.063"/>
    <p1510:client id="{8F9F2E0D-2D73-76A2-2F25-B602C00C6993}" v="96" dt="2023-06-14T07:56:00.810"/>
    <p1510:client id="{AA3B2AC0-EC65-84D2-1537-CE924FA3201A}" v="112" dt="2023-06-13T08:10:21.464"/>
    <p1510:client id="{DE75BB8A-6B5A-0FF0-15EE-CE5841046E00}" v="76" dt="2023-06-11T07:50:00.453"/>
    <p1510:client id="{FB9D808D-9BA2-5090-D905-AA5848D18A91}" v="95" dt="2023-06-13T07:36:13.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1292B-E99C-48FC-A7D9-551EE147999A}"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A2E46D8B-EB02-4DF5-9D65-1D65712F4C9C}">
      <dgm:prSet/>
      <dgm:spPr/>
      <dgm:t>
        <a:bodyPr/>
        <a:lstStyle/>
        <a:p>
          <a:r>
            <a:rPr lang="vi-VN"/>
            <a:t>Phương pháp thu được bằng kiến trúc A có hiệu quả hơn khoảng 10% so với kiến trúc của Zhang với cùng dataset.</a:t>
          </a:r>
          <a:endParaRPr lang="en-US"/>
        </a:p>
      </dgm:t>
    </dgm:pt>
    <dgm:pt modelId="{6C25FA82-AAAF-4194-AE6F-DF22B6B1FBC4}" type="parTrans" cxnId="{2D63C6A8-8C82-42A1-B4AF-2E78D21C66D7}">
      <dgm:prSet/>
      <dgm:spPr/>
      <dgm:t>
        <a:bodyPr/>
        <a:lstStyle/>
        <a:p>
          <a:endParaRPr lang="en-US"/>
        </a:p>
      </dgm:t>
    </dgm:pt>
    <dgm:pt modelId="{793BB9E5-A3B2-46B8-A1AD-32D9D958AE1D}" type="sibTrans" cxnId="{2D63C6A8-8C82-42A1-B4AF-2E78D21C66D7}">
      <dgm:prSet phldrT="01" phldr="0"/>
      <dgm:spPr/>
      <dgm:t>
        <a:bodyPr/>
        <a:lstStyle/>
        <a:p>
          <a:r>
            <a:rPr lang="en-US"/>
            <a:t>01</a:t>
          </a:r>
        </a:p>
      </dgm:t>
    </dgm:pt>
    <dgm:pt modelId="{8522BF09-213F-4120-9519-0BDDDDA2C88C}">
      <dgm:prSet/>
      <dgm:spPr/>
      <dgm:t>
        <a:bodyPr/>
        <a:lstStyle/>
        <a:p>
          <a:r>
            <a:rPr lang="vi-VN"/>
            <a:t>Với giá trị K=7 ở kiến trúc A cho ra kết quả tốt nhất và tỉ lệ global max-pooling là 136:1.</a:t>
          </a:r>
          <a:endParaRPr lang="en-US"/>
        </a:p>
      </dgm:t>
    </dgm:pt>
    <dgm:pt modelId="{3F678A00-9C32-425F-8FF6-01FDEFC756EF}" type="parTrans" cxnId="{5322A579-5729-470D-BC4A-D08D9BB19563}">
      <dgm:prSet/>
      <dgm:spPr/>
      <dgm:t>
        <a:bodyPr/>
        <a:lstStyle/>
        <a:p>
          <a:endParaRPr lang="en-US"/>
        </a:p>
      </dgm:t>
    </dgm:pt>
    <dgm:pt modelId="{5A3A7E87-C5D8-43C7-B4B6-45453515BAF8}" type="sibTrans" cxnId="{5322A579-5729-470D-BC4A-D08D9BB19563}">
      <dgm:prSet phldrT="02" phldr="0"/>
      <dgm:spPr/>
      <dgm:t>
        <a:bodyPr/>
        <a:lstStyle/>
        <a:p>
          <a:r>
            <a:rPr lang="en-US"/>
            <a:t>02</a:t>
          </a:r>
        </a:p>
      </dgm:t>
    </dgm:pt>
    <dgm:pt modelId="{751971E0-42D1-4B97-ABA4-E56D82465615}">
      <dgm:prSet/>
      <dgm:spPr/>
      <dgm:t>
        <a:bodyPr/>
        <a:lstStyle/>
        <a:p>
          <a:r>
            <a:rPr lang="vi-VN"/>
            <a:t>Tuy vậy với K=2 thì kết quả vẫn thu được kết quả khá tốt khi accuracy là 97.5% với tỉ lệ 498:1.</a:t>
          </a:r>
          <a:endParaRPr lang="en-US"/>
        </a:p>
      </dgm:t>
    </dgm:pt>
    <dgm:pt modelId="{293E6406-2EFB-416C-AC74-4408907812B3}" type="parTrans" cxnId="{EC7520C8-7667-4BC6-87CD-0D9B6862AB2D}">
      <dgm:prSet/>
      <dgm:spPr/>
      <dgm:t>
        <a:bodyPr/>
        <a:lstStyle/>
        <a:p>
          <a:endParaRPr lang="en-US"/>
        </a:p>
      </dgm:t>
    </dgm:pt>
    <dgm:pt modelId="{9E9037AA-B252-4842-AF1F-149CFB56BB94}" type="sibTrans" cxnId="{EC7520C8-7667-4BC6-87CD-0D9B6862AB2D}">
      <dgm:prSet phldrT="03" phldr="0"/>
      <dgm:spPr/>
      <dgm:t>
        <a:bodyPr/>
        <a:lstStyle/>
        <a:p>
          <a:r>
            <a:rPr lang="en-US"/>
            <a:t>03</a:t>
          </a:r>
        </a:p>
      </dgm:t>
    </dgm:pt>
    <dgm:pt modelId="{B39EE52B-6ED0-42ED-A080-561BA2CF34FE}" type="pres">
      <dgm:prSet presAssocID="{5731292B-E99C-48FC-A7D9-551EE147999A}" presName="Name0" presStyleCnt="0">
        <dgm:presLayoutVars>
          <dgm:animLvl val="lvl"/>
          <dgm:resizeHandles val="exact"/>
        </dgm:presLayoutVars>
      </dgm:prSet>
      <dgm:spPr/>
    </dgm:pt>
    <dgm:pt modelId="{E90C2476-FB90-450F-B533-E9A5DD581085}" type="pres">
      <dgm:prSet presAssocID="{A2E46D8B-EB02-4DF5-9D65-1D65712F4C9C}" presName="compositeNode" presStyleCnt="0">
        <dgm:presLayoutVars>
          <dgm:bulletEnabled val="1"/>
        </dgm:presLayoutVars>
      </dgm:prSet>
      <dgm:spPr/>
    </dgm:pt>
    <dgm:pt modelId="{EE3E262B-E1AA-499C-B4AA-76582DFC975C}" type="pres">
      <dgm:prSet presAssocID="{A2E46D8B-EB02-4DF5-9D65-1D65712F4C9C}" presName="bgRect" presStyleLbl="alignNode1" presStyleIdx="0" presStyleCnt="3"/>
      <dgm:spPr/>
    </dgm:pt>
    <dgm:pt modelId="{EB872A46-FBF4-4408-A6C1-64D3A133A920}" type="pres">
      <dgm:prSet presAssocID="{793BB9E5-A3B2-46B8-A1AD-32D9D958AE1D}" presName="sibTransNodeRect" presStyleLbl="alignNode1" presStyleIdx="0" presStyleCnt="3">
        <dgm:presLayoutVars>
          <dgm:chMax val="0"/>
          <dgm:bulletEnabled val="1"/>
        </dgm:presLayoutVars>
      </dgm:prSet>
      <dgm:spPr/>
    </dgm:pt>
    <dgm:pt modelId="{44160CE5-8F44-418A-BF29-74877C7FD410}" type="pres">
      <dgm:prSet presAssocID="{A2E46D8B-EB02-4DF5-9D65-1D65712F4C9C}" presName="nodeRect" presStyleLbl="alignNode1" presStyleIdx="0" presStyleCnt="3">
        <dgm:presLayoutVars>
          <dgm:bulletEnabled val="1"/>
        </dgm:presLayoutVars>
      </dgm:prSet>
      <dgm:spPr/>
    </dgm:pt>
    <dgm:pt modelId="{63621661-B868-449B-AEE8-61F09D1D8CD5}" type="pres">
      <dgm:prSet presAssocID="{793BB9E5-A3B2-46B8-A1AD-32D9D958AE1D}" presName="sibTrans" presStyleCnt="0"/>
      <dgm:spPr/>
    </dgm:pt>
    <dgm:pt modelId="{53CDFA84-22CE-4F42-8C2A-8B0384229566}" type="pres">
      <dgm:prSet presAssocID="{8522BF09-213F-4120-9519-0BDDDDA2C88C}" presName="compositeNode" presStyleCnt="0">
        <dgm:presLayoutVars>
          <dgm:bulletEnabled val="1"/>
        </dgm:presLayoutVars>
      </dgm:prSet>
      <dgm:spPr/>
    </dgm:pt>
    <dgm:pt modelId="{09439B7B-E42A-4A41-A356-320E8B7190AE}" type="pres">
      <dgm:prSet presAssocID="{8522BF09-213F-4120-9519-0BDDDDA2C88C}" presName="bgRect" presStyleLbl="alignNode1" presStyleIdx="1" presStyleCnt="3"/>
      <dgm:spPr/>
    </dgm:pt>
    <dgm:pt modelId="{461D0E9A-9F8F-4763-B1A3-D23816F1585B}" type="pres">
      <dgm:prSet presAssocID="{5A3A7E87-C5D8-43C7-B4B6-45453515BAF8}" presName="sibTransNodeRect" presStyleLbl="alignNode1" presStyleIdx="1" presStyleCnt="3">
        <dgm:presLayoutVars>
          <dgm:chMax val="0"/>
          <dgm:bulletEnabled val="1"/>
        </dgm:presLayoutVars>
      </dgm:prSet>
      <dgm:spPr/>
    </dgm:pt>
    <dgm:pt modelId="{135A4482-8654-4CAA-8647-49DE55A1D520}" type="pres">
      <dgm:prSet presAssocID="{8522BF09-213F-4120-9519-0BDDDDA2C88C}" presName="nodeRect" presStyleLbl="alignNode1" presStyleIdx="1" presStyleCnt="3">
        <dgm:presLayoutVars>
          <dgm:bulletEnabled val="1"/>
        </dgm:presLayoutVars>
      </dgm:prSet>
      <dgm:spPr/>
    </dgm:pt>
    <dgm:pt modelId="{1AB21CBE-C2C8-4689-B143-89FE0DD7ACAE}" type="pres">
      <dgm:prSet presAssocID="{5A3A7E87-C5D8-43C7-B4B6-45453515BAF8}" presName="sibTrans" presStyleCnt="0"/>
      <dgm:spPr/>
    </dgm:pt>
    <dgm:pt modelId="{BA6A69BF-6C0C-444E-AA29-486B1E20E991}" type="pres">
      <dgm:prSet presAssocID="{751971E0-42D1-4B97-ABA4-E56D82465615}" presName="compositeNode" presStyleCnt="0">
        <dgm:presLayoutVars>
          <dgm:bulletEnabled val="1"/>
        </dgm:presLayoutVars>
      </dgm:prSet>
      <dgm:spPr/>
    </dgm:pt>
    <dgm:pt modelId="{F07EBCC7-8434-4BE3-8A3F-F1CC960A5F5D}" type="pres">
      <dgm:prSet presAssocID="{751971E0-42D1-4B97-ABA4-E56D82465615}" presName="bgRect" presStyleLbl="alignNode1" presStyleIdx="2" presStyleCnt="3"/>
      <dgm:spPr/>
    </dgm:pt>
    <dgm:pt modelId="{AA76CC9B-DAC4-4D1D-9CB4-C55CD035C60C}" type="pres">
      <dgm:prSet presAssocID="{9E9037AA-B252-4842-AF1F-149CFB56BB94}" presName="sibTransNodeRect" presStyleLbl="alignNode1" presStyleIdx="2" presStyleCnt="3">
        <dgm:presLayoutVars>
          <dgm:chMax val="0"/>
          <dgm:bulletEnabled val="1"/>
        </dgm:presLayoutVars>
      </dgm:prSet>
      <dgm:spPr/>
    </dgm:pt>
    <dgm:pt modelId="{F42CC633-8E87-4804-BDEA-B3DB7D5F25DC}" type="pres">
      <dgm:prSet presAssocID="{751971E0-42D1-4B97-ABA4-E56D82465615}" presName="nodeRect" presStyleLbl="alignNode1" presStyleIdx="2" presStyleCnt="3">
        <dgm:presLayoutVars>
          <dgm:bulletEnabled val="1"/>
        </dgm:presLayoutVars>
      </dgm:prSet>
      <dgm:spPr/>
    </dgm:pt>
  </dgm:ptLst>
  <dgm:cxnLst>
    <dgm:cxn modelId="{488C8913-FA93-4D5A-8483-F503EBDED05F}" type="presOf" srcId="{793BB9E5-A3B2-46B8-A1AD-32D9D958AE1D}" destId="{EB872A46-FBF4-4408-A6C1-64D3A133A920}" srcOrd="0" destOrd="0" presId="urn:microsoft.com/office/officeart/2016/7/layout/LinearBlockProcessNumbered"/>
    <dgm:cxn modelId="{A7042C3B-A2ED-43C1-814D-D5B7161B8FF4}" type="presOf" srcId="{8522BF09-213F-4120-9519-0BDDDDA2C88C}" destId="{09439B7B-E42A-4A41-A356-320E8B7190AE}" srcOrd="0" destOrd="0" presId="urn:microsoft.com/office/officeart/2016/7/layout/LinearBlockProcessNumbered"/>
    <dgm:cxn modelId="{9ACB4064-14A8-47EE-BDD0-60FFA6CB937D}" type="presOf" srcId="{8522BF09-213F-4120-9519-0BDDDDA2C88C}" destId="{135A4482-8654-4CAA-8647-49DE55A1D520}" srcOrd="1" destOrd="0" presId="urn:microsoft.com/office/officeart/2016/7/layout/LinearBlockProcessNumbered"/>
    <dgm:cxn modelId="{5322A579-5729-470D-BC4A-D08D9BB19563}" srcId="{5731292B-E99C-48FC-A7D9-551EE147999A}" destId="{8522BF09-213F-4120-9519-0BDDDDA2C88C}" srcOrd="1" destOrd="0" parTransId="{3F678A00-9C32-425F-8FF6-01FDEFC756EF}" sibTransId="{5A3A7E87-C5D8-43C7-B4B6-45453515BAF8}"/>
    <dgm:cxn modelId="{0C6D2E7C-3926-4440-B1CB-78FAE896B4EE}" type="presOf" srcId="{751971E0-42D1-4B97-ABA4-E56D82465615}" destId="{F42CC633-8E87-4804-BDEA-B3DB7D5F25DC}" srcOrd="1" destOrd="0" presId="urn:microsoft.com/office/officeart/2016/7/layout/LinearBlockProcessNumbered"/>
    <dgm:cxn modelId="{8C09C884-3469-4FE8-BCC4-8766438040C1}" type="presOf" srcId="{5A3A7E87-C5D8-43C7-B4B6-45453515BAF8}" destId="{461D0E9A-9F8F-4763-B1A3-D23816F1585B}" srcOrd="0" destOrd="0" presId="urn:microsoft.com/office/officeart/2016/7/layout/LinearBlockProcessNumbered"/>
    <dgm:cxn modelId="{70DAF193-3C5C-4D13-8C55-B619445D26A6}" type="presOf" srcId="{5731292B-E99C-48FC-A7D9-551EE147999A}" destId="{B39EE52B-6ED0-42ED-A080-561BA2CF34FE}" srcOrd="0" destOrd="0" presId="urn:microsoft.com/office/officeart/2016/7/layout/LinearBlockProcessNumbered"/>
    <dgm:cxn modelId="{A1B6E4A6-43B4-4FE7-B8CB-AC93623B8B36}" type="presOf" srcId="{751971E0-42D1-4B97-ABA4-E56D82465615}" destId="{F07EBCC7-8434-4BE3-8A3F-F1CC960A5F5D}" srcOrd="0" destOrd="0" presId="urn:microsoft.com/office/officeart/2016/7/layout/LinearBlockProcessNumbered"/>
    <dgm:cxn modelId="{2D63C6A8-8C82-42A1-B4AF-2E78D21C66D7}" srcId="{5731292B-E99C-48FC-A7D9-551EE147999A}" destId="{A2E46D8B-EB02-4DF5-9D65-1D65712F4C9C}" srcOrd="0" destOrd="0" parTransId="{6C25FA82-AAAF-4194-AE6F-DF22B6B1FBC4}" sibTransId="{793BB9E5-A3B2-46B8-A1AD-32D9D958AE1D}"/>
    <dgm:cxn modelId="{5129CFB8-F683-4A8E-8CE5-0A2B27D9D2C0}" type="presOf" srcId="{9E9037AA-B252-4842-AF1F-149CFB56BB94}" destId="{AA76CC9B-DAC4-4D1D-9CB4-C55CD035C60C}" srcOrd="0" destOrd="0" presId="urn:microsoft.com/office/officeart/2016/7/layout/LinearBlockProcessNumbered"/>
    <dgm:cxn modelId="{EC7520C8-7667-4BC6-87CD-0D9B6862AB2D}" srcId="{5731292B-E99C-48FC-A7D9-551EE147999A}" destId="{751971E0-42D1-4B97-ABA4-E56D82465615}" srcOrd="2" destOrd="0" parTransId="{293E6406-2EFB-416C-AC74-4408907812B3}" sibTransId="{9E9037AA-B252-4842-AF1F-149CFB56BB94}"/>
    <dgm:cxn modelId="{4D805AE4-3E23-49A4-A179-0DF554C232E0}" type="presOf" srcId="{A2E46D8B-EB02-4DF5-9D65-1D65712F4C9C}" destId="{44160CE5-8F44-418A-BF29-74877C7FD410}" srcOrd="1" destOrd="0" presId="urn:microsoft.com/office/officeart/2016/7/layout/LinearBlockProcessNumbered"/>
    <dgm:cxn modelId="{E5AB76FD-FAAA-47FD-AEB6-C307904B2583}" type="presOf" srcId="{A2E46D8B-EB02-4DF5-9D65-1D65712F4C9C}" destId="{EE3E262B-E1AA-499C-B4AA-76582DFC975C}" srcOrd="0" destOrd="0" presId="urn:microsoft.com/office/officeart/2016/7/layout/LinearBlockProcessNumbered"/>
    <dgm:cxn modelId="{451B09AA-3B1E-40D9-817B-92B83D6BE7E9}" type="presParOf" srcId="{B39EE52B-6ED0-42ED-A080-561BA2CF34FE}" destId="{E90C2476-FB90-450F-B533-E9A5DD581085}" srcOrd="0" destOrd="0" presId="urn:microsoft.com/office/officeart/2016/7/layout/LinearBlockProcessNumbered"/>
    <dgm:cxn modelId="{D01BD1F6-FA60-4156-BF24-7AB5FC05EB5B}" type="presParOf" srcId="{E90C2476-FB90-450F-B533-E9A5DD581085}" destId="{EE3E262B-E1AA-499C-B4AA-76582DFC975C}" srcOrd="0" destOrd="0" presId="urn:microsoft.com/office/officeart/2016/7/layout/LinearBlockProcessNumbered"/>
    <dgm:cxn modelId="{98F4D1D7-74A4-4240-AE85-B516410F2A4E}" type="presParOf" srcId="{E90C2476-FB90-450F-B533-E9A5DD581085}" destId="{EB872A46-FBF4-4408-A6C1-64D3A133A920}" srcOrd="1" destOrd="0" presId="urn:microsoft.com/office/officeart/2016/7/layout/LinearBlockProcessNumbered"/>
    <dgm:cxn modelId="{384CB4C1-F427-43E4-AECA-D1B2F09C0D5C}" type="presParOf" srcId="{E90C2476-FB90-450F-B533-E9A5DD581085}" destId="{44160CE5-8F44-418A-BF29-74877C7FD410}" srcOrd="2" destOrd="0" presId="urn:microsoft.com/office/officeart/2016/7/layout/LinearBlockProcessNumbered"/>
    <dgm:cxn modelId="{E6134AB5-B91F-45B7-A44C-801E2D763524}" type="presParOf" srcId="{B39EE52B-6ED0-42ED-A080-561BA2CF34FE}" destId="{63621661-B868-449B-AEE8-61F09D1D8CD5}" srcOrd="1" destOrd="0" presId="urn:microsoft.com/office/officeart/2016/7/layout/LinearBlockProcessNumbered"/>
    <dgm:cxn modelId="{0BEFB934-4BA3-4D82-AB2D-3619AC53F5B5}" type="presParOf" srcId="{B39EE52B-6ED0-42ED-A080-561BA2CF34FE}" destId="{53CDFA84-22CE-4F42-8C2A-8B0384229566}" srcOrd="2" destOrd="0" presId="urn:microsoft.com/office/officeart/2016/7/layout/LinearBlockProcessNumbered"/>
    <dgm:cxn modelId="{4AEB004B-FE61-422A-89FD-A3F3C9FBC79D}" type="presParOf" srcId="{53CDFA84-22CE-4F42-8C2A-8B0384229566}" destId="{09439B7B-E42A-4A41-A356-320E8B7190AE}" srcOrd="0" destOrd="0" presId="urn:microsoft.com/office/officeart/2016/7/layout/LinearBlockProcessNumbered"/>
    <dgm:cxn modelId="{93F0F1A5-1A53-4F8D-9F1C-60565D3D3B14}" type="presParOf" srcId="{53CDFA84-22CE-4F42-8C2A-8B0384229566}" destId="{461D0E9A-9F8F-4763-B1A3-D23816F1585B}" srcOrd="1" destOrd="0" presId="urn:microsoft.com/office/officeart/2016/7/layout/LinearBlockProcessNumbered"/>
    <dgm:cxn modelId="{C227E7EF-3F39-45B6-91B5-A66F29C2E216}" type="presParOf" srcId="{53CDFA84-22CE-4F42-8C2A-8B0384229566}" destId="{135A4482-8654-4CAA-8647-49DE55A1D520}" srcOrd="2" destOrd="0" presId="urn:microsoft.com/office/officeart/2016/7/layout/LinearBlockProcessNumbered"/>
    <dgm:cxn modelId="{8A8FCE32-265F-42B0-AC80-4B6380882E4A}" type="presParOf" srcId="{B39EE52B-6ED0-42ED-A080-561BA2CF34FE}" destId="{1AB21CBE-C2C8-4689-B143-89FE0DD7ACAE}" srcOrd="3" destOrd="0" presId="urn:microsoft.com/office/officeart/2016/7/layout/LinearBlockProcessNumbered"/>
    <dgm:cxn modelId="{597A0197-B4EC-4037-9D82-C65B21C14951}" type="presParOf" srcId="{B39EE52B-6ED0-42ED-A080-561BA2CF34FE}" destId="{BA6A69BF-6C0C-444E-AA29-486B1E20E991}" srcOrd="4" destOrd="0" presId="urn:microsoft.com/office/officeart/2016/7/layout/LinearBlockProcessNumbered"/>
    <dgm:cxn modelId="{CF130A45-AD24-42FC-9E24-DE7108498D92}" type="presParOf" srcId="{BA6A69BF-6C0C-444E-AA29-486B1E20E991}" destId="{F07EBCC7-8434-4BE3-8A3F-F1CC960A5F5D}" srcOrd="0" destOrd="0" presId="urn:microsoft.com/office/officeart/2016/7/layout/LinearBlockProcessNumbered"/>
    <dgm:cxn modelId="{3E72C68E-3AEC-49A5-9757-BC0B0EAE3E3A}" type="presParOf" srcId="{BA6A69BF-6C0C-444E-AA29-486B1E20E991}" destId="{AA76CC9B-DAC4-4D1D-9CB4-C55CD035C60C}" srcOrd="1" destOrd="0" presId="urn:microsoft.com/office/officeart/2016/7/layout/LinearBlockProcessNumbered"/>
    <dgm:cxn modelId="{59E1247A-503C-4CE1-92BB-AF6D6A140AFC}" type="presParOf" srcId="{BA6A69BF-6C0C-444E-AA29-486B1E20E991}" destId="{F42CC633-8E87-4804-BDEA-B3DB7D5F25DC}"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0FEB7-1000-4D5F-8B91-7A4C23D1BCF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6407417-F4D3-4814-9554-A70D44FD1A7D}">
      <dgm:prSet/>
      <dgm:spPr/>
      <dgm:t>
        <a:bodyPr/>
        <a:lstStyle/>
        <a:p>
          <a:r>
            <a:rPr lang="vi-VN"/>
            <a:t>Tác giả đề xuất rằng trong những tình huống mà kích thước đầu vào của mô hình của họ ngày càng lớn có thể tăng thêm chiều sâu của mạng thông qua tăng thêm về mạng tích chập.</a:t>
          </a:r>
          <a:endParaRPr lang="en-US"/>
        </a:p>
      </dgm:t>
    </dgm:pt>
    <dgm:pt modelId="{1E256B67-6AC6-442C-9B0C-371E4549A000}" type="parTrans" cxnId="{68C96950-7E5B-4977-94E4-91B883C3FEC6}">
      <dgm:prSet/>
      <dgm:spPr/>
      <dgm:t>
        <a:bodyPr/>
        <a:lstStyle/>
        <a:p>
          <a:endParaRPr lang="en-US"/>
        </a:p>
      </dgm:t>
    </dgm:pt>
    <dgm:pt modelId="{1FD8BD60-48EA-4C50-9867-EC204A5969E0}" type="sibTrans" cxnId="{68C96950-7E5B-4977-94E4-91B883C3FEC6}">
      <dgm:prSet/>
      <dgm:spPr/>
      <dgm:t>
        <a:bodyPr/>
        <a:lstStyle/>
        <a:p>
          <a:endParaRPr lang="en-US"/>
        </a:p>
      </dgm:t>
    </dgm:pt>
    <dgm:pt modelId="{885B9C14-596D-4C2A-8CE6-32503934D7F9}">
      <dgm:prSet/>
      <dgm:spPr/>
      <dgm:t>
        <a:bodyPr/>
        <a:lstStyle/>
        <a:p>
          <a:r>
            <a:rPr lang="vi-VN"/>
            <a:t>Tuy nhiên, tác giả cũng chú ý rằng thiết lập CLCNN nông và global max-pooling vô cùng lớn đã giúp kích thước FC layer nhỏ hơn và tốc độ xử lý nhanh hơn trong khi vẫn duy trì hiệu suất cao và tránh over-fitting.</a:t>
          </a:r>
          <a:endParaRPr lang="en-US"/>
        </a:p>
      </dgm:t>
    </dgm:pt>
    <dgm:pt modelId="{514882D8-230F-45EE-87FC-3762D899B082}" type="parTrans" cxnId="{BB2FAC47-2F42-42D0-9D94-CCFD18C0D3BA}">
      <dgm:prSet/>
      <dgm:spPr/>
      <dgm:t>
        <a:bodyPr/>
        <a:lstStyle/>
        <a:p>
          <a:endParaRPr lang="en-US"/>
        </a:p>
      </dgm:t>
    </dgm:pt>
    <dgm:pt modelId="{744A99DA-15D3-40B2-996A-C0D6CA5FC072}" type="sibTrans" cxnId="{BB2FAC47-2F42-42D0-9D94-CCFD18C0D3BA}">
      <dgm:prSet/>
      <dgm:spPr/>
      <dgm:t>
        <a:bodyPr/>
        <a:lstStyle/>
        <a:p>
          <a:endParaRPr lang="en-US"/>
        </a:p>
      </dgm:t>
    </dgm:pt>
    <dgm:pt modelId="{2F565280-6DA2-4435-A4DD-DEFD73FE9CAE}" type="pres">
      <dgm:prSet presAssocID="{68C0FEB7-1000-4D5F-8B91-7A4C23D1BCFB}" presName="hierChild1" presStyleCnt="0">
        <dgm:presLayoutVars>
          <dgm:chPref val="1"/>
          <dgm:dir/>
          <dgm:animOne val="branch"/>
          <dgm:animLvl val="lvl"/>
          <dgm:resizeHandles/>
        </dgm:presLayoutVars>
      </dgm:prSet>
      <dgm:spPr/>
    </dgm:pt>
    <dgm:pt modelId="{5C8C3B15-9585-42D9-BAB6-74B79A26FBA9}" type="pres">
      <dgm:prSet presAssocID="{76407417-F4D3-4814-9554-A70D44FD1A7D}" presName="hierRoot1" presStyleCnt="0"/>
      <dgm:spPr/>
    </dgm:pt>
    <dgm:pt modelId="{B7604B2B-D6C3-4A01-B8FB-70A21108ABE3}" type="pres">
      <dgm:prSet presAssocID="{76407417-F4D3-4814-9554-A70D44FD1A7D}" presName="composite" presStyleCnt="0"/>
      <dgm:spPr/>
    </dgm:pt>
    <dgm:pt modelId="{5BE163ED-ED29-4CCF-B896-95971268B84E}" type="pres">
      <dgm:prSet presAssocID="{76407417-F4D3-4814-9554-A70D44FD1A7D}" presName="background" presStyleLbl="node0" presStyleIdx="0" presStyleCnt="2"/>
      <dgm:spPr/>
    </dgm:pt>
    <dgm:pt modelId="{61162993-E5E9-4426-A527-51E377BD8B3E}" type="pres">
      <dgm:prSet presAssocID="{76407417-F4D3-4814-9554-A70D44FD1A7D}" presName="text" presStyleLbl="fgAcc0" presStyleIdx="0" presStyleCnt="2">
        <dgm:presLayoutVars>
          <dgm:chPref val="3"/>
        </dgm:presLayoutVars>
      </dgm:prSet>
      <dgm:spPr/>
    </dgm:pt>
    <dgm:pt modelId="{B23C69FA-C2EB-44BF-B761-5EE09A9B8B1E}" type="pres">
      <dgm:prSet presAssocID="{76407417-F4D3-4814-9554-A70D44FD1A7D}" presName="hierChild2" presStyleCnt="0"/>
      <dgm:spPr/>
    </dgm:pt>
    <dgm:pt modelId="{18123D70-2925-49F5-A277-B1F24C374622}" type="pres">
      <dgm:prSet presAssocID="{885B9C14-596D-4C2A-8CE6-32503934D7F9}" presName="hierRoot1" presStyleCnt="0"/>
      <dgm:spPr/>
    </dgm:pt>
    <dgm:pt modelId="{BFBCB436-C980-48AC-9534-214700650ABC}" type="pres">
      <dgm:prSet presAssocID="{885B9C14-596D-4C2A-8CE6-32503934D7F9}" presName="composite" presStyleCnt="0"/>
      <dgm:spPr/>
    </dgm:pt>
    <dgm:pt modelId="{7E084DA6-C6EC-4F79-B705-9E0A5FE31C51}" type="pres">
      <dgm:prSet presAssocID="{885B9C14-596D-4C2A-8CE6-32503934D7F9}" presName="background" presStyleLbl="node0" presStyleIdx="1" presStyleCnt="2"/>
      <dgm:spPr/>
    </dgm:pt>
    <dgm:pt modelId="{AD3524D9-F15A-4B44-8588-DE19EE8A0944}" type="pres">
      <dgm:prSet presAssocID="{885B9C14-596D-4C2A-8CE6-32503934D7F9}" presName="text" presStyleLbl="fgAcc0" presStyleIdx="1" presStyleCnt="2">
        <dgm:presLayoutVars>
          <dgm:chPref val="3"/>
        </dgm:presLayoutVars>
      </dgm:prSet>
      <dgm:spPr/>
    </dgm:pt>
    <dgm:pt modelId="{0D147D5E-3723-4787-9AF8-1B63A86EA0C1}" type="pres">
      <dgm:prSet presAssocID="{885B9C14-596D-4C2A-8CE6-32503934D7F9}" presName="hierChild2" presStyleCnt="0"/>
      <dgm:spPr/>
    </dgm:pt>
  </dgm:ptLst>
  <dgm:cxnLst>
    <dgm:cxn modelId="{3D6F5141-D873-483F-9C71-AE7CC42669BB}" type="presOf" srcId="{885B9C14-596D-4C2A-8CE6-32503934D7F9}" destId="{AD3524D9-F15A-4B44-8588-DE19EE8A0944}" srcOrd="0" destOrd="0" presId="urn:microsoft.com/office/officeart/2005/8/layout/hierarchy1"/>
    <dgm:cxn modelId="{BB2FAC47-2F42-42D0-9D94-CCFD18C0D3BA}" srcId="{68C0FEB7-1000-4D5F-8B91-7A4C23D1BCFB}" destId="{885B9C14-596D-4C2A-8CE6-32503934D7F9}" srcOrd="1" destOrd="0" parTransId="{514882D8-230F-45EE-87FC-3762D899B082}" sibTransId="{744A99DA-15D3-40B2-996A-C0D6CA5FC072}"/>
    <dgm:cxn modelId="{68C96950-7E5B-4977-94E4-91B883C3FEC6}" srcId="{68C0FEB7-1000-4D5F-8B91-7A4C23D1BCFB}" destId="{76407417-F4D3-4814-9554-A70D44FD1A7D}" srcOrd="0" destOrd="0" parTransId="{1E256B67-6AC6-442C-9B0C-371E4549A000}" sibTransId="{1FD8BD60-48EA-4C50-9867-EC204A5969E0}"/>
    <dgm:cxn modelId="{48E1ACEB-A93A-4A2C-A856-EDAE9AF4C422}" type="presOf" srcId="{76407417-F4D3-4814-9554-A70D44FD1A7D}" destId="{61162993-E5E9-4426-A527-51E377BD8B3E}" srcOrd="0" destOrd="0" presId="urn:microsoft.com/office/officeart/2005/8/layout/hierarchy1"/>
    <dgm:cxn modelId="{E294EDFA-9A1C-48D5-9B6D-B71702068212}" type="presOf" srcId="{68C0FEB7-1000-4D5F-8B91-7A4C23D1BCFB}" destId="{2F565280-6DA2-4435-A4DD-DEFD73FE9CAE}" srcOrd="0" destOrd="0" presId="urn:microsoft.com/office/officeart/2005/8/layout/hierarchy1"/>
    <dgm:cxn modelId="{5C5ED987-AFFF-435F-91F9-D50E0F673B1E}" type="presParOf" srcId="{2F565280-6DA2-4435-A4DD-DEFD73FE9CAE}" destId="{5C8C3B15-9585-42D9-BAB6-74B79A26FBA9}" srcOrd="0" destOrd="0" presId="urn:microsoft.com/office/officeart/2005/8/layout/hierarchy1"/>
    <dgm:cxn modelId="{A2AE2FB4-D957-4621-8549-F3A8460F1886}" type="presParOf" srcId="{5C8C3B15-9585-42D9-BAB6-74B79A26FBA9}" destId="{B7604B2B-D6C3-4A01-B8FB-70A21108ABE3}" srcOrd="0" destOrd="0" presId="urn:microsoft.com/office/officeart/2005/8/layout/hierarchy1"/>
    <dgm:cxn modelId="{C3A872E4-1ED8-422A-9949-3FEB0D988E1C}" type="presParOf" srcId="{B7604B2B-D6C3-4A01-B8FB-70A21108ABE3}" destId="{5BE163ED-ED29-4CCF-B896-95971268B84E}" srcOrd="0" destOrd="0" presId="urn:microsoft.com/office/officeart/2005/8/layout/hierarchy1"/>
    <dgm:cxn modelId="{5A85E7DB-C22E-44CF-9043-B093C4BE798A}" type="presParOf" srcId="{B7604B2B-D6C3-4A01-B8FB-70A21108ABE3}" destId="{61162993-E5E9-4426-A527-51E377BD8B3E}" srcOrd="1" destOrd="0" presId="urn:microsoft.com/office/officeart/2005/8/layout/hierarchy1"/>
    <dgm:cxn modelId="{D04994D9-2DE4-4D30-A3FD-14A4ABC3738F}" type="presParOf" srcId="{5C8C3B15-9585-42D9-BAB6-74B79A26FBA9}" destId="{B23C69FA-C2EB-44BF-B761-5EE09A9B8B1E}" srcOrd="1" destOrd="0" presId="urn:microsoft.com/office/officeart/2005/8/layout/hierarchy1"/>
    <dgm:cxn modelId="{123BA3D8-9AA6-4CB7-AF19-5E7A8F5A5A1E}" type="presParOf" srcId="{2F565280-6DA2-4435-A4DD-DEFD73FE9CAE}" destId="{18123D70-2925-49F5-A277-B1F24C374622}" srcOrd="1" destOrd="0" presId="urn:microsoft.com/office/officeart/2005/8/layout/hierarchy1"/>
    <dgm:cxn modelId="{D94CDCC0-8C81-42A4-9D45-5C7EF27D1702}" type="presParOf" srcId="{18123D70-2925-49F5-A277-B1F24C374622}" destId="{BFBCB436-C980-48AC-9534-214700650ABC}" srcOrd="0" destOrd="0" presId="urn:microsoft.com/office/officeart/2005/8/layout/hierarchy1"/>
    <dgm:cxn modelId="{1D9ACD9C-01EF-4408-AA7C-9EFB4DC0E216}" type="presParOf" srcId="{BFBCB436-C980-48AC-9534-214700650ABC}" destId="{7E084DA6-C6EC-4F79-B705-9E0A5FE31C51}" srcOrd="0" destOrd="0" presId="urn:microsoft.com/office/officeart/2005/8/layout/hierarchy1"/>
    <dgm:cxn modelId="{461E248A-6395-4D81-88A3-1429B11C5549}" type="presParOf" srcId="{BFBCB436-C980-48AC-9534-214700650ABC}" destId="{AD3524D9-F15A-4B44-8588-DE19EE8A0944}" srcOrd="1" destOrd="0" presId="urn:microsoft.com/office/officeart/2005/8/layout/hierarchy1"/>
    <dgm:cxn modelId="{2C38ED74-AB5A-402B-9224-9BB4AE743622}" type="presParOf" srcId="{18123D70-2925-49F5-A277-B1F24C374622}" destId="{0D147D5E-3723-4787-9AF8-1B63A86EA0C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E262B-E1AA-499C-B4AA-76582DFC975C}">
      <dsp:nvSpPr>
        <dsp:cNvPr id="0" name=""/>
        <dsp:cNvSpPr/>
      </dsp:nvSpPr>
      <dsp:spPr>
        <a:xfrm>
          <a:off x="810" y="0"/>
          <a:ext cx="3283803" cy="32099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889000">
            <a:lnSpc>
              <a:spcPct val="90000"/>
            </a:lnSpc>
            <a:spcBef>
              <a:spcPct val="0"/>
            </a:spcBef>
            <a:spcAft>
              <a:spcPct val="35000"/>
            </a:spcAft>
            <a:buNone/>
          </a:pPr>
          <a:r>
            <a:rPr lang="vi-VN" sz="2000" kern="1200"/>
            <a:t>Phương pháp thu được bằng kiến trúc A có hiệu quả hơn khoảng 10% so với kiến trúc của Zhang với cùng dataset.</a:t>
          </a:r>
          <a:endParaRPr lang="en-US" sz="2000" kern="1200"/>
        </a:p>
      </dsp:txBody>
      <dsp:txXfrm>
        <a:off x="810" y="1283960"/>
        <a:ext cx="3283803" cy="1925941"/>
      </dsp:txXfrm>
    </dsp:sp>
    <dsp:sp modelId="{EB872A46-FBF4-4408-A6C1-64D3A133A920}">
      <dsp:nvSpPr>
        <dsp:cNvPr id="0" name=""/>
        <dsp:cNvSpPr/>
      </dsp:nvSpPr>
      <dsp:spPr>
        <a:xfrm>
          <a:off x="810" y="0"/>
          <a:ext cx="3283803" cy="1283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10" y="0"/>
        <a:ext cx="3283803" cy="1283960"/>
      </dsp:txXfrm>
    </dsp:sp>
    <dsp:sp modelId="{09439B7B-E42A-4A41-A356-320E8B7190AE}">
      <dsp:nvSpPr>
        <dsp:cNvPr id="0" name=""/>
        <dsp:cNvSpPr/>
      </dsp:nvSpPr>
      <dsp:spPr>
        <a:xfrm>
          <a:off x="3547318" y="0"/>
          <a:ext cx="3283803" cy="3209902"/>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889000">
            <a:lnSpc>
              <a:spcPct val="90000"/>
            </a:lnSpc>
            <a:spcBef>
              <a:spcPct val="0"/>
            </a:spcBef>
            <a:spcAft>
              <a:spcPct val="35000"/>
            </a:spcAft>
            <a:buNone/>
          </a:pPr>
          <a:r>
            <a:rPr lang="vi-VN" sz="2000" kern="1200"/>
            <a:t>Với giá trị K=7 ở kiến trúc A cho ra kết quả tốt nhất và tỉ lệ global max-pooling là 136:1.</a:t>
          </a:r>
          <a:endParaRPr lang="en-US" sz="2000" kern="1200"/>
        </a:p>
      </dsp:txBody>
      <dsp:txXfrm>
        <a:off x="3547318" y="1283960"/>
        <a:ext cx="3283803" cy="1925941"/>
      </dsp:txXfrm>
    </dsp:sp>
    <dsp:sp modelId="{461D0E9A-9F8F-4763-B1A3-D23816F1585B}">
      <dsp:nvSpPr>
        <dsp:cNvPr id="0" name=""/>
        <dsp:cNvSpPr/>
      </dsp:nvSpPr>
      <dsp:spPr>
        <a:xfrm>
          <a:off x="3547318" y="0"/>
          <a:ext cx="3283803" cy="1283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47318" y="0"/>
        <a:ext cx="3283803" cy="1283960"/>
      </dsp:txXfrm>
    </dsp:sp>
    <dsp:sp modelId="{F07EBCC7-8434-4BE3-8A3F-F1CC960A5F5D}">
      <dsp:nvSpPr>
        <dsp:cNvPr id="0" name=""/>
        <dsp:cNvSpPr/>
      </dsp:nvSpPr>
      <dsp:spPr>
        <a:xfrm>
          <a:off x="7093825" y="0"/>
          <a:ext cx="3283803" cy="320990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889000">
            <a:lnSpc>
              <a:spcPct val="90000"/>
            </a:lnSpc>
            <a:spcBef>
              <a:spcPct val="0"/>
            </a:spcBef>
            <a:spcAft>
              <a:spcPct val="35000"/>
            </a:spcAft>
            <a:buNone/>
          </a:pPr>
          <a:r>
            <a:rPr lang="vi-VN" sz="2000" kern="1200"/>
            <a:t>Tuy vậy với K=2 thì kết quả vẫn thu được kết quả khá tốt khi accuracy là 97.5% với tỉ lệ 498:1.</a:t>
          </a:r>
          <a:endParaRPr lang="en-US" sz="2000" kern="1200"/>
        </a:p>
      </dsp:txBody>
      <dsp:txXfrm>
        <a:off x="7093825" y="1283960"/>
        <a:ext cx="3283803" cy="1925941"/>
      </dsp:txXfrm>
    </dsp:sp>
    <dsp:sp modelId="{AA76CC9B-DAC4-4D1D-9CB4-C55CD035C60C}">
      <dsp:nvSpPr>
        <dsp:cNvPr id="0" name=""/>
        <dsp:cNvSpPr/>
      </dsp:nvSpPr>
      <dsp:spPr>
        <a:xfrm>
          <a:off x="7093825" y="0"/>
          <a:ext cx="3283803" cy="1283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93825" y="0"/>
        <a:ext cx="3283803" cy="1283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63ED-ED29-4CCF-B896-95971268B84E}">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62993-E5E9-4426-A527-51E377BD8B3E}">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kern="1200"/>
            <a:t>Tác giả đề xuất rằng trong những tình huống mà kích thước đầu vào của mô hình của họ ngày càng lớn có thể tăng thêm chiều sâu của mạng thông qua tăng thêm về mạng tích chập.</a:t>
          </a:r>
          <a:endParaRPr lang="en-US" sz="2200" kern="1200"/>
        </a:p>
      </dsp:txBody>
      <dsp:txXfrm>
        <a:off x="696297" y="538547"/>
        <a:ext cx="4171627" cy="2590157"/>
      </dsp:txXfrm>
    </dsp:sp>
    <dsp:sp modelId="{7E084DA6-C6EC-4F79-B705-9E0A5FE31C51}">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3524D9-F15A-4B44-8588-DE19EE8A0944}">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vi-VN" sz="2200" kern="1200"/>
            <a:t>Tuy nhiên, tác giả cũng chú ý rằng thiết lập CLCNN nông và global max-pooling vô cùng lớn đã giúp kích thước FC layer nhỏ hơn và tốc độ xử lý nhanh hơn trong khi vẫn duy trì hiệu suất cao và tránh over-fitting.</a:t>
          </a:r>
          <a:endParaRPr lang="en-US" sz="22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15/06/2023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15/06/2023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15/06/2023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15/06/2023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15/06/2023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15/06/2023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15/06/2023</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15/06/2023</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15/06/2023</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15/06/2023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15/06/2023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7236D-C680-4349-9A96-AEA01B6A4E8F}" type="datetimeFigureOut">
              <a:rPr lang="vi-VN" smtClean="0"/>
              <a:t>15/06/2023</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p:cNvSpPr>
            <a:spLocks noGrp="1"/>
          </p:cNvSpPr>
          <p:nvPr>
            <p:ph type="ctrTitle"/>
          </p:nvPr>
        </p:nvSpPr>
        <p:spPr>
          <a:xfrm>
            <a:off x="1524003" y="1999615"/>
            <a:ext cx="9144000" cy="2764028"/>
          </a:xfrm>
        </p:spPr>
        <p:txBody>
          <a:bodyPr anchor="ctr">
            <a:normAutofit/>
          </a:bodyPr>
          <a:lstStyle/>
          <a:p>
            <a:r>
              <a:rPr lang="vi-VN" sz="5600" dirty="0">
                <a:latin typeface="Times New Roman"/>
                <a:ea typeface="+mj-lt"/>
                <a:cs typeface="Times New Roman"/>
              </a:rPr>
              <a:t>Web </a:t>
            </a:r>
            <a:r>
              <a:rPr lang="vi-VN" sz="5600" dirty="0" err="1">
                <a:latin typeface="Times New Roman"/>
                <a:ea typeface="+mj-lt"/>
                <a:cs typeface="Times New Roman"/>
              </a:rPr>
              <a:t>Application</a:t>
            </a:r>
            <a:r>
              <a:rPr lang="vi-VN" sz="5600" dirty="0">
                <a:latin typeface="Times New Roman"/>
                <a:ea typeface="+mj-lt"/>
                <a:cs typeface="Times New Roman"/>
              </a:rPr>
              <a:t> </a:t>
            </a:r>
            <a:r>
              <a:rPr lang="vi-VN" sz="5600" dirty="0" err="1">
                <a:latin typeface="Times New Roman"/>
                <a:ea typeface="+mj-lt"/>
                <a:cs typeface="Times New Roman"/>
              </a:rPr>
              <a:t>Firewall</a:t>
            </a:r>
            <a:r>
              <a:rPr lang="vi-VN" sz="5600" dirty="0">
                <a:latin typeface="Times New Roman"/>
                <a:ea typeface="+mj-lt"/>
                <a:cs typeface="Times New Roman"/>
              </a:rPr>
              <a:t> </a:t>
            </a:r>
            <a:r>
              <a:rPr lang="vi-VN" sz="5600" dirty="0" err="1">
                <a:latin typeface="Times New Roman"/>
                <a:ea typeface="+mj-lt"/>
                <a:cs typeface="Times New Roman"/>
              </a:rPr>
              <a:t>using</a:t>
            </a:r>
            <a:r>
              <a:rPr lang="vi-VN" sz="5600" dirty="0">
                <a:latin typeface="Times New Roman"/>
                <a:ea typeface="+mj-lt"/>
                <a:cs typeface="Times New Roman"/>
              </a:rPr>
              <a:t> </a:t>
            </a:r>
            <a:r>
              <a:rPr lang="vi-VN" sz="5600" dirty="0" err="1">
                <a:latin typeface="Times New Roman"/>
                <a:ea typeface="+mj-lt"/>
                <a:cs typeface="Times New Roman"/>
              </a:rPr>
              <a:t>Character-level</a:t>
            </a:r>
            <a:r>
              <a:rPr lang="vi-VN" sz="5600" dirty="0">
                <a:latin typeface="Times New Roman"/>
                <a:ea typeface="+mj-lt"/>
                <a:cs typeface="Times New Roman"/>
              </a:rPr>
              <a:t> </a:t>
            </a:r>
            <a:r>
              <a:rPr lang="vi-VN" sz="5600" dirty="0" err="1">
                <a:latin typeface="Times New Roman"/>
                <a:ea typeface="+mj-lt"/>
                <a:cs typeface="Times New Roman"/>
              </a:rPr>
              <a:t>Convolutional</a:t>
            </a:r>
            <a:r>
              <a:rPr lang="vi-VN" sz="5600" dirty="0">
                <a:latin typeface="Times New Roman"/>
                <a:ea typeface="+mj-lt"/>
                <a:cs typeface="Times New Roman"/>
              </a:rPr>
              <a:t> </a:t>
            </a:r>
            <a:r>
              <a:rPr lang="vi-VN" sz="5600" dirty="0" err="1">
                <a:latin typeface="Times New Roman"/>
                <a:ea typeface="+mj-lt"/>
                <a:cs typeface="Times New Roman"/>
              </a:rPr>
              <a:t>Neural</a:t>
            </a:r>
            <a:r>
              <a:rPr lang="vi-VN" sz="5600" dirty="0">
                <a:latin typeface="Times New Roman"/>
                <a:ea typeface="+mj-lt"/>
                <a:cs typeface="Times New Roman"/>
              </a:rPr>
              <a:t> </a:t>
            </a:r>
            <a:r>
              <a:rPr lang="vi-VN" sz="5600" dirty="0" err="1">
                <a:latin typeface="Times New Roman"/>
                <a:ea typeface="+mj-lt"/>
                <a:cs typeface="Times New Roman"/>
              </a:rPr>
              <a:t>Network</a:t>
            </a:r>
            <a:endParaRPr lang="vi-VN" sz="5600" dirty="0">
              <a:latin typeface="Times New Roman"/>
              <a:cs typeface="Times New Roman"/>
            </a:endParaRPr>
          </a:p>
        </p:txBody>
      </p:sp>
      <p:sp>
        <p:nvSpPr>
          <p:cNvPr id="3" name="Tiêu đề phụ 2"/>
          <p:cNvSpPr>
            <a:spLocks noGrp="1"/>
          </p:cNvSpPr>
          <p:nvPr>
            <p:ph type="subTitle" idx="1"/>
          </p:nvPr>
        </p:nvSpPr>
        <p:spPr>
          <a:xfrm>
            <a:off x="1966912" y="5645150"/>
            <a:ext cx="8258176" cy="631825"/>
          </a:xfrm>
        </p:spPr>
        <p:txBody>
          <a:bodyPr anchor="ctr">
            <a:normAutofit/>
          </a:bodyPr>
          <a:lstStyle/>
          <a:p>
            <a:r>
              <a:rPr lang="vi-VN" sz="2800" dirty="0" err="1">
                <a:latin typeface="Arial"/>
                <a:cs typeface="Arial"/>
              </a:rPr>
              <a:t>Group</a:t>
            </a:r>
            <a:r>
              <a:rPr lang="vi-VN" sz="2800" dirty="0">
                <a:latin typeface="Arial"/>
                <a:cs typeface="Arial"/>
              </a:rPr>
              <a:t> : </a:t>
            </a:r>
            <a:r>
              <a:rPr lang="vi-VN" sz="2800" dirty="0" err="1">
                <a:latin typeface="Arial"/>
                <a:cs typeface="Arial"/>
              </a:rPr>
              <a:t>BronzeGod</a:t>
            </a:r>
            <a:endParaRPr lang="vi-VN" sz="2800" dirty="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792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4E48A10-3E92-7E32-7FFB-0AF02A3B7CFC}"/>
              </a:ext>
            </a:extLst>
          </p:cNvPr>
          <p:cNvSpPr>
            <a:spLocks noGrp="1"/>
          </p:cNvSpPr>
          <p:nvPr>
            <p:ph type="title"/>
          </p:nvPr>
        </p:nvSpPr>
        <p:spPr>
          <a:xfrm>
            <a:off x="5297762" y="329184"/>
            <a:ext cx="6251110" cy="1783080"/>
          </a:xfrm>
        </p:spPr>
        <p:txBody>
          <a:bodyPr anchor="b">
            <a:normAutofit/>
          </a:bodyPr>
          <a:lstStyle/>
          <a:p>
            <a:r>
              <a:rPr lang="en-US" sz="3800" dirty="0"/>
              <a:t>CLCNN(Character-level Convolutional Neural Network)</a:t>
            </a:r>
          </a:p>
        </p:txBody>
      </p:sp>
      <p:pic>
        <p:nvPicPr>
          <p:cNvPr id="5" name="Picture 4" descr="Sphere of mesh and nodes">
            <a:extLst>
              <a:ext uri="{FF2B5EF4-FFF2-40B4-BE49-F238E27FC236}">
                <a16:creationId xmlns:a16="http://schemas.microsoft.com/office/drawing/2014/main" id="{31DCBC41-28D7-5C16-EBC8-DD66FB8E8B43}"/>
              </a:ext>
            </a:extLst>
          </p:cNvPr>
          <p:cNvPicPr>
            <a:picLocks noChangeAspect="1"/>
          </p:cNvPicPr>
          <p:nvPr/>
        </p:nvPicPr>
        <p:blipFill rotWithShape="1">
          <a:blip r:embed="rId2"/>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0F6AC811-92F4-3A8C-082B-3354BEB2E4ED}"/>
              </a:ext>
            </a:extLst>
          </p:cNvPr>
          <p:cNvSpPr>
            <a:spLocks noGrp="1"/>
          </p:cNvSpPr>
          <p:nvPr>
            <p:ph idx="1"/>
          </p:nvPr>
        </p:nvSpPr>
        <p:spPr>
          <a:xfrm>
            <a:off x="5297762" y="2706624"/>
            <a:ext cx="6251110" cy="3483864"/>
          </a:xfrm>
        </p:spPr>
        <p:txBody>
          <a:bodyPr>
            <a:normAutofit/>
          </a:bodyPr>
          <a:lstStyle/>
          <a:p>
            <a:r>
              <a:rPr lang="vi-VN" sz="2200" dirty="0" err="1">
                <a:latin typeface="Times New Roman"/>
                <a:cs typeface="Times New Roman"/>
              </a:rPr>
              <a:t>Character-level</a:t>
            </a:r>
            <a:r>
              <a:rPr lang="vi-VN" sz="2200" dirty="0">
                <a:latin typeface="Times New Roman"/>
                <a:cs typeface="Times New Roman"/>
              </a:rPr>
              <a:t> CNN (CLCNN): được kết thừa các đặt tính của CNN được sử dụng cho xử lý văn bản và đầu vào là một chuỗi ký tự một chiều. Thường được dùng trong xử lý ngôn ngữ tự nhiên. Đồng thời, cần ít thời gian để </a:t>
            </a:r>
            <a:r>
              <a:rPr lang="vi-VN" sz="2200" dirty="0" err="1">
                <a:latin typeface="Times New Roman"/>
                <a:cs typeface="Times New Roman"/>
              </a:rPr>
              <a:t>training</a:t>
            </a:r>
            <a:r>
              <a:rPr lang="vi-VN" sz="2200" dirty="0">
                <a:latin typeface="Times New Roman"/>
                <a:cs typeface="Times New Roman"/>
              </a:rPr>
              <a:t> dữ liệu hơn so với LSTM. CLCNN có các đặt tính của CNN như: </a:t>
            </a:r>
            <a:r>
              <a:rPr lang="vi-VN" sz="2200" dirty="0" err="1">
                <a:latin typeface="Times New Roman"/>
                <a:cs typeface="Times New Roman"/>
              </a:rPr>
              <a:t>data</a:t>
            </a:r>
            <a:r>
              <a:rPr lang="vi-VN" sz="2200" dirty="0">
                <a:latin typeface="Times New Roman"/>
                <a:cs typeface="Times New Roman"/>
              </a:rPr>
              <a:t> </a:t>
            </a:r>
            <a:r>
              <a:rPr lang="vi-VN" sz="2200" dirty="0" err="1">
                <a:latin typeface="Times New Roman"/>
                <a:cs typeface="Times New Roman"/>
              </a:rPr>
              <a:t>augmentation</a:t>
            </a:r>
            <a:r>
              <a:rPr lang="vi-VN" sz="2200" dirty="0">
                <a:latin typeface="Times New Roman"/>
                <a:cs typeface="Times New Roman"/>
              </a:rPr>
              <a:t>, </a:t>
            </a:r>
            <a:r>
              <a:rPr lang="vi-VN" sz="2200" dirty="0" err="1">
                <a:latin typeface="Times New Roman"/>
                <a:cs typeface="Times New Roman"/>
              </a:rPr>
              <a:t>drop-out</a:t>
            </a:r>
            <a:r>
              <a:rPr lang="vi-VN" sz="2200" dirty="0">
                <a:latin typeface="Times New Roman"/>
                <a:cs typeface="Times New Roman"/>
              </a:rPr>
              <a:t>,…</a:t>
            </a:r>
          </a:p>
          <a:p>
            <a:endParaRPr lang="en-US" sz="2200" dirty="0"/>
          </a:p>
        </p:txBody>
      </p:sp>
    </p:spTree>
    <p:extLst>
      <p:ext uri="{BB962C8B-B14F-4D97-AF65-F5344CB8AC3E}">
        <p14:creationId xmlns:p14="http://schemas.microsoft.com/office/powerpoint/2010/main" val="217359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êu đề 1">
            <a:extLst>
              <a:ext uri="{FF2B5EF4-FFF2-40B4-BE49-F238E27FC236}">
                <a16:creationId xmlns:a16="http://schemas.microsoft.com/office/drawing/2014/main" id="{D6C2E988-6130-B7C9-715D-63886E76AB0C}"/>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METHOD</a:t>
            </a: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593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12463EB4-898A-029D-5120-56B2FEE88776}"/>
              </a:ext>
            </a:extLst>
          </p:cNvPr>
          <p:cNvSpPr>
            <a:spLocks noGrp="1"/>
          </p:cNvSpPr>
          <p:nvPr>
            <p:ph type="title"/>
          </p:nvPr>
        </p:nvSpPr>
        <p:spPr>
          <a:xfrm>
            <a:off x="838200" y="609600"/>
            <a:ext cx="3739341" cy="1330839"/>
          </a:xfrm>
        </p:spPr>
        <p:txBody>
          <a:bodyPr>
            <a:normAutofit/>
          </a:bodyPr>
          <a:lstStyle/>
          <a:p>
            <a:r>
              <a:rPr lang="vi-VN">
                <a:latin typeface="Times New Roman"/>
                <a:cs typeface="Times New Roman"/>
              </a:rPr>
              <a:t>DATASET</a:t>
            </a:r>
          </a:p>
        </p:txBody>
      </p:sp>
      <p:sp>
        <p:nvSpPr>
          <p:cNvPr id="3" name="Chỗ dành sẵn cho Nội dung 2">
            <a:extLst>
              <a:ext uri="{FF2B5EF4-FFF2-40B4-BE49-F238E27FC236}">
                <a16:creationId xmlns:a16="http://schemas.microsoft.com/office/drawing/2014/main" id="{3D32E4DC-E039-546D-9FE1-E8F3C63B8907}"/>
              </a:ext>
            </a:extLst>
          </p:cNvPr>
          <p:cNvSpPr>
            <a:spLocks noGrp="1"/>
          </p:cNvSpPr>
          <p:nvPr>
            <p:ph idx="1"/>
          </p:nvPr>
        </p:nvSpPr>
        <p:spPr>
          <a:xfrm>
            <a:off x="-1992" y="2194102"/>
            <a:ext cx="4405090" cy="3908586"/>
          </a:xfrm>
        </p:spPr>
        <p:txBody>
          <a:bodyPr vert="horz" lIns="91440" tIns="45720" rIns="91440" bIns="45720" rtlCol="0" anchor="t">
            <a:normAutofit/>
          </a:bodyPr>
          <a:lstStyle/>
          <a:p>
            <a:r>
              <a:rPr lang="vi-VN" sz="2000" dirty="0">
                <a:latin typeface="Arial"/>
                <a:ea typeface="+mn-lt"/>
                <a:cs typeface="Arial"/>
              </a:rPr>
              <a:t>HTTP DATASET CSIC 2010 </a:t>
            </a:r>
            <a:r>
              <a:rPr lang="vi-VN" sz="2000" dirty="0" err="1">
                <a:latin typeface="Arial"/>
                <a:ea typeface="+mn-lt"/>
                <a:cs typeface="Arial"/>
              </a:rPr>
              <a:t>produced</a:t>
            </a:r>
            <a:r>
              <a:rPr lang="vi-VN" sz="2000" dirty="0">
                <a:latin typeface="Arial"/>
                <a:ea typeface="+mn-lt"/>
                <a:cs typeface="Arial"/>
              </a:rPr>
              <a:t> </a:t>
            </a:r>
            <a:r>
              <a:rPr lang="vi-VN" sz="2000" dirty="0" err="1">
                <a:latin typeface="Arial"/>
                <a:ea typeface="+mn-lt"/>
                <a:cs typeface="Arial"/>
              </a:rPr>
              <a:t>by</a:t>
            </a:r>
            <a:r>
              <a:rPr lang="vi-VN" sz="2000" dirty="0">
                <a:latin typeface="Arial"/>
                <a:ea typeface="+mn-lt"/>
                <a:cs typeface="Arial"/>
              </a:rPr>
              <a:t> the </a:t>
            </a:r>
            <a:r>
              <a:rPr lang="vi-VN" sz="2000" dirty="0" err="1">
                <a:latin typeface="Arial"/>
                <a:ea typeface="+mn-lt"/>
                <a:cs typeface="Arial"/>
              </a:rPr>
              <a:t>Spanish</a:t>
            </a:r>
            <a:r>
              <a:rPr lang="vi-VN" sz="2000" dirty="0">
                <a:latin typeface="Arial"/>
                <a:ea typeface="+mn-lt"/>
                <a:cs typeface="Arial"/>
              </a:rPr>
              <a:t> </a:t>
            </a:r>
            <a:r>
              <a:rPr lang="vi-VN" sz="2000" dirty="0" err="1">
                <a:latin typeface="Arial"/>
                <a:ea typeface="+mn-lt"/>
                <a:cs typeface="Arial"/>
              </a:rPr>
              <a:t>Research</a:t>
            </a:r>
            <a:r>
              <a:rPr lang="vi-VN" sz="2000" dirty="0">
                <a:latin typeface="Arial"/>
                <a:ea typeface="+mn-lt"/>
                <a:cs typeface="Arial"/>
              </a:rPr>
              <a:t> </a:t>
            </a:r>
            <a:r>
              <a:rPr lang="vi-VN" sz="2000" dirty="0" err="1">
                <a:latin typeface="Arial"/>
                <a:ea typeface="+mn-lt"/>
                <a:cs typeface="Arial"/>
              </a:rPr>
              <a:t>National</a:t>
            </a:r>
            <a:r>
              <a:rPr lang="vi-VN" sz="2000" dirty="0">
                <a:latin typeface="Arial"/>
                <a:ea typeface="+mn-lt"/>
                <a:cs typeface="Arial"/>
              </a:rPr>
              <a:t> </a:t>
            </a:r>
            <a:r>
              <a:rPr lang="vi-VN" sz="2000" dirty="0" err="1">
                <a:latin typeface="Arial"/>
                <a:ea typeface="+mn-lt"/>
                <a:cs typeface="Arial"/>
              </a:rPr>
              <a:t>Council</a:t>
            </a:r>
            <a:r>
              <a:rPr lang="vi-VN" sz="2000" dirty="0">
                <a:latin typeface="Arial"/>
                <a:ea typeface="+mn-lt"/>
                <a:cs typeface="Arial"/>
              </a:rPr>
              <a:t> (CSIC).</a:t>
            </a:r>
          </a:p>
          <a:p>
            <a:r>
              <a:rPr lang="vi-VN" sz="2000" dirty="0">
                <a:latin typeface="Arial"/>
                <a:ea typeface="+mn-lt"/>
                <a:cs typeface="Arial"/>
              </a:rPr>
              <a:t>Tóm tắt lưu lượng truy cập bao gồm 36.000 </a:t>
            </a:r>
            <a:r>
              <a:rPr lang="vi-VN" sz="2000" dirty="0" err="1">
                <a:latin typeface="Arial"/>
                <a:ea typeface="+mn-lt"/>
                <a:cs typeface="Arial"/>
              </a:rPr>
              <a:t>normal</a:t>
            </a:r>
            <a:r>
              <a:rPr lang="vi-VN" sz="2000" dirty="0">
                <a:latin typeface="Arial"/>
                <a:ea typeface="+mn-lt"/>
                <a:cs typeface="Arial"/>
              </a:rPr>
              <a:t> </a:t>
            </a:r>
            <a:r>
              <a:rPr lang="vi-VN" sz="2000" dirty="0" err="1">
                <a:latin typeface="Arial"/>
                <a:ea typeface="+mn-lt"/>
                <a:cs typeface="Arial"/>
              </a:rPr>
              <a:t>traffic</a:t>
            </a:r>
            <a:r>
              <a:rPr lang="vi-VN" sz="2000" dirty="0">
                <a:latin typeface="Arial"/>
                <a:ea typeface="+mn-lt"/>
                <a:cs typeface="Arial"/>
              </a:rPr>
              <a:t> và hơn 25.000 </a:t>
            </a:r>
            <a:r>
              <a:rPr lang="vi-VN" sz="2000" dirty="0" err="1">
                <a:latin typeface="Arial"/>
                <a:ea typeface="+mn-lt"/>
                <a:cs typeface="Arial"/>
              </a:rPr>
              <a:t>malicious</a:t>
            </a:r>
            <a:r>
              <a:rPr lang="vi-VN" sz="2000" dirty="0">
                <a:latin typeface="Arial"/>
                <a:ea typeface="+mn-lt"/>
                <a:cs typeface="Arial"/>
              </a:rPr>
              <a:t> </a:t>
            </a:r>
            <a:r>
              <a:rPr lang="vi-VN" sz="2000" dirty="0" err="1">
                <a:latin typeface="Arial"/>
                <a:ea typeface="+mn-lt"/>
                <a:cs typeface="Arial"/>
              </a:rPr>
              <a:t>traffic</a:t>
            </a:r>
            <a:r>
              <a:rPr lang="vi-VN" sz="2000" dirty="0">
                <a:latin typeface="Arial"/>
                <a:ea typeface="+mn-lt"/>
                <a:cs typeface="Arial"/>
              </a:rPr>
              <a:t>.</a:t>
            </a:r>
          </a:p>
          <a:p>
            <a:r>
              <a:rPr lang="vi-VN" sz="2000" dirty="0">
                <a:latin typeface="Arial"/>
                <a:cs typeface="Arial"/>
              </a:rPr>
              <a:t>Các </a:t>
            </a:r>
            <a:r>
              <a:rPr lang="en-US" sz="2000" dirty="0" err="1">
                <a:latin typeface="Arial"/>
                <a:cs typeface="Arial"/>
              </a:rPr>
              <a:t>lưu</a:t>
            </a:r>
            <a:r>
              <a:rPr lang="en-US" sz="2000" dirty="0">
                <a:latin typeface="Arial"/>
                <a:cs typeface="Arial"/>
              </a:rPr>
              <a:t> </a:t>
            </a:r>
            <a:r>
              <a:rPr lang="en-US" sz="2000" dirty="0" err="1">
                <a:latin typeface="Arial"/>
                <a:cs typeface="Arial"/>
              </a:rPr>
              <a:t>lượng</a:t>
            </a:r>
            <a:r>
              <a:rPr lang="vi-VN" sz="2000" dirty="0">
                <a:latin typeface="Arial"/>
                <a:cs typeface="Arial"/>
              </a:rPr>
              <a:t> tấn công HTTP </a:t>
            </a:r>
            <a:r>
              <a:rPr lang="vi-VN" sz="2000" dirty="0" err="1">
                <a:latin typeface="Arial"/>
                <a:cs typeface="Arial"/>
              </a:rPr>
              <a:t>request</a:t>
            </a:r>
            <a:r>
              <a:rPr lang="vi-VN" sz="2000" dirty="0">
                <a:latin typeface="Arial"/>
                <a:cs typeface="Arial"/>
              </a:rPr>
              <a:t> tiêu biểu : </a:t>
            </a:r>
            <a:r>
              <a:rPr lang="vi-VN" sz="2000" dirty="0">
                <a:latin typeface="Arial"/>
                <a:ea typeface="+mn-lt"/>
                <a:cs typeface="Arial"/>
              </a:rPr>
              <a:t>SQL </a:t>
            </a:r>
            <a:r>
              <a:rPr lang="vi-VN" sz="2000" dirty="0" err="1">
                <a:latin typeface="Arial"/>
                <a:ea typeface="+mn-lt"/>
                <a:cs typeface="Arial"/>
              </a:rPr>
              <a:t>injection</a:t>
            </a:r>
            <a:r>
              <a:rPr lang="vi-VN" sz="2000" dirty="0">
                <a:latin typeface="Arial"/>
                <a:ea typeface="+mn-lt"/>
                <a:cs typeface="Arial"/>
              </a:rPr>
              <a:t> , </a:t>
            </a:r>
            <a:r>
              <a:rPr lang="vi-VN" sz="2000" dirty="0" err="1">
                <a:latin typeface="Arial"/>
                <a:ea typeface="+mn-lt"/>
                <a:cs typeface="Arial"/>
              </a:rPr>
              <a:t>buffer</a:t>
            </a:r>
            <a:r>
              <a:rPr lang="vi-VN" sz="2000" dirty="0">
                <a:latin typeface="Arial"/>
                <a:ea typeface="+mn-lt"/>
                <a:cs typeface="Arial"/>
              </a:rPr>
              <a:t> </a:t>
            </a:r>
            <a:r>
              <a:rPr lang="vi-VN" sz="2000" dirty="0" err="1">
                <a:latin typeface="Arial"/>
                <a:ea typeface="+mn-lt"/>
                <a:cs typeface="Arial"/>
              </a:rPr>
              <a:t>overflow</a:t>
            </a:r>
            <a:r>
              <a:rPr lang="vi-VN" sz="2000" dirty="0">
                <a:latin typeface="Arial"/>
                <a:ea typeface="+mn-lt"/>
                <a:cs typeface="Arial"/>
              </a:rPr>
              <a:t> , </a:t>
            </a:r>
            <a:r>
              <a:rPr lang="vi-VN" sz="2000" dirty="0" err="1">
                <a:latin typeface="Arial"/>
                <a:ea typeface="+mn-lt"/>
                <a:cs typeface="Arial"/>
              </a:rPr>
              <a:t>information</a:t>
            </a:r>
            <a:r>
              <a:rPr lang="vi-VN" sz="2000" dirty="0">
                <a:latin typeface="Arial"/>
                <a:ea typeface="+mn-lt"/>
                <a:cs typeface="Arial"/>
              </a:rPr>
              <a:t> </a:t>
            </a:r>
            <a:r>
              <a:rPr lang="vi-VN" sz="2000" dirty="0" err="1">
                <a:latin typeface="Arial"/>
                <a:ea typeface="+mn-lt"/>
                <a:cs typeface="Arial"/>
              </a:rPr>
              <a:t>gathering</a:t>
            </a:r>
            <a:r>
              <a:rPr lang="vi-VN" sz="2000" dirty="0">
                <a:latin typeface="Arial"/>
                <a:ea typeface="+mn-lt"/>
                <a:cs typeface="Arial"/>
              </a:rPr>
              <a:t>. </a:t>
            </a:r>
            <a:endParaRPr lang="vi-VN" sz="2000" dirty="0">
              <a:latin typeface="Arial"/>
              <a:cs typeface="Arial"/>
            </a:endParaRPr>
          </a:p>
        </p:txBody>
      </p:sp>
      <p:pic>
        <p:nvPicPr>
          <p:cNvPr id="4" name="Hình ảnh 4" descr="Ảnh có chứa văn bản&#10;&#10;Mô tả được tự động tạo">
            <a:extLst>
              <a:ext uri="{FF2B5EF4-FFF2-40B4-BE49-F238E27FC236}">
                <a16:creationId xmlns:a16="http://schemas.microsoft.com/office/drawing/2014/main" id="{104DC673-E3B9-12D6-F6F6-0FFB2573DFAE}"/>
              </a:ext>
            </a:extLst>
          </p:cNvPr>
          <p:cNvPicPr>
            <a:picLocks noChangeAspect="1"/>
          </p:cNvPicPr>
          <p:nvPr/>
        </p:nvPicPr>
        <p:blipFill>
          <a:blip r:embed="rId2"/>
          <a:stretch>
            <a:fillRect/>
          </a:stretch>
        </p:blipFill>
        <p:spPr>
          <a:xfrm>
            <a:off x="5445457" y="1794371"/>
            <a:ext cx="6155141" cy="3292999"/>
          </a:xfrm>
          <a:prstGeom prst="rect">
            <a:avLst/>
          </a:prstGeom>
        </p:spPr>
      </p:pic>
    </p:spTree>
    <p:extLst>
      <p:ext uri="{BB962C8B-B14F-4D97-AF65-F5344CB8AC3E}">
        <p14:creationId xmlns:p14="http://schemas.microsoft.com/office/powerpoint/2010/main" val="270878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EA227B4D-1DDF-EF2C-9A03-35C4250A3A9A}"/>
              </a:ext>
            </a:extLst>
          </p:cNvPr>
          <p:cNvSpPr>
            <a:spLocks noGrp="1"/>
          </p:cNvSpPr>
          <p:nvPr>
            <p:ph type="title"/>
          </p:nvPr>
        </p:nvSpPr>
        <p:spPr>
          <a:xfrm>
            <a:off x="1137034" y="609597"/>
            <a:ext cx="9392421" cy="1330841"/>
          </a:xfrm>
        </p:spPr>
        <p:txBody>
          <a:bodyPr>
            <a:normAutofit/>
          </a:bodyPr>
          <a:lstStyle/>
          <a:p>
            <a:r>
              <a:rPr lang="vi-VN" err="1">
                <a:latin typeface="Times New Roman"/>
                <a:ea typeface="+mj-lt"/>
                <a:cs typeface="Times New Roman"/>
              </a:rPr>
              <a:t>Malicious</a:t>
            </a:r>
            <a:r>
              <a:rPr lang="vi-VN">
                <a:latin typeface="Times New Roman"/>
                <a:ea typeface="+mj-lt"/>
                <a:cs typeface="Times New Roman"/>
              </a:rPr>
              <a:t> </a:t>
            </a:r>
            <a:r>
              <a:rPr lang="vi-VN" err="1">
                <a:latin typeface="Times New Roman"/>
                <a:ea typeface="+mj-lt"/>
                <a:cs typeface="Times New Roman"/>
              </a:rPr>
              <a:t>query</a:t>
            </a:r>
            <a:r>
              <a:rPr lang="vi-VN">
                <a:latin typeface="Times New Roman"/>
                <a:ea typeface="+mj-lt"/>
                <a:cs typeface="Times New Roman"/>
              </a:rPr>
              <a:t> </a:t>
            </a:r>
            <a:r>
              <a:rPr lang="vi-VN" err="1">
                <a:latin typeface="Times New Roman"/>
                <a:ea typeface="+mj-lt"/>
                <a:cs typeface="Times New Roman"/>
              </a:rPr>
              <a:t>detection</a:t>
            </a:r>
            <a:r>
              <a:rPr lang="vi-VN">
                <a:latin typeface="Times New Roman"/>
                <a:ea typeface="+mj-lt"/>
                <a:cs typeface="Times New Roman"/>
              </a:rPr>
              <a:t> </a:t>
            </a:r>
            <a:r>
              <a:rPr lang="vi-VN" err="1">
                <a:latin typeface="Times New Roman"/>
                <a:ea typeface="+mj-lt"/>
                <a:cs typeface="Times New Roman"/>
              </a:rPr>
              <a:t>system</a:t>
            </a:r>
            <a:r>
              <a:rPr lang="vi-VN">
                <a:latin typeface="Times New Roman"/>
                <a:ea typeface="+mj-lt"/>
                <a:cs typeface="Times New Roman"/>
              </a:rPr>
              <a:t> </a:t>
            </a:r>
            <a:r>
              <a:rPr lang="vi-VN" err="1">
                <a:latin typeface="Times New Roman"/>
                <a:ea typeface="+mj-lt"/>
                <a:cs typeface="Times New Roman"/>
              </a:rPr>
              <a:t>using</a:t>
            </a:r>
            <a:r>
              <a:rPr lang="vi-VN">
                <a:latin typeface="Times New Roman"/>
                <a:ea typeface="+mj-lt"/>
                <a:cs typeface="Times New Roman"/>
              </a:rPr>
              <a:t> CLCNN</a:t>
            </a:r>
            <a:endParaRPr lang="vi-VN">
              <a:latin typeface="Times New Roman"/>
              <a:cs typeface="Times New Roman"/>
            </a:endParaRPr>
          </a:p>
        </p:txBody>
      </p:sp>
      <p:sp>
        <p:nvSpPr>
          <p:cNvPr id="20" name="Content Placeholder 9">
            <a:extLst>
              <a:ext uri="{FF2B5EF4-FFF2-40B4-BE49-F238E27FC236}">
                <a16:creationId xmlns:a16="http://schemas.microsoft.com/office/drawing/2014/main" id="{48A22B76-6559-69F0-5F06-8D13DE226081}"/>
              </a:ext>
            </a:extLst>
          </p:cNvPr>
          <p:cNvSpPr>
            <a:spLocks noGrp="1"/>
          </p:cNvSpPr>
          <p:nvPr>
            <p:ph idx="1"/>
          </p:nvPr>
        </p:nvSpPr>
        <p:spPr>
          <a:xfrm>
            <a:off x="420527" y="2289347"/>
            <a:ext cx="4958966" cy="3917773"/>
          </a:xfrm>
        </p:spPr>
        <p:txBody>
          <a:bodyPr vert="horz" lIns="91440" tIns="45720" rIns="91440" bIns="45720" rtlCol="0" anchor="t">
            <a:normAutofit/>
          </a:bodyPr>
          <a:lstStyle/>
          <a:p>
            <a:r>
              <a:rPr lang="en-US" sz="2000" err="1">
                <a:cs typeface="Calibri"/>
              </a:rPr>
              <a:t>Xây</a:t>
            </a:r>
            <a:r>
              <a:rPr lang="en-US" sz="2000">
                <a:cs typeface="Calibri"/>
              </a:rPr>
              <a:t> </a:t>
            </a:r>
            <a:r>
              <a:rPr lang="en-US" sz="2000" err="1">
                <a:cs typeface="Calibri"/>
              </a:rPr>
              <a:t>dựng</a:t>
            </a:r>
            <a:r>
              <a:rPr lang="en-US" sz="2000">
                <a:cs typeface="Calibri"/>
              </a:rPr>
              <a:t> 1 </a:t>
            </a:r>
            <a:r>
              <a:rPr lang="en-US" sz="2000" err="1">
                <a:cs typeface="Calibri"/>
              </a:rPr>
              <a:t>đầu</a:t>
            </a:r>
            <a:r>
              <a:rPr lang="en-US" sz="2000">
                <a:cs typeface="Calibri"/>
              </a:rPr>
              <a:t> </a:t>
            </a:r>
            <a:r>
              <a:rPr lang="en-US" sz="2000" err="1">
                <a:cs typeface="Calibri"/>
              </a:rPr>
              <a:t>vào</a:t>
            </a:r>
            <a:r>
              <a:rPr lang="en-US" sz="2000">
                <a:cs typeface="Calibri"/>
              </a:rPr>
              <a:t> input request </a:t>
            </a:r>
            <a:r>
              <a:rPr lang="en-US" sz="2000" err="1">
                <a:cs typeface="Calibri"/>
              </a:rPr>
              <a:t>với</a:t>
            </a:r>
            <a:r>
              <a:rPr lang="en-US" sz="2000">
                <a:cs typeface="Calibri"/>
              </a:rPr>
              <a:t> 1000 characters.</a:t>
            </a:r>
          </a:p>
          <a:p>
            <a:r>
              <a:rPr lang="en-US" sz="2000" err="1">
                <a:ea typeface="+mn-lt"/>
                <a:cs typeface="+mn-lt"/>
              </a:rPr>
              <a:t>Hệ</a:t>
            </a:r>
            <a:r>
              <a:rPr lang="en-US" sz="2000">
                <a:ea typeface="+mn-lt"/>
                <a:cs typeface="+mn-lt"/>
              </a:rPr>
              <a:t> </a:t>
            </a:r>
            <a:r>
              <a:rPr lang="en-US" sz="2000" err="1">
                <a:ea typeface="+mn-lt"/>
                <a:cs typeface="+mn-lt"/>
              </a:rPr>
              <a:t>thống</a:t>
            </a:r>
            <a:r>
              <a:rPr lang="en-US" sz="2000">
                <a:ea typeface="+mn-lt"/>
                <a:cs typeface="+mn-lt"/>
              </a:rPr>
              <a:t> </a:t>
            </a:r>
            <a:r>
              <a:rPr lang="en-US" sz="2000" err="1">
                <a:ea typeface="+mn-lt"/>
                <a:cs typeface="+mn-lt"/>
              </a:rPr>
              <a:t>có</a:t>
            </a:r>
            <a:r>
              <a:rPr lang="en-US" sz="2000">
                <a:ea typeface="+mn-lt"/>
                <a:cs typeface="+mn-lt"/>
              </a:rPr>
              <a:t> </a:t>
            </a:r>
            <a:r>
              <a:rPr lang="en-US" sz="2000" err="1">
                <a:ea typeface="+mn-lt"/>
                <a:cs typeface="+mn-lt"/>
              </a:rPr>
              <a:t>một</a:t>
            </a:r>
            <a:r>
              <a:rPr lang="en-US" sz="2000">
                <a:ea typeface="+mn-lt"/>
                <a:cs typeface="+mn-lt"/>
              </a:rPr>
              <a:t> </a:t>
            </a:r>
            <a:r>
              <a:rPr lang="en-US" sz="2000" err="1">
                <a:ea typeface="+mn-lt"/>
                <a:cs typeface="+mn-lt"/>
              </a:rPr>
              <a:t>lớp</a:t>
            </a:r>
            <a:r>
              <a:rPr lang="en-US" sz="2000">
                <a:ea typeface="+mn-lt"/>
                <a:cs typeface="+mn-lt"/>
              </a:rPr>
              <a:t> </a:t>
            </a:r>
            <a:r>
              <a:rPr lang="en-US" sz="2000" err="1">
                <a:ea typeface="+mn-lt"/>
                <a:cs typeface="+mn-lt"/>
              </a:rPr>
              <a:t>nhúng</a:t>
            </a:r>
            <a:r>
              <a:rPr lang="en-US" sz="2000">
                <a:ea typeface="+mn-lt"/>
                <a:cs typeface="+mn-lt"/>
              </a:rPr>
              <a:t> </a:t>
            </a:r>
            <a:r>
              <a:rPr lang="en-US" sz="2000" err="1">
                <a:ea typeface="+mn-lt"/>
                <a:cs typeface="+mn-lt"/>
              </a:rPr>
              <a:t>thực</a:t>
            </a:r>
            <a:r>
              <a:rPr lang="en-US" sz="2000">
                <a:ea typeface="+mn-lt"/>
                <a:cs typeface="+mn-lt"/>
              </a:rPr>
              <a:t> </a:t>
            </a:r>
            <a:r>
              <a:rPr lang="en-US" sz="2000" err="1">
                <a:ea typeface="+mn-lt"/>
                <a:cs typeface="+mn-lt"/>
              </a:rPr>
              <a:t>hiện</a:t>
            </a:r>
            <a:r>
              <a:rPr lang="en-US" sz="2000">
                <a:ea typeface="+mn-lt"/>
                <a:cs typeface="+mn-lt"/>
              </a:rPr>
              <a:t> </a:t>
            </a:r>
            <a:r>
              <a:rPr lang="en-US" sz="2000" err="1">
                <a:ea typeface="+mn-lt"/>
                <a:cs typeface="+mn-lt"/>
              </a:rPr>
              <a:t>tiền</a:t>
            </a:r>
            <a:r>
              <a:rPr lang="en-US" sz="2000">
                <a:ea typeface="+mn-lt"/>
                <a:cs typeface="+mn-lt"/>
              </a:rPr>
              <a:t> </a:t>
            </a:r>
            <a:r>
              <a:rPr lang="en-US" sz="2000" err="1">
                <a:ea typeface="+mn-lt"/>
                <a:cs typeface="+mn-lt"/>
              </a:rPr>
              <a:t>xử</a:t>
            </a:r>
            <a:r>
              <a:rPr lang="en-US" sz="2000">
                <a:ea typeface="+mn-lt"/>
                <a:cs typeface="+mn-lt"/>
              </a:rPr>
              <a:t> </a:t>
            </a:r>
            <a:r>
              <a:rPr lang="en-US" sz="2000" err="1">
                <a:ea typeface="+mn-lt"/>
                <a:cs typeface="+mn-lt"/>
              </a:rPr>
              <a:t>lý</a:t>
            </a:r>
            <a:r>
              <a:rPr lang="en-US" sz="2000">
                <a:ea typeface="+mn-lt"/>
                <a:cs typeface="+mn-lt"/>
              </a:rPr>
              <a:t> </a:t>
            </a:r>
            <a:r>
              <a:rPr lang="en-US" sz="2000" err="1">
                <a:ea typeface="+mn-lt"/>
                <a:cs typeface="+mn-lt"/>
              </a:rPr>
              <a:t>và</a:t>
            </a:r>
            <a:r>
              <a:rPr lang="en-US" sz="2000">
                <a:ea typeface="+mn-lt"/>
                <a:cs typeface="+mn-lt"/>
              </a:rPr>
              <a:t> </a:t>
            </a:r>
            <a:r>
              <a:rPr lang="en-US" sz="2000" err="1">
                <a:ea typeface="+mn-lt"/>
                <a:cs typeface="+mn-lt"/>
              </a:rPr>
              <a:t>nhúng</a:t>
            </a:r>
            <a:r>
              <a:rPr lang="en-US" sz="2000">
                <a:ea typeface="+mn-lt"/>
                <a:cs typeface="+mn-lt"/>
              </a:rPr>
              <a:t> </a:t>
            </a:r>
            <a:r>
              <a:rPr lang="en-US" sz="2000" err="1">
                <a:ea typeface="+mn-lt"/>
                <a:cs typeface="+mn-lt"/>
              </a:rPr>
              <a:t>từng</a:t>
            </a:r>
            <a:r>
              <a:rPr lang="en-US" sz="2000">
                <a:ea typeface="+mn-lt"/>
                <a:cs typeface="+mn-lt"/>
              </a:rPr>
              <a:t> </a:t>
            </a:r>
            <a:r>
              <a:rPr lang="en-US" sz="2000" err="1">
                <a:ea typeface="+mn-lt"/>
                <a:cs typeface="+mn-lt"/>
              </a:rPr>
              <a:t>chữ</a:t>
            </a:r>
            <a:r>
              <a:rPr lang="en-US" sz="2000">
                <a:ea typeface="+mn-lt"/>
                <a:cs typeface="+mn-lt"/>
              </a:rPr>
              <a:t> </a:t>
            </a:r>
            <a:r>
              <a:rPr lang="en-US" sz="2000" err="1">
                <a:ea typeface="+mn-lt"/>
                <a:cs typeface="+mn-lt"/>
              </a:rPr>
              <a:t>cái</a:t>
            </a:r>
            <a:r>
              <a:rPr lang="en-US" sz="2000">
                <a:ea typeface="+mn-lt"/>
                <a:cs typeface="+mn-lt"/>
              </a:rPr>
              <a:t> </a:t>
            </a:r>
            <a:r>
              <a:rPr lang="en-US" sz="2000" err="1">
                <a:ea typeface="+mn-lt"/>
                <a:cs typeface="+mn-lt"/>
              </a:rPr>
              <a:t>của</a:t>
            </a:r>
            <a:r>
              <a:rPr lang="en-US" sz="2000">
                <a:ea typeface="+mn-lt"/>
                <a:cs typeface="+mn-lt"/>
              </a:rPr>
              <a:t> </a:t>
            </a:r>
            <a:r>
              <a:rPr lang="en-US" sz="2000" err="1">
                <a:ea typeface="+mn-lt"/>
                <a:cs typeface="+mn-lt"/>
              </a:rPr>
              <a:t>câu</a:t>
            </a:r>
            <a:r>
              <a:rPr lang="en-US" sz="2000">
                <a:ea typeface="+mn-lt"/>
                <a:cs typeface="+mn-lt"/>
              </a:rPr>
              <a:t> </a:t>
            </a:r>
            <a:r>
              <a:rPr lang="en-US" sz="2000" err="1">
                <a:ea typeface="+mn-lt"/>
                <a:cs typeface="+mn-lt"/>
              </a:rPr>
              <a:t>yêu</a:t>
            </a:r>
            <a:r>
              <a:rPr lang="en-US" sz="2000">
                <a:ea typeface="+mn-lt"/>
                <a:cs typeface="+mn-lt"/>
              </a:rPr>
              <a:t> </a:t>
            </a:r>
            <a:r>
              <a:rPr lang="en-US" sz="2000" err="1">
                <a:ea typeface="+mn-lt"/>
                <a:cs typeface="+mn-lt"/>
              </a:rPr>
              <a:t>cầu</a:t>
            </a:r>
            <a:r>
              <a:rPr lang="en-US" sz="2000">
                <a:ea typeface="+mn-lt"/>
                <a:cs typeface="+mn-lt"/>
              </a:rPr>
              <a:t> HTTP </a:t>
            </a:r>
            <a:r>
              <a:rPr lang="en-US" sz="2000" err="1">
                <a:ea typeface="+mn-lt"/>
                <a:cs typeface="+mn-lt"/>
              </a:rPr>
              <a:t>đầu</a:t>
            </a:r>
            <a:r>
              <a:rPr lang="en-US" sz="2000">
                <a:ea typeface="+mn-lt"/>
                <a:cs typeface="+mn-lt"/>
              </a:rPr>
              <a:t> </a:t>
            </a:r>
            <a:r>
              <a:rPr lang="en-US" sz="2000" err="1">
                <a:ea typeface="+mn-lt"/>
                <a:cs typeface="+mn-lt"/>
              </a:rPr>
              <a:t>vào</a:t>
            </a:r>
            <a:r>
              <a:rPr lang="en-US" sz="2000">
                <a:ea typeface="+mn-lt"/>
                <a:cs typeface="+mn-lt"/>
              </a:rPr>
              <a:t> </a:t>
            </a:r>
            <a:r>
              <a:rPr lang="en-US" sz="2000" err="1">
                <a:ea typeface="+mn-lt"/>
                <a:cs typeface="+mn-lt"/>
              </a:rPr>
              <a:t>vào</a:t>
            </a:r>
            <a:r>
              <a:rPr lang="en-US" sz="2000">
                <a:ea typeface="+mn-lt"/>
                <a:cs typeface="+mn-lt"/>
              </a:rPr>
              <a:t> </a:t>
            </a:r>
            <a:r>
              <a:rPr lang="en-US" sz="2000" err="1">
                <a:ea typeface="+mn-lt"/>
                <a:cs typeface="+mn-lt"/>
              </a:rPr>
              <a:t>một</a:t>
            </a:r>
            <a:r>
              <a:rPr lang="en-US" sz="2000">
                <a:ea typeface="+mn-lt"/>
                <a:cs typeface="+mn-lt"/>
              </a:rPr>
              <a:t> </a:t>
            </a:r>
            <a:r>
              <a:rPr lang="en-US" sz="2000" err="1">
                <a:ea typeface="+mn-lt"/>
                <a:cs typeface="+mn-lt"/>
              </a:rPr>
              <a:t>biểu</a:t>
            </a:r>
            <a:r>
              <a:rPr lang="en-US" sz="2000">
                <a:ea typeface="+mn-lt"/>
                <a:cs typeface="+mn-lt"/>
              </a:rPr>
              <a:t> </a:t>
            </a:r>
            <a:r>
              <a:rPr lang="en-US" sz="2000" err="1">
                <a:ea typeface="+mn-lt"/>
                <a:cs typeface="+mn-lt"/>
              </a:rPr>
              <a:t>thức</a:t>
            </a:r>
            <a:r>
              <a:rPr lang="en-US" sz="2000">
                <a:ea typeface="+mn-lt"/>
                <a:cs typeface="+mn-lt"/>
              </a:rPr>
              <a:t> vector 128 </a:t>
            </a:r>
            <a:r>
              <a:rPr lang="en-US" sz="2000" err="1">
                <a:ea typeface="+mn-lt"/>
                <a:cs typeface="+mn-lt"/>
              </a:rPr>
              <a:t>chiều</a:t>
            </a:r>
            <a:r>
              <a:rPr lang="en-US" sz="2000">
                <a:ea typeface="+mn-lt"/>
                <a:cs typeface="+mn-lt"/>
              </a:rPr>
              <a:t>.</a:t>
            </a:r>
            <a:endParaRPr lang="en-US" sz="2000">
              <a:cs typeface="Calibri"/>
            </a:endParaRPr>
          </a:p>
          <a:p>
            <a:endParaRPr lang="en-US" sz="2000">
              <a:cs typeface="Calibri"/>
            </a:endParaRPr>
          </a:p>
          <a:p>
            <a:endParaRPr lang="en-US" sz="2000">
              <a:cs typeface="Calibri"/>
            </a:endParaRPr>
          </a:p>
        </p:txBody>
      </p:sp>
      <p:pic>
        <p:nvPicPr>
          <p:cNvPr id="6" name="Hình ảnh 6" descr="Ảnh có chứa biểu đồ&#10;&#10;Mô tả được tự động tạo">
            <a:extLst>
              <a:ext uri="{FF2B5EF4-FFF2-40B4-BE49-F238E27FC236}">
                <a16:creationId xmlns:a16="http://schemas.microsoft.com/office/drawing/2014/main" id="{0611FCEE-2A59-1BE4-4AD5-93CF18964C0A}"/>
              </a:ext>
            </a:extLst>
          </p:cNvPr>
          <p:cNvPicPr>
            <a:picLocks noChangeAspect="1"/>
          </p:cNvPicPr>
          <p:nvPr/>
        </p:nvPicPr>
        <p:blipFill>
          <a:blip r:embed="rId2"/>
          <a:stretch>
            <a:fillRect/>
          </a:stretch>
        </p:blipFill>
        <p:spPr>
          <a:xfrm>
            <a:off x="5627548" y="2465298"/>
            <a:ext cx="6312504" cy="3570461"/>
          </a:xfrm>
          <a:prstGeom prst="rect">
            <a:avLst/>
          </a:prstGeom>
        </p:spPr>
      </p:pic>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348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615D6792-5600-23D6-D581-02B64D1CF1E9}"/>
              </a:ext>
            </a:extLst>
          </p:cNvPr>
          <p:cNvSpPr>
            <a:spLocks noGrp="1"/>
          </p:cNvSpPr>
          <p:nvPr>
            <p:ph type="title"/>
          </p:nvPr>
        </p:nvSpPr>
        <p:spPr>
          <a:xfrm>
            <a:off x="131677" y="222661"/>
            <a:ext cx="5382583" cy="6409584"/>
          </a:xfrm>
        </p:spPr>
        <p:txBody>
          <a:bodyPr vert="horz" lIns="91440" tIns="45720" rIns="91440" bIns="45720" rtlCol="0" anchor="b">
            <a:noAutofit/>
          </a:bodyPr>
          <a:lstStyle/>
          <a:p>
            <a:pPr marL="285750" indent="-285750">
              <a:buFont typeface="Wingdings"/>
              <a:buChar char="Ø"/>
            </a:pPr>
            <a:r>
              <a:rPr lang="en-US" sz="1700" kern="1200" dirty="0">
                <a:latin typeface="+mj-lt"/>
                <a:ea typeface="+mj-ea"/>
                <a:cs typeface="+mj-cs"/>
              </a:rPr>
              <a:t>Convolution layer </a:t>
            </a:r>
            <a:r>
              <a:rPr lang="en-US" sz="1700" kern="1200" dirty="0" err="1">
                <a:latin typeface="+mj-lt"/>
                <a:ea typeface="+mj-ea"/>
                <a:cs typeface="+mj-cs"/>
              </a:rPr>
              <a:t>một</a:t>
            </a:r>
            <a:r>
              <a:rPr lang="en-US" sz="1700" kern="1200" dirty="0">
                <a:latin typeface="+mj-lt"/>
                <a:ea typeface="+mj-ea"/>
                <a:cs typeface="+mj-cs"/>
              </a:rPr>
              <a:t> </a:t>
            </a:r>
            <a:r>
              <a:rPr lang="en-US" sz="1700" kern="1200" dirty="0" err="1">
                <a:latin typeface="+mj-lt"/>
                <a:ea typeface="+mj-ea"/>
                <a:cs typeface="+mj-cs"/>
              </a:rPr>
              <a:t>bộ</a:t>
            </a:r>
            <a:r>
              <a:rPr lang="en-US" sz="1700" kern="1200" dirty="0">
                <a:latin typeface="+mj-lt"/>
                <a:ea typeface="+mj-ea"/>
                <a:cs typeface="+mj-cs"/>
              </a:rPr>
              <a:t> </a:t>
            </a:r>
            <a:r>
              <a:rPr lang="en-US" sz="1700" kern="1200" dirty="0" err="1">
                <a:latin typeface="+mj-lt"/>
                <a:ea typeface="+mj-ea"/>
                <a:cs typeface="+mj-cs"/>
              </a:rPr>
              <a:t>lọc</a:t>
            </a:r>
            <a:r>
              <a:rPr lang="en-US" sz="1700" kern="1200" dirty="0">
                <a:latin typeface="+mj-lt"/>
                <a:ea typeface="+mj-ea"/>
                <a:cs typeface="+mj-cs"/>
              </a:rPr>
              <a:t> </a:t>
            </a:r>
            <a:r>
              <a:rPr lang="en-US" sz="1700" kern="1200" dirty="0" err="1">
                <a:latin typeface="+mj-lt"/>
                <a:ea typeface="+mj-ea"/>
                <a:cs typeface="+mj-cs"/>
              </a:rPr>
              <a:t>có</a:t>
            </a:r>
            <a:r>
              <a:rPr lang="en-US" sz="1700" kern="1200" dirty="0">
                <a:latin typeface="+mj-lt"/>
                <a:ea typeface="+mj-ea"/>
                <a:cs typeface="+mj-cs"/>
              </a:rPr>
              <a:t> kernel size </a:t>
            </a:r>
            <a:r>
              <a:rPr lang="en-US" sz="1700" kern="1200" dirty="0" err="1">
                <a:latin typeface="+mj-lt"/>
                <a:ea typeface="+mj-ea"/>
                <a:cs typeface="+mj-cs"/>
              </a:rPr>
              <a:t>để</a:t>
            </a:r>
            <a:r>
              <a:rPr lang="en-US" sz="1700" kern="1200" dirty="0">
                <a:latin typeface="+mj-lt"/>
                <a:ea typeface="+mj-ea"/>
                <a:cs typeface="+mj-cs"/>
              </a:rPr>
              <a:t> filter. </a:t>
            </a:r>
            <a:r>
              <a:rPr lang="en-US" sz="1700" kern="1200" dirty="0" err="1">
                <a:latin typeface="+mj-lt"/>
                <a:ea typeface="+mj-ea"/>
                <a:cs typeface="+mj-cs"/>
              </a:rPr>
              <a:t>Giống</a:t>
            </a:r>
            <a:r>
              <a:rPr lang="en-US" sz="1700" kern="1200" dirty="0">
                <a:latin typeface="+mj-lt"/>
                <a:ea typeface="+mj-ea"/>
                <a:cs typeface="+mj-cs"/>
              </a:rPr>
              <a:t> </a:t>
            </a:r>
            <a:r>
              <a:rPr lang="en-US" sz="1700" kern="1200" dirty="0" err="1">
                <a:latin typeface="+mj-lt"/>
                <a:ea typeface="+mj-ea"/>
                <a:cs typeface="+mj-cs"/>
              </a:rPr>
              <a:t>như</a:t>
            </a:r>
            <a:r>
              <a:rPr lang="en-US" sz="1700" kern="1200" dirty="0">
                <a:latin typeface="+mj-lt"/>
                <a:ea typeface="+mj-ea"/>
                <a:cs typeface="+mj-cs"/>
              </a:rPr>
              <a:t> </a:t>
            </a:r>
            <a:r>
              <a:rPr lang="en-US" sz="1700" kern="1200" dirty="0" err="1">
                <a:latin typeface="+mj-lt"/>
                <a:ea typeface="+mj-ea"/>
                <a:cs typeface="+mj-cs"/>
              </a:rPr>
              <a:t>cửa</a:t>
            </a:r>
            <a:r>
              <a:rPr lang="en-US" sz="1700" kern="1200" dirty="0">
                <a:latin typeface="+mj-lt"/>
                <a:ea typeface="+mj-ea"/>
                <a:cs typeface="+mj-cs"/>
              </a:rPr>
              <a:t> </a:t>
            </a:r>
            <a:r>
              <a:rPr lang="en-US" sz="1700" kern="1200" dirty="0" err="1">
                <a:latin typeface="+mj-lt"/>
                <a:ea typeface="+mj-ea"/>
                <a:cs typeface="+mj-cs"/>
              </a:rPr>
              <a:t>sổ</a:t>
            </a:r>
            <a:r>
              <a:rPr lang="en-US" sz="1700" kern="1200" dirty="0">
                <a:latin typeface="+mj-lt"/>
                <a:ea typeface="+mj-ea"/>
                <a:cs typeface="+mj-cs"/>
              </a:rPr>
              <a:t> </a:t>
            </a:r>
            <a:r>
              <a:rPr lang="en-US" sz="1700" kern="1200" dirty="0" err="1">
                <a:latin typeface="+mj-lt"/>
                <a:ea typeface="+mj-ea"/>
                <a:cs typeface="+mj-cs"/>
              </a:rPr>
              <a:t>trượt</a:t>
            </a:r>
            <a:r>
              <a:rPr lang="en-US" sz="1700" kern="1200" dirty="0">
                <a:latin typeface="+mj-lt"/>
                <a:ea typeface="+mj-ea"/>
                <a:cs typeface="+mj-cs"/>
              </a:rPr>
              <a:t> </a:t>
            </a:r>
            <a:r>
              <a:rPr lang="en-US" sz="1700" kern="1200" dirty="0" err="1">
                <a:latin typeface="+mj-lt"/>
                <a:ea typeface="+mj-ea"/>
                <a:cs typeface="+mj-cs"/>
              </a:rPr>
              <a:t>để</a:t>
            </a:r>
            <a:r>
              <a:rPr lang="en-US" sz="1700" kern="1200" dirty="0">
                <a:latin typeface="+mj-lt"/>
                <a:ea typeface="+mj-ea"/>
                <a:cs typeface="+mj-cs"/>
              </a:rPr>
              <a:t> filter </a:t>
            </a:r>
            <a:r>
              <a:rPr lang="en-US" sz="1700" kern="1200" dirty="0" err="1">
                <a:latin typeface="+mj-lt"/>
                <a:ea typeface="+mj-ea"/>
                <a:cs typeface="+mj-cs"/>
              </a:rPr>
              <a:t>ra</a:t>
            </a:r>
            <a:r>
              <a:rPr lang="en-US" sz="1700" kern="1200" dirty="0">
                <a:latin typeface="+mj-lt"/>
                <a:ea typeface="+mj-ea"/>
                <a:cs typeface="+mj-cs"/>
              </a:rPr>
              <a:t> </a:t>
            </a:r>
            <a:r>
              <a:rPr lang="en-US" sz="1700" kern="1200" dirty="0" err="1">
                <a:latin typeface="+mj-lt"/>
                <a:ea typeface="+mj-ea"/>
                <a:cs typeface="+mj-cs"/>
              </a:rPr>
              <a:t>các</a:t>
            </a:r>
            <a:r>
              <a:rPr lang="en-US" sz="1700" kern="1200" dirty="0">
                <a:latin typeface="+mj-lt"/>
                <a:ea typeface="+mj-ea"/>
                <a:cs typeface="+mj-cs"/>
              </a:rPr>
              <a:t> </a:t>
            </a:r>
            <a:r>
              <a:rPr lang="en-US" sz="1700" kern="1200" dirty="0" err="1">
                <a:latin typeface="+mj-lt"/>
                <a:ea typeface="+mj-ea"/>
                <a:cs typeface="+mj-cs"/>
              </a:rPr>
              <a:t>đặt</a:t>
            </a:r>
            <a:r>
              <a:rPr lang="en-US" sz="1700" kern="1200" dirty="0">
                <a:latin typeface="+mj-lt"/>
                <a:ea typeface="+mj-ea"/>
                <a:cs typeface="+mj-cs"/>
              </a:rPr>
              <a:t> </a:t>
            </a:r>
            <a:r>
              <a:rPr lang="en-US" sz="1700" kern="1200" dirty="0" err="1">
                <a:latin typeface="+mj-lt"/>
                <a:ea typeface="+mj-ea"/>
                <a:cs typeface="+mj-cs"/>
              </a:rPr>
              <a:t>trưng</a:t>
            </a:r>
            <a:r>
              <a:rPr lang="en-US" sz="1700" kern="1200" dirty="0">
                <a:latin typeface="+mj-lt"/>
                <a:ea typeface="+mj-ea"/>
                <a:cs typeface="+mj-cs"/>
              </a:rPr>
              <a:t>. </a:t>
            </a:r>
            <a:r>
              <a:rPr lang="en-US" sz="1700" kern="1200" dirty="0" err="1">
                <a:latin typeface="+mj-lt"/>
                <a:ea typeface="+mj-ea"/>
                <a:cs typeface="+mj-cs"/>
              </a:rPr>
              <a:t>Sử</a:t>
            </a:r>
            <a:r>
              <a:rPr lang="en-US" sz="1700" kern="1200" dirty="0">
                <a:latin typeface="+mj-lt"/>
                <a:ea typeface="+mj-ea"/>
                <a:cs typeface="+mj-cs"/>
              </a:rPr>
              <a:t> </a:t>
            </a:r>
            <a:r>
              <a:rPr lang="en-US" sz="1700" kern="1200" dirty="0" err="1">
                <a:latin typeface="+mj-lt"/>
                <a:ea typeface="+mj-ea"/>
                <a:cs typeface="+mj-cs"/>
              </a:rPr>
              <a:t>dụng</a:t>
            </a:r>
            <a:r>
              <a:rPr lang="en-US" sz="1700" kern="1200" dirty="0">
                <a:latin typeface="+mj-lt"/>
                <a:ea typeface="+mj-ea"/>
                <a:cs typeface="+mj-cs"/>
              </a:rPr>
              <a:t> </a:t>
            </a:r>
            <a:r>
              <a:rPr lang="en-US" sz="1700" kern="1200" dirty="0" err="1">
                <a:latin typeface="+mj-lt"/>
                <a:ea typeface="+mj-ea"/>
                <a:cs typeface="+mj-cs"/>
              </a:rPr>
              <a:t>hàm</a:t>
            </a:r>
            <a:r>
              <a:rPr lang="en-US" sz="1700" kern="1200" dirty="0">
                <a:latin typeface="+mj-lt"/>
                <a:ea typeface="+mj-ea"/>
                <a:cs typeface="+mj-cs"/>
              </a:rPr>
              <a:t> </a:t>
            </a:r>
            <a:r>
              <a:rPr lang="en-US" sz="1700" kern="1200" dirty="0" err="1">
                <a:latin typeface="+mj-lt"/>
                <a:ea typeface="+mj-ea"/>
                <a:cs typeface="+mj-cs"/>
              </a:rPr>
              <a:t>kích</a:t>
            </a:r>
            <a:r>
              <a:rPr lang="en-US" sz="1700" kern="1200" dirty="0">
                <a:latin typeface="+mj-lt"/>
                <a:ea typeface="+mj-ea"/>
                <a:cs typeface="+mj-cs"/>
              </a:rPr>
              <a:t> </a:t>
            </a:r>
            <a:r>
              <a:rPr lang="en-US" sz="1700" kern="1200" dirty="0" err="1">
                <a:latin typeface="+mj-lt"/>
                <a:ea typeface="+mj-ea"/>
                <a:cs typeface="+mj-cs"/>
              </a:rPr>
              <a:t>hoạt</a:t>
            </a:r>
            <a:r>
              <a:rPr lang="en-US" sz="1700" kern="1200" dirty="0">
                <a:latin typeface="+mj-lt"/>
                <a:ea typeface="+mj-ea"/>
                <a:cs typeface="+mj-cs"/>
              </a:rPr>
              <a:t> </a:t>
            </a:r>
            <a:r>
              <a:rPr lang="en-US" sz="1700" kern="1200" dirty="0" err="1">
                <a:latin typeface="+mj-lt"/>
                <a:ea typeface="+mj-ea"/>
                <a:cs typeface="+mj-cs"/>
              </a:rPr>
              <a:t>là</a:t>
            </a:r>
            <a:r>
              <a:rPr lang="en-US" sz="1700" kern="1200" dirty="0">
                <a:latin typeface="+mj-lt"/>
                <a:ea typeface="+mj-ea"/>
                <a:cs typeface="+mj-cs"/>
              </a:rPr>
              <a:t> </a:t>
            </a:r>
            <a:r>
              <a:rPr lang="en-US" sz="1700" kern="1200" dirty="0" err="1">
                <a:latin typeface="+mj-lt"/>
                <a:ea typeface="+mj-ea"/>
                <a:cs typeface="+mj-cs"/>
              </a:rPr>
              <a:t>relu</a:t>
            </a:r>
            <a:r>
              <a:rPr lang="en-US" sz="1700" kern="1200" dirty="0">
                <a:latin typeface="+mj-lt"/>
                <a:ea typeface="+mj-ea"/>
                <a:cs typeface="+mj-cs"/>
              </a:rPr>
              <a:t>.</a:t>
            </a:r>
            <a:br>
              <a:rPr lang="en-US" sz="1700" dirty="0"/>
            </a:br>
            <a:endParaRPr lang="en-US" sz="1700" kern="1200" dirty="0">
              <a:latin typeface="+mj-lt"/>
              <a:cs typeface="Calibri Light"/>
            </a:endParaRPr>
          </a:p>
          <a:p>
            <a:pPr marL="285750" indent="-285750">
              <a:buFont typeface="Wingdings"/>
              <a:buChar char="Ø"/>
            </a:pPr>
            <a:r>
              <a:rPr lang="en-US" sz="1700" kern="1200" dirty="0">
                <a:latin typeface="+mj-lt"/>
                <a:ea typeface="+mj-ea"/>
                <a:cs typeface="+mj-cs"/>
              </a:rPr>
              <a:t>Max pooling layer: </a:t>
            </a:r>
            <a:r>
              <a:rPr lang="en-US" sz="1700" kern="1200" dirty="0" err="1">
                <a:latin typeface="+mj-lt"/>
                <a:ea typeface="+mj-ea"/>
                <a:cs typeface="+mj-cs"/>
              </a:rPr>
              <a:t>giảm</a:t>
            </a:r>
            <a:r>
              <a:rPr lang="en-US" sz="1700" kern="1200" dirty="0">
                <a:latin typeface="+mj-lt"/>
                <a:ea typeface="+mj-ea"/>
                <a:cs typeface="+mj-cs"/>
              </a:rPr>
              <a:t> </a:t>
            </a:r>
            <a:r>
              <a:rPr lang="en-US" sz="1700" kern="1200" dirty="0" err="1">
                <a:latin typeface="+mj-lt"/>
                <a:ea typeface="+mj-ea"/>
                <a:cs typeface="+mj-cs"/>
              </a:rPr>
              <a:t>kích</a:t>
            </a:r>
            <a:r>
              <a:rPr lang="en-US" sz="1700" kern="1200" dirty="0">
                <a:latin typeface="+mj-lt"/>
                <a:ea typeface="+mj-ea"/>
                <a:cs typeface="+mj-cs"/>
              </a:rPr>
              <a:t> </a:t>
            </a:r>
            <a:r>
              <a:rPr lang="en-US" sz="1700" kern="1200" dirty="0" err="1">
                <a:latin typeface="+mj-lt"/>
                <a:ea typeface="+mj-ea"/>
                <a:cs typeface="+mj-cs"/>
              </a:rPr>
              <a:t>thước</a:t>
            </a:r>
            <a:r>
              <a:rPr lang="en-US" sz="1700" kern="1200" dirty="0">
                <a:latin typeface="+mj-lt"/>
                <a:ea typeface="+mj-ea"/>
                <a:cs typeface="+mj-cs"/>
              </a:rPr>
              <a:t> </a:t>
            </a:r>
            <a:r>
              <a:rPr lang="en-US" sz="1700" kern="1200" dirty="0" err="1">
                <a:latin typeface="+mj-lt"/>
                <a:ea typeface="+mj-ea"/>
                <a:cs typeface="+mj-cs"/>
              </a:rPr>
              <a:t>đầu</a:t>
            </a:r>
            <a:r>
              <a:rPr lang="en-US" sz="1700" kern="1200" dirty="0">
                <a:latin typeface="+mj-lt"/>
                <a:ea typeface="+mj-ea"/>
                <a:cs typeface="+mj-cs"/>
              </a:rPr>
              <a:t> </a:t>
            </a:r>
            <a:r>
              <a:rPr lang="en-US" sz="1700" kern="1200" dirty="0" err="1">
                <a:latin typeface="+mj-lt"/>
                <a:ea typeface="+mj-ea"/>
                <a:cs typeface="+mj-cs"/>
              </a:rPr>
              <a:t>vào</a:t>
            </a:r>
            <a:r>
              <a:rPr lang="en-US" sz="1700" kern="1200" dirty="0">
                <a:latin typeface="+mj-lt"/>
                <a:ea typeface="+mj-ea"/>
                <a:cs typeface="+mj-cs"/>
              </a:rPr>
              <a:t> </a:t>
            </a:r>
            <a:r>
              <a:rPr lang="en-US" sz="1700" kern="1200" dirty="0" err="1">
                <a:latin typeface="+mj-lt"/>
                <a:ea typeface="+mj-ea"/>
                <a:cs typeface="+mj-cs"/>
              </a:rPr>
              <a:t>bằng</a:t>
            </a:r>
            <a:r>
              <a:rPr lang="en-US" sz="1700" kern="1200" dirty="0">
                <a:latin typeface="+mj-lt"/>
                <a:ea typeface="+mj-ea"/>
                <a:cs typeface="+mj-cs"/>
              </a:rPr>
              <a:t> </a:t>
            </a:r>
            <a:r>
              <a:rPr lang="en-US" sz="1700" kern="1200" dirty="0" err="1">
                <a:latin typeface="+mj-lt"/>
                <a:ea typeface="+mj-ea"/>
                <a:cs typeface="+mj-cs"/>
              </a:rPr>
              <a:t>cách</a:t>
            </a:r>
            <a:r>
              <a:rPr lang="en-US" sz="1700" kern="1200" dirty="0">
                <a:latin typeface="+mj-lt"/>
                <a:ea typeface="+mj-ea"/>
                <a:cs typeface="+mj-cs"/>
              </a:rPr>
              <a:t> chia </a:t>
            </a:r>
            <a:r>
              <a:rPr lang="en-US" sz="1700" kern="1200" dirty="0" err="1">
                <a:latin typeface="+mj-lt"/>
                <a:ea typeface="+mj-ea"/>
                <a:cs typeface="+mj-cs"/>
              </a:rPr>
              <a:t>đầu</a:t>
            </a:r>
            <a:r>
              <a:rPr lang="en-US" sz="1700" kern="1200" dirty="0">
                <a:latin typeface="+mj-lt"/>
                <a:ea typeface="+mj-ea"/>
                <a:cs typeface="+mj-cs"/>
              </a:rPr>
              <a:t> </a:t>
            </a:r>
            <a:r>
              <a:rPr lang="en-US" sz="1700" kern="1200" dirty="0" err="1">
                <a:latin typeface="+mj-lt"/>
                <a:ea typeface="+mj-ea"/>
                <a:cs typeface="+mj-cs"/>
              </a:rPr>
              <a:t>vào</a:t>
            </a:r>
            <a:r>
              <a:rPr lang="en-US" sz="1700" kern="1200" dirty="0">
                <a:latin typeface="+mj-lt"/>
                <a:ea typeface="+mj-ea"/>
                <a:cs typeface="+mj-cs"/>
              </a:rPr>
              <a:t> </a:t>
            </a:r>
            <a:r>
              <a:rPr lang="en-US" sz="1700" kern="1200" dirty="0" err="1">
                <a:latin typeface="+mj-lt"/>
                <a:ea typeface="+mj-ea"/>
                <a:cs typeface="+mj-cs"/>
              </a:rPr>
              <a:t>thành</a:t>
            </a:r>
            <a:r>
              <a:rPr lang="en-US" sz="1700" kern="1200" dirty="0">
                <a:latin typeface="+mj-lt"/>
                <a:ea typeface="+mj-ea"/>
                <a:cs typeface="+mj-cs"/>
              </a:rPr>
              <a:t> </a:t>
            </a:r>
            <a:r>
              <a:rPr lang="en-US" sz="1700" kern="1200" dirty="0" err="1">
                <a:latin typeface="+mj-lt"/>
                <a:ea typeface="+mj-ea"/>
                <a:cs typeface="+mj-cs"/>
              </a:rPr>
              <a:t>các</a:t>
            </a:r>
            <a:r>
              <a:rPr lang="en-US" sz="1700" kern="1200" dirty="0">
                <a:latin typeface="+mj-lt"/>
                <a:ea typeface="+mj-ea"/>
                <a:cs typeface="+mj-cs"/>
              </a:rPr>
              <a:t> pooling </a:t>
            </a:r>
            <a:r>
              <a:rPr lang="en-US" sz="1700" kern="1200" dirty="0" err="1">
                <a:latin typeface="+mj-lt"/>
                <a:ea typeface="+mj-ea"/>
                <a:cs typeface="+mj-cs"/>
              </a:rPr>
              <a:t>có</a:t>
            </a:r>
            <a:r>
              <a:rPr lang="en-US" sz="1700" kern="1200" dirty="0">
                <a:latin typeface="+mj-lt"/>
                <a:ea typeface="+mj-ea"/>
                <a:cs typeface="+mj-cs"/>
              </a:rPr>
              <a:t> </a:t>
            </a:r>
            <a:r>
              <a:rPr lang="en-US" sz="1700" kern="1200" dirty="0" err="1">
                <a:latin typeface="+mj-lt"/>
                <a:ea typeface="+mj-ea"/>
                <a:cs typeface="+mj-cs"/>
              </a:rPr>
              <a:t>kích</a:t>
            </a:r>
            <a:r>
              <a:rPr lang="en-US" sz="1700" kern="1200" dirty="0">
                <a:latin typeface="+mj-lt"/>
                <a:ea typeface="+mj-ea"/>
                <a:cs typeface="+mj-cs"/>
              </a:rPr>
              <a:t> </a:t>
            </a:r>
            <a:r>
              <a:rPr lang="en-US" sz="1700" kern="1200" dirty="0" err="1">
                <a:latin typeface="+mj-lt"/>
                <a:ea typeface="+mj-ea"/>
                <a:cs typeface="+mj-cs"/>
              </a:rPr>
              <a:t>thước</a:t>
            </a:r>
            <a:r>
              <a:rPr lang="en-US" sz="1700" kern="1200" dirty="0">
                <a:latin typeface="+mj-lt"/>
                <a:ea typeface="+mj-ea"/>
                <a:cs typeface="+mj-cs"/>
              </a:rPr>
              <a:t> kernel size </a:t>
            </a:r>
            <a:r>
              <a:rPr lang="en-US" sz="1700" kern="1200" dirty="0" err="1">
                <a:latin typeface="+mj-lt"/>
                <a:ea typeface="+mj-ea"/>
                <a:cs typeface="+mj-cs"/>
              </a:rPr>
              <a:t>và</a:t>
            </a:r>
            <a:r>
              <a:rPr lang="en-US" sz="1700" kern="1200" dirty="0">
                <a:latin typeface="+mj-lt"/>
                <a:ea typeface="+mj-ea"/>
                <a:cs typeface="+mj-cs"/>
              </a:rPr>
              <a:t> </a:t>
            </a:r>
            <a:r>
              <a:rPr lang="en-US" sz="1700" kern="1200" dirty="0" err="1">
                <a:latin typeface="+mj-lt"/>
                <a:ea typeface="+mj-ea"/>
                <a:cs typeface="+mj-cs"/>
              </a:rPr>
              <a:t>lấy</a:t>
            </a:r>
            <a:r>
              <a:rPr lang="en-US" sz="1700" kern="1200" dirty="0">
                <a:latin typeface="+mj-lt"/>
                <a:ea typeface="+mj-ea"/>
                <a:cs typeface="+mj-cs"/>
              </a:rPr>
              <a:t> </a:t>
            </a:r>
            <a:r>
              <a:rPr lang="en-US" sz="1700" kern="1200" dirty="0" err="1">
                <a:latin typeface="+mj-lt"/>
                <a:ea typeface="+mj-ea"/>
                <a:cs typeface="+mj-cs"/>
              </a:rPr>
              <a:t>giá</a:t>
            </a:r>
            <a:r>
              <a:rPr lang="en-US" sz="1700" kern="1200" dirty="0">
                <a:latin typeface="+mj-lt"/>
                <a:ea typeface="+mj-ea"/>
                <a:cs typeface="+mj-cs"/>
              </a:rPr>
              <a:t> </a:t>
            </a:r>
            <a:r>
              <a:rPr lang="en-US" sz="1700" kern="1200" dirty="0" err="1">
                <a:latin typeface="+mj-lt"/>
                <a:ea typeface="+mj-ea"/>
                <a:cs typeface="+mj-cs"/>
              </a:rPr>
              <a:t>trị</a:t>
            </a:r>
            <a:r>
              <a:rPr lang="en-US" sz="1700" kern="1200" dirty="0">
                <a:latin typeface="+mj-lt"/>
                <a:ea typeface="+mj-ea"/>
                <a:cs typeface="+mj-cs"/>
              </a:rPr>
              <a:t> </a:t>
            </a:r>
            <a:r>
              <a:rPr lang="en-US" sz="1700" kern="1200" dirty="0" err="1">
                <a:latin typeface="+mj-lt"/>
                <a:ea typeface="+mj-ea"/>
                <a:cs typeface="+mj-cs"/>
              </a:rPr>
              <a:t>lớn</a:t>
            </a:r>
            <a:r>
              <a:rPr lang="en-US" sz="1700" kern="1200" dirty="0">
                <a:latin typeface="+mj-lt"/>
                <a:ea typeface="+mj-ea"/>
                <a:cs typeface="+mj-cs"/>
              </a:rPr>
              <a:t> </a:t>
            </a:r>
            <a:r>
              <a:rPr lang="en-US" sz="1700" kern="1200" dirty="0" err="1">
                <a:latin typeface="+mj-lt"/>
                <a:ea typeface="+mj-ea"/>
                <a:cs typeface="+mj-cs"/>
              </a:rPr>
              <a:t>nhất</a:t>
            </a:r>
            <a:r>
              <a:rPr lang="en-US" sz="1700" kern="1200" dirty="0">
                <a:latin typeface="+mj-lt"/>
                <a:ea typeface="+mj-ea"/>
                <a:cs typeface="+mj-cs"/>
              </a:rPr>
              <a:t> </a:t>
            </a:r>
            <a:r>
              <a:rPr lang="en-US" sz="1700" kern="1200" dirty="0" err="1">
                <a:latin typeface="+mj-lt"/>
                <a:ea typeface="+mj-ea"/>
                <a:cs typeface="+mj-cs"/>
              </a:rPr>
              <a:t>của</a:t>
            </a:r>
            <a:r>
              <a:rPr lang="en-US" sz="1700" kern="1200" dirty="0">
                <a:latin typeface="+mj-lt"/>
                <a:ea typeface="+mj-ea"/>
                <a:cs typeface="+mj-cs"/>
              </a:rPr>
              <a:t> </a:t>
            </a:r>
            <a:r>
              <a:rPr lang="en-US" sz="1700" kern="1200" dirty="0" err="1">
                <a:latin typeface="+mj-lt"/>
                <a:ea typeface="+mj-ea"/>
                <a:cs typeface="+mj-cs"/>
              </a:rPr>
              <a:t>mỗi</a:t>
            </a:r>
            <a:r>
              <a:rPr lang="en-US" sz="1700" kern="1200" dirty="0">
                <a:latin typeface="+mj-lt"/>
                <a:ea typeface="+mj-ea"/>
                <a:cs typeface="+mj-cs"/>
              </a:rPr>
              <a:t> pooling.</a:t>
            </a:r>
            <a:br>
              <a:rPr lang="en-US" sz="1700" dirty="0"/>
            </a:br>
            <a:endParaRPr lang="en-US" sz="1700" kern="1200" dirty="0">
              <a:latin typeface="+mj-lt"/>
              <a:cs typeface="Calibri Light"/>
            </a:endParaRPr>
          </a:p>
          <a:p>
            <a:pPr marL="285750" indent="-285750">
              <a:buFont typeface="Wingdings"/>
              <a:buChar char="Ø"/>
            </a:pPr>
            <a:r>
              <a:rPr lang="en-US" sz="1700" kern="1200" dirty="0">
                <a:latin typeface="+mj-lt"/>
                <a:ea typeface="+mj-ea"/>
                <a:cs typeface="+mj-cs"/>
              </a:rPr>
              <a:t>Concatenate layer </a:t>
            </a:r>
            <a:r>
              <a:rPr lang="en-US" sz="1700" kern="1200" dirty="0" err="1">
                <a:latin typeface="+mj-lt"/>
                <a:ea typeface="+mj-ea"/>
                <a:cs typeface="+mj-cs"/>
              </a:rPr>
              <a:t>để</a:t>
            </a:r>
            <a:r>
              <a:rPr lang="en-US" sz="1700" kern="1200" dirty="0">
                <a:latin typeface="+mj-lt"/>
                <a:ea typeface="+mj-ea"/>
                <a:cs typeface="+mj-cs"/>
              </a:rPr>
              <a:t> </a:t>
            </a:r>
            <a:r>
              <a:rPr lang="en-US" sz="1700" kern="1200" dirty="0" err="1">
                <a:latin typeface="+mj-lt"/>
                <a:ea typeface="+mj-ea"/>
                <a:cs typeface="+mj-cs"/>
              </a:rPr>
              <a:t>kết</a:t>
            </a:r>
            <a:r>
              <a:rPr lang="en-US" sz="1700" kern="1200" dirty="0">
                <a:latin typeface="+mj-lt"/>
                <a:ea typeface="+mj-ea"/>
                <a:cs typeface="+mj-cs"/>
              </a:rPr>
              <a:t> </a:t>
            </a:r>
            <a:r>
              <a:rPr lang="en-US" sz="1700" kern="1200" dirty="0" err="1">
                <a:latin typeface="+mj-lt"/>
                <a:ea typeface="+mj-ea"/>
                <a:cs typeface="+mj-cs"/>
              </a:rPr>
              <a:t>hợp</a:t>
            </a:r>
            <a:r>
              <a:rPr lang="en-US" sz="1700" kern="1200" dirty="0">
                <a:latin typeface="+mj-lt"/>
                <a:ea typeface="+mj-ea"/>
                <a:cs typeface="+mj-cs"/>
              </a:rPr>
              <a:t> </a:t>
            </a:r>
            <a:r>
              <a:rPr lang="en-US" sz="1700" kern="1200" dirty="0" err="1">
                <a:latin typeface="+mj-lt"/>
                <a:ea typeface="+mj-ea"/>
                <a:cs typeface="+mj-cs"/>
              </a:rPr>
              <a:t>các</a:t>
            </a:r>
            <a:r>
              <a:rPr lang="en-US" sz="1700" kern="1200" dirty="0">
                <a:latin typeface="+mj-lt"/>
                <a:ea typeface="+mj-ea"/>
                <a:cs typeface="+mj-cs"/>
              </a:rPr>
              <a:t> </a:t>
            </a:r>
            <a:r>
              <a:rPr lang="en-US" sz="1700" kern="1200" dirty="0" err="1">
                <a:latin typeface="+mj-lt"/>
                <a:ea typeface="+mj-ea"/>
                <a:cs typeface="+mj-cs"/>
              </a:rPr>
              <a:t>đặt</a:t>
            </a:r>
            <a:r>
              <a:rPr lang="en-US" sz="1700" kern="1200" dirty="0">
                <a:latin typeface="+mj-lt"/>
                <a:ea typeface="+mj-ea"/>
                <a:cs typeface="+mj-cs"/>
              </a:rPr>
              <a:t> </a:t>
            </a:r>
            <a:r>
              <a:rPr lang="en-US" sz="1700" kern="1200" dirty="0" err="1">
                <a:latin typeface="+mj-lt"/>
                <a:ea typeface="+mj-ea"/>
                <a:cs typeface="+mj-cs"/>
              </a:rPr>
              <a:t>trưng</a:t>
            </a:r>
            <a:r>
              <a:rPr lang="en-US" sz="1700" kern="1200" dirty="0">
                <a:latin typeface="+mj-lt"/>
                <a:ea typeface="+mj-ea"/>
                <a:cs typeface="+mj-cs"/>
              </a:rPr>
              <a:t> </a:t>
            </a:r>
            <a:r>
              <a:rPr lang="en-US" sz="1700" kern="1200" dirty="0" err="1">
                <a:latin typeface="+mj-lt"/>
                <a:ea typeface="+mj-ea"/>
                <a:cs typeface="+mj-cs"/>
              </a:rPr>
              <a:t>của</a:t>
            </a:r>
            <a:r>
              <a:rPr lang="en-US" sz="1700" kern="1200" dirty="0">
                <a:latin typeface="+mj-lt"/>
                <a:ea typeface="+mj-ea"/>
                <a:cs typeface="+mj-cs"/>
              </a:rPr>
              <a:t> </a:t>
            </a:r>
            <a:r>
              <a:rPr lang="en-US" sz="1700" kern="1200" dirty="0" err="1">
                <a:latin typeface="+mj-lt"/>
                <a:ea typeface="+mj-ea"/>
                <a:cs typeface="+mj-cs"/>
              </a:rPr>
              <a:t>các</a:t>
            </a:r>
            <a:r>
              <a:rPr lang="en-US" sz="1700" kern="1200" dirty="0">
                <a:latin typeface="+mj-lt"/>
                <a:ea typeface="+mj-ea"/>
                <a:cs typeface="+mj-cs"/>
              </a:rPr>
              <a:t> layer </a:t>
            </a:r>
            <a:r>
              <a:rPr lang="en-US" sz="1700" kern="1200" dirty="0" err="1">
                <a:latin typeface="+mj-lt"/>
                <a:ea typeface="+mj-ea"/>
                <a:cs typeface="+mj-cs"/>
              </a:rPr>
              <a:t>trước</a:t>
            </a:r>
            <a:r>
              <a:rPr lang="en-US" sz="1700" kern="1200" dirty="0">
                <a:latin typeface="+mj-lt"/>
                <a:ea typeface="+mj-ea"/>
                <a:cs typeface="+mj-cs"/>
              </a:rPr>
              <a:t> </a:t>
            </a:r>
            <a:r>
              <a:rPr lang="en-US" sz="1700" kern="1200" dirty="0" err="1">
                <a:latin typeface="+mj-lt"/>
                <a:ea typeface="+mj-ea"/>
                <a:cs typeface="+mj-cs"/>
              </a:rPr>
              <a:t>thành</a:t>
            </a:r>
            <a:r>
              <a:rPr lang="en-US" sz="1700" kern="1200" dirty="0">
                <a:latin typeface="+mj-lt"/>
                <a:ea typeface="+mj-ea"/>
                <a:cs typeface="+mj-cs"/>
              </a:rPr>
              <a:t> </a:t>
            </a:r>
            <a:r>
              <a:rPr lang="en-US" sz="1700" kern="1200" dirty="0" err="1">
                <a:latin typeface="+mj-lt"/>
                <a:ea typeface="+mj-ea"/>
                <a:cs typeface="+mj-cs"/>
              </a:rPr>
              <a:t>một</a:t>
            </a:r>
            <a:r>
              <a:rPr lang="en-US" sz="1700" kern="1200" dirty="0">
                <a:latin typeface="+mj-lt"/>
                <a:ea typeface="+mj-ea"/>
                <a:cs typeface="+mj-cs"/>
              </a:rPr>
              <a:t> </a:t>
            </a:r>
            <a:r>
              <a:rPr lang="en-US" sz="1700" kern="1200" dirty="0" err="1">
                <a:latin typeface="+mj-lt"/>
                <a:ea typeface="+mj-ea"/>
                <a:cs typeface="+mj-cs"/>
              </a:rPr>
              <a:t>đặt</a:t>
            </a:r>
            <a:r>
              <a:rPr lang="en-US" sz="1700" kern="1200" dirty="0">
                <a:latin typeface="+mj-lt"/>
                <a:ea typeface="+mj-ea"/>
                <a:cs typeface="+mj-cs"/>
              </a:rPr>
              <a:t> </a:t>
            </a:r>
            <a:r>
              <a:rPr lang="en-US" sz="1700" kern="1200" dirty="0" err="1">
                <a:latin typeface="+mj-lt"/>
                <a:ea typeface="+mj-ea"/>
                <a:cs typeface="+mj-cs"/>
              </a:rPr>
              <a:t>trưng</a:t>
            </a:r>
            <a:r>
              <a:rPr lang="en-US" sz="1700" kern="1200" dirty="0">
                <a:latin typeface="+mj-lt"/>
                <a:ea typeface="+mj-ea"/>
                <a:cs typeface="+mj-cs"/>
              </a:rPr>
              <a:t> </a:t>
            </a:r>
            <a:r>
              <a:rPr lang="en-US" sz="1700" kern="1200" dirty="0" err="1">
                <a:latin typeface="+mj-lt"/>
                <a:ea typeface="+mj-ea"/>
                <a:cs typeface="+mj-cs"/>
              </a:rPr>
              <a:t>lớn</a:t>
            </a:r>
            <a:r>
              <a:rPr lang="en-US" sz="1700" kern="1200" dirty="0">
                <a:latin typeface="+mj-lt"/>
                <a:ea typeface="+mj-ea"/>
                <a:cs typeface="+mj-cs"/>
              </a:rPr>
              <a:t> </a:t>
            </a:r>
            <a:r>
              <a:rPr lang="en-US" sz="1700" kern="1200" dirty="0" err="1">
                <a:latin typeface="+mj-lt"/>
                <a:ea typeface="+mj-ea"/>
                <a:cs typeface="+mj-cs"/>
              </a:rPr>
              <a:t>hơn</a:t>
            </a:r>
            <a:r>
              <a:rPr lang="en-US" sz="1700" kern="1200" dirty="0">
                <a:latin typeface="+mj-lt"/>
                <a:ea typeface="+mj-ea"/>
                <a:cs typeface="+mj-cs"/>
              </a:rPr>
              <a:t>. </a:t>
            </a:r>
            <a:r>
              <a:rPr lang="en-US" sz="1700" kern="1200" dirty="0" err="1">
                <a:latin typeface="+mj-lt"/>
                <a:ea typeface="+mj-ea"/>
                <a:cs typeface="+mj-cs"/>
              </a:rPr>
              <a:t>Tại</a:t>
            </a:r>
            <a:r>
              <a:rPr lang="en-US" sz="1700" kern="1200" dirty="0">
                <a:latin typeface="+mj-lt"/>
                <a:ea typeface="+mj-ea"/>
                <a:cs typeface="+mj-cs"/>
              </a:rPr>
              <a:t> </a:t>
            </a:r>
            <a:r>
              <a:rPr lang="en-US" sz="1700" kern="1200" dirty="0" err="1">
                <a:latin typeface="+mj-lt"/>
                <a:ea typeface="+mj-ea"/>
                <a:cs typeface="+mj-cs"/>
              </a:rPr>
              <a:t>đây</a:t>
            </a:r>
            <a:r>
              <a:rPr lang="en-US" sz="1700" kern="1200" dirty="0">
                <a:latin typeface="+mj-lt"/>
                <a:ea typeface="+mj-ea"/>
                <a:cs typeface="+mj-cs"/>
              </a:rPr>
              <a:t> </a:t>
            </a:r>
            <a:r>
              <a:rPr lang="en-US" sz="1700" kern="1200" dirty="0" err="1">
                <a:latin typeface="+mj-lt"/>
                <a:ea typeface="+mj-ea"/>
                <a:cs typeface="+mj-cs"/>
              </a:rPr>
              <a:t>kết</a:t>
            </a:r>
            <a:r>
              <a:rPr lang="en-US" sz="1700" kern="1200" dirty="0">
                <a:latin typeface="+mj-lt"/>
                <a:ea typeface="+mj-ea"/>
                <a:cs typeface="+mj-cs"/>
              </a:rPr>
              <a:t> </a:t>
            </a:r>
            <a:r>
              <a:rPr lang="en-US" sz="1700" kern="1200" dirty="0" err="1">
                <a:latin typeface="+mj-lt"/>
                <a:ea typeface="+mj-ea"/>
                <a:cs typeface="+mj-cs"/>
              </a:rPr>
              <a:t>hợp</a:t>
            </a:r>
            <a:r>
              <a:rPr lang="en-US" sz="1700" kern="1200" dirty="0">
                <a:latin typeface="+mj-lt"/>
                <a:ea typeface="+mj-ea"/>
                <a:cs typeface="+mj-cs"/>
              </a:rPr>
              <a:t> </a:t>
            </a:r>
            <a:r>
              <a:rPr lang="en-US" sz="1700" kern="1200" dirty="0" err="1">
                <a:latin typeface="+mj-lt"/>
                <a:ea typeface="+mj-ea"/>
                <a:cs typeface="+mj-cs"/>
              </a:rPr>
              <a:t>đặt</a:t>
            </a:r>
            <a:r>
              <a:rPr lang="en-US" sz="1700" kern="1200" dirty="0">
                <a:latin typeface="+mj-lt"/>
                <a:ea typeface="+mj-ea"/>
                <a:cs typeface="+mj-cs"/>
              </a:rPr>
              <a:t> </a:t>
            </a:r>
            <a:r>
              <a:rPr lang="en-US" sz="1700" kern="1200" dirty="0" err="1">
                <a:latin typeface="+mj-lt"/>
                <a:ea typeface="+mj-ea"/>
                <a:cs typeface="+mj-cs"/>
              </a:rPr>
              <a:t>trừng</a:t>
            </a:r>
            <a:r>
              <a:rPr lang="en-US" sz="1700" kern="1200" dirty="0">
                <a:latin typeface="+mj-lt"/>
                <a:ea typeface="+mj-ea"/>
                <a:cs typeface="+mj-cs"/>
              </a:rPr>
              <a:t> </a:t>
            </a:r>
            <a:r>
              <a:rPr lang="en-US" sz="1700" kern="1200" dirty="0" err="1">
                <a:latin typeface="+mj-lt"/>
                <a:ea typeface="+mj-ea"/>
                <a:cs typeface="+mj-cs"/>
              </a:rPr>
              <a:t>từ</a:t>
            </a:r>
            <a:r>
              <a:rPr lang="en-US" sz="1700" kern="1200" dirty="0">
                <a:latin typeface="+mj-lt"/>
                <a:ea typeface="+mj-ea"/>
                <a:cs typeface="+mj-cs"/>
              </a:rPr>
              <a:t> 2 layer </a:t>
            </a:r>
            <a:r>
              <a:rPr lang="en-US" sz="1700" kern="1200" dirty="0" err="1">
                <a:latin typeface="+mj-lt"/>
                <a:ea typeface="+mj-ea"/>
                <a:cs typeface="+mj-cs"/>
              </a:rPr>
              <a:t>là</a:t>
            </a:r>
            <a:r>
              <a:rPr lang="en-US" sz="1700" kern="1200" dirty="0">
                <a:latin typeface="+mj-lt"/>
                <a:ea typeface="+mj-ea"/>
                <a:cs typeface="+mj-cs"/>
              </a:rPr>
              <a:t> max-pooling 1 </a:t>
            </a:r>
            <a:r>
              <a:rPr lang="en-US" sz="1700" kern="1200" dirty="0" err="1">
                <a:latin typeface="+mj-lt"/>
                <a:ea typeface="+mj-ea"/>
                <a:cs typeface="+mj-cs"/>
              </a:rPr>
              <a:t>và</a:t>
            </a:r>
            <a:r>
              <a:rPr lang="en-US" sz="1700" kern="1200" dirty="0">
                <a:latin typeface="+mj-lt"/>
                <a:ea typeface="+mj-ea"/>
                <a:cs typeface="+mj-cs"/>
              </a:rPr>
              <a:t> 2.</a:t>
            </a:r>
            <a:br>
              <a:rPr lang="en-US" sz="1700" dirty="0"/>
            </a:br>
            <a:endParaRPr lang="en-US" sz="1700" kern="1200" dirty="0">
              <a:latin typeface="+mj-lt"/>
              <a:cs typeface="Calibri Light"/>
            </a:endParaRPr>
          </a:p>
          <a:p>
            <a:pPr marL="285750" indent="-285750">
              <a:buFont typeface="Wingdings"/>
              <a:buChar char="Ø"/>
            </a:pPr>
            <a:r>
              <a:rPr lang="en-US" sz="1700" kern="1200" dirty="0">
                <a:latin typeface="+mj-lt"/>
                <a:ea typeface="+mj-ea"/>
                <a:cs typeface="+mj-cs"/>
              </a:rPr>
              <a:t>Fc layer: </a:t>
            </a:r>
            <a:r>
              <a:rPr lang="en-US" sz="1700" kern="1200" dirty="0" err="1">
                <a:latin typeface="+mj-lt"/>
                <a:ea typeface="+mj-ea"/>
                <a:cs typeface="+mj-cs"/>
              </a:rPr>
              <a:t>kết</a:t>
            </a:r>
            <a:r>
              <a:rPr lang="en-US" sz="1700" kern="1200" dirty="0">
                <a:latin typeface="+mj-lt"/>
                <a:ea typeface="+mj-ea"/>
                <a:cs typeface="+mj-cs"/>
              </a:rPr>
              <a:t> </a:t>
            </a:r>
            <a:r>
              <a:rPr lang="en-US" sz="1700" kern="1200" dirty="0" err="1">
                <a:latin typeface="+mj-lt"/>
                <a:ea typeface="+mj-ea"/>
                <a:cs typeface="+mj-cs"/>
              </a:rPr>
              <a:t>hợp</a:t>
            </a:r>
            <a:r>
              <a:rPr lang="en-US" sz="1700" kern="1200" dirty="0">
                <a:latin typeface="+mj-lt"/>
                <a:ea typeface="+mj-ea"/>
                <a:cs typeface="+mj-cs"/>
              </a:rPr>
              <a:t> </a:t>
            </a:r>
            <a:r>
              <a:rPr lang="en-US" sz="1700" kern="1200" dirty="0" err="1">
                <a:latin typeface="+mj-lt"/>
                <a:ea typeface="+mj-ea"/>
                <a:cs typeface="+mj-cs"/>
              </a:rPr>
              <a:t>các</a:t>
            </a:r>
            <a:r>
              <a:rPr lang="en-US" sz="1700" kern="1200" dirty="0">
                <a:latin typeface="+mj-lt"/>
                <a:ea typeface="+mj-ea"/>
                <a:cs typeface="+mj-cs"/>
              </a:rPr>
              <a:t> neuron layer </a:t>
            </a:r>
            <a:r>
              <a:rPr lang="en-US" sz="1700" kern="1200" dirty="0" err="1">
                <a:latin typeface="+mj-lt"/>
                <a:ea typeface="+mj-ea"/>
                <a:cs typeface="+mj-cs"/>
              </a:rPr>
              <a:t>trước</a:t>
            </a:r>
            <a:r>
              <a:rPr lang="en-US" sz="1700" kern="1200" dirty="0">
                <a:latin typeface="+mj-lt"/>
                <a:ea typeface="+mj-ea"/>
                <a:cs typeface="+mj-cs"/>
              </a:rPr>
              <a:t> </a:t>
            </a:r>
            <a:r>
              <a:rPr lang="en-US" sz="1700" kern="1200" dirty="0" err="1">
                <a:latin typeface="+mj-lt"/>
                <a:ea typeface="+mj-ea"/>
                <a:cs typeface="+mj-cs"/>
              </a:rPr>
              <a:t>đó</a:t>
            </a:r>
            <a:r>
              <a:rPr lang="en-US" sz="1700" kern="1200" dirty="0">
                <a:latin typeface="+mj-lt"/>
                <a:ea typeface="+mj-ea"/>
                <a:cs typeface="+mj-cs"/>
              </a:rPr>
              <a:t> </a:t>
            </a:r>
            <a:r>
              <a:rPr lang="en-US" sz="1700" kern="1200" dirty="0" err="1">
                <a:latin typeface="+mj-lt"/>
                <a:ea typeface="+mj-ea"/>
                <a:cs typeface="+mj-cs"/>
              </a:rPr>
              <a:t>với</a:t>
            </a:r>
            <a:r>
              <a:rPr lang="en-US" sz="1700" kern="1200" dirty="0">
                <a:latin typeface="+mj-lt"/>
                <a:ea typeface="+mj-ea"/>
                <a:cs typeface="+mj-cs"/>
              </a:rPr>
              <a:t> </a:t>
            </a:r>
            <a:r>
              <a:rPr lang="en-US" sz="1700" kern="1200" dirty="0" err="1">
                <a:latin typeface="+mj-lt"/>
                <a:ea typeface="+mj-ea"/>
                <a:cs typeface="+mj-cs"/>
              </a:rPr>
              <a:t>từng</a:t>
            </a:r>
            <a:r>
              <a:rPr lang="en-US" sz="1700" kern="1200" dirty="0">
                <a:latin typeface="+mj-lt"/>
                <a:ea typeface="+mj-ea"/>
                <a:cs typeface="+mj-cs"/>
              </a:rPr>
              <a:t> neuron layer </a:t>
            </a:r>
            <a:r>
              <a:rPr lang="en-US" sz="1700" kern="1200" dirty="0" err="1">
                <a:latin typeface="+mj-lt"/>
                <a:ea typeface="+mj-ea"/>
                <a:cs typeface="+mj-cs"/>
              </a:rPr>
              <a:t>này</a:t>
            </a:r>
            <a:r>
              <a:rPr lang="en-US" sz="1700" kern="1200" dirty="0">
                <a:latin typeface="+mj-lt"/>
                <a:ea typeface="+mj-ea"/>
                <a:cs typeface="+mj-cs"/>
              </a:rPr>
              <a:t> </a:t>
            </a:r>
            <a:r>
              <a:rPr lang="en-US" sz="1700" kern="1200" dirty="0" err="1">
                <a:latin typeface="+mj-lt"/>
                <a:ea typeface="+mj-ea"/>
                <a:cs typeface="+mj-cs"/>
              </a:rPr>
              <a:t>dùng</a:t>
            </a:r>
            <a:r>
              <a:rPr lang="en-US" sz="1700" kern="1200" dirty="0">
                <a:latin typeface="+mj-lt"/>
                <a:ea typeface="+mj-ea"/>
                <a:cs typeface="+mj-cs"/>
              </a:rPr>
              <a:t> </a:t>
            </a:r>
            <a:r>
              <a:rPr lang="en-US" sz="1700" kern="1200" dirty="0" err="1">
                <a:latin typeface="+mj-lt"/>
                <a:ea typeface="+mj-ea"/>
                <a:cs typeface="+mj-cs"/>
              </a:rPr>
              <a:t>để</a:t>
            </a:r>
            <a:r>
              <a:rPr lang="en-US" sz="1700" kern="1200" dirty="0">
                <a:latin typeface="+mj-lt"/>
                <a:ea typeface="+mj-ea"/>
                <a:cs typeface="+mj-cs"/>
              </a:rPr>
              <a:t> </a:t>
            </a:r>
            <a:r>
              <a:rPr lang="en-US" sz="1700" kern="1200" dirty="0" err="1">
                <a:latin typeface="+mj-lt"/>
                <a:ea typeface="+mj-ea"/>
                <a:cs typeface="+mj-cs"/>
              </a:rPr>
              <a:t>phân</a:t>
            </a:r>
            <a:r>
              <a:rPr lang="en-US" sz="1700" kern="1200" dirty="0">
                <a:latin typeface="+mj-lt"/>
                <a:ea typeface="+mj-ea"/>
                <a:cs typeface="+mj-cs"/>
              </a:rPr>
              <a:t> </a:t>
            </a:r>
            <a:r>
              <a:rPr lang="en-US" sz="1700" dirty="0" err="1"/>
              <a:t>loại</a:t>
            </a:r>
            <a:r>
              <a:rPr lang="en-US" sz="1700" dirty="0"/>
              <a:t>, </a:t>
            </a:r>
            <a:r>
              <a:rPr lang="en-US" sz="1700" kern="1200" dirty="0">
                <a:latin typeface="+mj-lt"/>
                <a:ea typeface="+mj-ea"/>
                <a:cs typeface="+mj-cs"/>
              </a:rPr>
              <a:t> train </a:t>
            </a:r>
            <a:r>
              <a:rPr lang="en-US" sz="1700" kern="1200" dirty="0" err="1">
                <a:latin typeface="+mj-lt"/>
                <a:ea typeface="+mj-ea"/>
                <a:cs typeface="+mj-cs"/>
              </a:rPr>
              <a:t>mạng</a:t>
            </a:r>
            <a:r>
              <a:rPr lang="en-US" sz="1700" kern="1200" dirty="0">
                <a:latin typeface="+mj-lt"/>
                <a:ea typeface="+mj-ea"/>
                <a:cs typeface="+mj-cs"/>
              </a:rPr>
              <a:t> neuron </a:t>
            </a:r>
            <a:r>
              <a:rPr lang="en-US" sz="1700" kern="1200" dirty="0" err="1">
                <a:latin typeface="+mj-lt"/>
                <a:ea typeface="+mj-ea"/>
                <a:cs typeface="+mj-cs"/>
              </a:rPr>
              <a:t>nhanh</a:t>
            </a:r>
            <a:r>
              <a:rPr lang="en-US" sz="1700" kern="1200" dirty="0">
                <a:latin typeface="+mj-lt"/>
                <a:ea typeface="+mj-ea"/>
                <a:cs typeface="+mj-cs"/>
              </a:rPr>
              <a:t> </a:t>
            </a:r>
            <a:r>
              <a:rPr lang="en-US" sz="1700" kern="1200" dirty="0" err="1">
                <a:latin typeface="+mj-lt"/>
                <a:ea typeface="+mj-ea"/>
                <a:cs typeface="+mj-cs"/>
              </a:rPr>
              <a:t>và</a:t>
            </a:r>
            <a:r>
              <a:rPr lang="en-US" sz="1700" kern="1200" dirty="0">
                <a:latin typeface="+mj-lt"/>
                <a:ea typeface="+mj-ea"/>
                <a:cs typeface="+mj-cs"/>
              </a:rPr>
              <a:t> </a:t>
            </a:r>
            <a:r>
              <a:rPr lang="en-US" sz="1700" kern="1200" dirty="0" err="1">
                <a:latin typeface="+mj-lt"/>
                <a:ea typeface="+mj-ea"/>
                <a:cs typeface="+mj-cs"/>
              </a:rPr>
              <a:t>ổn</a:t>
            </a:r>
            <a:r>
              <a:rPr lang="en-US" sz="1700" kern="1200" dirty="0">
                <a:latin typeface="+mj-lt"/>
                <a:ea typeface="+mj-ea"/>
                <a:cs typeface="+mj-cs"/>
              </a:rPr>
              <a:t> </a:t>
            </a:r>
            <a:r>
              <a:rPr lang="en-US" sz="1700" kern="1200" dirty="0" err="1">
                <a:latin typeface="+mj-lt"/>
                <a:ea typeface="+mj-ea"/>
                <a:cs typeface="+mj-cs"/>
              </a:rPr>
              <a:t>định</a:t>
            </a:r>
            <a:r>
              <a:rPr lang="en-US" sz="1700" kern="1200" dirty="0">
                <a:latin typeface="+mj-lt"/>
                <a:ea typeface="+mj-ea"/>
                <a:cs typeface="+mj-cs"/>
              </a:rPr>
              <a:t> </a:t>
            </a:r>
            <a:r>
              <a:rPr lang="en-US" sz="1700" kern="1200" dirty="0" err="1">
                <a:latin typeface="+mj-lt"/>
                <a:ea typeface="+mj-ea"/>
                <a:cs typeface="+mj-cs"/>
              </a:rPr>
              <a:t>hơn</a:t>
            </a:r>
            <a:r>
              <a:rPr lang="en-US" sz="1700" kern="1200" dirty="0">
                <a:latin typeface="+mj-lt"/>
                <a:ea typeface="+mj-ea"/>
                <a:cs typeface="+mj-cs"/>
              </a:rPr>
              <a:t>.</a:t>
            </a:r>
            <a:endParaRPr lang="en-US" sz="1700" kern="1200" dirty="0">
              <a:latin typeface="+mj-lt"/>
              <a:cs typeface="Calibri Light"/>
            </a:endParaRPr>
          </a:p>
          <a:p>
            <a:endParaRPr lang="en-US" sz="1700" kern="1200" dirty="0">
              <a:latin typeface="+mj-lt"/>
              <a:cs typeface="Calibri Light"/>
            </a:endParaRPr>
          </a:p>
          <a:p>
            <a:pPr marL="285750" indent="-285750">
              <a:buFont typeface="Wingdings"/>
              <a:buChar char="Ø"/>
            </a:pPr>
            <a:endParaRPr lang="en-US" sz="1700" kern="1200" dirty="0">
              <a:latin typeface="+mj-lt"/>
              <a:cs typeface="Calibri Light"/>
            </a:endParaRPr>
          </a:p>
          <a:p>
            <a:pPr marL="285750" indent="-285750">
              <a:buFont typeface="Wingdings"/>
              <a:buChar char="Ø"/>
            </a:pPr>
            <a:r>
              <a:rPr lang="en-US" sz="1700" kern="1200" dirty="0">
                <a:latin typeface="+mj-lt"/>
                <a:ea typeface="+mj-ea"/>
                <a:cs typeface="+mj-cs"/>
              </a:rPr>
              <a:t>Dropout: </a:t>
            </a:r>
            <a:r>
              <a:rPr lang="en-US" sz="1700" kern="1200" dirty="0" err="1">
                <a:latin typeface="+mj-lt"/>
                <a:ea typeface="+mj-ea"/>
                <a:cs typeface="+mj-cs"/>
              </a:rPr>
              <a:t>trong</a:t>
            </a:r>
            <a:r>
              <a:rPr lang="en-US" sz="1700" kern="1200" dirty="0">
                <a:latin typeface="+mj-lt"/>
                <a:ea typeface="+mj-ea"/>
                <a:cs typeface="+mj-cs"/>
              </a:rPr>
              <a:t> </a:t>
            </a:r>
            <a:r>
              <a:rPr lang="en-US" sz="1700" kern="1200" dirty="0" err="1">
                <a:latin typeface="+mj-lt"/>
                <a:ea typeface="+mj-ea"/>
                <a:cs typeface="+mj-cs"/>
              </a:rPr>
              <a:t>quá</a:t>
            </a:r>
            <a:r>
              <a:rPr lang="en-US" sz="1700" kern="1200" dirty="0">
                <a:latin typeface="+mj-lt"/>
                <a:ea typeface="+mj-ea"/>
                <a:cs typeface="+mj-cs"/>
              </a:rPr>
              <a:t> </a:t>
            </a:r>
            <a:r>
              <a:rPr lang="en-US" sz="1700" kern="1200" dirty="0" err="1">
                <a:latin typeface="+mj-lt"/>
                <a:ea typeface="+mj-ea"/>
                <a:cs typeface="+mj-cs"/>
              </a:rPr>
              <a:t>trình</a:t>
            </a:r>
            <a:r>
              <a:rPr lang="en-US" sz="1700" kern="1200" dirty="0">
                <a:latin typeface="+mj-lt"/>
                <a:ea typeface="+mj-ea"/>
                <a:cs typeface="+mj-cs"/>
              </a:rPr>
              <a:t> training </a:t>
            </a:r>
            <a:r>
              <a:rPr lang="en-US" sz="1700" kern="1200" dirty="0" err="1">
                <a:latin typeface="+mj-lt"/>
                <a:ea typeface="+mj-ea"/>
                <a:cs typeface="+mj-cs"/>
              </a:rPr>
              <a:t>các</a:t>
            </a:r>
            <a:r>
              <a:rPr lang="en-US" sz="1700" kern="1200" dirty="0">
                <a:latin typeface="+mj-lt"/>
                <a:ea typeface="+mj-ea"/>
                <a:cs typeface="+mj-cs"/>
              </a:rPr>
              <a:t> unit </a:t>
            </a:r>
            <a:r>
              <a:rPr lang="en-US" sz="1700" kern="1200" dirty="0" err="1">
                <a:latin typeface="+mj-lt"/>
                <a:ea typeface="+mj-ea"/>
                <a:cs typeface="+mj-cs"/>
              </a:rPr>
              <a:t>được</a:t>
            </a:r>
            <a:r>
              <a:rPr lang="en-US" sz="1700" kern="1200" dirty="0">
                <a:latin typeface="+mj-lt"/>
                <a:ea typeface="+mj-ea"/>
                <a:cs typeface="+mj-cs"/>
              </a:rPr>
              <a:t> </a:t>
            </a:r>
            <a:r>
              <a:rPr lang="en-US" sz="1700" kern="1200" dirty="0" err="1">
                <a:latin typeface="+mj-lt"/>
                <a:ea typeface="+mj-ea"/>
                <a:cs typeface="+mj-cs"/>
              </a:rPr>
              <a:t>chọn</a:t>
            </a:r>
            <a:r>
              <a:rPr lang="en-US" sz="1700" kern="1200" dirty="0">
                <a:latin typeface="+mj-lt"/>
                <a:ea typeface="+mj-ea"/>
                <a:cs typeface="+mj-cs"/>
              </a:rPr>
              <a:t> </a:t>
            </a:r>
            <a:r>
              <a:rPr lang="en-US" sz="1700" kern="1200" dirty="0" err="1">
                <a:latin typeface="+mj-lt"/>
                <a:ea typeface="+mj-ea"/>
                <a:cs typeface="+mj-cs"/>
              </a:rPr>
              <a:t>ngẫu</a:t>
            </a:r>
            <a:r>
              <a:rPr lang="en-US" sz="1700" kern="1200" dirty="0">
                <a:latin typeface="+mj-lt"/>
                <a:ea typeface="+mj-ea"/>
                <a:cs typeface="+mj-cs"/>
              </a:rPr>
              <a:t> </a:t>
            </a:r>
            <a:r>
              <a:rPr lang="en-US" sz="1700" kern="1200" dirty="0" err="1">
                <a:latin typeface="+mj-lt"/>
                <a:ea typeface="+mj-ea"/>
                <a:cs typeface="+mj-cs"/>
              </a:rPr>
              <a:t>nhiên</a:t>
            </a:r>
            <a:r>
              <a:rPr lang="en-US" sz="1700" kern="1200" dirty="0">
                <a:latin typeface="+mj-lt"/>
                <a:ea typeface="+mj-ea"/>
                <a:cs typeface="+mj-cs"/>
              </a:rPr>
              <a:t> </a:t>
            </a:r>
            <a:r>
              <a:rPr lang="en-US" sz="1700" kern="1200" dirty="0" err="1">
                <a:latin typeface="+mj-lt"/>
                <a:ea typeface="+mj-ea"/>
                <a:cs typeface="+mj-cs"/>
              </a:rPr>
              <a:t>để</a:t>
            </a:r>
            <a:r>
              <a:rPr lang="en-US" sz="1700" kern="1200" dirty="0">
                <a:latin typeface="+mj-lt"/>
                <a:ea typeface="+mj-ea"/>
                <a:cs typeface="+mj-cs"/>
              </a:rPr>
              <a:t> </a:t>
            </a:r>
            <a:r>
              <a:rPr lang="en-US" sz="1700" kern="1200" dirty="0" err="1">
                <a:latin typeface="+mj-lt"/>
                <a:ea typeface="+mj-ea"/>
                <a:cs typeface="+mj-cs"/>
              </a:rPr>
              <a:t>bỏ</a:t>
            </a:r>
            <a:r>
              <a:rPr lang="en-US" sz="1700" kern="1200" dirty="0">
                <a:latin typeface="+mj-lt"/>
                <a:ea typeface="+mj-ea"/>
                <a:cs typeface="+mj-cs"/>
              </a:rPr>
              <a:t> qua, </a:t>
            </a:r>
            <a:r>
              <a:rPr lang="en-US" sz="1700" kern="1200" dirty="0" err="1">
                <a:latin typeface="+mj-lt"/>
                <a:ea typeface="+mj-ea"/>
                <a:cs typeface="+mj-cs"/>
              </a:rPr>
              <a:t>trong</a:t>
            </a:r>
            <a:r>
              <a:rPr lang="en-US" sz="1700" kern="1200" dirty="0">
                <a:latin typeface="+mj-lt"/>
                <a:ea typeface="+mj-ea"/>
                <a:cs typeface="+mj-cs"/>
              </a:rPr>
              <a:t> </a:t>
            </a:r>
            <a:r>
              <a:rPr lang="en-US" sz="1700" kern="1200" dirty="0" err="1">
                <a:latin typeface="+mj-lt"/>
                <a:ea typeface="+mj-ea"/>
                <a:cs typeface="+mj-cs"/>
              </a:rPr>
              <a:t>trường</a:t>
            </a:r>
            <a:r>
              <a:rPr lang="en-US" sz="1700" kern="1200" dirty="0">
                <a:latin typeface="+mj-lt"/>
                <a:ea typeface="+mj-ea"/>
                <a:cs typeface="+mj-cs"/>
              </a:rPr>
              <a:t> </a:t>
            </a:r>
            <a:r>
              <a:rPr lang="en-US" sz="1700" kern="1200" dirty="0" err="1">
                <a:latin typeface="+mj-lt"/>
                <a:ea typeface="+mj-ea"/>
                <a:cs typeface="+mj-cs"/>
              </a:rPr>
              <a:t>hợp</a:t>
            </a:r>
            <a:r>
              <a:rPr lang="en-US" sz="1700" kern="1200" dirty="0">
                <a:latin typeface="+mj-lt"/>
                <a:ea typeface="+mj-ea"/>
                <a:cs typeface="+mj-cs"/>
              </a:rPr>
              <a:t> </a:t>
            </a:r>
            <a:r>
              <a:rPr lang="en-US" sz="1700" kern="1200" dirty="0" err="1">
                <a:latin typeface="+mj-lt"/>
                <a:ea typeface="+mj-ea"/>
                <a:cs typeface="+mj-cs"/>
              </a:rPr>
              <a:t>này</a:t>
            </a:r>
            <a:r>
              <a:rPr lang="en-US" sz="1700" kern="1200" dirty="0">
                <a:latin typeface="+mj-lt"/>
                <a:ea typeface="+mj-ea"/>
                <a:cs typeface="+mj-cs"/>
              </a:rPr>
              <a:t> </a:t>
            </a:r>
            <a:r>
              <a:rPr lang="en-US" sz="1700" kern="1200" dirty="0" err="1">
                <a:latin typeface="+mj-lt"/>
                <a:ea typeface="+mj-ea"/>
                <a:cs typeface="+mj-cs"/>
              </a:rPr>
              <a:t>thì</a:t>
            </a:r>
            <a:r>
              <a:rPr lang="en-US" sz="1700" kern="1200" dirty="0">
                <a:latin typeface="+mj-lt"/>
                <a:ea typeface="+mj-ea"/>
                <a:cs typeface="+mj-cs"/>
              </a:rPr>
              <a:t> </a:t>
            </a:r>
            <a:r>
              <a:rPr lang="en-US" sz="1700" kern="1200" dirty="0" err="1">
                <a:latin typeface="+mj-lt"/>
                <a:ea typeface="+mj-ea"/>
                <a:cs typeface="+mj-cs"/>
              </a:rPr>
              <a:t>có</a:t>
            </a:r>
            <a:r>
              <a:rPr lang="en-US" sz="1700" kern="1200" dirty="0">
                <a:latin typeface="+mj-lt"/>
                <a:ea typeface="+mj-ea"/>
                <a:cs typeface="+mj-cs"/>
              </a:rPr>
              <a:t> 50% unit </a:t>
            </a:r>
            <a:r>
              <a:rPr lang="en-US" sz="1700" kern="1200" dirty="0" err="1">
                <a:latin typeface="+mj-lt"/>
                <a:ea typeface="+mj-ea"/>
                <a:cs typeface="+mj-cs"/>
              </a:rPr>
              <a:t>đươc</a:t>
            </a:r>
            <a:r>
              <a:rPr lang="en-US" sz="1700" kern="1200" dirty="0">
                <a:latin typeface="+mj-lt"/>
                <a:ea typeface="+mj-ea"/>
                <a:cs typeface="+mj-cs"/>
              </a:rPr>
              <a:t> </a:t>
            </a:r>
            <a:r>
              <a:rPr lang="en-US" sz="1700" kern="1200" dirty="0" err="1">
                <a:latin typeface="+mj-lt"/>
                <a:ea typeface="+mj-ea"/>
                <a:cs typeface="+mj-cs"/>
              </a:rPr>
              <a:t>chọn</a:t>
            </a:r>
            <a:r>
              <a:rPr lang="en-US" sz="1700" kern="1200" dirty="0">
                <a:latin typeface="+mj-lt"/>
                <a:ea typeface="+mj-ea"/>
                <a:cs typeface="+mj-cs"/>
              </a:rPr>
              <a:t>. </a:t>
            </a:r>
            <a:r>
              <a:rPr lang="en-US" sz="1700" kern="1200" dirty="0" err="1">
                <a:latin typeface="+mj-lt"/>
                <a:ea typeface="+mj-ea"/>
                <a:cs typeface="+mj-cs"/>
              </a:rPr>
              <a:t>Mục</a:t>
            </a:r>
            <a:r>
              <a:rPr lang="en-US" sz="1700" kern="1200" dirty="0">
                <a:latin typeface="+mj-lt"/>
                <a:ea typeface="+mj-ea"/>
                <a:cs typeface="+mj-cs"/>
              </a:rPr>
              <a:t> </a:t>
            </a:r>
            <a:r>
              <a:rPr lang="en-US" sz="1700" kern="1200" dirty="0" err="1">
                <a:latin typeface="+mj-lt"/>
                <a:ea typeface="+mj-ea"/>
                <a:cs typeface="+mj-cs"/>
              </a:rPr>
              <a:t>tiêu</a:t>
            </a:r>
            <a:r>
              <a:rPr lang="en-US" sz="1700" kern="1200" dirty="0">
                <a:latin typeface="+mj-lt"/>
                <a:ea typeface="+mj-ea"/>
                <a:cs typeface="+mj-cs"/>
              </a:rPr>
              <a:t> </a:t>
            </a:r>
            <a:r>
              <a:rPr lang="en-US" sz="1700" kern="1200" dirty="0" err="1">
                <a:latin typeface="+mj-lt"/>
                <a:ea typeface="+mj-ea"/>
                <a:cs typeface="+mj-cs"/>
              </a:rPr>
              <a:t>là</a:t>
            </a:r>
            <a:r>
              <a:rPr lang="en-US" sz="1700" kern="1200" dirty="0">
                <a:latin typeface="+mj-lt"/>
                <a:ea typeface="+mj-ea"/>
                <a:cs typeface="+mj-cs"/>
              </a:rPr>
              <a:t> </a:t>
            </a:r>
            <a:r>
              <a:rPr lang="en-US" sz="1700" kern="1200" dirty="0" err="1">
                <a:latin typeface="+mj-lt"/>
                <a:ea typeface="+mj-ea"/>
                <a:cs typeface="+mj-cs"/>
              </a:rPr>
              <a:t>để</a:t>
            </a:r>
            <a:r>
              <a:rPr lang="en-US" sz="1700" kern="1200" dirty="0">
                <a:latin typeface="+mj-lt"/>
                <a:ea typeface="+mj-ea"/>
                <a:cs typeface="+mj-cs"/>
              </a:rPr>
              <a:t> </a:t>
            </a:r>
            <a:r>
              <a:rPr lang="en-US" sz="1700" kern="1200" dirty="0" err="1">
                <a:latin typeface="+mj-lt"/>
                <a:ea typeface="+mj-ea"/>
                <a:cs typeface="+mj-cs"/>
              </a:rPr>
              <a:t>tránh</a:t>
            </a:r>
            <a:r>
              <a:rPr lang="en-US" sz="1700" kern="1200" dirty="0">
                <a:latin typeface="+mj-lt"/>
                <a:ea typeface="+mj-ea"/>
                <a:cs typeface="+mj-cs"/>
              </a:rPr>
              <a:t> overfitting.</a:t>
            </a:r>
            <a:br>
              <a:rPr lang="en-US" sz="1700" dirty="0"/>
            </a:br>
            <a:endParaRPr lang="en-US" sz="1700" kern="1200" dirty="0">
              <a:latin typeface="+mj-lt"/>
              <a:cs typeface="Calibri Light"/>
            </a:endParaRPr>
          </a:p>
          <a:p>
            <a:pPr marL="285750" indent="-285750">
              <a:buFont typeface="Wingdings"/>
              <a:buChar char="Ø"/>
            </a:pPr>
            <a:r>
              <a:rPr lang="en-US" sz="1700" kern="1200" dirty="0" err="1">
                <a:latin typeface="+mj-lt"/>
                <a:ea typeface="+mj-ea"/>
                <a:cs typeface="+mj-cs"/>
              </a:rPr>
              <a:t>Kết</a:t>
            </a:r>
            <a:r>
              <a:rPr lang="en-US" sz="1700" kern="1200" dirty="0">
                <a:latin typeface="+mj-lt"/>
                <a:ea typeface="+mj-ea"/>
                <a:cs typeface="+mj-cs"/>
              </a:rPr>
              <a:t> </a:t>
            </a:r>
            <a:r>
              <a:rPr lang="en-US" sz="1700" kern="1200" dirty="0" err="1">
                <a:latin typeface="+mj-lt"/>
                <a:ea typeface="+mj-ea"/>
                <a:cs typeface="+mj-cs"/>
              </a:rPr>
              <a:t>quả</a:t>
            </a:r>
            <a:r>
              <a:rPr lang="en-US" sz="1700" kern="1200" dirty="0">
                <a:latin typeface="+mj-lt"/>
                <a:ea typeface="+mj-ea"/>
                <a:cs typeface="+mj-cs"/>
              </a:rPr>
              <a:t> </a:t>
            </a:r>
            <a:r>
              <a:rPr lang="en-US" sz="1700" kern="1200" dirty="0" err="1">
                <a:latin typeface="+mj-lt"/>
                <a:ea typeface="+mj-ea"/>
                <a:cs typeface="+mj-cs"/>
              </a:rPr>
              <a:t>đầu</a:t>
            </a:r>
            <a:r>
              <a:rPr lang="en-US" sz="1700" kern="1200" dirty="0">
                <a:latin typeface="+mj-lt"/>
                <a:ea typeface="+mj-ea"/>
                <a:cs typeface="+mj-cs"/>
              </a:rPr>
              <a:t> </a:t>
            </a:r>
            <a:r>
              <a:rPr lang="en-US" sz="1700" kern="1200" dirty="0" err="1">
                <a:latin typeface="+mj-lt"/>
                <a:ea typeface="+mj-ea"/>
                <a:cs typeface="+mj-cs"/>
              </a:rPr>
              <a:t>ra</a:t>
            </a:r>
            <a:r>
              <a:rPr lang="en-US" sz="1700" kern="1200" dirty="0">
                <a:latin typeface="+mj-lt"/>
                <a:ea typeface="+mj-ea"/>
                <a:cs typeface="+mj-cs"/>
              </a:rPr>
              <a:t> </a:t>
            </a:r>
            <a:r>
              <a:rPr lang="en-US" sz="1700" kern="1200" dirty="0" err="1">
                <a:latin typeface="+mj-lt"/>
                <a:ea typeface="+mj-ea"/>
                <a:cs typeface="+mj-cs"/>
              </a:rPr>
              <a:t>là</a:t>
            </a:r>
            <a:r>
              <a:rPr lang="en-US" sz="1700" kern="1200" dirty="0">
                <a:latin typeface="+mj-lt"/>
                <a:ea typeface="+mj-ea"/>
                <a:cs typeface="+mj-cs"/>
              </a:rPr>
              <a:t> </a:t>
            </a:r>
            <a:r>
              <a:rPr lang="en-US" sz="1700" kern="1200" dirty="0" err="1">
                <a:latin typeface="+mj-lt"/>
                <a:ea typeface="+mj-ea"/>
                <a:cs typeface="+mj-cs"/>
              </a:rPr>
              <a:t>một</a:t>
            </a:r>
            <a:r>
              <a:rPr lang="en-US" sz="1700" kern="1200" dirty="0">
                <a:latin typeface="+mj-lt"/>
                <a:ea typeface="+mj-ea"/>
                <a:cs typeface="+mj-cs"/>
              </a:rPr>
              <a:t> unit </a:t>
            </a:r>
            <a:r>
              <a:rPr lang="en-US" sz="1700" kern="1200" dirty="0" err="1">
                <a:latin typeface="+mj-lt"/>
                <a:ea typeface="+mj-ea"/>
                <a:cs typeface="+mj-cs"/>
              </a:rPr>
              <a:t>có</a:t>
            </a:r>
            <a:r>
              <a:rPr lang="en-US" sz="1700" kern="1200" dirty="0">
                <a:latin typeface="+mj-lt"/>
                <a:ea typeface="+mj-ea"/>
                <a:cs typeface="+mj-cs"/>
              </a:rPr>
              <a:t> </a:t>
            </a:r>
            <a:r>
              <a:rPr lang="en-US" sz="1700" kern="1200" dirty="0" err="1">
                <a:latin typeface="+mj-lt"/>
                <a:ea typeface="+mj-ea"/>
                <a:cs typeface="+mj-cs"/>
              </a:rPr>
              <a:t>giá</a:t>
            </a:r>
            <a:r>
              <a:rPr lang="en-US" sz="1700" kern="1200" dirty="0">
                <a:latin typeface="+mj-lt"/>
                <a:ea typeface="+mj-ea"/>
                <a:cs typeface="+mj-cs"/>
              </a:rPr>
              <a:t> </a:t>
            </a:r>
            <a:r>
              <a:rPr lang="en-US" sz="1700" kern="1200" dirty="0" err="1">
                <a:latin typeface="+mj-lt"/>
                <a:ea typeface="+mj-ea"/>
                <a:cs typeface="+mj-cs"/>
              </a:rPr>
              <a:t>trị</a:t>
            </a:r>
            <a:r>
              <a:rPr lang="en-US" sz="1700" kern="1200" dirty="0">
                <a:latin typeface="+mj-lt"/>
                <a:ea typeface="+mj-ea"/>
                <a:cs typeface="+mj-cs"/>
              </a:rPr>
              <a:t> </a:t>
            </a:r>
            <a:r>
              <a:rPr lang="en-US" sz="1700" kern="1200" dirty="0" err="1">
                <a:latin typeface="+mj-lt"/>
                <a:ea typeface="+mj-ea"/>
                <a:cs typeface="+mj-cs"/>
              </a:rPr>
              <a:t>trong</a:t>
            </a:r>
            <a:r>
              <a:rPr lang="en-US" sz="1700" kern="1200" dirty="0">
                <a:latin typeface="+mj-lt"/>
                <a:ea typeface="+mj-ea"/>
                <a:cs typeface="+mj-cs"/>
              </a:rPr>
              <a:t> </a:t>
            </a:r>
            <a:r>
              <a:rPr lang="en-US" sz="1700" kern="1200" dirty="0" err="1">
                <a:latin typeface="+mj-lt"/>
                <a:ea typeface="+mj-ea"/>
                <a:cs typeface="+mj-cs"/>
              </a:rPr>
              <a:t>khoản</a:t>
            </a:r>
            <a:r>
              <a:rPr lang="en-US" sz="1700" kern="1200" dirty="0">
                <a:latin typeface="+mj-lt"/>
                <a:ea typeface="+mj-ea"/>
                <a:cs typeface="+mj-cs"/>
              </a:rPr>
              <a:t> (0, 1) . </a:t>
            </a:r>
            <a:r>
              <a:rPr lang="en-US" sz="1700" kern="1200" dirty="0" err="1">
                <a:latin typeface="+mj-lt"/>
                <a:ea typeface="+mj-ea"/>
                <a:cs typeface="+mj-cs"/>
              </a:rPr>
              <a:t>Giá</a:t>
            </a:r>
            <a:r>
              <a:rPr lang="en-US" sz="1700" kern="1200" dirty="0">
                <a:latin typeface="+mj-lt"/>
                <a:ea typeface="+mj-ea"/>
                <a:cs typeface="+mj-cs"/>
              </a:rPr>
              <a:t> </a:t>
            </a:r>
            <a:r>
              <a:rPr lang="en-US" sz="1700" kern="1200" dirty="0" err="1">
                <a:latin typeface="+mj-lt"/>
                <a:ea typeface="+mj-ea"/>
                <a:cs typeface="+mj-cs"/>
              </a:rPr>
              <a:t>trị</a:t>
            </a:r>
            <a:r>
              <a:rPr lang="en-US" sz="1700" kern="1200" dirty="0">
                <a:latin typeface="+mj-lt"/>
                <a:ea typeface="+mj-ea"/>
                <a:cs typeface="+mj-cs"/>
              </a:rPr>
              <a:t> </a:t>
            </a:r>
            <a:r>
              <a:rPr lang="en-US" sz="1700" kern="1200" dirty="0" err="1">
                <a:latin typeface="+mj-lt"/>
                <a:ea typeface="+mj-ea"/>
                <a:cs typeface="+mj-cs"/>
              </a:rPr>
              <a:t>càng</a:t>
            </a:r>
            <a:r>
              <a:rPr lang="en-US" sz="1700" kern="1200" dirty="0">
                <a:latin typeface="+mj-lt"/>
                <a:ea typeface="+mj-ea"/>
                <a:cs typeface="+mj-cs"/>
              </a:rPr>
              <a:t> </a:t>
            </a:r>
            <a:r>
              <a:rPr lang="en-US" sz="1700" kern="1200" dirty="0" err="1">
                <a:latin typeface="+mj-lt"/>
                <a:ea typeface="+mj-ea"/>
                <a:cs typeface="+mj-cs"/>
              </a:rPr>
              <a:t>cao</a:t>
            </a:r>
            <a:r>
              <a:rPr lang="en-US" sz="1700" kern="1200" dirty="0">
                <a:latin typeface="+mj-lt"/>
                <a:ea typeface="+mj-ea"/>
                <a:cs typeface="+mj-cs"/>
              </a:rPr>
              <a:t> </a:t>
            </a:r>
            <a:r>
              <a:rPr lang="en-US" sz="1700" kern="1200" dirty="0" err="1">
                <a:latin typeface="+mj-lt"/>
                <a:ea typeface="+mj-ea"/>
                <a:cs typeface="+mj-cs"/>
              </a:rPr>
              <a:t>càng</a:t>
            </a:r>
            <a:r>
              <a:rPr lang="en-US" sz="1700" kern="1200" dirty="0">
                <a:latin typeface="+mj-lt"/>
                <a:ea typeface="+mj-ea"/>
                <a:cs typeface="+mj-cs"/>
              </a:rPr>
              <a:t> </a:t>
            </a:r>
            <a:r>
              <a:rPr lang="en-US" sz="1700" kern="1200" dirty="0" err="1">
                <a:latin typeface="+mj-lt"/>
                <a:ea typeface="+mj-ea"/>
                <a:cs typeface="+mj-cs"/>
              </a:rPr>
              <a:t>thể</a:t>
            </a:r>
            <a:r>
              <a:rPr lang="en-US" sz="1700" kern="1200" dirty="0">
                <a:latin typeface="+mj-lt"/>
                <a:ea typeface="+mj-ea"/>
                <a:cs typeface="+mj-cs"/>
              </a:rPr>
              <a:t> </a:t>
            </a:r>
            <a:r>
              <a:rPr lang="en-US" sz="1700" kern="1200" dirty="0" err="1">
                <a:latin typeface="+mj-lt"/>
                <a:ea typeface="+mj-ea"/>
                <a:cs typeface="+mj-cs"/>
              </a:rPr>
              <a:t>hiện</a:t>
            </a:r>
            <a:r>
              <a:rPr lang="en-US" sz="1700" kern="1200" dirty="0">
                <a:latin typeface="+mj-lt"/>
                <a:ea typeface="+mj-ea"/>
                <a:cs typeface="+mj-cs"/>
              </a:rPr>
              <a:t> input request </a:t>
            </a:r>
            <a:r>
              <a:rPr lang="en-US" sz="1700" kern="1200" dirty="0" err="1">
                <a:latin typeface="+mj-lt"/>
                <a:ea typeface="+mj-ea"/>
                <a:cs typeface="+mj-cs"/>
              </a:rPr>
              <a:t>là</a:t>
            </a:r>
            <a:r>
              <a:rPr lang="en-US" sz="1700" kern="1200" dirty="0">
                <a:latin typeface="+mj-lt"/>
                <a:ea typeface="+mj-ea"/>
                <a:cs typeface="+mj-cs"/>
              </a:rPr>
              <a:t> </a:t>
            </a:r>
            <a:r>
              <a:rPr lang="en-US" sz="1700" kern="1200" dirty="0" err="1">
                <a:latin typeface="+mj-lt"/>
                <a:ea typeface="+mj-ea"/>
                <a:cs typeface="+mj-cs"/>
              </a:rPr>
              <a:t>lành</a:t>
            </a:r>
            <a:r>
              <a:rPr lang="en-US" sz="1700" kern="1200" dirty="0">
                <a:latin typeface="+mj-lt"/>
                <a:ea typeface="+mj-ea"/>
                <a:cs typeface="+mj-cs"/>
              </a:rPr>
              <a:t> </a:t>
            </a:r>
            <a:r>
              <a:rPr lang="en-US" sz="1700" kern="1200" dirty="0" err="1">
                <a:latin typeface="+mj-lt"/>
                <a:ea typeface="+mj-ea"/>
                <a:cs typeface="+mj-cs"/>
              </a:rPr>
              <a:t>tính</a:t>
            </a:r>
            <a:r>
              <a:rPr lang="en-US" sz="1700" kern="1200" dirty="0">
                <a:latin typeface="+mj-lt"/>
                <a:ea typeface="+mj-ea"/>
                <a:cs typeface="+mj-cs"/>
              </a:rPr>
              <a:t>.</a:t>
            </a:r>
            <a:endParaRPr lang="en-US" sz="1700" kern="1200" dirty="0">
              <a:latin typeface="+mj-lt"/>
              <a:cs typeface="Calibri Light"/>
            </a:endParaRPr>
          </a:p>
          <a:p>
            <a:pPr marL="285750" indent="-285750"/>
            <a:endParaRPr lang="en-US" sz="1700" kern="1200" dirty="0">
              <a:latin typeface="+mj-lt"/>
              <a:cs typeface="Calibri Light"/>
            </a:endParaRPr>
          </a:p>
          <a:p>
            <a:endParaRPr lang="en-US" sz="1700" kern="1200" dirty="0">
              <a:latin typeface="+mj-lt"/>
              <a:cs typeface="Calibri Light"/>
            </a:endParaRPr>
          </a:p>
        </p:txBody>
      </p:sp>
      <p:pic>
        <p:nvPicPr>
          <p:cNvPr id="4" name="Hình ảnh 4" descr="Ảnh có chứa biểu đồ&#10;&#10;Mô tả được tự động tạo">
            <a:extLst>
              <a:ext uri="{FF2B5EF4-FFF2-40B4-BE49-F238E27FC236}">
                <a16:creationId xmlns:a16="http://schemas.microsoft.com/office/drawing/2014/main" id="{1EA532BA-CC56-E858-127A-55566CD68249}"/>
              </a:ext>
            </a:extLst>
          </p:cNvPr>
          <p:cNvPicPr>
            <a:picLocks noChangeAspect="1"/>
          </p:cNvPicPr>
          <p:nvPr/>
        </p:nvPicPr>
        <p:blipFill rotWithShape="1">
          <a:blip r:embed="rId2"/>
          <a:srcRect r="1" b="4288"/>
          <a:stretch/>
        </p:blipFill>
        <p:spPr>
          <a:xfrm>
            <a:off x="6093877" y="-27548"/>
            <a:ext cx="4704612" cy="6924468"/>
          </a:xfrm>
          <a:prstGeom prst="rect">
            <a:avLst/>
          </a:prstGeom>
        </p:spPr>
      </p:pic>
      <p:sp>
        <p:nvSpPr>
          <p:cNvPr id="3" name="Hộp Văn bản 2">
            <a:extLst>
              <a:ext uri="{FF2B5EF4-FFF2-40B4-BE49-F238E27FC236}">
                <a16:creationId xmlns:a16="http://schemas.microsoft.com/office/drawing/2014/main" id="{910FB4C2-7D58-D1EC-13DA-A70532ABC22B}"/>
              </a:ext>
            </a:extLst>
          </p:cNvPr>
          <p:cNvSpPr txBox="1"/>
          <p:nvPr/>
        </p:nvSpPr>
        <p:spPr>
          <a:xfrm>
            <a:off x="4432575" y="133903"/>
            <a:ext cx="274320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500" err="1">
                <a:latin typeface="Arial"/>
                <a:ea typeface="+mn-lt"/>
                <a:cs typeface="Arial"/>
              </a:rPr>
              <a:t>Architecture</a:t>
            </a:r>
            <a:r>
              <a:rPr lang="vi-VN" sz="2500" dirty="0">
                <a:latin typeface="Arial"/>
                <a:ea typeface="+mn-lt"/>
                <a:cs typeface="Arial"/>
              </a:rPr>
              <a:t> A</a:t>
            </a:r>
            <a:endParaRPr lang="vi-VN" sz="2500" dirty="0">
              <a:latin typeface="Arial"/>
              <a:cs typeface="Arial"/>
            </a:endParaRPr>
          </a:p>
        </p:txBody>
      </p:sp>
    </p:spTree>
    <p:extLst>
      <p:ext uri="{BB962C8B-B14F-4D97-AF65-F5344CB8AC3E}">
        <p14:creationId xmlns:p14="http://schemas.microsoft.com/office/powerpoint/2010/main" val="372775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8448C76-C676-A715-4145-38F721DC40E5}"/>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600" kern="1200">
                <a:latin typeface="+mj-lt"/>
                <a:ea typeface="+mj-ea"/>
                <a:cs typeface="+mj-cs"/>
              </a:rPr>
              <a:t>Architecture B</a:t>
            </a:r>
          </a:p>
        </p:txBody>
      </p:sp>
      <p:sp>
        <p:nvSpPr>
          <p:cNvPr id="21" name="Rectangle 2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4">
            <a:extLst>
              <a:ext uri="{FF2B5EF4-FFF2-40B4-BE49-F238E27FC236}">
                <a16:creationId xmlns:a16="http://schemas.microsoft.com/office/drawing/2014/main" id="{EAE627AE-F625-DAD2-DD05-89CC3A706D0C}"/>
              </a:ext>
            </a:extLst>
          </p:cNvPr>
          <p:cNvPicPr>
            <a:picLocks noChangeAspect="1"/>
          </p:cNvPicPr>
          <p:nvPr/>
        </p:nvPicPr>
        <p:blipFill>
          <a:blip r:embed="rId2"/>
          <a:stretch>
            <a:fillRect/>
          </a:stretch>
        </p:blipFill>
        <p:spPr>
          <a:xfrm>
            <a:off x="209995" y="-2951"/>
            <a:ext cx="5198387" cy="6852527"/>
          </a:xfrm>
          <a:prstGeom prst="rect">
            <a:avLst/>
          </a:prstGeom>
        </p:spPr>
      </p:pic>
      <p:sp>
        <p:nvSpPr>
          <p:cNvPr id="23" name="Content Placeholder 21">
            <a:extLst>
              <a:ext uri="{FF2B5EF4-FFF2-40B4-BE49-F238E27FC236}">
                <a16:creationId xmlns:a16="http://schemas.microsoft.com/office/drawing/2014/main" id="{8D18E157-4D97-73F4-B23F-A26E6A0D7825}"/>
              </a:ext>
            </a:extLst>
          </p:cNvPr>
          <p:cNvSpPr>
            <a:spLocks noGrp="1"/>
          </p:cNvSpPr>
          <p:nvPr>
            <p:ph idx="1"/>
          </p:nvPr>
        </p:nvSpPr>
        <p:spPr>
          <a:xfrm>
            <a:off x="6392583" y="2645922"/>
            <a:ext cx="4434721" cy="3710427"/>
          </a:xfrm>
        </p:spPr>
        <p:txBody>
          <a:bodyPr anchor="t">
            <a:normAutofit/>
          </a:bodyPr>
          <a:lstStyle/>
          <a:p>
            <a:r>
              <a:rPr lang="en-US" sz="2000" err="1">
                <a:solidFill>
                  <a:schemeClr val="tx1">
                    <a:alpha val="80000"/>
                  </a:schemeClr>
                </a:solidFill>
                <a:cs typeface="Calibri"/>
              </a:rPr>
              <a:t>Xây</a:t>
            </a:r>
            <a:r>
              <a:rPr lang="en-US" sz="2000" dirty="0">
                <a:solidFill>
                  <a:schemeClr val="tx1">
                    <a:alpha val="80000"/>
                  </a:schemeClr>
                </a:solidFill>
                <a:cs typeface="Calibri"/>
              </a:rPr>
              <a:t> </a:t>
            </a:r>
            <a:r>
              <a:rPr lang="en-US" sz="2000" err="1">
                <a:solidFill>
                  <a:schemeClr val="tx1">
                    <a:alpha val="80000"/>
                  </a:schemeClr>
                </a:solidFill>
                <a:cs typeface="Calibri"/>
              </a:rPr>
              <a:t>dựng</a:t>
            </a:r>
            <a:r>
              <a:rPr lang="en-US" sz="2000" dirty="0">
                <a:solidFill>
                  <a:schemeClr val="tx1">
                    <a:alpha val="80000"/>
                  </a:schemeClr>
                </a:solidFill>
                <a:cs typeface="Calibri"/>
              </a:rPr>
              <a:t> </a:t>
            </a:r>
            <a:r>
              <a:rPr lang="en-US" sz="2000" err="1">
                <a:solidFill>
                  <a:schemeClr val="tx1">
                    <a:alpha val="80000"/>
                  </a:schemeClr>
                </a:solidFill>
                <a:cs typeface="Calibri"/>
              </a:rPr>
              <a:t>tương</a:t>
            </a:r>
            <a:r>
              <a:rPr lang="en-US" sz="2000" dirty="0">
                <a:solidFill>
                  <a:schemeClr val="tx1">
                    <a:alpha val="80000"/>
                  </a:schemeClr>
                </a:solidFill>
                <a:cs typeface="Calibri"/>
              </a:rPr>
              <a:t> </a:t>
            </a:r>
            <a:r>
              <a:rPr lang="en-US" sz="2000" err="1">
                <a:solidFill>
                  <a:schemeClr val="tx1">
                    <a:alpha val="80000"/>
                  </a:schemeClr>
                </a:solidFill>
                <a:cs typeface="Calibri"/>
              </a:rPr>
              <a:t>tự</a:t>
            </a:r>
            <a:r>
              <a:rPr lang="en-US" sz="2000" dirty="0">
                <a:solidFill>
                  <a:schemeClr val="tx1">
                    <a:alpha val="80000"/>
                  </a:schemeClr>
                </a:solidFill>
                <a:cs typeface="Calibri"/>
              </a:rPr>
              <a:t> </a:t>
            </a:r>
            <a:r>
              <a:rPr lang="en-US" sz="2000" err="1">
                <a:solidFill>
                  <a:schemeClr val="tx1">
                    <a:alpha val="80000"/>
                  </a:schemeClr>
                </a:solidFill>
                <a:cs typeface="Calibri"/>
              </a:rPr>
              <a:t>kiến</a:t>
            </a:r>
            <a:r>
              <a:rPr lang="en-US" sz="2000" dirty="0">
                <a:solidFill>
                  <a:schemeClr val="tx1">
                    <a:alpha val="80000"/>
                  </a:schemeClr>
                </a:solidFill>
                <a:cs typeface="Calibri"/>
              </a:rPr>
              <a:t> </a:t>
            </a:r>
            <a:r>
              <a:rPr lang="en-US" sz="2000" err="1">
                <a:solidFill>
                  <a:schemeClr val="tx1">
                    <a:alpha val="80000"/>
                  </a:schemeClr>
                </a:solidFill>
                <a:cs typeface="Calibri"/>
              </a:rPr>
              <a:t>trúc</a:t>
            </a:r>
            <a:r>
              <a:rPr lang="en-US" sz="2000">
                <a:solidFill>
                  <a:schemeClr val="tx1">
                    <a:alpha val="80000"/>
                  </a:schemeClr>
                </a:solidFill>
                <a:cs typeface="Calibri"/>
              </a:rPr>
              <a:t> A.</a:t>
            </a:r>
          </a:p>
          <a:p>
            <a:r>
              <a:rPr lang="en-US" sz="2000" err="1">
                <a:solidFill>
                  <a:schemeClr val="tx1">
                    <a:alpha val="80000"/>
                  </a:schemeClr>
                </a:solidFill>
                <a:cs typeface="Calibri"/>
              </a:rPr>
              <a:t>Kết</a:t>
            </a:r>
            <a:r>
              <a:rPr lang="en-US" sz="2000" dirty="0">
                <a:solidFill>
                  <a:schemeClr val="tx1">
                    <a:alpha val="80000"/>
                  </a:schemeClr>
                </a:solidFill>
                <a:cs typeface="Calibri"/>
              </a:rPr>
              <a:t> </a:t>
            </a:r>
            <a:r>
              <a:rPr lang="en-US" sz="2000">
                <a:solidFill>
                  <a:schemeClr val="tx1">
                    <a:alpha val="80000"/>
                  </a:schemeClr>
                </a:solidFill>
                <a:cs typeface="Calibri"/>
              </a:rPr>
              <a:t>hợp song song</a:t>
            </a:r>
            <a:r>
              <a:rPr lang="en-US" sz="2000" dirty="0">
                <a:solidFill>
                  <a:schemeClr val="tx1">
                    <a:alpha val="80000"/>
                  </a:schemeClr>
                </a:solidFill>
                <a:cs typeface="Calibri"/>
              </a:rPr>
              <a:t> 4 convolution kernel size K1,K2,K3,K4 </a:t>
            </a:r>
          </a:p>
        </p:txBody>
      </p:sp>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37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3" descr="Ảnh có chứa biểu tượng&#10;&#10;Mô tả được tự động tạo">
            <a:extLst>
              <a:ext uri="{FF2B5EF4-FFF2-40B4-BE49-F238E27FC236}">
                <a16:creationId xmlns:a16="http://schemas.microsoft.com/office/drawing/2014/main" id="{1B44B986-5856-FB57-4592-F5D8C852E1E3}"/>
              </a:ext>
            </a:extLst>
          </p:cNvPr>
          <p:cNvPicPr>
            <a:picLocks noChangeAspect="1"/>
          </p:cNvPicPr>
          <p:nvPr/>
        </p:nvPicPr>
        <p:blipFill rotWithShape="1">
          <a:blip r:embed="rId2"/>
          <a:srcRect l="4705" r="21666"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ộp Văn bản 1">
            <a:extLst>
              <a:ext uri="{FF2B5EF4-FFF2-40B4-BE49-F238E27FC236}">
                <a16:creationId xmlns:a16="http://schemas.microsoft.com/office/drawing/2014/main" id="{145083C3-4946-4538-6715-A130BA0746BD}"/>
              </a:ext>
            </a:extLst>
          </p:cNvPr>
          <p:cNvSpPr txBox="1"/>
          <p:nvPr/>
        </p:nvSpPr>
        <p:spPr>
          <a:xfrm>
            <a:off x="477981" y="1122363"/>
            <a:ext cx="4023360" cy="3204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a:latin typeface="+mj-lt"/>
                <a:ea typeface="+mj-ea"/>
                <a:cs typeface="+mj-cs"/>
              </a:rPr>
              <a:t>Triển khai mô hình</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264698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Hình ảnh 2" descr="Ảnh có chứa văn bản&#10;&#10;Mô tả được tự động tạo">
            <a:extLst>
              <a:ext uri="{FF2B5EF4-FFF2-40B4-BE49-F238E27FC236}">
                <a16:creationId xmlns:a16="http://schemas.microsoft.com/office/drawing/2014/main" id="{9E051AEB-69E2-2A1C-9F1B-4290F4C6D791}"/>
              </a:ext>
            </a:extLst>
          </p:cNvPr>
          <p:cNvPicPr>
            <a:picLocks noChangeAspect="1"/>
          </p:cNvPicPr>
          <p:nvPr/>
        </p:nvPicPr>
        <p:blipFill>
          <a:blip r:embed="rId2"/>
          <a:stretch>
            <a:fillRect/>
          </a:stretch>
        </p:blipFill>
        <p:spPr>
          <a:xfrm>
            <a:off x="1737065" y="268154"/>
            <a:ext cx="8171957" cy="6230706"/>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571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A56DBC5-0200-6F40-C9FF-93BC0BF321EB}"/>
              </a:ext>
            </a:extLst>
          </p:cNvPr>
          <p:cNvSpPr>
            <a:spLocks noGrp="1"/>
          </p:cNvSpPr>
          <p:nvPr>
            <p:ph type="title"/>
          </p:nvPr>
        </p:nvSpPr>
        <p:spPr>
          <a:xfrm>
            <a:off x="1289305" y="3415754"/>
            <a:ext cx="9471956" cy="1137111"/>
          </a:xfrm>
        </p:spPr>
        <p:txBody>
          <a:bodyPr>
            <a:normAutofit/>
          </a:bodyPr>
          <a:lstStyle/>
          <a:p>
            <a:r>
              <a:rPr lang="vi-VN" sz="4600">
                <a:latin typeface="Times New Roman"/>
                <a:cs typeface="Times New Roman"/>
              </a:rPr>
              <a:t>III. Kết quả thử nghiệm và phân tích.</a:t>
            </a:r>
            <a:endParaRPr lang="vi-VN" sz="4600">
              <a:cs typeface="Times New Roman" panose="02020603050405020304" pitchFamily="18" charset="0"/>
            </a:endParaRPr>
          </a:p>
        </p:txBody>
      </p:sp>
      <p:pic>
        <p:nvPicPr>
          <p:cNvPr id="4" name="Hình ảnh 4" descr="Ảnh có chứa bàn&#10;&#10;Mô tả được tự động tạo">
            <a:extLst>
              <a:ext uri="{FF2B5EF4-FFF2-40B4-BE49-F238E27FC236}">
                <a16:creationId xmlns:a16="http://schemas.microsoft.com/office/drawing/2014/main" id="{28B9E57A-9166-E57E-522F-579FCBA5B328}"/>
              </a:ext>
            </a:extLst>
          </p:cNvPr>
          <p:cNvPicPr>
            <a:picLocks noChangeAspect="1"/>
          </p:cNvPicPr>
          <p:nvPr/>
        </p:nvPicPr>
        <p:blipFill>
          <a:blip r:embed="rId2"/>
          <a:stretch>
            <a:fillRect/>
          </a:stretch>
        </p:blipFill>
        <p:spPr>
          <a:xfrm>
            <a:off x="1289304" y="1577343"/>
            <a:ext cx="7745969" cy="1258719"/>
          </a:xfrm>
          <a:prstGeom prst="rect">
            <a:avLst/>
          </a:prstGeom>
        </p:spPr>
      </p:pic>
      <p:sp>
        <p:nvSpPr>
          <p:cNvPr id="3" name="Chỗ dành sẵn cho Nội dung 2">
            <a:extLst>
              <a:ext uri="{FF2B5EF4-FFF2-40B4-BE49-F238E27FC236}">
                <a16:creationId xmlns:a16="http://schemas.microsoft.com/office/drawing/2014/main" id="{A90A6E94-0E84-6659-CB1F-6D0DFFA84359}"/>
              </a:ext>
            </a:extLst>
          </p:cNvPr>
          <p:cNvSpPr>
            <a:spLocks noGrp="1"/>
          </p:cNvSpPr>
          <p:nvPr>
            <p:ph idx="1"/>
          </p:nvPr>
        </p:nvSpPr>
        <p:spPr>
          <a:xfrm>
            <a:off x="1289304" y="4612943"/>
            <a:ext cx="7745969" cy="1408222"/>
          </a:xfrm>
        </p:spPr>
        <p:txBody>
          <a:bodyPr vert="horz" lIns="91440" tIns="45720" rIns="91440" bIns="45720" rtlCol="0" anchor="t">
            <a:normAutofit/>
          </a:bodyPr>
          <a:lstStyle/>
          <a:p>
            <a:r>
              <a:rPr lang="vi-VN" sz="2000">
                <a:latin typeface="Arial"/>
                <a:ea typeface="Verdana"/>
                <a:cs typeface="Arial"/>
              </a:rPr>
              <a:t>Kiến trúc A: thực hiện so sánh các kết quả khi thay đổi </a:t>
            </a:r>
            <a:r>
              <a:rPr lang="vi-VN" sz="2000" err="1">
                <a:latin typeface="Arial"/>
                <a:ea typeface="Verdana"/>
                <a:cs typeface="Arial"/>
              </a:rPr>
              <a:t>chunk</a:t>
            </a:r>
            <a:r>
              <a:rPr lang="vi-VN" sz="2000">
                <a:latin typeface="Arial"/>
                <a:ea typeface="Verdana"/>
                <a:cs typeface="Arial"/>
              </a:rPr>
              <a:t> </a:t>
            </a:r>
            <a:r>
              <a:rPr lang="vi-VN" sz="2000" err="1">
                <a:latin typeface="Arial"/>
                <a:ea typeface="Verdana"/>
                <a:cs typeface="Arial"/>
              </a:rPr>
              <a:t>size</a:t>
            </a:r>
            <a:r>
              <a:rPr lang="vi-VN" sz="2000">
                <a:latin typeface="Arial"/>
                <a:ea typeface="Verdana"/>
                <a:cs typeface="Arial"/>
              </a:rPr>
              <a:t>.</a:t>
            </a:r>
          </a:p>
          <a:p>
            <a:r>
              <a:rPr lang="vi-VN" sz="2000">
                <a:latin typeface="Arial"/>
                <a:ea typeface="Verdana"/>
                <a:cs typeface="Arial"/>
              </a:rPr>
              <a:t>thu được </a:t>
            </a:r>
            <a:r>
              <a:rPr lang="vi-VN" sz="2000" err="1">
                <a:latin typeface="Arial"/>
                <a:ea typeface="Verdana"/>
                <a:cs typeface="Arial"/>
              </a:rPr>
              <a:t>accuracy</a:t>
            </a:r>
            <a:r>
              <a:rPr lang="vi-VN" sz="2000">
                <a:latin typeface="Arial"/>
                <a:ea typeface="Verdana"/>
                <a:cs typeface="Arial"/>
              </a:rPr>
              <a:t> cao nhất với </a:t>
            </a:r>
            <a:r>
              <a:rPr lang="vi-VN" sz="2000" err="1">
                <a:latin typeface="Arial"/>
                <a:ea typeface="Verdana"/>
                <a:cs typeface="Arial"/>
              </a:rPr>
              <a:t>kernel</a:t>
            </a:r>
            <a:r>
              <a:rPr lang="vi-VN" sz="2000">
                <a:latin typeface="Arial"/>
                <a:ea typeface="Verdana"/>
                <a:cs typeface="Arial"/>
              </a:rPr>
              <a:t> </a:t>
            </a:r>
            <a:r>
              <a:rPr lang="vi-VN" sz="2000" err="1">
                <a:latin typeface="Arial"/>
                <a:ea typeface="Verdana"/>
                <a:cs typeface="Arial"/>
              </a:rPr>
              <a:t>size</a:t>
            </a:r>
            <a:r>
              <a:rPr lang="vi-VN" sz="2000">
                <a:latin typeface="Arial"/>
                <a:ea typeface="Verdana"/>
                <a:cs typeface="Arial"/>
              </a:rPr>
              <a:t> là 7.</a:t>
            </a:r>
          </a:p>
          <a:p>
            <a:endParaRPr lang="vi-VN" sz="2000">
              <a:latin typeface="Arial"/>
              <a:ea typeface="Verdana"/>
              <a:cs typeface="Arial"/>
            </a:endParaRPr>
          </a:p>
        </p:txBody>
      </p:sp>
    </p:spTree>
    <p:extLst>
      <p:ext uri="{BB962C8B-B14F-4D97-AF65-F5344CB8AC3E}">
        <p14:creationId xmlns:p14="http://schemas.microsoft.com/office/powerpoint/2010/main" val="27466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êu đề 1">
            <a:extLst>
              <a:ext uri="{FF2B5EF4-FFF2-40B4-BE49-F238E27FC236}">
                <a16:creationId xmlns:a16="http://schemas.microsoft.com/office/drawing/2014/main" id="{D6CCC58C-6CDE-2783-5ED9-B905EE9BF88C}"/>
              </a:ext>
            </a:extLst>
          </p:cNvPr>
          <p:cNvSpPr>
            <a:spLocks noGrp="1"/>
          </p:cNvSpPr>
          <p:nvPr>
            <p:ph type="title"/>
          </p:nvPr>
        </p:nvSpPr>
        <p:spPr>
          <a:xfrm>
            <a:off x="838201" y="3998018"/>
            <a:ext cx="3981854" cy="2216513"/>
          </a:xfrm>
        </p:spPr>
        <p:txBody>
          <a:bodyPr>
            <a:normAutofit/>
          </a:bodyPr>
          <a:lstStyle/>
          <a:p>
            <a:r>
              <a:rPr lang="vi-VN">
                <a:latin typeface="Times New Roman"/>
                <a:cs typeface="Times New Roman" panose="02020603050405020304" pitchFamily="18" charset="0"/>
              </a:rPr>
              <a:t>III. Kết quả thử nghiệm và phân tích.</a:t>
            </a:r>
          </a:p>
        </p:txBody>
      </p:sp>
      <p:sp>
        <p:nvSpPr>
          <p:cNvPr id="22" name="Arc 2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Hình ảnh 4" descr="Ảnh có chứa bàn&#10;&#10;Mô tả được tự động tạo">
            <a:extLst>
              <a:ext uri="{FF2B5EF4-FFF2-40B4-BE49-F238E27FC236}">
                <a16:creationId xmlns:a16="http://schemas.microsoft.com/office/drawing/2014/main" id="{BFD6591C-29D9-81F8-E4F4-1E961A28AB43}"/>
              </a:ext>
            </a:extLst>
          </p:cNvPr>
          <p:cNvPicPr>
            <a:picLocks noChangeAspect="1"/>
          </p:cNvPicPr>
          <p:nvPr/>
        </p:nvPicPr>
        <p:blipFill>
          <a:blip r:embed="rId2"/>
          <a:stretch>
            <a:fillRect/>
          </a:stretch>
        </p:blipFill>
        <p:spPr>
          <a:xfrm>
            <a:off x="659914" y="932941"/>
            <a:ext cx="10872172" cy="250059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hỗ dành sẵn cho Nội dung 2">
            <a:extLst>
              <a:ext uri="{FF2B5EF4-FFF2-40B4-BE49-F238E27FC236}">
                <a16:creationId xmlns:a16="http://schemas.microsoft.com/office/drawing/2014/main" id="{7383C584-8AB1-3690-6815-F50250C44DD2}"/>
              </a:ext>
            </a:extLst>
          </p:cNvPr>
          <p:cNvSpPr>
            <a:spLocks noGrp="1"/>
          </p:cNvSpPr>
          <p:nvPr>
            <p:ph idx="1"/>
          </p:nvPr>
        </p:nvSpPr>
        <p:spPr>
          <a:xfrm>
            <a:off x="4970835" y="3998019"/>
            <a:ext cx="6382966" cy="2216512"/>
          </a:xfrm>
        </p:spPr>
        <p:txBody>
          <a:bodyPr vert="horz" lIns="91440" tIns="45720" rIns="91440" bIns="45720" rtlCol="0" anchor="t">
            <a:normAutofit/>
          </a:bodyPr>
          <a:lstStyle/>
          <a:p>
            <a:r>
              <a:rPr lang="vi-VN" sz="2200">
                <a:latin typeface="Arial"/>
                <a:ea typeface="+mn-lt"/>
                <a:cs typeface="Arial"/>
              </a:rPr>
              <a:t>Kiến trúc B: nhắm vào việc kiểm tra tính hiệu quả của việc kết hợp nhiều </a:t>
            </a:r>
            <a:r>
              <a:rPr lang="vi-VN" sz="2200" err="1">
                <a:latin typeface="Arial"/>
                <a:ea typeface="+mn-lt"/>
                <a:cs typeface="Arial"/>
              </a:rPr>
              <a:t>convolution</a:t>
            </a:r>
            <a:r>
              <a:rPr lang="vi-VN" sz="2200">
                <a:latin typeface="Arial"/>
                <a:ea typeface="+mn-lt"/>
                <a:cs typeface="Arial"/>
              </a:rPr>
              <a:t> </a:t>
            </a:r>
            <a:r>
              <a:rPr lang="vi-VN" sz="2200" err="1">
                <a:latin typeface="Arial"/>
                <a:ea typeface="+mn-lt"/>
                <a:cs typeface="Arial"/>
              </a:rPr>
              <a:t>size</a:t>
            </a:r>
            <a:r>
              <a:rPr lang="vi-VN" sz="2200">
                <a:latin typeface="Arial"/>
                <a:ea typeface="+mn-lt"/>
                <a:cs typeface="Arial"/>
              </a:rPr>
              <a:t>.</a:t>
            </a:r>
          </a:p>
          <a:p>
            <a:endParaRPr lang="vi-VN" sz="2200">
              <a:latin typeface="Arial"/>
              <a:ea typeface="+mn-lt"/>
              <a:cs typeface="Arial"/>
            </a:endParaRPr>
          </a:p>
          <a:p>
            <a:r>
              <a:rPr lang="vi-VN" sz="2200">
                <a:latin typeface="Times New Roman"/>
                <a:ea typeface="+mn-lt"/>
                <a:cs typeface="Times New Roman"/>
              </a:rPr>
              <a:t>(K1, K2, K3, K4) = (4, 5, 6, 7) được sử dụng trong kiến trúc B thì thu được kết quả tốt nhất.</a:t>
            </a:r>
            <a:endParaRPr lang="vi-VN" sz="2200">
              <a:latin typeface="Arial"/>
              <a:ea typeface="+mn-lt"/>
              <a:cs typeface="Arial"/>
            </a:endParaRPr>
          </a:p>
        </p:txBody>
      </p:sp>
    </p:spTree>
    <p:extLst>
      <p:ext uri="{BB962C8B-B14F-4D97-AF65-F5344CB8AC3E}">
        <p14:creationId xmlns:p14="http://schemas.microsoft.com/office/powerpoint/2010/main" val="114738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E0CF6CF-6F00-7B48-2A25-29CFE88391AA}"/>
              </a:ext>
            </a:extLst>
          </p:cNvPr>
          <p:cNvSpPr>
            <a:spLocks noGrp="1"/>
          </p:cNvSpPr>
          <p:nvPr>
            <p:ph type="title"/>
          </p:nvPr>
        </p:nvSpPr>
        <p:spPr>
          <a:xfrm>
            <a:off x="1043631" y="809898"/>
            <a:ext cx="9942716" cy="1554480"/>
          </a:xfrm>
        </p:spPr>
        <p:txBody>
          <a:bodyPr anchor="ctr">
            <a:normAutofit/>
          </a:bodyPr>
          <a:lstStyle/>
          <a:p>
            <a:r>
              <a:rPr lang="vi-VN" sz="4800">
                <a:latin typeface="Times New Roman"/>
                <a:cs typeface="Times New Roman"/>
              </a:rPr>
              <a:t>MEMBERS</a:t>
            </a:r>
          </a:p>
        </p:txBody>
      </p:sp>
      <p:sp>
        <p:nvSpPr>
          <p:cNvPr id="3" name="Chỗ dành sẵn cho Nội dung 2">
            <a:extLst>
              <a:ext uri="{FF2B5EF4-FFF2-40B4-BE49-F238E27FC236}">
                <a16:creationId xmlns:a16="http://schemas.microsoft.com/office/drawing/2014/main" id="{A2B436FE-1CBC-4250-A381-D23B3E79692F}"/>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vi-VN" sz="2400" i="1">
                <a:latin typeface="Arial"/>
                <a:cs typeface="Arial"/>
              </a:rPr>
              <a:t>Đỗ Quang Thắng - 20521893</a:t>
            </a:r>
          </a:p>
          <a:p>
            <a:r>
              <a:rPr lang="vi-VN" sz="2400" i="1">
                <a:latin typeface="Arial"/>
                <a:cs typeface="Arial"/>
              </a:rPr>
              <a:t>Nguyễn Đoàn Thiên Cung - 20521146</a:t>
            </a:r>
          </a:p>
          <a:p>
            <a:r>
              <a:rPr lang="vi-VN" sz="2400" i="1">
                <a:latin typeface="Arial"/>
                <a:cs typeface="Arial"/>
              </a:rPr>
              <a:t>Vũ Trọng Nghĩa - 20520651</a:t>
            </a:r>
          </a:p>
          <a:p>
            <a:r>
              <a:rPr lang="vi-VN" sz="2400" i="1">
                <a:latin typeface="Arial"/>
                <a:cs typeface="Arial"/>
              </a:rPr>
              <a:t>Trần Minh Đạt - 20521178</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970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A56DBC5-0200-6F40-C9FF-93BC0BF321EB}"/>
              </a:ext>
            </a:extLst>
          </p:cNvPr>
          <p:cNvSpPr>
            <a:spLocks noGrp="1"/>
          </p:cNvSpPr>
          <p:nvPr>
            <p:ph type="title"/>
          </p:nvPr>
        </p:nvSpPr>
        <p:spPr>
          <a:xfrm>
            <a:off x="804672" y="338328"/>
            <a:ext cx="5011473" cy="1773936"/>
          </a:xfrm>
        </p:spPr>
        <p:txBody>
          <a:bodyPr>
            <a:normAutofit/>
          </a:bodyPr>
          <a:lstStyle/>
          <a:p>
            <a:r>
              <a:rPr lang="vi-VN" sz="3600">
                <a:solidFill>
                  <a:schemeClr val="tx2"/>
                </a:solidFill>
                <a:latin typeface="Times New Roman"/>
                <a:cs typeface="Times New Roman" panose="02020603050405020304" pitchFamily="18" charset="0"/>
              </a:rPr>
              <a:t>III. Kết quả thử nghiệm và phân tích.</a:t>
            </a:r>
            <a:endParaRPr lang="vi-VN" sz="3600">
              <a:solidFill>
                <a:schemeClr val="tx2"/>
              </a:solidFill>
            </a:endParaRPr>
          </a:p>
        </p:txBody>
      </p:sp>
      <p:grpSp>
        <p:nvGrpSpPr>
          <p:cNvPr id="34" name="Group 33">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35" name="Freeform: Shape 34">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hỗ dành sẵn cho Nội dung 2">
            <a:extLst>
              <a:ext uri="{FF2B5EF4-FFF2-40B4-BE49-F238E27FC236}">
                <a16:creationId xmlns:a16="http://schemas.microsoft.com/office/drawing/2014/main" id="{A90A6E94-0E84-6659-CB1F-6D0DFFA84359}"/>
              </a:ext>
            </a:extLst>
          </p:cNvPr>
          <p:cNvSpPr>
            <a:spLocks noGrp="1"/>
          </p:cNvSpPr>
          <p:nvPr>
            <p:ph idx="1"/>
          </p:nvPr>
        </p:nvSpPr>
        <p:spPr>
          <a:xfrm>
            <a:off x="6355641" y="338328"/>
            <a:ext cx="5029200" cy="1773936"/>
          </a:xfrm>
        </p:spPr>
        <p:txBody>
          <a:bodyPr vert="horz" lIns="91440" tIns="45720" rIns="91440" bIns="45720" rtlCol="0" anchor="ctr">
            <a:normAutofit/>
          </a:bodyPr>
          <a:lstStyle/>
          <a:p>
            <a:r>
              <a:rPr lang="vi-VN" sz="1800" dirty="0">
                <a:solidFill>
                  <a:schemeClr val="tx2"/>
                </a:solidFill>
                <a:latin typeface="Arial"/>
                <a:cs typeface="Arial"/>
              </a:rPr>
              <a:t>Dựa theo bài báo thì thời gian thực thi lần lượt của kiến trúc A và B là: 2.35ms và 3.40ms. Thí nghiệm được chạy trên một GPU (</a:t>
            </a:r>
            <a:r>
              <a:rPr lang="vi-VN" sz="1800" dirty="0" err="1">
                <a:solidFill>
                  <a:schemeClr val="tx2"/>
                </a:solidFill>
                <a:latin typeface="Arial"/>
                <a:cs typeface="Arial"/>
              </a:rPr>
              <a:t>Titan</a:t>
            </a:r>
            <a:r>
              <a:rPr lang="vi-VN" sz="1800" dirty="0">
                <a:solidFill>
                  <a:schemeClr val="tx2"/>
                </a:solidFill>
                <a:latin typeface="Arial"/>
                <a:cs typeface="Arial"/>
              </a:rPr>
              <a:t> X </a:t>
            </a:r>
            <a:r>
              <a:rPr lang="vi-VN" sz="1800" dirty="0" err="1">
                <a:solidFill>
                  <a:schemeClr val="tx2"/>
                </a:solidFill>
                <a:latin typeface="Arial"/>
                <a:cs typeface="Arial"/>
              </a:rPr>
              <a:t>pascal</a:t>
            </a:r>
            <a:r>
              <a:rPr lang="vi-VN" sz="1800" dirty="0">
                <a:solidFill>
                  <a:schemeClr val="tx2"/>
                </a:solidFill>
                <a:latin typeface="Arial"/>
                <a:cs typeface="Arial"/>
              </a:rPr>
              <a:t>)</a:t>
            </a:r>
          </a:p>
          <a:p>
            <a:endParaRPr lang="vi-VN" sz="1800">
              <a:solidFill>
                <a:schemeClr val="tx2"/>
              </a:solidFill>
              <a:latin typeface="Arial"/>
              <a:cs typeface="Arial"/>
            </a:endParaRPr>
          </a:p>
        </p:txBody>
      </p:sp>
      <p:pic>
        <p:nvPicPr>
          <p:cNvPr id="6" name="Hình ảnh 6" descr="Ảnh có chứa bàn&#10;&#10;Mô tả được tự động tạo">
            <a:extLst>
              <a:ext uri="{FF2B5EF4-FFF2-40B4-BE49-F238E27FC236}">
                <a16:creationId xmlns:a16="http://schemas.microsoft.com/office/drawing/2014/main" id="{19A8B7F2-9EF2-289F-5A20-F29EC146EEDC}"/>
              </a:ext>
            </a:extLst>
          </p:cNvPr>
          <p:cNvPicPr>
            <a:picLocks noChangeAspect="1"/>
          </p:cNvPicPr>
          <p:nvPr/>
        </p:nvPicPr>
        <p:blipFill>
          <a:blip r:embed="rId2"/>
          <a:stretch>
            <a:fillRect/>
          </a:stretch>
        </p:blipFill>
        <p:spPr>
          <a:xfrm>
            <a:off x="669999" y="4024864"/>
            <a:ext cx="5166360" cy="1374144"/>
          </a:xfrm>
          <a:prstGeom prst="rect">
            <a:avLst/>
          </a:prstGeom>
        </p:spPr>
      </p:pic>
      <p:pic>
        <p:nvPicPr>
          <p:cNvPr id="5" name="Hình ảnh 4" descr="Ảnh có chứa văn bản&#10;&#10;Mô tả được tự động tạo">
            <a:extLst>
              <a:ext uri="{FF2B5EF4-FFF2-40B4-BE49-F238E27FC236}">
                <a16:creationId xmlns:a16="http://schemas.microsoft.com/office/drawing/2014/main" id="{5860E089-121C-A958-3E24-1B2834FCE140}"/>
              </a:ext>
            </a:extLst>
          </p:cNvPr>
          <p:cNvPicPr>
            <a:picLocks noChangeAspect="1"/>
          </p:cNvPicPr>
          <p:nvPr/>
        </p:nvPicPr>
        <p:blipFill rotWithShape="1">
          <a:blip r:embed="rId3"/>
          <a:srcRect r="60571"/>
          <a:stretch/>
        </p:blipFill>
        <p:spPr>
          <a:xfrm>
            <a:off x="6355641" y="3925759"/>
            <a:ext cx="5166360" cy="1572354"/>
          </a:xfrm>
          <a:prstGeom prst="rect">
            <a:avLst/>
          </a:prstGeom>
        </p:spPr>
      </p:pic>
    </p:spTree>
    <p:extLst>
      <p:ext uri="{BB962C8B-B14F-4D97-AF65-F5344CB8AC3E}">
        <p14:creationId xmlns:p14="http://schemas.microsoft.com/office/powerpoint/2010/main" val="2494777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85CCF2E-A404-6B6A-C48F-8796559418C4}"/>
              </a:ext>
            </a:extLst>
          </p:cNvPr>
          <p:cNvSpPr>
            <a:spLocks noGrp="1"/>
          </p:cNvSpPr>
          <p:nvPr>
            <p:ph type="title"/>
          </p:nvPr>
        </p:nvSpPr>
        <p:spPr>
          <a:xfrm>
            <a:off x="1043631" y="809898"/>
            <a:ext cx="9942716" cy="1554480"/>
          </a:xfrm>
        </p:spPr>
        <p:txBody>
          <a:bodyPr anchor="ctr">
            <a:normAutofit/>
          </a:bodyPr>
          <a:lstStyle/>
          <a:p>
            <a:r>
              <a:rPr lang="vi-VN" sz="4800">
                <a:latin typeface="Times New Roman"/>
                <a:cs typeface="Times New Roman"/>
              </a:rPr>
              <a:t>III. Kết quả thử nghiệm và phân tích.</a:t>
            </a:r>
          </a:p>
        </p:txBody>
      </p:sp>
      <p:cxnSp>
        <p:nvCxnSpPr>
          <p:cNvPr id="33" name="Straight Connector 3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0" name="Chỗ dành sẵn cho Nội dung 2">
            <a:extLst>
              <a:ext uri="{FF2B5EF4-FFF2-40B4-BE49-F238E27FC236}">
                <a16:creationId xmlns:a16="http://schemas.microsoft.com/office/drawing/2014/main" id="{8FBDBE25-B032-1CF5-2418-31D01147B9F2}"/>
              </a:ext>
            </a:extLst>
          </p:cNvPr>
          <p:cNvGraphicFramePr>
            <a:graphicFrameLocks noGrp="1"/>
          </p:cNvGraphicFramePr>
          <p:nvPr>
            <p:ph idx="1"/>
            <p:extLst>
              <p:ext uri="{D42A27DB-BD31-4B8C-83A1-F6EECF244321}">
                <p14:modId xmlns:p14="http://schemas.microsoft.com/office/powerpoint/2010/main" val="300573231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2043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88613E5-83A0-CBF2-0974-B7ED8120F814}"/>
              </a:ext>
            </a:extLst>
          </p:cNvPr>
          <p:cNvSpPr>
            <a:spLocks noGrp="1"/>
          </p:cNvSpPr>
          <p:nvPr>
            <p:ph type="title"/>
          </p:nvPr>
        </p:nvSpPr>
        <p:spPr>
          <a:xfrm>
            <a:off x="1043631" y="809898"/>
            <a:ext cx="10173010" cy="1554480"/>
          </a:xfrm>
        </p:spPr>
        <p:txBody>
          <a:bodyPr anchor="ctr">
            <a:normAutofit/>
          </a:bodyPr>
          <a:lstStyle/>
          <a:p>
            <a:r>
              <a:rPr lang="vi-VN" sz="4800">
                <a:latin typeface="Times New Roman"/>
                <a:cs typeface="Times New Roman"/>
              </a:rPr>
              <a:t>Phương hướng cải tiến</a:t>
            </a:r>
            <a:endParaRPr lang="vi-VN" sz="4800"/>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hỗ dành sẵn cho Nội dung 2">
            <a:extLst>
              <a:ext uri="{FF2B5EF4-FFF2-40B4-BE49-F238E27FC236}">
                <a16:creationId xmlns:a16="http://schemas.microsoft.com/office/drawing/2014/main" id="{9D409974-CD75-34F9-0BAF-F15DCDE8EF17}"/>
              </a:ext>
            </a:extLst>
          </p:cNvPr>
          <p:cNvGraphicFramePr>
            <a:graphicFrameLocks noGrp="1"/>
          </p:cNvGraphicFramePr>
          <p:nvPr>
            <p:ph idx="1"/>
            <p:extLst>
              <p:ext uri="{D42A27DB-BD31-4B8C-83A1-F6EECF244321}">
                <p14:modId xmlns:p14="http://schemas.microsoft.com/office/powerpoint/2010/main" val="308812884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687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9" name="Rectangle 18">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ộp Văn bản 1">
            <a:extLst>
              <a:ext uri="{FF2B5EF4-FFF2-40B4-BE49-F238E27FC236}">
                <a16:creationId xmlns:a16="http://schemas.microsoft.com/office/drawing/2014/main" id="{2C0E0A7A-E08C-3636-536A-86DAFEF9C6EA}"/>
              </a:ext>
            </a:extLst>
          </p:cNvPr>
          <p:cNvSpPr txBox="1"/>
          <p:nvPr/>
        </p:nvSpPr>
        <p:spPr>
          <a:xfrm>
            <a:off x="793660" y="2599509"/>
            <a:ext cx="10143668" cy="343553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Aft>
                <a:spcPts val="600"/>
              </a:spcAft>
            </a:pPr>
            <a:r>
              <a:rPr lang="en-US" sz="4000" b="1"/>
              <a:t>Reference :</a:t>
            </a:r>
            <a:endParaRPr lang="vi-VN" sz="4000" b="1">
              <a:cs typeface="Arial" panose="020B0604020202020204" pitchFamily="34" charset="0"/>
            </a:endParaRPr>
          </a:p>
          <a:p>
            <a:pPr indent="-228600">
              <a:lnSpc>
                <a:spcPct val="90000"/>
              </a:lnSpc>
              <a:spcAft>
                <a:spcPts val="600"/>
              </a:spcAft>
              <a:buFont typeface="Arial" panose="020B0604020202020204" pitchFamily="34" charset="0"/>
              <a:buChar char="•"/>
            </a:pPr>
            <a:endParaRPr lang="en-US" sz="2400"/>
          </a:p>
          <a:p>
            <a:pPr>
              <a:lnSpc>
                <a:spcPct val="90000"/>
              </a:lnSpc>
              <a:spcAft>
                <a:spcPts val="600"/>
              </a:spcAft>
            </a:pPr>
            <a:r>
              <a:rPr lang="en-US" sz="2400"/>
              <a:t>Ito, M., &amp; </a:t>
            </a:r>
            <a:r>
              <a:rPr lang="en-US" sz="2400" err="1"/>
              <a:t>Iyatomi</a:t>
            </a:r>
            <a:r>
              <a:rPr lang="en-US" sz="2400"/>
              <a:t>, H. (2018, March). Web application firewall using character-level convolutional neural network. In </a:t>
            </a:r>
            <a:r>
              <a:rPr lang="en-US" sz="2400" i="1"/>
              <a:t>2018 IEEE 14th International Colloquium on Signal Processing &amp; Its Applications (CSPA)</a:t>
            </a:r>
            <a:r>
              <a:rPr lang="en-US" sz="2400"/>
              <a:t> (pp. 103-106). IEEE.</a:t>
            </a:r>
            <a:endParaRPr lang="en-US" sz="2400">
              <a:cs typeface="Calibri" panose="020F0502020204030204"/>
            </a:endParaRPr>
          </a:p>
        </p:txBody>
      </p:sp>
    </p:spTree>
    <p:extLst>
      <p:ext uri="{BB962C8B-B14F-4D97-AF65-F5344CB8AC3E}">
        <p14:creationId xmlns:p14="http://schemas.microsoft.com/office/powerpoint/2010/main" val="258249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AC2A558-482F-7547-24A1-E37EECCBF23A}"/>
              </a:ext>
            </a:extLst>
          </p:cNvPr>
          <p:cNvSpPr>
            <a:spLocks noGrp="1"/>
          </p:cNvSpPr>
          <p:nvPr>
            <p:ph type="title"/>
          </p:nvPr>
        </p:nvSpPr>
        <p:spPr>
          <a:xfrm>
            <a:off x="1075767" y="1188637"/>
            <a:ext cx="2988234" cy="4480726"/>
          </a:xfrm>
        </p:spPr>
        <p:txBody>
          <a:bodyPr>
            <a:normAutofit/>
          </a:bodyPr>
          <a:lstStyle/>
          <a:p>
            <a:pPr algn="r"/>
            <a:r>
              <a:rPr lang="vi-VN" sz="6600">
                <a:latin typeface="Times New Roman"/>
                <a:cs typeface="Times New Roman"/>
              </a:rPr>
              <a:t>NỘI DUNG</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hỗ dành sẵn cho Nội dung 2">
            <a:extLst>
              <a:ext uri="{FF2B5EF4-FFF2-40B4-BE49-F238E27FC236}">
                <a16:creationId xmlns:a16="http://schemas.microsoft.com/office/drawing/2014/main" id="{F11674C5-61B5-8FCC-2D1E-B1C418FD468C}"/>
              </a:ext>
            </a:extLst>
          </p:cNvPr>
          <p:cNvSpPr>
            <a:spLocks noGrp="1"/>
          </p:cNvSpPr>
          <p:nvPr>
            <p:ph idx="1"/>
          </p:nvPr>
        </p:nvSpPr>
        <p:spPr>
          <a:xfrm>
            <a:off x="5255260" y="1648870"/>
            <a:ext cx="4702848" cy="3560260"/>
          </a:xfrm>
        </p:spPr>
        <p:txBody>
          <a:bodyPr vert="horz" lIns="91440" tIns="45720" rIns="91440" bIns="45720" rtlCol="0" anchor="ctr">
            <a:normAutofit/>
          </a:bodyPr>
          <a:lstStyle/>
          <a:p>
            <a:pPr marL="514350" indent="-514350">
              <a:buAutoNum type="arabicPeriod"/>
            </a:pPr>
            <a:r>
              <a:rPr lang="vi-VN" sz="2400">
                <a:latin typeface="Arial"/>
                <a:cs typeface="Arial"/>
              </a:rPr>
              <a:t>INTRODUCTION</a:t>
            </a:r>
            <a:endParaRPr lang="vi-VN" sz="2400">
              <a:latin typeface="Arial"/>
              <a:cs typeface="Arial" panose="020B0604020202020204" pitchFamily="34" charset="0"/>
            </a:endParaRPr>
          </a:p>
          <a:p>
            <a:pPr marL="514350" indent="-514350">
              <a:buAutoNum type="arabicPeriod"/>
            </a:pPr>
            <a:r>
              <a:rPr lang="vi-VN" sz="2400">
                <a:latin typeface="Arial"/>
                <a:cs typeface="Arial"/>
              </a:rPr>
              <a:t>METHOD</a:t>
            </a:r>
            <a:endParaRPr lang="vi-VN" sz="2400">
              <a:latin typeface="Arial"/>
              <a:cs typeface="Arial" panose="020B0604020202020204" pitchFamily="34" charset="0"/>
            </a:endParaRPr>
          </a:p>
          <a:p>
            <a:pPr marL="514350" indent="-514350">
              <a:buAutoNum type="arabicPeriod"/>
            </a:pPr>
            <a:r>
              <a:rPr lang="vi-VN" sz="2400">
                <a:latin typeface="Arial"/>
                <a:cs typeface="Arial"/>
              </a:rPr>
              <a:t>EXPERIMENTAL RESULT AND ANALYSIS</a:t>
            </a:r>
          </a:p>
          <a:p>
            <a:pPr marL="514350" indent="-514350">
              <a:buAutoNum type="arabicPeriod"/>
            </a:pPr>
            <a:r>
              <a:rPr lang="vi-VN" sz="2400">
                <a:latin typeface="Arial"/>
                <a:cs typeface="Arial"/>
              </a:rPr>
              <a:t>CONCLUSION</a:t>
            </a:r>
          </a:p>
        </p:txBody>
      </p:sp>
    </p:spTree>
    <p:extLst>
      <p:ext uri="{BB962C8B-B14F-4D97-AF65-F5344CB8AC3E}">
        <p14:creationId xmlns:p14="http://schemas.microsoft.com/office/powerpoint/2010/main" val="281324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B65C6F52-4B61-A5CD-498F-5CA684B06D39}"/>
              </a:ext>
            </a:extLst>
          </p:cNvPr>
          <p:cNvSpPr>
            <a:spLocks noGrp="1"/>
          </p:cNvSpPr>
          <p:nvPr>
            <p:ph type="title"/>
          </p:nvPr>
        </p:nvSpPr>
        <p:spPr>
          <a:xfrm>
            <a:off x="1371599" y="294538"/>
            <a:ext cx="9895951" cy="1033669"/>
          </a:xfrm>
        </p:spPr>
        <p:txBody>
          <a:bodyPr>
            <a:normAutofit/>
          </a:bodyPr>
          <a:lstStyle/>
          <a:p>
            <a:r>
              <a:rPr lang="vi-VN" sz="4000">
                <a:solidFill>
                  <a:srgbClr val="FFFFFF"/>
                </a:solidFill>
                <a:latin typeface="Times New Roman"/>
                <a:cs typeface="Times New Roman"/>
              </a:rPr>
              <a:t>Introduction</a:t>
            </a:r>
            <a:endParaRPr lang="vi-VN" sz="4000">
              <a:solidFill>
                <a:srgbClr val="FFFFFF"/>
              </a:solidFill>
            </a:endParaRPr>
          </a:p>
        </p:txBody>
      </p:sp>
      <p:sp>
        <p:nvSpPr>
          <p:cNvPr id="3" name="Chỗ dành sẵn cho Nội dung 2">
            <a:extLst>
              <a:ext uri="{FF2B5EF4-FFF2-40B4-BE49-F238E27FC236}">
                <a16:creationId xmlns:a16="http://schemas.microsoft.com/office/drawing/2014/main" id="{6140ABEB-7BFA-CAFD-10E4-3D9A45A0BE88}"/>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vi-VN" sz="2000" dirty="0" err="1">
                <a:latin typeface="Arial"/>
                <a:ea typeface="+mn-lt"/>
                <a:cs typeface="Arial"/>
              </a:rPr>
              <a:t>Firewall</a:t>
            </a:r>
            <a:r>
              <a:rPr lang="vi-VN" sz="2000" dirty="0">
                <a:latin typeface="Arial"/>
                <a:ea typeface="+mn-lt"/>
                <a:cs typeface="Arial"/>
              </a:rPr>
              <a:t> thông thường chặn các gói tin độc hại chỉ lên đến tầng vận chuyển trong mô hình TCP/IP, trong khi đó, </a:t>
            </a:r>
            <a:r>
              <a:rPr lang="vi-VN" sz="2000" dirty="0" err="1">
                <a:latin typeface="Arial"/>
                <a:ea typeface="+mn-lt"/>
                <a:cs typeface="Arial"/>
              </a:rPr>
              <a:t>web</a:t>
            </a:r>
            <a:r>
              <a:rPr lang="vi-VN" sz="2000" dirty="0">
                <a:latin typeface="Arial"/>
                <a:ea typeface="+mn-lt"/>
                <a:cs typeface="Arial"/>
              </a:rPr>
              <a:t> </a:t>
            </a:r>
            <a:r>
              <a:rPr lang="vi-VN" sz="2000" dirty="0" err="1">
                <a:latin typeface="Arial"/>
                <a:ea typeface="+mn-lt"/>
                <a:cs typeface="Arial"/>
              </a:rPr>
              <a:t>application</a:t>
            </a:r>
            <a:r>
              <a:rPr lang="vi-VN" sz="2000" dirty="0">
                <a:latin typeface="Arial"/>
                <a:ea typeface="+mn-lt"/>
                <a:cs typeface="Arial"/>
              </a:rPr>
              <a:t> </a:t>
            </a:r>
            <a:r>
              <a:rPr lang="vi-VN" sz="2000" dirty="0" err="1">
                <a:latin typeface="Arial"/>
                <a:ea typeface="+mn-lt"/>
                <a:cs typeface="Arial"/>
              </a:rPr>
              <a:t>firewall</a:t>
            </a:r>
            <a:r>
              <a:rPr lang="vi-VN" sz="2000" dirty="0">
                <a:latin typeface="Arial"/>
                <a:ea typeface="+mn-lt"/>
                <a:cs typeface="Arial"/>
              </a:rPr>
              <a:t> (WAF) chặn các gói tin độc hại ở tầng ứng dụng.</a:t>
            </a:r>
            <a:endParaRPr lang="vi-VN" sz="2000" dirty="0">
              <a:latin typeface="Arial"/>
              <a:cs typeface="Arial"/>
            </a:endParaRPr>
          </a:p>
          <a:p>
            <a:r>
              <a:rPr lang="vi-VN" sz="2000" dirty="0">
                <a:latin typeface="Arial"/>
                <a:ea typeface="+mn-lt"/>
                <a:cs typeface="Arial"/>
              </a:rPr>
              <a:t>WAF có khả năng xử lý các cuộc tấn công ở </a:t>
            </a:r>
            <a:r>
              <a:rPr lang="vi-VN" sz="2000" dirty="0" err="1">
                <a:latin typeface="Arial"/>
                <a:ea typeface="+mn-lt"/>
                <a:cs typeface="Arial"/>
              </a:rPr>
              <a:t>Application</a:t>
            </a:r>
            <a:r>
              <a:rPr lang="vi-VN" sz="2000" dirty="0">
                <a:latin typeface="Arial"/>
                <a:ea typeface="+mn-lt"/>
                <a:cs typeface="Arial"/>
              </a:rPr>
              <a:t> </a:t>
            </a:r>
            <a:r>
              <a:rPr lang="vi-VN" sz="2000" dirty="0" err="1">
                <a:latin typeface="Arial"/>
                <a:ea typeface="+mn-lt"/>
                <a:cs typeface="Arial"/>
              </a:rPr>
              <a:t>Layer</a:t>
            </a:r>
            <a:r>
              <a:rPr lang="vi-VN" sz="2000" dirty="0">
                <a:latin typeface="Arial"/>
                <a:ea typeface="+mn-lt"/>
                <a:cs typeface="Arial"/>
              </a:rPr>
              <a:t> mà </a:t>
            </a:r>
            <a:r>
              <a:rPr lang="vi-VN" sz="2000" dirty="0" err="1">
                <a:latin typeface="Arial"/>
                <a:ea typeface="+mn-lt"/>
                <a:cs typeface="Arial"/>
              </a:rPr>
              <a:t>firewall</a:t>
            </a:r>
            <a:r>
              <a:rPr lang="vi-VN" sz="2000" dirty="0">
                <a:latin typeface="Arial"/>
                <a:ea typeface="+mn-lt"/>
                <a:cs typeface="Arial"/>
              </a:rPr>
              <a:t> thông thường không thể làm được.</a:t>
            </a:r>
            <a:endParaRPr lang="vi-VN" sz="2000" dirty="0">
              <a:latin typeface="Arial"/>
              <a:cs typeface="Arial"/>
            </a:endParaRPr>
          </a:p>
          <a:p>
            <a:r>
              <a:rPr lang="vi-VN" sz="2000" dirty="0">
                <a:latin typeface="Arial"/>
                <a:ea typeface="+mn-lt"/>
                <a:cs typeface="Arial"/>
              </a:rPr>
              <a:t>WAF thường sử dụng chiến lược phát hiện dựa trên </a:t>
            </a:r>
            <a:r>
              <a:rPr lang="vi-VN" sz="2000" dirty="0" err="1">
                <a:latin typeface="Arial"/>
                <a:ea typeface="+mn-lt"/>
                <a:cs typeface="Arial"/>
              </a:rPr>
              <a:t>blacklist</a:t>
            </a:r>
            <a:r>
              <a:rPr lang="vi-VN" sz="2000" dirty="0">
                <a:latin typeface="Arial"/>
                <a:ea typeface="+mn-lt"/>
                <a:cs typeface="Arial"/>
              </a:rPr>
              <a:t> và </a:t>
            </a:r>
            <a:r>
              <a:rPr lang="vi-VN" sz="2000" dirty="0" err="1">
                <a:latin typeface="Arial"/>
                <a:ea typeface="+mn-lt"/>
                <a:cs typeface="Arial"/>
              </a:rPr>
              <a:t>whitelist</a:t>
            </a:r>
            <a:r>
              <a:rPr lang="vi-VN" sz="2000" dirty="0">
                <a:latin typeface="Arial"/>
                <a:ea typeface="+mn-lt"/>
                <a:cs typeface="Arial"/>
              </a:rPr>
              <a:t>.</a:t>
            </a:r>
            <a:endParaRPr lang="vi-VN" sz="2000" dirty="0">
              <a:latin typeface="Arial"/>
              <a:cs typeface="Arial"/>
            </a:endParaRPr>
          </a:p>
          <a:p>
            <a:r>
              <a:rPr lang="vi-VN" sz="2000" dirty="0">
                <a:latin typeface="Arial"/>
                <a:ea typeface="+mn-lt"/>
                <a:cs typeface="Arial"/>
              </a:rPr>
              <a:t> </a:t>
            </a:r>
            <a:r>
              <a:rPr lang="vi-VN" sz="2000" dirty="0" err="1">
                <a:latin typeface="Arial"/>
                <a:ea typeface="+mn-lt"/>
                <a:cs typeface="Arial"/>
              </a:rPr>
              <a:t>Blacklist</a:t>
            </a:r>
            <a:r>
              <a:rPr lang="vi-VN" sz="2000" dirty="0">
                <a:latin typeface="Arial"/>
                <a:ea typeface="+mn-lt"/>
                <a:cs typeface="Arial"/>
              </a:rPr>
              <a:t> là chặn các gói tin độc hại dựa trên các chữ ký được định nghĩa trước đó.</a:t>
            </a:r>
          </a:p>
          <a:p>
            <a:r>
              <a:rPr lang="vi-VN" sz="2000" dirty="0">
                <a:latin typeface="Arial"/>
                <a:ea typeface="+mn-lt"/>
                <a:cs typeface="Arial"/>
              </a:rPr>
              <a:t> </a:t>
            </a:r>
            <a:r>
              <a:rPr lang="vi-VN" sz="2000" dirty="0" err="1">
                <a:latin typeface="Arial"/>
                <a:ea typeface="+mn-lt"/>
                <a:cs typeface="Arial"/>
              </a:rPr>
              <a:t>Whitelist</a:t>
            </a:r>
            <a:r>
              <a:rPr lang="vi-VN" sz="2000" dirty="0">
                <a:latin typeface="Arial"/>
                <a:ea typeface="+mn-lt"/>
                <a:cs typeface="Arial"/>
              </a:rPr>
              <a:t> chỉ cho phép truy cập với các mẫu lưu lượng bình thường.</a:t>
            </a:r>
            <a:endParaRPr lang="vi-VN" sz="2000" dirty="0">
              <a:latin typeface="Arial"/>
              <a:cs typeface="Arial"/>
            </a:endParaRPr>
          </a:p>
          <a:p>
            <a:pPr marL="0" indent="0">
              <a:buNone/>
            </a:pPr>
            <a:endParaRPr lang="vi-VN" sz="2000" dirty="0">
              <a:latin typeface="Arial"/>
              <a:cs typeface="Arial"/>
            </a:endParaRPr>
          </a:p>
          <a:p>
            <a:endParaRPr lang="vi-VN" sz="2000" dirty="0">
              <a:latin typeface="Arial"/>
              <a:cs typeface="Arial"/>
            </a:endParaRPr>
          </a:p>
        </p:txBody>
      </p:sp>
    </p:spTree>
    <p:extLst>
      <p:ext uri="{BB962C8B-B14F-4D97-AF65-F5344CB8AC3E}">
        <p14:creationId xmlns:p14="http://schemas.microsoft.com/office/powerpoint/2010/main" val="16604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AB936C5-540C-4B96-5205-0DC99C4034D8}"/>
              </a:ext>
            </a:extLst>
          </p:cNvPr>
          <p:cNvSpPr>
            <a:spLocks noGrp="1"/>
          </p:cNvSpPr>
          <p:nvPr>
            <p:ph type="title"/>
          </p:nvPr>
        </p:nvSpPr>
        <p:spPr>
          <a:xfrm>
            <a:off x="1156851" y="637762"/>
            <a:ext cx="9888496" cy="900131"/>
          </a:xfrm>
        </p:spPr>
        <p:txBody>
          <a:bodyPr anchor="t">
            <a:normAutofit/>
          </a:bodyPr>
          <a:lstStyle/>
          <a:p>
            <a:r>
              <a:rPr lang="vi-VN" sz="4000">
                <a:solidFill>
                  <a:schemeClr val="bg1"/>
                </a:solidFill>
                <a:latin typeface="Times New Roman"/>
                <a:ea typeface="+mj-lt"/>
                <a:cs typeface="Times New Roman"/>
              </a:rPr>
              <a:t>Blacklist và Whitelist</a:t>
            </a:r>
            <a:endParaRPr lang="vi-VN" sz="4000">
              <a:solidFill>
                <a:schemeClr val="bg1"/>
              </a:solidFill>
              <a:latin typeface="Times New Roman"/>
              <a:cs typeface="Times New Roman"/>
            </a:endParaRPr>
          </a:p>
        </p:txBody>
      </p:sp>
      <p:sp>
        <p:nvSpPr>
          <p:cNvPr id="44" name="Rectangle 4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05603C37-3929-75D8-EB8A-11E19873038F}"/>
              </a:ext>
            </a:extLst>
          </p:cNvPr>
          <p:cNvSpPr>
            <a:spLocks noGrp="1"/>
          </p:cNvSpPr>
          <p:nvPr>
            <p:ph idx="1"/>
          </p:nvPr>
        </p:nvSpPr>
        <p:spPr>
          <a:xfrm>
            <a:off x="1155548" y="2217343"/>
            <a:ext cx="9880893" cy="3959619"/>
          </a:xfrm>
        </p:spPr>
        <p:txBody>
          <a:bodyPr vert="horz" lIns="91440" tIns="45720" rIns="91440" bIns="45720" rtlCol="0" anchor="t">
            <a:normAutofit lnSpcReduction="10000"/>
          </a:bodyPr>
          <a:lstStyle/>
          <a:p>
            <a:r>
              <a:rPr lang="vi-VN" sz="2400">
                <a:latin typeface="Arial"/>
                <a:ea typeface="+mn-lt"/>
                <a:cs typeface="Arial"/>
              </a:rPr>
              <a:t> </a:t>
            </a:r>
            <a:r>
              <a:rPr lang="vi-VN" sz="2400" err="1">
                <a:latin typeface="Arial"/>
                <a:ea typeface="+mn-lt"/>
                <a:cs typeface="Arial"/>
              </a:rPr>
              <a:t>Blacklist</a:t>
            </a:r>
            <a:r>
              <a:rPr lang="vi-VN" sz="2400">
                <a:latin typeface="Arial"/>
                <a:ea typeface="+mn-lt"/>
                <a:cs typeface="Arial"/>
              </a:rPr>
              <a:t> không thể chặn tất cả các cuộc tấn công mạng, vì các </a:t>
            </a:r>
            <a:r>
              <a:rPr lang="vi-VN" sz="2400" err="1">
                <a:latin typeface="Arial"/>
                <a:ea typeface="+mn-lt"/>
                <a:cs typeface="Arial"/>
              </a:rPr>
              <a:t>hacker</a:t>
            </a:r>
            <a:r>
              <a:rPr lang="vi-VN" sz="2400">
                <a:latin typeface="Arial"/>
                <a:ea typeface="+mn-lt"/>
                <a:cs typeface="Arial"/>
              </a:rPr>
              <a:t> có thể tìm ra các cách thức mới để tấn công mà không nằm trong danh sách </a:t>
            </a:r>
            <a:r>
              <a:rPr lang="vi-VN" sz="2400" err="1">
                <a:latin typeface="Arial"/>
                <a:ea typeface="+mn-lt"/>
                <a:cs typeface="Arial"/>
              </a:rPr>
              <a:t>Blacklist</a:t>
            </a:r>
            <a:r>
              <a:rPr lang="vi-VN" sz="2400">
                <a:latin typeface="Arial"/>
                <a:ea typeface="+mn-lt"/>
                <a:cs typeface="Arial"/>
              </a:rPr>
              <a:t>.</a:t>
            </a:r>
          </a:p>
          <a:p>
            <a:endParaRPr lang="vi-VN" sz="2400">
              <a:latin typeface="Arial"/>
              <a:ea typeface="+mn-lt"/>
              <a:cs typeface="Arial"/>
            </a:endParaRPr>
          </a:p>
          <a:p>
            <a:r>
              <a:rPr lang="vi-VN" sz="2400">
                <a:latin typeface="Arial"/>
                <a:ea typeface="+mn-lt"/>
                <a:cs typeface="Arial"/>
              </a:rPr>
              <a:t> </a:t>
            </a:r>
            <a:r>
              <a:rPr lang="vi-VN" sz="2400" err="1">
                <a:latin typeface="Arial"/>
                <a:ea typeface="+mn-lt"/>
                <a:cs typeface="Arial"/>
              </a:rPr>
              <a:t>Whilelist</a:t>
            </a:r>
            <a:r>
              <a:rPr lang="vi-VN" sz="2400">
                <a:latin typeface="Arial"/>
                <a:ea typeface="+mn-lt"/>
                <a:cs typeface="Arial"/>
              </a:rPr>
              <a:t> cần phải có định nghĩa chi tiết của các ứng dụng, các giao dịch bình thường trên ứng dụng đó để tạo ra các danh sách </a:t>
            </a:r>
            <a:r>
              <a:rPr lang="vi-VN" sz="2400" err="1">
                <a:latin typeface="Arial"/>
                <a:ea typeface="+mn-lt"/>
                <a:cs typeface="Arial"/>
              </a:rPr>
              <a:t>White</a:t>
            </a:r>
            <a:r>
              <a:rPr lang="vi-VN" sz="2400">
                <a:latin typeface="Arial"/>
                <a:ea typeface="+mn-lt"/>
                <a:cs typeface="Arial"/>
              </a:rPr>
              <a:t> </a:t>
            </a:r>
            <a:r>
              <a:rPr lang="vi-VN" sz="2400" err="1">
                <a:latin typeface="Arial"/>
                <a:ea typeface="+mn-lt"/>
                <a:cs typeface="Arial"/>
              </a:rPr>
              <a:t>signatures</a:t>
            </a:r>
            <a:r>
              <a:rPr lang="vi-VN" sz="2400">
                <a:latin typeface="Arial"/>
                <a:ea typeface="+mn-lt"/>
                <a:cs typeface="Arial"/>
              </a:rPr>
              <a:t>. Do đó, phương pháp này thường tốn kém và đòi hỏi nhiều chi phí cho việc thiết lập và duy trì danh sách </a:t>
            </a:r>
            <a:r>
              <a:rPr lang="vi-VN" sz="2400" err="1">
                <a:latin typeface="Arial"/>
                <a:ea typeface="+mn-lt"/>
                <a:cs typeface="Arial"/>
              </a:rPr>
              <a:t>White</a:t>
            </a:r>
            <a:r>
              <a:rPr lang="vi-VN" sz="2400">
                <a:latin typeface="Arial"/>
                <a:ea typeface="+mn-lt"/>
                <a:cs typeface="Arial"/>
              </a:rPr>
              <a:t> </a:t>
            </a:r>
            <a:r>
              <a:rPr lang="vi-VN" sz="2400" err="1">
                <a:latin typeface="Arial"/>
                <a:ea typeface="+mn-lt"/>
                <a:cs typeface="Arial"/>
              </a:rPr>
              <a:t>signatures</a:t>
            </a:r>
            <a:r>
              <a:rPr lang="vi-VN" sz="2400">
                <a:latin typeface="Arial"/>
                <a:ea typeface="+mn-lt"/>
                <a:cs typeface="Arial"/>
              </a:rPr>
              <a:t>.</a:t>
            </a:r>
            <a:endParaRPr lang="vi-VN" sz="2400">
              <a:latin typeface="Arial"/>
              <a:cs typeface="Arial"/>
            </a:endParaRPr>
          </a:p>
          <a:p>
            <a:endParaRPr lang="vi-VN" sz="2400">
              <a:latin typeface="Arial"/>
              <a:cs typeface="Arial"/>
            </a:endParaRPr>
          </a:p>
          <a:p>
            <a:pPr marL="0" indent="0">
              <a:buNone/>
            </a:pPr>
            <a:r>
              <a:rPr lang="vi-VN" sz="2400">
                <a:latin typeface="Arial"/>
                <a:cs typeface="Arial"/>
              </a:rPr>
              <a:t>=&gt; Các phương pháp học máy được đề xuất để giảm chi phí và cải thiện độ chính xác phát hiện gói tin độc hại.</a:t>
            </a:r>
            <a:endParaRPr lang="vi-VN" sz="2400">
              <a:cs typeface="Arial" panose="020B0604020202020204" pitchFamily="34" charset="0"/>
            </a:endParaRPr>
          </a:p>
        </p:txBody>
      </p:sp>
    </p:spTree>
    <p:extLst>
      <p:ext uri="{BB962C8B-B14F-4D97-AF65-F5344CB8AC3E}">
        <p14:creationId xmlns:p14="http://schemas.microsoft.com/office/powerpoint/2010/main" val="67685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c 18">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8213CB1F-E819-BA24-E09A-3DA4C29A8D81}"/>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Machine learning techniques</a:t>
            </a:r>
          </a:p>
        </p:txBody>
      </p:sp>
      <p:sp>
        <p:nvSpPr>
          <p:cNvPr id="21" name="Oval 20">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ECE1B843-D1DD-CF3B-27C4-7F76B2EF60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70483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B8E96C0-553C-86DD-B50F-F20C42A2038B}"/>
              </a:ext>
            </a:extLst>
          </p:cNvPr>
          <p:cNvSpPr>
            <a:spLocks noGrp="1"/>
          </p:cNvSpPr>
          <p:nvPr>
            <p:ph type="title"/>
          </p:nvPr>
        </p:nvSpPr>
        <p:spPr>
          <a:xfrm>
            <a:off x="838200" y="365125"/>
            <a:ext cx="10515600" cy="1325563"/>
          </a:xfrm>
        </p:spPr>
        <p:txBody>
          <a:bodyPr>
            <a:normAutofit/>
          </a:bodyPr>
          <a:lstStyle/>
          <a:p>
            <a:r>
              <a:rPr lang="vi-VN" sz="5400" dirty="0">
                <a:latin typeface="Times New Roman"/>
                <a:cs typeface="Times New Roman"/>
              </a:rPr>
              <a:t>Long </a:t>
            </a:r>
            <a:r>
              <a:rPr lang="vi-VN" sz="5400" dirty="0" err="1">
                <a:latin typeface="Times New Roman"/>
                <a:cs typeface="Times New Roman"/>
              </a:rPr>
              <a:t>short</a:t>
            </a:r>
            <a:r>
              <a:rPr lang="vi-VN" sz="5400" dirty="0">
                <a:latin typeface="Times New Roman"/>
                <a:cs typeface="Times New Roman"/>
              </a:rPr>
              <a:t> </a:t>
            </a:r>
            <a:r>
              <a:rPr lang="vi-VN" sz="5400" dirty="0" err="1">
                <a:latin typeface="Times New Roman"/>
                <a:cs typeface="Times New Roman"/>
              </a:rPr>
              <a:t>term</a:t>
            </a:r>
            <a:r>
              <a:rPr lang="vi-VN" sz="5400" dirty="0">
                <a:latin typeface="Times New Roman"/>
                <a:cs typeface="Times New Roman"/>
              </a:rPr>
              <a:t> </a:t>
            </a:r>
            <a:r>
              <a:rPr lang="vi-VN" sz="5400" dirty="0" err="1">
                <a:latin typeface="Times New Roman"/>
                <a:cs typeface="Times New Roman"/>
              </a:rPr>
              <a:t>memory</a:t>
            </a:r>
            <a:r>
              <a:rPr lang="vi-VN" sz="5400" dirty="0">
                <a:latin typeface="Times New Roman"/>
                <a:cs typeface="Times New Roman"/>
              </a:rPr>
              <a:t> (LSTM)</a:t>
            </a:r>
          </a:p>
        </p:txBody>
      </p:sp>
      <p:sp>
        <p:nvSpPr>
          <p:cNvPr id="3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C3DD472D-60C1-9B15-3F83-9421E3514BE2}"/>
              </a:ext>
            </a:extLst>
          </p:cNvPr>
          <p:cNvSpPr>
            <a:spLocks noGrp="1"/>
          </p:cNvSpPr>
          <p:nvPr>
            <p:ph idx="1"/>
          </p:nvPr>
        </p:nvSpPr>
        <p:spPr>
          <a:xfrm>
            <a:off x="838200" y="1929384"/>
            <a:ext cx="10515600" cy="4251960"/>
          </a:xfrm>
        </p:spPr>
        <p:txBody>
          <a:bodyPr>
            <a:normAutofit/>
          </a:bodyPr>
          <a:lstStyle/>
          <a:p>
            <a:pPr marL="0" indent="0" algn="l">
              <a:buNone/>
            </a:pPr>
            <a:r>
              <a:rPr lang="en-US" sz="1600" b="0" i="0" dirty="0">
                <a:solidFill>
                  <a:srgbClr val="050E17"/>
                </a:solidFill>
                <a:effectLst/>
                <a:latin typeface="-apple-system"/>
              </a:rPr>
              <a:t>- ỨNG DỤNG WAF : </a:t>
            </a:r>
          </a:p>
          <a:p>
            <a:pPr algn="l">
              <a:buFont typeface="Arial" panose="020B0604020202020204" pitchFamily="34" charset="0"/>
              <a:buChar char="•"/>
            </a:pPr>
            <a:r>
              <a:rPr lang="vi-VN" sz="1600" b="0" i="0" dirty="0">
                <a:solidFill>
                  <a:srgbClr val="050E17"/>
                </a:solidFill>
                <a:effectLst/>
                <a:latin typeface="-apple-system"/>
              </a:rPr>
              <a:t>Đầu vào của LSTM trong WAF là một chuỗi các gói tin truy cập đến ứng dụng Web.</a:t>
            </a:r>
          </a:p>
          <a:p>
            <a:pPr algn="l">
              <a:buFont typeface="Arial" panose="020B0604020202020204" pitchFamily="34" charset="0"/>
              <a:buChar char="•"/>
            </a:pPr>
            <a:r>
              <a:rPr lang="vi-VN" sz="1600" b="0" i="0" dirty="0">
                <a:solidFill>
                  <a:srgbClr val="050E17"/>
                </a:solidFill>
                <a:effectLst/>
                <a:latin typeface="-apple-system"/>
              </a:rPr>
              <a:t>LSTM sử dụng các lớp ẩn để giải mã các gói tin truy cập và phân tích các thuộc tính của chúng.</a:t>
            </a:r>
          </a:p>
          <a:p>
            <a:pPr algn="l">
              <a:buFont typeface="Arial" panose="020B0604020202020204" pitchFamily="34" charset="0"/>
              <a:buChar char="•"/>
            </a:pPr>
            <a:r>
              <a:rPr lang="vi-VN" sz="1600" b="0" i="0" dirty="0">
                <a:solidFill>
                  <a:srgbClr val="050E17"/>
                </a:solidFill>
                <a:effectLst/>
                <a:latin typeface="-apple-system"/>
              </a:rPr>
              <a:t>LSTM sử dụng các kết quả phân tích để học và cập nhật kịp thời các mẫu tấn công mới.</a:t>
            </a:r>
          </a:p>
          <a:p>
            <a:pPr algn="l">
              <a:buFont typeface="Arial" panose="020B0604020202020204" pitchFamily="34" charset="0"/>
              <a:buChar char="•"/>
            </a:pPr>
            <a:r>
              <a:rPr lang="vi-VN" sz="1600" b="0" i="0" dirty="0">
                <a:solidFill>
                  <a:srgbClr val="050E17"/>
                </a:solidFill>
                <a:effectLst/>
                <a:latin typeface="-apple-system"/>
              </a:rPr>
              <a:t>Khi phát hiện các mẫu tấn công mới, LSTM sẽ tạo ra các quy tắc mới để phát hiện các cuộc tấn công tương tự.</a:t>
            </a:r>
            <a:endParaRPr lang="en-US" sz="1600" b="0" i="0" dirty="0">
              <a:solidFill>
                <a:srgbClr val="050E17"/>
              </a:solidFill>
              <a:effectLst/>
              <a:latin typeface="-apple-system"/>
            </a:endParaRPr>
          </a:p>
          <a:p>
            <a:pPr algn="l">
              <a:buFont typeface="Arial" panose="020B0604020202020204" pitchFamily="34" charset="0"/>
              <a:buChar char="•"/>
            </a:pPr>
            <a:r>
              <a:rPr lang="en-US" sz="1600" b="0" i="0" dirty="0">
                <a:solidFill>
                  <a:srgbClr val="050E17"/>
                </a:solidFill>
                <a:effectLst/>
                <a:latin typeface="-apple-system"/>
              </a:rPr>
              <a:t> </a:t>
            </a:r>
            <a:r>
              <a:rPr lang="en-US" sz="1600" b="0" i="0" dirty="0" err="1">
                <a:solidFill>
                  <a:srgbClr val="050E17"/>
                </a:solidFill>
                <a:effectLst/>
                <a:latin typeface="-apple-system"/>
              </a:rPr>
              <a:t>Cải</a:t>
            </a:r>
            <a:r>
              <a:rPr lang="en-US" sz="1600" b="0" i="0" dirty="0">
                <a:solidFill>
                  <a:srgbClr val="050E17"/>
                </a:solidFill>
                <a:effectLst/>
                <a:latin typeface="-apple-system"/>
              </a:rPr>
              <a:t> </a:t>
            </a:r>
            <a:r>
              <a:rPr lang="en-US" sz="1600" b="0" i="0" dirty="0" err="1">
                <a:solidFill>
                  <a:srgbClr val="050E17"/>
                </a:solidFill>
                <a:effectLst/>
                <a:latin typeface="-apple-system"/>
              </a:rPr>
              <a:t>thiện</a:t>
            </a:r>
            <a:r>
              <a:rPr lang="en-US" sz="1600" b="0" i="0" dirty="0">
                <a:solidFill>
                  <a:srgbClr val="050E17"/>
                </a:solidFill>
                <a:effectLst/>
                <a:latin typeface="-apple-system"/>
              </a:rPr>
              <a:t> </a:t>
            </a:r>
            <a:r>
              <a:rPr lang="en-US" sz="1600" b="0" i="0" dirty="0" err="1">
                <a:solidFill>
                  <a:srgbClr val="050E17"/>
                </a:solidFill>
                <a:effectLst/>
                <a:latin typeface="-apple-system"/>
              </a:rPr>
              <a:t>khả</a:t>
            </a:r>
            <a:r>
              <a:rPr lang="en-US" sz="1600" b="0" i="0" dirty="0">
                <a:solidFill>
                  <a:srgbClr val="050E17"/>
                </a:solidFill>
                <a:effectLst/>
                <a:latin typeface="-apple-system"/>
              </a:rPr>
              <a:t> </a:t>
            </a:r>
            <a:r>
              <a:rPr lang="en-US" sz="1600" b="0" i="0" dirty="0" err="1">
                <a:solidFill>
                  <a:srgbClr val="050E17"/>
                </a:solidFill>
                <a:effectLst/>
                <a:latin typeface="-apple-system"/>
              </a:rPr>
              <a:t>năng</a:t>
            </a:r>
            <a:r>
              <a:rPr lang="en-US" sz="1600" b="0" i="0" dirty="0">
                <a:solidFill>
                  <a:srgbClr val="050E17"/>
                </a:solidFill>
                <a:effectLst/>
                <a:latin typeface="-apple-system"/>
              </a:rPr>
              <a:t> </a:t>
            </a:r>
            <a:r>
              <a:rPr lang="en-US" sz="1600" b="0" i="0" dirty="0" err="1">
                <a:solidFill>
                  <a:srgbClr val="050E17"/>
                </a:solidFill>
                <a:effectLst/>
                <a:latin typeface="-apple-system"/>
              </a:rPr>
              <a:t>bảo</a:t>
            </a:r>
            <a:r>
              <a:rPr lang="en-US" sz="1600" b="0" i="0" dirty="0">
                <a:solidFill>
                  <a:srgbClr val="050E17"/>
                </a:solidFill>
                <a:effectLst/>
                <a:latin typeface="-apple-system"/>
              </a:rPr>
              <a:t> </a:t>
            </a:r>
            <a:r>
              <a:rPr lang="en-US" sz="1600" b="0" i="0" dirty="0" err="1">
                <a:solidFill>
                  <a:srgbClr val="050E17"/>
                </a:solidFill>
                <a:effectLst/>
                <a:latin typeface="-apple-system"/>
              </a:rPr>
              <a:t>vệ</a:t>
            </a:r>
            <a:r>
              <a:rPr lang="en-US" sz="1600" b="0" i="0" dirty="0">
                <a:solidFill>
                  <a:srgbClr val="050E17"/>
                </a:solidFill>
                <a:effectLst/>
                <a:latin typeface="-apple-system"/>
              </a:rPr>
              <a:t> </a:t>
            </a:r>
            <a:r>
              <a:rPr lang="en-US" sz="1600" b="0" i="0" dirty="0" err="1">
                <a:solidFill>
                  <a:srgbClr val="050E17"/>
                </a:solidFill>
                <a:effectLst/>
                <a:latin typeface="-apple-system"/>
              </a:rPr>
              <a:t>của</a:t>
            </a:r>
            <a:r>
              <a:rPr lang="en-US" sz="1600" b="0" i="0" dirty="0">
                <a:solidFill>
                  <a:srgbClr val="050E17"/>
                </a:solidFill>
                <a:effectLst/>
                <a:latin typeface="-apple-system"/>
              </a:rPr>
              <a:t> WAF </a:t>
            </a:r>
            <a:r>
              <a:rPr lang="en-US" sz="1600" b="0" i="0" dirty="0" err="1">
                <a:solidFill>
                  <a:srgbClr val="050E17"/>
                </a:solidFill>
                <a:effectLst/>
                <a:latin typeface="-apple-system"/>
              </a:rPr>
              <a:t>và</a:t>
            </a:r>
            <a:r>
              <a:rPr lang="en-US" sz="1600" b="0" i="0" dirty="0">
                <a:solidFill>
                  <a:srgbClr val="050E17"/>
                </a:solidFill>
                <a:effectLst/>
                <a:latin typeface="-apple-system"/>
              </a:rPr>
              <a:t> </a:t>
            </a:r>
            <a:r>
              <a:rPr lang="en-US" sz="1600" b="0" i="0" dirty="0" err="1">
                <a:solidFill>
                  <a:srgbClr val="050E17"/>
                </a:solidFill>
                <a:effectLst/>
                <a:latin typeface="-apple-system"/>
              </a:rPr>
              <a:t>giảm</a:t>
            </a:r>
            <a:r>
              <a:rPr lang="en-US" sz="1600" b="0" i="0" dirty="0">
                <a:solidFill>
                  <a:srgbClr val="050E17"/>
                </a:solidFill>
                <a:effectLst/>
                <a:latin typeface="-apple-system"/>
              </a:rPr>
              <a:t> </a:t>
            </a:r>
            <a:r>
              <a:rPr lang="en-US" sz="1600" b="0" i="0" dirty="0" err="1">
                <a:solidFill>
                  <a:srgbClr val="050E17"/>
                </a:solidFill>
                <a:effectLst/>
                <a:latin typeface="-apple-system"/>
              </a:rPr>
              <a:t>thiểu</a:t>
            </a:r>
            <a:r>
              <a:rPr lang="en-US" sz="1600" b="0" i="0" dirty="0">
                <a:solidFill>
                  <a:srgbClr val="050E17"/>
                </a:solidFill>
                <a:effectLst/>
                <a:latin typeface="-apple-system"/>
              </a:rPr>
              <a:t> </a:t>
            </a:r>
            <a:r>
              <a:rPr lang="en-US" sz="1600" b="0" i="0" dirty="0" err="1">
                <a:solidFill>
                  <a:srgbClr val="050E17"/>
                </a:solidFill>
                <a:effectLst/>
                <a:latin typeface="-apple-system"/>
              </a:rPr>
              <a:t>các</a:t>
            </a:r>
            <a:r>
              <a:rPr lang="en-US" sz="1600" b="0" i="0" dirty="0">
                <a:solidFill>
                  <a:srgbClr val="050E17"/>
                </a:solidFill>
                <a:effectLst/>
                <a:latin typeface="-apple-system"/>
              </a:rPr>
              <a:t> </a:t>
            </a:r>
            <a:r>
              <a:rPr lang="en-US" sz="1600" b="0" i="0" dirty="0" err="1">
                <a:solidFill>
                  <a:srgbClr val="050E17"/>
                </a:solidFill>
                <a:effectLst/>
                <a:latin typeface="-apple-system"/>
              </a:rPr>
              <a:t>lần</a:t>
            </a:r>
            <a:r>
              <a:rPr lang="en-US" sz="1600" b="0" i="0" dirty="0">
                <a:solidFill>
                  <a:srgbClr val="050E17"/>
                </a:solidFill>
                <a:effectLst/>
                <a:latin typeface="-apple-system"/>
              </a:rPr>
              <a:t> </a:t>
            </a:r>
            <a:r>
              <a:rPr lang="en-US" sz="1600" b="0" i="0" dirty="0" err="1">
                <a:solidFill>
                  <a:srgbClr val="050E17"/>
                </a:solidFill>
                <a:effectLst/>
                <a:latin typeface="-apple-system"/>
              </a:rPr>
              <a:t>phát</a:t>
            </a:r>
            <a:r>
              <a:rPr lang="en-US" sz="1600" b="0" i="0" dirty="0">
                <a:solidFill>
                  <a:srgbClr val="050E17"/>
                </a:solidFill>
                <a:effectLst/>
                <a:latin typeface="-apple-system"/>
              </a:rPr>
              <a:t> </a:t>
            </a:r>
            <a:r>
              <a:rPr lang="en-US" sz="1600" b="0" i="0" dirty="0" err="1">
                <a:solidFill>
                  <a:srgbClr val="050E17"/>
                </a:solidFill>
                <a:effectLst/>
                <a:latin typeface="-apple-system"/>
              </a:rPr>
              <a:t>hiện</a:t>
            </a:r>
            <a:r>
              <a:rPr lang="en-US" sz="1600" b="0" i="0" dirty="0">
                <a:solidFill>
                  <a:srgbClr val="050E17"/>
                </a:solidFill>
                <a:effectLst/>
                <a:latin typeface="-apple-system"/>
              </a:rPr>
              <a:t> </a:t>
            </a:r>
            <a:r>
              <a:rPr lang="en-US" sz="1600" b="0" i="0" dirty="0" err="1">
                <a:solidFill>
                  <a:srgbClr val="050E17"/>
                </a:solidFill>
                <a:effectLst/>
                <a:latin typeface="-apple-system"/>
              </a:rPr>
              <a:t>giả</a:t>
            </a:r>
            <a:r>
              <a:rPr lang="en-US" sz="1600" b="0" i="0" dirty="0">
                <a:solidFill>
                  <a:srgbClr val="050E17"/>
                </a:solidFill>
                <a:effectLst/>
                <a:latin typeface="-apple-system"/>
              </a:rPr>
              <a:t>.</a:t>
            </a:r>
          </a:p>
          <a:p>
            <a:pPr marL="0" indent="0" algn="l">
              <a:buNone/>
            </a:pPr>
            <a:endParaRPr lang="en-US" sz="2200" b="0" i="0" dirty="0">
              <a:solidFill>
                <a:srgbClr val="050E17"/>
              </a:solidFill>
              <a:effectLst/>
              <a:latin typeface="Times New Roman"/>
              <a:cs typeface="Times New Roman"/>
            </a:endParaRPr>
          </a:p>
          <a:p>
            <a:pPr algn="l">
              <a:buFontTx/>
              <a:buChar char="-"/>
            </a:pPr>
            <a:r>
              <a:rPr lang="en-US" sz="2200" dirty="0" err="1">
                <a:solidFill>
                  <a:srgbClr val="050E17"/>
                </a:solidFill>
                <a:latin typeface="Times New Roman"/>
                <a:cs typeface="Times New Roman"/>
              </a:rPr>
              <a:t>Nhược</a:t>
            </a:r>
            <a:r>
              <a:rPr lang="en-US" sz="2200" dirty="0">
                <a:solidFill>
                  <a:srgbClr val="050E17"/>
                </a:solidFill>
                <a:latin typeface="Times New Roman"/>
                <a:cs typeface="Times New Roman"/>
              </a:rPr>
              <a:t> </a:t>
            </a:r>
            <a:r>
              <a:rPr lang="en-US" sz="2200" dirty="0" err="1">
                <a:solidFill>
                  <a:srgbClr val="050E17"/>
                </a:solidFill>
                <a:latin typeface="Times New Roman"/>
                <a:cs typeface="Times New Roman"/>
              </a:rPr>
              <a:t>điểm</a:t>
            </a:r>
            <a:r>
              <a:rPr lang="en-US" sz="2200" dirty="0">
                <a:solidFill>
                  <a:srgbClr val="050E17"/>
                </a:solidFill>
                <a:latin typeface="Times New Roman"/>
                <a:cs typeface="Times New Roman"/>
              </a:rPr>
              <a:t>  :</a:t>
            </a:r>
          </a:p>
          <a:p>
            <a:pPr algn="l"/>
            <a:r>
              <a:rPr lang="en-US" sz="1600" b="0" i="0" dirty="0">
                <a:solidFill>
                  <a:srgbClr val="050E17"/>
                </a:solidFill>
                <a:effectLst/>
                <a:latin typeface="-apple-system"/>
              </a:rPr>
              <a:t>  </a:t>
            </a:r>
            <a:r>
              <a:rPr lang="vi-VN" sz="1600" b="0" i="0" dirty="0">
                <a:solidFill>
                  <a:srgbClr val="050E17"/>
                </a:solidFill>
                <a:effectLst/>
                <a:latin typeface="-apple-system"/>
              </a:rPr>
              <a:t>Đòi hỏi nhiều tài nguyên tính toán: Vì LSTM có cấu trúc phức tạp và yêu cầu nhiều tài nguyên tính toán, việc triển khai LSTM trong WAF có thể mất nhiều thời gian và tài nguyên.</a:t>
            </a:r>
          </a:p>
          <a:p>
            <a:pPr algn="l"/>
            <a:r>
              <a:rPr lang="vi-VN" sz="1600" b="0" i="0" dirty="0">
                <a:solidFill>
                  <a:srgbClr val="050E17"/>
                </a:solidFill>
                <a:effectLst/>
                <a:latin typeface="-apple-system"/>
              </a:rPr>
              <a:t>Đòi hỏi nhiều dữ liệu huấn luyện: LSTM yêu cầu có nhiều dữ liệu huấn luyện để có thể học được các mẫu tấn công mới. Việc thu thập và xử lý các dữ liệu này có thể tốn nhiều thời gian</a:t>
            </a:r>
            <a:r>
              <a:rPr lang="en-US" sz="1600" b="0" i="0" dirty="0">
                <a:solidFill>
                  <a:srgbClr val="050E17"/>
                </a:solidFill>
                <a:effectLst/>
                <a:latin typeface="-apple-system"/>
              </a:rPr>
              <a:t>.</a:t>
            </a:r>
            <a:endParaRPr lang="vi-VN" sz="1600" b="0" i="0" dirty="0">
              <a:solidFill>
                <a:srgbClr val="050E17"/>
              </a:solidFill>
              <a:effectLst/>
              <a:latin typeface="-apple-system"/>
            </a:endParaRPr>
          </a:p>
          <a:p>
            <a:pPr marL="0" indent="0" algn="l">
              <a:buNone/>
            </a:pPr>
            <a:endParaRPr lang="en-US" sz="2200" dirty="0">
              <a:latin typeface="Times New Roman"/>
              <a:cs typeface="Times New Roman"/>
            </a:endParaRPr>
          </a:p>
          <a:p>
            <a:pPr lvl="1"/>
            <a:endParaRPr lang="vi-VN" sz="2200" dirty="0">
              <a:latin typeface="Times New Roman"/>
              <a:cs typeface="Times New Roman"/>
            </a:endParaRPr>
          </a:p>
          <a:p>
            <a:endParaRPr lang="vi-VN" sz="2200" dirty="0">
              <a:latin typeface="Arial"/>
              <a:cs typeface="Arial"/>
            </a:endParaRPr>
          </a:p>
        </p:txBody>
      </p:sp>
    </p:spTree>
    <p:extLst>
      <p:ext uri="{BB962C8B-B14F-4D97-AF65-F5344CB8AC3E}">
        <p14:creationId xmlns:p14="http://schemas.microsoft.com/office/powerpoint/2010/main" val="147201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0634757-BED2-ED22-6FB9-5DF565CD3C66}"/>
              </a:ext>
            </a:extLst>
          </p:cNvPr>
          <p:cNvSpPr>
            <a:spLocks noGrp="1"/>
          </p:cNvSpPr>
          <p:nvPr>
            <p:ph type="title"/>
          </p:nvPr>
        </p:nvSpPr>
        <p:spPr>
          <a:xfrm>
            <a:off x="640080" y="325369"/>
            <a:ext cx="4368602" cy="1956841"/>
          </a:xfrm>
        </p:spPr>
        <p:txBody>
          <a:bodyPr anchor="b">
            <a:normAutofit/>
          </a:bodyPr>
          <a:lstStyle/>
          <a:p>
            <a:r>
              <a:rPr lang="en-US" sz="4200" dirty="0"/>
              <a:t>CNN(Convolutional Neural Network)</a:t>
            </a: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202B6BB4-C698-0A4B-9D8D-E25637AA6933}"/>
              </a:ext>
            </a:extLst>
          </p:cNvPr>
          <p:cNvSpPr>
            <a:spLocks noGrp="1"/>
          </p:cNvSpPr>
          <p:nvPr>
            <p:ph idx="1"/>
          </p:nvPr>
        </p:nvSpPr>
        <p:spPr>
          <a:xfrm>
            <a:off x="640080" y="2872899"/>
            <a:ext cx="4243589" cy="3320668"/>
          </a:xfrm>
        </p:spPr>
        <p:txBody>
          <a:bodyPr>
            <a:normAutofit/>
          </a:bodyPr>
          <a:lstStyle/>
          <a:p>
            <a:pPr marL="0" indent="0">
              <a:buNone/>
            </a:pPr>
            <a:r>
              <a:rPr lang="en-US" sz="2200">
                <a:latin typeface="-apple-system"/>
              </a:rPr>
              <a:t>CNN P</a:t>
            </a:r>
            <a:r>
              <a:rPr lang="vi-VN" sz="2200" b="0" i="0">
                <a:effectLst/>
                <a:latin typeface="-apple-system"/>
              </a:rPr>
              <a:t>hát hiện tấn công đa dạng</a:t>
            </a:r>
            <a:r>
              <a:rPr lang="en-US" sz="2200">
                <a:latin typeface="-apple-system"/>
              </a:rPr>
              <a:t>,</a:t>
            </a:r>
            <a:r>
              <a:rPr lang="vi-VN" sz="2200" b="0" i="0">
                <a:effectLst/>
                <a:latin typeface="-apple-system"/>
              </a:rPr>
              <a:t> có thể được sử dụng để phát hiện các cuộc tấn công đa dạng, dựa trên các đặc trưng hình ảnh, văn bản, mạng và thời gian, để cải thiện khả năng phát hiện và ngăn chặn các cuộc tấn công.</a:t>
            </a: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p>
        </p:txBody>
      </p:sp>
      <p:pic>
        <p:nvPicPr>
          <p:cNvPr id="1026" name="Picture 2" descr="Convolutional Neural Networks Course (DeepLearning.AI) | Coursera">
            <a:extLst>
              <a:ext uri="{FF2B5EF4-FFF2-40B4-BE49-F238E27FC236}">
                <a16:creationId xmlns:a16="http://schemas.microsoft.com/office/drawing/2014/main" id="{7AB0689A-6C1E-6184-A3DD-F16977712C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709470"/>
      </p:ext>
    </p:extLst>
  </p:cSld>
  <p:clrMapOvr>
    <a:masterClrMapping/>
  </p:clrMapOvr>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1331</Words>
  <Application>Microsoft Office PowerPoint</Application>
  <PresentationFormat>Màn hình rộng</PresentationFormat>
  <Paragraphs>86</Paragraphs>
  <Slides>22</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22</vt:i4>
      </vt:variant>
    </vt:vector>
  </HeadingPairs>
  <TitlesOfParts>
    <vt:vector size="29" baseType="lpstr">
      <vt:lpstr>-apple-system</vt:lpstr>
      <vt:lpstr>Arial</vt:lpstr>
      <vt:lpstr>Calibri</vt:lpstr>
      <vt:lpstr>Calibri Light</vt:lpstr>
      <vt:lpstr>Times New Roman</vt:lpstr>
      <vt:lpstr>Wingdings</vt:lpstr>
      <vt:lpstr>Chủ đề của Office</vt:lpstr>
      <vt:lpstr>Web Application Firewall using Character-level Convolutional Neural Network</vt:lpstr>
      <vt:lpstr>MEMBERS</vt:lpstr>
      <vt:lpstr>Bản trình bày PowerPoint</vt:lpstr>
      <vt:lpstr>NỘI DUNG</vt:lpstr>
      <vt:lpstr>Introduction</vt:lpstr>
      <vt:lpstr>Blacklist và Whitelist</vt:lpstr>
      <vt:lpstr>Machine learning techniques</vt:lpstr>
      <vt:lpstr>Long short term memory (LSTM)</vt:lpstr>
      <vt:lpstr>CNN(Convolutional Neural Network)</vt:lpstr>
      <vt:lpstr>CLCNN(Character-level Convolutional Neural Network)</vt:lpstr>
      <vt:lpstr>METHOD</vt:lpstr>
      <vt:lpstr>DATASET</vt:lpstr>
      <vt:lpstr>Malicious query detection system using CLCNN</vt:lpstr>
      <vt:lpstr>Convolution layer một bộ lọc có kernel size để filter. Giống như cửa sổ trượt để filter ra các đặt trưng. Sử dụng hàm kích hoạt là relu.  Max pooling layer: giảm kích thước đầu vào bằng cách chia đầu vào thành các pooling có kích thước kernel size và lấy giá trị lớn nhất của mỗi pooling.  Concatenate layer để kết hợp các đặt trưng của các layer trước thành một đặt trưng lớn hơn. Tại đây kết hợp đặt trừng từ 2 layer là max-pooling 1 và 2.  Fc layer: kết hợp các neuron layer trước đó với từng neuron layer này dùng để phân loại,  train mạng neuron nhanh và ổn định hơn.   Dropout: trong quá trình training các unit được chọn ngẫu nhiên để bỏ qua, trong trường hợp này thì có 50% unit đươc chọn. Mục tiêu là để tránh overfitting.  Kết quả đầu ra là một unit có giá trị trong khoản (0, 1) . Giá trị càng cao càng thể hiện input request là lành tính.  </vt:lpstr>
      <vt:lpstr>Architecture B</vt:lpstr>
      <vt:lpstr>Bản trình bày PowerPoint</vt:lpstr>
      <vt:lpstr>Bản trình bày PowerPoint</vt:lpstr>
      <vt:lpstr>III. Kết quả thử nghiệm và phân tích.</vt:lpstr>
      <vt:lpstr>III. Kết quả thử nghiệm và phân tích.</vt:lpstr>
      <vt:lpstr>III. Kết quả thử nghiệm và phân tích.</vt:lpstr>
      <vt:lpstr>III. Kết quả thử nghiệm và phân tích.</vt:lpstr>
      <vt:lpstr>Phương hướng cải tiến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Đỗ Quang Thắng</cp:lastModifiedBy>
  <cp:revision>64</cp:revision>
  <dcterms:created xsi:type="dcterms:W3CDTF">2023-06-11T06:25:00Z</dcterms:created>
  <dcterms:modified xsi:type="dcterms:W3CDTF">2023-06-15T01:45:14Z</dcterms:modified>
</cp:coreProperties>
</file>