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9"/>
  </p:notesMasterIdLst>
  <p:sldIdLst>
    <p:sldId id="256" r:id="rId5"/>
    <p:sldId id="257" r:id="rId6"/>
    <p:sldId id="280" r:id="rId7"/>
    <p:sldId id="258" r:id="rId8"/>
    <p:sldId id="260" r:id="rId9"/>
    <p:sldId id="261" r:id="rId10"/>
    <p:sldId id="263" r:id="rId11"/>
    <p:sldId id="279" r:id="rId12"/>
    <p:sldId id="262" r:id="rId13"/>
    <p:sldId id="264" r:id="rId14"/>
    <p:sldId id="265" r:id="rId15"/>
    <p:sldId id="266" r:id="rId16"/>
    <p:sldId id="278" r:id="rId17"/>
    <p:sldId id="267" r:id="rId18"/>
    <p:sldId id="268" r:id="rId19"/>
    <p:sldId id="269" r:id="rId20"/>
    <p:sldId id="277" r:id="rId21"/>
    <p:sldId id="270" r:id="rId22"/>
    <p:sldId id="271" r:id="rId23"/>
    <p:sldId id="272" r:id="rId24"/>
    <p:sldId id="276" r:id="rId25"/>
    <p:sldId id="273" r:id="rId26"/>
    <p:sldId id="275" r:id="rId27"/>
    <p:sldId id="274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1B2EB-E65F-4575-99DF-AA7229BC4DF3}" v="93" dt="2021-04-12T02:33:52.375"/>
  </p1510:revLst>
</p1510:revInfo>
</file>

<file path=ppt/tableStyles.xml><?xml version="1.0" encoding="utf-8"?>
<a:tblStyleLst xmlns:a="http://schemas.openxmlformats.org/drawingml/2006/main" def="{2D2E3335-6FD7-4084-9337-1B8A8C7011F9}">
  <a:tblStyle styleId="{2D2E3335-6FD7-4084-9337-1B8A8C7011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0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c23a486c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c23a486c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23a486c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23a486c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23a486c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23a486c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c23a486c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c23a486c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391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c23a486c6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c23a486c6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c23a486c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c23a486c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c23a486c6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c23a486c6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c23a486c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c23a486c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9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c23a486c6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c23a486c6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c23a486c6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c23a486c6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c23a486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c23a486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9806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544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3082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c23a486c6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c23a486c6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831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c23a486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c23a486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89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c23a486c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c23a486c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c23a486c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c23a486c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c23a486c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c23a486c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23a486c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23a486c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c23a486c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c23a486c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228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c23a486c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c23a486c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0265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/>
                <a:ea typeface="Times New Roman"/>
                <a:cs typeface="Times New Roman"/>
                <a:sym typeface="Times New Roman"/>
              </a:rPr>
              <a:t>Brute Force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21987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Seminar 04/13/2021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32197C97-D9B8-4A46-9918-E715C2CA9671}"/>
              </a:ext>
            </a:extLst>
          </p:cNvPr>
          <p:cNvSpPr txBox="1">
            <a:spLocks/>
          </p:cNvSpPr>
          <p:nvPr/>
        </p:nvSpPr>
        <p:spPr>
          <a:xfrm>
            <a:off x="4483884" y="3120642"/>
            <a:ext cx="4348416" cy="102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M.S.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Thanh </a:t>
            </a:r>
            <a:r>
              <a:rPr lang="en-US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Sơn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l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 CS112.L23.KHCL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0" y="86682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III. Pros and Cons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42" name="Google Shape;142;p21"/>
          <p:cNvGraphicFramePr/>
          <p:nvPr>
            <p:extLst>
              <p:ext uri="{D42A27DB-BD31-4B8C-83A1-F6EECF244321}">
                <p14:modId xmlns:p14="http://schemas.microsoft.com/office/powerpoint/2010/main" val="2327065175"/>
              </p:ext>
            </p:extLst>
          </p:nvPr>
        </p:nvGraphicFramePr>
        <p:xfrm>
          <a:off x="0" y="1093862"/>
          <a:ext cx="9144000" cy="3108415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1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 </a:t>
                      </a:r>
                      <a:endParaRPr sz="3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b="1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 </a:t>
                      </a:r>
                      <a:endParaRPr sz="3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365">
                <a:tc>
                  <a:txBody>
                    <a:bodyPr/>
                    <a:lstStyle/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Straightforward: easy to implement </a:t>
                      </a:r>
                      <a:endParaRPr sz="20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some important problems, with no limitation on instance size, brute force could achieve a result with absolute accuracy. </a:t>
                      </a:r>
                      <a:endParaRPr sz="20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Take too much time to execute </a:t>
                      </a:r>
                      <a:endParaRPr sz="20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lvl="0" indent="-35560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Brute force can not applied to most real-world problems. (Ex: In real-life, we cannot try all solutions to find the suitable answer for our problem)</a:t>
                      </a:r>
                      <a:endParaRPr sz="2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5BE19D51-9492-49E5-B459-332C01F1D79C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0" y="78164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IV. Applications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122840" y="920309"/>
            <a:ext cx="27143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</a:t>
            </a: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Crack wifi password</a:t>
            </a: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26" name="Picture 2" descr="How To Hack WPA2-PSK Secured Wi-Fi Password Using Kali Linux">
            <a:extLst>
              <a:ext uri="{FF2B5EF4-FFF2-40B4-BE49-F238E27FC236}">
                <a16:creationId xmlns:a16="http://schemas.microsoft.com/office/drawing/2014/main" id="{096A81FB-7521-4FEE-8ECD-E0FBADCC1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99" y="1142031"/>
            <a:ext cx="5816009" cy="327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3CE7FE-4CC7-4724-8B00-B98ED68481BD}"/>
              </a:ext>
            </a:extLst>
          </p:cNvPr>
          <p:cNvSpPr txBox="1"/>
          <p:nvPr/>
        </p:nvSpPr>
        <p:spPr>
          <a:xfrm>
            <a:off x="4138307" y="4402701"/>
            <a:ext cx="423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 Wi-Fi password on Kali Linux using Brute Force 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8" name="Google Shape;83;p16">
            <a:extLst>
              <a:ext uri="{FF2B5EF4-FFF2-40B4-BE49-F238E27FC236}">
                <a16:creationId xmlns:a16="http://schemas.microsoft.com/office/drawing/2014/main" id="{86493385-68A1-41FF-ADDD-81160EB2DCC0}"/>
              </a:ext>
            </a:extLst>
          </p:cNvPr>
          <p:cNvGrpSpPr/>
          <p:nvPr/>
        </p:nvGrpSpPr>
        <p:grpSpPr>
          <a:xfrm>
            <a:off x="122841" y="4499404"/>
            <a:ext cx="9021159" cy="846355"/>
            <a:chOff x="178350" y="4444446"/>
            <a:chExt cx="5823000" cy="846355"/>
          </a:xfrm>
        </p:grpSpPr>
        <p:sp>
          <p:nvSpPr>
            <p:cNvPr id="9" name="Google Shape;84;p16">
              <a:extLst>
                <a:ext uri="{FF2B5EF4-FFF2-40B4-BE49-F238E27FC236}">
                  <a16:creationId xmlns:a16="http://schemas.microsoft.com/office/drawing/2014/main" id="{BF0A41E3-67A9-4883-BA3E-908494EF06DF}"/>
                </a:ext>
              </a:extLst>
            </p:cNvPr>
            <p:cNvSpPr txBox="1"/>
            <p:nvPr/>
          </p:nvSpPr>
          <p:spPr>
            <a:xfrm>
              <a:off x="178350" y="4444446"/>
              <a:ext cx="5823000" cy="846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000" baseline="30000" dirty="0">
                  <a:latin typeface="Open Sans"/>
                </a:rPr>
                <a:t>1 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/>
                </a:rPr>
                <a:t>V. Kumar et al., "How To Hack WPA2-PSK Secured Wi-Fi Password Using Kali Linux", </a:t>
              </a:r>
              <a:r>
                <a:rPr lang="en-US" sz="1000" b="0" i="1" dirty="0">
                  <a:solidFill>
                    <a:srgbClr val="000000"/>
                  </a:solidFill>
                  <a:effectLst/>
                  <a:latin typeface="Open Sans"/>
                </a:rPr>
                <a:t>Pro Hacker</a:t>
              </a:r>
              <a:r>
                <a:rPr lang="en-US" sz="1000" b="0" i="0" dirty="0">
                  <a:solidFill>
                    <a:srgbClr val="000000"/>
                  </a:solidFill>
                  <a:effectLst/>
                  <a:latin typeface="Open Sans"/>
                </a:rPr>
                <a:t>, 2021. [Online]. Available: https://www.prophethacker.com/2016/09/hack-wpa2-secured-wifi-password-using-kali-linux.html. [Accessed: 07- Apr- 2021].</a:t>
              </a:r>
              <a:endParaRPr sz="1000" dirty="0">
                <a:solidFill>
                  <a:schemeClr val="dk1"/>
                </a:solidFill>
              </a:endParaRPr>
            </a:p>
          </p:txBody>
        </p:sp>
        <p:cxnSp>
          <p:nvCxnSpPr>
            <p:cNvPr id="10" name="Google Shape;85;p16">
              <a:extLst>
                <a:ext uri="{FF2B5EF4-FFF2-40B4-BE49-F238E27FC236}">
                  <a16:creationId xmlns:a16="http://schemas.microsoft.com/office/drawing/2014/main" id="{A666495E-CCFD-4B03-BF21-B496F186F077}"/>
                </a:ext>
              </a:extLst>
            </p:cNvPr>
            <p:cNvCxnSpPr/>
            <p:nvPr/>
          </p:nvCxnSpPr>
          <p:spPr>
            <a:xfrm>
              <a:off x="178350" y="4602175"/>
              <a:ext cx="1197600" cy="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" name="Google Shape;64;p14">
            <a:extLst>
              <a:ext uri="{FF2B5EF4-FFF2-40B4-BE49-F238E27FC236}">
                <a16:creationId xmlns:a16="http://schemas.microsoft.com/office/drawing/2014/main" id="{0635907D-C946-4EE8-9364-BDBACD7ACB33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0" y="5094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IV. Applications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215700" y="805925"/>
            <a:ext cx="655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 </a:t>
            </a:r>
            <a:r>
              <a:rPr lang="en" sz="2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using Exhaustive Grid Search</a:t>
            </a:r>
            <a:endParaRPr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59" name="Google Shape;159;p23"/>
          <p:cNvGrpSpPr/>
          <p:nvPr/>
        </p:nvGrpSpPr>
        <p:grpSpPr>
          <a:xfrm>
            <a:off x="311700" y="2032225"/>
            <a:ext cx="8160750" cy="2305350"/>
            <a:chOff x="311700" y="1819500"/>
            <a:chExt cx="8160750" cy="2305350"/>
          </a:xfrm>
        </p:grpSpPr>
        <p:grpSp>
          <p:nvGrpSpPr>
            <p:cNvPr id="160" name="Google Shape;160;p23"/>
            <p:cNvGrpSpPr/>
            <p:nvPr/>
          </p:nvGrpSpPr>
          <p:grpSpPr>
            <a:xfrm>
              <a:off x="311700" y="3018125"/>
              <a:ext cx="8160750" cy="1106725"/>
              <a:chOff x="393625" y="3188100"/>
              <a:chExt cx="8160750" cy="1106725"/>
            </a:xfrm>
          </p:grpSpPr>
          <p:sp>
            <p:nvSpPr>
              <p:cNvPr id="161" name="Google Shape;161;p23"/>
              <p:cNvSpPr/>
              <p:nvPr/>
            </p:nvSpPr>
            <p:spPr>
              <a:xfrm>
                <a:off x="393625" y="3600925"/>
                <a:ext cx="1102800" cy="656400"/>
              </a:xfrm>
              <a:prstGeom prst="can">
                <a:avLst>
                  <a:gd name="adj" fmla="val 25000"/>
                </a:avLst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15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2" name="Google Shape;162;p23"/>
              <p:cNvSpPr/>
              <p:nvPr/>
            </p:nvSpPr>
            <p:spPr>
              <a:xfrm>
                <a:off x="2465875" y="3309325"/>
                <a:ext cx="1285800" cy="985500"/>
              </a:xfrm>
              <a:prstGeom prst="cube">
                <a:avLst>
                  <a:gd name="adj" fmla="val 25000"/>
                </a:avLst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Times New Roman"/>
                    <a:ea typeface="Times New Roman"/>
                    <a:cs typeface="Times New Roman"/>
                    <a:sym typeface="Times New Roman"/>
                  </a:rPr>
                  <a:t>Training</a:t>
                </a:r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3" name="Google Shape;163;p23"/>
              <p:cNvSpPr/>
              <p:nvPr/>
            </p:nvSpPr>
            <p:spPr>
              <a:xfrm>
                <a:off x="4822250" y="3188100"/>
                <a:ext cx="1173600" cy="985500"/>
              </a:xfrm>
              <a:prstGeom prst="flowChartProcess">
                <a:avLst/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Times New Roman"/>
                    <a:ea typeface="Times New Roman"/>
                    <a:cs typeface="Times New Roman"/>
                    <a:sym typeface="Times New Roman"/>
                  </a:rPr>
                  <a:t>Model</a:t>
                </a:r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4" name="Google Shape;164;p23"/>
              <p:cNvSpPr/>
              <p:nvPr/>
            </p:nvSpPr>
            <p:spPr>
              <a:xfrm>
                <a:off x="7268575" y="3193600"/>
                <a:ext cx="1285800" cy="985500"/>
              </a:xfrm>
              <a:prstGeom prst="parallelogram">
                <a:avLst>
                  <a:gd name="adj" fmla="val 25000"/>
                </a:avLst>
              </a:prstGeom>
              <a:solidFill>
                <a:srgbClr val="FFFFFF"/>
              </a:solidFill>
              <a:ln w="381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latin typeface="Times New Roman"/>
                    <a:ea typeface="Times New Roman"/>
                    <a:cs typeface="Times New Roman"/>
                    <a:sym typeface="Times New Roman"/>
                  </a:rPr>
                  <a:t>Grid Search</a:t>
                </a:r>
                <a:endParaRPr sz="15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65" name="Google Shape;165;p23"/>
              <p:cNvCxnSpPr>
                <a:stCxn id="161" idx="4"/>
                <a:endCxn id="162" idx="2"/>
              </p:cNvCxnSpPr>
              <p:nvPr/>
            </p:nvCxnSpPr>
            <p:spPr>
              <a:xfrm rot="10800000" flipH="1">
                <a:off x="1496425" y="3925225"/>
                <a:ext cx="969600" cy="3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23"/>
              <p:cNvCxnSpPr>
                <a:stCxn id="162" idx="0"/>
                <a:endCxn id="164" idx="1"/>
              </p:cNvCxnSpPr>
              <p:nvPr/>
            </p:nvCxnSpPr>
            <p:spPr>
              <a:xfrm rot="-5400000">
                <a:off x="5575413" y="850075"/>
                <a:ext cx="115800" cy="4802700"/>
              </a:xfrm>
              <a:prstGeom prst="curvedConnector3">
                <a:avLst>
                  <a:gd name="adj1" fmla="val 827591"/>
                </a:avLst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67" name="Google Shape;167;p23"/>
              <p:cNvCxnSpPr>
                <a:stCxn id="162" idx="5"/>
                <a:endCxn id="163" idx="1"/>
              </p:cNvCxnSpPr>
              <p:nvPr/>
            </p:nvCxnSpPr>
            <p:spPr>
              <a:xfrm>
                <a:off x="3751675" y="3678888"/>
                <a:ext cx="1070700" cy="21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168" name="Google Shape;168;p23"/>
            <p:cNvCxnSpPr>
              <a:stCxn id="163" idx="3"/>
              <a:endCxn id="164" idx="5"/>
            </p:cNvCxnSpPr>
            <p:nvPr/>
          </p:nvCxnSpPr>
          <p:spPr>
            <a:xfrm>
              <a:off x="5913925" y="3510875"/>
              <a:ext cx="1395900" cy="5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" name="Google Shape;169;p23"/>
            <p:cNvSpPr txBox="1"/>
            <p:nvPr/>
          </p:nvSpPr>
          <p:spPr>
            <a:xfrm>
              <a:off x="4572000" y="1819500"/>
              <a:ext cx="219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Suggest Hyperparameters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6154675" y="3146850"/>
              <a:ext cx="91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Times New Roman"/>
                  <a:ea typeface="Times New Roman"/>
                  <a:cs typeface="Times New Roman"/>
                  <a:sym typeface="Times New Roman"/>
                </a:rPr>
                <a:t>Evaluate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8" name="Google Shape;64;p14">
            <a:extLst>
              <a:ext uri="{FF2B5EF4-FFF2-40B4-BE49-F238E27FC236}">
                <a16:creationId xmlns:a16="http://schemas.microsoft.com/office/drawing/2014/main" id="{2C31670D-6DA4-4F6B-9EBB-0B76AB0019FF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0" y="7410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IV. Applications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991E16F-192D-4F5F-B05A-752BA6175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01375"/>
              </p:ext>
            </p:extLst>
          </p:nvPr>
        </p:nvGraphicFramePr>
        <p:xfrm>
          <a:off x="5840509" y="2108925"/>
          <a:ext cx="2906299" cy="1417320"/>
        </p:xfrm>
        <a:graphic>
          <a:graphicData uri="http://schemas.openxmlformats.org/drawingml/2006/table">
            <a:tbl>
              <a:tblPr firstRow="1" bandRow="1">
                <a:tableStyleId>{2D2E3335-6FD7-4084-9337-1B8A8C7011F9}</a:tableStyleId>
              </a:tblPr>
              <a:tblGrid>
                <a:gridCol w="740399">
                  <a:extLst>
                    <a:ext uri="{9D8B030D-6E8A-4147-A177-3AD203B41FA5}">
                      <a16:colId xmlns:a16="http://schemas.microsoft.com/office/drawing/2014/main" val="2613817707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1220728291"/>
                    </a:ext>
                  </a:extLst>
                </a:gridCol>
                <a:gridCol w="531628">
                  <a:extLst>
                    <a:ext uri="{9D8B030D-6E8A-4147-A177-3AD203B41FA5}">
                      <a16:colId xmlns:a16="http://schemas.microsoft.com/office/drawing/2014/main" val="992399558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3220941969"/>
                    </a:ext>
                  </a:extLst>
                </a:gridCol>
                <a:gridCol w="528486">
                  <a:extLst>
                    <a:ext uri="{9D8B030D-6E8A-4147-A177-3AD203B41FA5}">
                      <a16:colId xmlns:a16="http://schemas.microsoft.com/office/drawing/2014/main" val="4072454937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Kernel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235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326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503334"/>
                  </a:ext>
                </a:extLst>
              </a:tr>
              <a:tr h="212257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2884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7F4A00-837D-4618-818B-FBB6D3A892E9}"/>
              </a:ext>
            </a:extLst>
          </p:cNvPr>
          <p:cNvSpPr txBox="1"/>
          <p:nvPr/>
        </p:nvSpPr>
        <p:spPr>
          <a:xfrm>
            <a:off x="152090" y="2074647"/>
            <a:ext cx="56884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in SVM model: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'kernel'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'linear'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 err="1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rbf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chemeClr val="accent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'sigmoid'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Google Shape;64;p14">
            <a:extLst>
              <a:ext uri="{FF2B5EF4-FFF2-40B4-BE49-F238E27FC236}">
                <a16:creationId xmlns:a16="http://schemas.microsoft.com/office/drawing/2014/main" id="{789D6483-1D00-4FCD-B8F9-2B029AD60F96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56;p23">
            <a:extLst>
              <a:ext uri="{FF2B5EF4-FFF2-40B4-BE49-F238E27FC236}">
                <a16:creationId xmlns:a16="http://schemas.microsoft.com/office/drawing/2014/main" id="{895D2065-A733-425B-9263-DC0B6D8FDBF6}"/>
              </a:ext>
            </a:extLst>
          </p:cNvPr>
          <p:cNvSpPr txBox="1">
            <a:spLocks/>
          </p:cNvSpPr>
          <p:nvPr/>
        </p:nvSpPr>
        <p:spPr>
          <a:xfrm>
            <a:off x="215700" y="805925"/>
            <a:ext cx="655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 </a:t>
            </a: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 using Exhaustive Grid Search</a:t>
            </a:r>
            <a:endParaRPr lang="en-US" sz="2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33227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0" y="8668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232208" y="659383"/>
            <a:ext cx="8911792" cy="212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Given a string less than 20 elements, including numbers (0-9) and uppercase alphabet (A-Z). Print all possible combination of characters of the string.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sz="15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Input:	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A46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Output:	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 A</a:t>
            </a: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A6 </a:t>
            </a:r>
            <a:r>
              <a:rPr lang="en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A4 A46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EA2C4B0D-0D07-4B14-8A19-800480FC09AB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0" y="7540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132460" y="629640"/>
            <a:ext cx="901154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appoarch: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Brute-Force to generate all posibilities. Each element will have two cases that can happen, either it will appear or not – and we will encode this into 1 and 0. Therefore, we can utilize recursive with backtracking to produce word combinations from elements in the array.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9AB3C1DA-2CD0-4E86-B845-5FC15BEE5820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0" y="96112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BC00C2-9612-406B-BDDD-DBB330FD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04" y="666025"/>
            <a:ext cx="6985191" cy="4467921"/>
          </a:xfrm>
          <a:prstGeom prst="rect">
            <a:avLst/>
          </a:prstGeom>
        </p:spPr>
      </p:pic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E5265766-5A30-4A19-9101-677F191D6A6F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0" y="8668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230736" y="762579"/>
            <a:ext cx="8913264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complexity: 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each element, there are two possible cases 0 and 1. Hence, when applying to recursive, it will iterate n times with them.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lnSpc>
                <a:spcPct val="150000"/>
              </a:lnSpc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So O(2</a:t>
            </a:r>
            <a:r>
              <a:rPr lang="en" sz="20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200" baseline="30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4F765827-93B1-4195-A884-4664E3A47CA5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641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0" y="8668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Unsuitable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232208" y="865776"/>
            <a:ext cx="8514600" cy="329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Given a sequence </a:t>
            </a: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positive integers (1≤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≤1000), </a:t>
            </a: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[1,...,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] and a number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&lt; 1000. Find the longest subsequence of </a:t>
            </a: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such that the sum of all elements in the subsequence is divisible by </a:t>
            </a:r>
            <a:r>
              <a:rPr lang="en" sz="1500" b="1" i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Example: </a:t>
            </a:r>
            <a:endParaRPr sz="1500" b="1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Input: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1 6 11 5 10 15 20 2 4 9 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5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Output:</a:t>
            </a: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Length of the longest subsequence: 8  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Sum: 80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500"/>
              </a:spcAft>
              <a:buNone/>
            </a:pPr>
            <a:r>
              <a:rPr lang="en" sz="1500" dirty="0">
                <a:solidFill>
                  <a:schemeClr val="tx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Subsequence: 6 11 5 10 15 20 4 9</a:t>
            </a:r>
            <a:endParaRPr sz="1500" dirty="0">
              <a:solidFill>
                <a:schemeClr val="tx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1CBCC950-F942-4C7E-BD08-5B4F790A1C1F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0" y="55178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Unsuitable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235207" y="762579"/>
            <a:ext cx="85146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Case study appoarch:</a:t>
            </a: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idea is similar to the previous problem. We will try all cases (subsequences) and consider these statements: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the sum of all elements divisible by X or not? 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 it the longest subsequence?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two conditions above are satisfied, we save this subsequence and move to the next case.</a:t>
            </a:r>
            <a:endParaRPr sz="2000" dirty="0">
              <a:solidFill>
                <a:srgbClr val="2125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891C44-B1D9-4829-B073-A1A6F9A06286}"/>
              </a:ext>
            </a:extLst>
          </p:cNvPr>
          <p:cNvSpPr txBox="1"/>
          <p:nvPr/>
        </p:nvSpPr>
        <p:spPr>
          <a:xfrm>
            <a:off x="232208" y="3859208"/>
            <a:ext cx="852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 complexity: 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same as the previous one, hence O(2</a:t>
            </a:r>
            <a:r>
              <a:rPr lang="en-US" sz="2000" baseline="30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</p:txBody>
      </p:sp>
      <p:cxnSp>
        <p:nvCxnSpPr>
          <p:cNvPr id="7" name="Google Shape;64;p14">
            <a:extLst>
              <a:ext uri="{FF2B5EF4-FFF2-40B4-BE49-F238E27FC236}">
                <a16:creationId xmlns:a16="http://schemas.microsoft.com/office/drawing/2014/main" id="{40B3C370-E786-4D92-8A5D-AD09C2639C27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71844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endParaRPr sz="302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8008" y="762579"/>
            <a:ext cx="914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Lê Anh Quân - 19522081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Cát Văn Tài - 19522147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Dương Đình Thắng - 19522195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64" name="Google Shape;64;p14"/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1" y="86683"/>
            <a:ext cx="9143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V. Illustrated problems: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Unsuitable case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BD8C9-EE85-4067-A27B-EFB5066A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928" y="793895"/>
            <a:ext cx="4013660" cy="4349605"/>
          </a:xfrm>
          <a:prstGeom prst="rect">
            <a:avLst/>
          </a:prstGeom>
        </p:spPr>
      </p:pic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A18BDFAC-C3A8-4BEB-BF91-06A0B76FBB42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0" y="91864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VI. Conclusion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246C2-C660-43F9-A9B5-C0A1B842BF17}"/>
              </a:ext>
            </a:extLst>
          </p:cNvPr>
          <p:cNvSpPr txBox="1"/>
          <p:nvPr/>
        </p:nvSpPr>
        <p:spPr>
          <a:xfrm>
            <a:off x="122842" y="826412"/>
            <a:ext cx="9021157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Ä"/>
            </a:pPr>
            <a:r>
              <a:rPr lang="en-US" sz="1800" dirty="0"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rute-force approach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should not be overlooked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 an important algorithm design strategy. 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Ä"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pplicable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 very wide variety of problems.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Ä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sorting, searching, string matching,… it yields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reasonable algorithms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at least some practical value with no limitation on instance size.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Ä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expense of designing a more efficient algorithm may be unjustifiable if only a few instances of a problem need to be solved.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Ä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important theoretical or educational purpose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yardstick with which to judge more efficient alternatives for solving a problem.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Ä"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seful for solving small-size instances of a problem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Ä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7" name="Google Shape;64;p14">
            <a:extLst>
              <a:ext uri="{FF2B5EF4-FFF2-40B4-BE49-F238E27FC236}">
                <a16:creationId xmlns:a16="http://schemas.microsoft.com/office/drawing/2014/main" id="{17030D32-136D-4472-9EC0-7D307AFE0B47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755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0" y="8668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Homework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31702-5A2E-415A-8C15-589DF3E55151}"/>
                  </a:ext>
                </a:extLst>
              </p:cNvPr>
              <p:cNvSpPr txBox="1"/>
              <p:nvPr/>
            </p:nvSpPr>
            <p:spPr>
              <a:xfrm>
                <a:off x="232209" y="865776"/>
                <a:ext cx="8514599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Problem: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grocery store has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items (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1000), the 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 will have a weight of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W[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1000 and a value of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V[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1000. One day, a burglar break into the store, carrying a backpack that can withstand a maximum weight of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1000) to take whatever he/she want. Can you figure out, which items will the burglar have to steal to have the maximum value. Solve this problem in two cases: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1. Each item can just select one time.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2. Each item can select multiple times.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+ The first line: input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+ The next n line: each line contains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which are weight and value of the </a:t>
                </a:r>
                <a:r>
                  <a:rPr lang="en-US" sz="16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item.	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Output: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maximum value that the burglar could steal.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31702-5A2E-415A-8C15-589DF3E55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9" y="865776"/>
                <a:ext cx="8514599" cy="3293209"/>
              </a:xfrm>
              <a:prstGeom prst="rect">
                <a:avLst/>
              </a:prstGeom>
              <a:blipFill>
                <a:blip r:embed="rId3"/>
                <a:stretch>
                  <a:fillRect l="-358" t="-556" r="-501" b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C473D633-3C41-47F3-B9D3-026054928BD1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937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0" y="7540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E850F-A485-4243-8FC5-6975A9B02728}"/>
              </a:ext>
            </a:extLst>
          </p:cNvPr>
          <p:cNvSpPr txBox="1"/>
          <p:nvPr/>
        </p:nvSpPr>
        <p:spPr>
          <a:xfrm>
            <a:off x="145279" y="873889"/>
            <a:ext cx="887587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5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R. Lee, S. Tseng, R. Chang and Y. Tsai, 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design and analysis of algorithms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London: McGraw Hill Higher Education, 2005.</a:t>
            </a:r>
          </a:p>
          <a:p>
            <a:endParaRPr lang="en-US" sz="15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"Brute-force search - Wikipedia", </a:t>
            </a:r>
            <a:r>
              <a:rPr lang="en-US" sz="15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En.wikipedia.org</a:t>
            </a:r>
            <a:r>
              <a:rPr lang="en-US" sz="15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2021. [Online]. Available: https://en.wikipedia.org/wiki/Brute-force_search. [Accessed: 20- Apr- 2021].</a:t>
            </a:r>
          </a:p>
        </p:txBody>
      </p:sp>
      <p:cxnSp>
        <p:nvCxnSpPr>
          <p:cNvPr id="7" name="Google Shape;64;p14">
            <a:extLst>
              <a:ext uri="{FF2B5EF4-FFF2-40B4-BE49-F238E27FC236}">
                <a16:creationId xmlns:a16="http://schemas.microsoft.com/office/drawing/2014/main" id="{1A900215-0F0C-4C9A-AA52-BE32B4AAD9EE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7930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>
            <a:spLocks noGrp="1"/>
          </p:cNvSpPr>
          <p:nvPr>
            <p:ph type="title"/>
          </p:nvPr>
        </p:nvSpPr>
        <p:spPr>
          <a:xfrm>
            <a:off x="0" y="70392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1028" name="Picture 4" descr="25,998 Thank You Photos - Free &amp; Royalty-Free Stock Photos from Dreamstime">
            <a:extLst>
              <a:ext uri="{FF2B5EF4-FFF2-40B4-BE49-F238E27FC236}">
                <a16:creationId xmlns:a16="http://schemas.microsoft.com/office/drawing/2014/main" id="{F9308F44-A951-43AB-B9BF-52A602315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63" y="1145552"/>
            <a:ext cx="5532474" cy="36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6F17AC6D-06AF-4DAB-8659-125FBECB304B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8245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0" y="71844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completion</a:t>
            </a:r>
            <a:endParaRPr sz="302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64" name="Google Shape;64;p14"/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10E8D3-59ED-47EA-A0C8-54A2B2D1C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84448"/>
              </p:ext>
            </p:extLst>
          </p:nvPr>
        </p:nvGraphicFramePr>
        <p:xfrm>
          <a:off x="0" y="1786071"/>
          <a:ext cx="9144000" cy="1846307"/>
        </p:xfrm>
        <a:graphic>
          <a:graphicData uri="http://schemas.openxmlformats.org/drawingml/2006/table">
            <a:tbl>
              <a:tblPr firstRow="1" bandRow="1">
                <a:tableStyleId>{2D2E3335-6FD7-4084-9337-1B8A8C7011F9}</a:tableStyleId>
              </a:tblPr>
              <a:tblGrid>
                <a:gridCol w="871671">
                  <a:extLst>
                    <a:ext uri="{9D8B030D-6E8A-4147-A177-3AD203B41FA5}">
                      <a16:colId xmlns:a16="http://schemas.microsoft.com/office/drawing/2014/main" val="108076510"/>
                    </a:ext>
                  </a:extLst>
                </a:gridCol>
                <a:gridCol w="2273180">
                  <a:extLst>
                    <a:ext uri="{9D8B030D-6E8A-4147-A177-3AD203B41FA5}">
                      <a16:colId xmlns:a16="http://schemas.microsoft.com/office/drawing/2014/main" val="327741481"/>
                    </a:ext>
                  </a:extLst>
                </a:gridCol>
                <a:gridCol w="4401084">
                  <a:extLst>
                    <a:ext uri="{9D8B030D-6E8A-4147-A177-3AD203B41FA5}">
                      <a16:colId xmlns:a16="http://schemas.microsoft.com/office/drawing/2014/main" val="3217677401"/>
                    </a:ext>
                  </a:extLst>
                </a:gridCol>
                <a:gridCol w="1598065">
                  <a:extLst>
                    <a:ext uri="{9D8B030D-6E8A-4147-A177-3AD203B41FA5}">
                      <a16:colId xmlns:a16="http://schemas.microsoft.com/office/drawing/2014/main" val="4067510190"/>
                    </a:ext>
                  </a:extLst>
                </a:gridCol>
              </a:tblGrid>
              <a:tr h="37818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212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Lê Anh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Quân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nhóm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35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Dương Đình Thắng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slide +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kahoot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take notes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buổi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thảo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luận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803803"/>
                  </a:ext>
                </a:extLst>
              </a:tr>
              <a:tr h="37737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Văn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bị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test cases +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bài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tập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về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thuyết</a:t>
                      </a: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93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0" y="79671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49853" y="762579"/>
            <a:ext cx="864429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Introduction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Recognition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Pros and cons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Applications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Illustrated problems</a:t>
            </a: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AutoNum type="romanUcPeriod"/>
            </a:pPr>
            <a:r>
              <a:rPr lang="en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</a:t>
            </a:r>
            <a:endParaRPr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FA3296E8-689B-4D2E-9788-3B5EE05CAE05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0" y="8668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0369" algn="ctr" rtl="0">
              <a:spcBef>
                <a:spcPts val="0"/>
              </a:spcBef>
              <a:spcAft>
                <a:spcPts val="0"/>
              </a:spcAft>
              <a:buSzPts val="3020"/>
              <a:buFont typeface="Times New Roman"/>
              <a:buAutoNum type="romanUcPeriod"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Brute Force Introduction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96625" y="1863750"/>
            <a:ext cx="5180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>
                <a:latin typeface="Times New Roman"/>
                <a:ea typeface="Times New Roman"/>
                <a:cs typeface="Times New Roman"/>
                <a:sym typeface="Times New Roman"/>
              </a:rPr>
              <a:t>“Doing a thing well is often a waste of time.”</a:t>
            </a:r>
            <a:endParaRPr sz="20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— Robert Byrne, a master pool and billiards player and a writer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950" y="991525"/>
            <a:ext cx="2666244" cy="382606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925950" y="4817600"/>
            <a:ext cx="26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latin typeface="Times New Roman"/>
                <a:ea typeface="Times New Roman"/>
                <a:cs typeface="Times New Roman"/>
                <a:sym typeface="Times New Roman"/>
              </a:rPr>
              <a:t>Robert Byrne </a:t>
            </a:r>
            <a:r>
              <a:rPr lang="en" baseline="30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6" name="Google Shape;96;p17"/>
          <p:cNvGrpSpPr/>
          <p:nvPr/>
        </p:nvGrpSpPr>
        <p:grpSpPr>
          <a:xfrm>
            <a:off x="178350" y="4469000"/>
            <a:ext cx="5823000" cy="881750"/>
            <a:chOff x="178350" y="4469000"/>
            <a:chExt cx="5823000" cy="881750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178350" y="4469000"/>
              <a:ext cx="5823000" cy="881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100" baseline="30000" dirty="0">
                  <a:solidFill>
                    <a:schemeClr val="dk1"/>
                  </a:solidFill>
                  <a:latin typeface="Open Sans"/>
                </a:rPr>
                <a:t>1  </a:t>
              </a:r>
              <a:r>
                <a:rPr lang="en" sz="1100" dirty="0">
                  <a:solidFill>
                    <a:schemeClr val="dk1"/>
                  </a:solidFill>
                  <a:latin typeface="Open Sans"/>
                </a:rPr>
                <a:t>“Robert Byrne (author),” </a:t>
              </a:r>
              <a:r>
                <a:rPr lang="en" sz="1100" i="1" dirty="0">
                  <a:solidFill>
                    <a:schemeClr val="dk1"/>
                  </a:solidFill>
                  <a:latin typeface="Open Sans"/>
                </a:rPr>
                <a:t>Wikipedia</a:t>
              </a:r>
              <a:r>
                <a:rPr lang="en" sz="1100" dirty="0">
                  <a:solidFill>
                    <a:schemeClr val="dk1"/>
                  </a:solidFill>
                  <a:latin typeface="Open Sans"/>
                </a:rPr>
                <a:t>, 26-Feb-2021. [Online]. Available: https://en.wikipedia.org/wiki/Robert_Byrne_(author). [Accessed: 06-Apr-2021] </a:t>
              </a:r>
              <a:endParaRPr dirty="0">
                <a:latin typeface="Open Sans"/>
              </a:endParaRPr>
            </a:p>
          </p:txBody>
        </p:sp>
        <p:cxnSp>
          <p:nvCxnSpPr>
            <p:cNvPr id="98" name="Google Shape;98;p17"/>
            <p:cNvCxnSpPr/>
            <p:nvPr/>
          </p:nvCxnSpPr>
          <p:spPr>
            <a:xfrm>
              <a:off x="178350" y="4602175"/>
              <a:ext cx="1197600" cy="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" name="Google Shape;64;p14">
            <a:extLst>
              <a:ext uri="{FF2B5EF4-FFF2-40B4-BE49-F238E27FC236}">
                <a16:creationId xmlns:a16="http://schemas.microsoft.com/office/drawing/2014/main" id="{6ED8A97E-6C3F-4458-AEED-9018E4292161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0" y="6417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20369" algn="ctr" rtl="0">
              <a:spcBef>
                <a:spcPts val="0"/>
              </a:spcBef>
              <a:spcAft>
                <a:spcPts val="0"/>
              </a:spcAft>
              <a:buSzPts val="3020"/>
              <a:buFont typeface="Times New Roman"/>
              <a:buAutoNum type="romanUcPeriod"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Brute Force Introduction: </a:t>
            </a:r>
            <a:r>
              <a:rPr lang="en" sz="3020" dirty="0">
                <a:latin typeface="Times New Roman"/>
                <a:ea typeface="Times New Roman"/>
                <a:cs typeface="Times New Roman"/>
                <a:sym typeface="Times New Roman"/>
              </a:rPr>
              <a:t>What is Brute Force?</a:t>
            </a: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82664" y="888289"/>
            <a:ext cx="8704961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According to page 97 - Introduction to the Design and Analysis of Algorithms [1], Brute Force can be described as follows: </a:t>
            </a:r>
            <a:endParaRPr sz="27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82664" y="1859913"/>
            <a:ext cx="8961336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-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straightforward approach to solving a problem based on problem statement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68300">
              <a:lnSpc>
                <a:spcPct val="150000"/>
              </a:lnSpc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Trying every possibilities</a:t>
            </a:r>
            <a:endParaRPr lang="en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-"/>
            </a:pPr>
            <a:r>
              <a:rPr lang="e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sheer computing power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" name="Google Shape;64;p14">
            <a:extLst>
              <a:ext uri="{FF2B5EF4-FFF2-40B4-BE49-F238E27FC236}">
                <a16:creationId xmlns:a16="http://schemas.microsoft.com/office/drawing/2014/main" id="{9790E2B9-A496-4DDA-8AAF-9EC863C7750F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0" y="7424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II. Pattern Recognition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179980" y="762579"/>
            <a:ext cx="4816328" cy="8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</a:t>
            </a: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Assume we have a problem P: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000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⤷ How Brute Force will solve it?</a:t>
            </a: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154A3-4875-46FF-BD1E-DFA1FEBA8482}"/>
              </a:ext>
            </a:extLst>
          </p:cNvPr>
          <p:cNvSpPr txBox="1"/>
          <p:nvPr/>
        </p:nvSpPr>
        <p:spPr>
          <a:xfrm>
            <a:off x="179980" y="1718812"/>
            <a:ext cx="6374644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lnSpc>
                <a:spcPct val="150000"/>
              </a:lnSpc>
            </a:pPr>
            <a:r>
              <a:rPr lang="en" sz="2000" b="1" dirty="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Wingdings" panose="05000000000000000000" pitchFamily="2" charset="2"/>
              </a:rPr>
              <a:t>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 by step: </a:t>
            </a:r>
          </a:p>
          <a:p>
            <a:pPr rtl="0" fontAlgn="base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order candidate for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after the current one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: </a:t>
            </a:r>
          </a:p>
          <a:p>
            <a:pPr rtl="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Valid (P, c)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whether candidate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solution for P </a:t>
            </a:r>
          </a:p>
          <a:p>
            <a:pPr rtl="0" fontAlgn="base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Output (P, c)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use the solution 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of P as appropriate to the application </a:t>
            </a:r>
          </a:p>
        </p:txBody>
      </p:sp>
      <p:cxnSp>
        <p:nvCxnSpPr>
          <p:cNvPr id="7" name="Google Shape;64;p14">
            <a:extLst>
              <a:ext uri="{FF2B5EF4-FFF2-40B4-BE49-F238E27FC236}">
                <a16:creationId xmlns:a16="http://schemas.microsoft.com/office/drawing/2014/main" id="{A5B49A8F-7C06-42BE-BA92-24BEA76BD02D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0" y="7081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 dirty="0">
                <a:latin typeface="Times New Roman"/>
                <a:ea typeface="Times New Roman"/>
                <a:cs typeface="Times New Roman"/>
                <a:sym typeface="Times New Roman"/>
              </a:rPr>
              <a:t>II. Pattern Recognition</a:t>
            </a:r>
            <a:endParaRPr sz="30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4191D-26F7-4208-B594-B910D98BB4EF}"/>
              </a:ext>
            </a:extLst>
          </p:cNvPr>
          <p:cNvSpPr txBox="1"/>
          <p:nvPr/>
        </p:nvSpPr>
        <p:spPr>
          <a:xfrm>
            <a:off x="733869" y="2500784"/>
            <a:ext cx="3423463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in candidates: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valid(P, c):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Output(P, c)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EC02C-A74F-4F12-9B8F-E8775917253D}"/>
              </a:ext>
            </a:extLst>
          </p:cNvPr>
          <p:cNvSpPr txBox="1"/>
          <p:nvPr/>
        </p:nvSpPr>
        <p:spPr>
          <a:xfrm>
            <a:off x="4986669" y="2269952"/>
            <a:ext cx="3423463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←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first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while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≠ Λ </a:t>
            </a:r>
            <a:r>
              <a:rPr lang="en-US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do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if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valid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5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en-US" sz="1500" dirty="0" err="1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,</a:t>
            </a:r>
            <a:r>
              <a:rPr lang="en-US" altLang="en-US" sz="1500" i="1" dirty="0" err="1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  <a:r>
              <a:rPr lang="en-US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then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    output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      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 ←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next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P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1500" i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500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end while</a:t>
            </a:r>
            <a:r>
              <a:rPr lang="en-US" alt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D655F3-C098-4F56-BD35-A1D3062579BE}"/>
              </a:ext>
            </a:extLst>
          </p:cNvPr>
          <p:cNvSpPr txBox="1"/>
          <p:nvPr/>
        </p:nvSpPr>
        <p:spPr>
          <a:xfrm>
            <a:off x="308346" y="762579"/>
            <a:ext cx="3848986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 Two approaches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problem P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A solution c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AA18C-FB3B-461B-8FFC-BC2F9393BCEB}"/>
              </a:ext>
            </a:extLst>
          </p:cNvPr>
          <p:cNvSpPr txBox="1"/>
          <p:nvPr/>
        </p:nvSpPr>
        <p:spPr>
          <a:xfrm>
            <a:off x="5547484" y="4120109"/>
            <a:ext cx="24789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Self-generate candidates [2]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72D5B-2EAD-4DC4-B8E0-46275E6D014D}"/>
              </a:ext>
            </a:extLst>
          </p:cNvPr>
          <p:cNvSpPr txBox="1"/>
          <p:nvPr/>
        </p:nvSpPr>
        <p:spPr>
          <a:xfrm>
            <a:off x="1294681" y="4120109"/>
            <a:ext cx="23018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available </a:t>
            </a:r>
          </a:p>
        </p:txBody>
      </p:sp>
      <p:cxnSp>
        <p:nvCxnSpPr>
          <p:cNvPr id="12" name="Google Shape;64;p14">
            <a:extLst>
              <a:ext uri="{FF2B5EF4-FFF2-40B4-BE49-F238E27FC236}">
                <a16:creationId xmlns:a16="http://schemas.microsoft.com/office/drawing/2014/main" id="{FD9F113A-E611-49AE-A0A9-7D2780A9A361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0344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/>
      <p:bldP spid="8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396625" y="1280272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9"/>
          <p:cNvGraphicFramePr/>
          <p:nvPr/>
        </p:nvGraphicFramePr>
        <p:xfrm>
          <a:off x="396625" y="1926010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19"/>
          <p:cNvGraphicFramePr/>
          <p:nvPr/>
        </p:nvGraphicFramePr>
        <p:xfrm>
          <a:off x="396625" y="2571748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19"/>
          <p:cNvGraphicFramePr/>
          <p:nvPr/>
        </p:nvGraphicFramePr>
        <p:xfrm>
          <a:off x="827325" y="3217485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119;p19"/>
          <p:cNvGraphicFramePr/>
          <p:nvPr/>
        </p:nvGraphicFramePr>
        <p:xfrm>
          <a:off x="396625" y="3863222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9"/>
          <p:cNvGraphicFramePr/>
          <p:nvPr/>
        </p:nvGraphicFramePr>
        <p:xfrm>
          <a:off x="1258025" y="4508947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à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19"/>
          <p:cNvGraphicFramePr/>
          <p:nvPr/>
        </p:nvGraphicFramePr>
        <p:xfrm>
          <a:off x="5406100" y="2571748"/>
          <a:ext cx="30149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3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3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oogle Shape;122;p19"/>
          <p:cNvGraphicFramePr/>
          <p:nvPr>
            <p:extLst>
              <p:ext uri="{D42A27DB-BD31-4B8C-83A1-F6EECF244321}">
                <p14:modId xmlns:p14="http://schemas.microsoft.com/office/powerpoint/2010/main" val="377391057"/>
              </p:ext>
            </p:extLst>
          </p:nvPr>
        </p:nvGraphicFramePr>
        <p:xfrm>
          <a:off x="6698200" y="3217485"/>
          <a:ext cx="1722800" cy="396210"/>
        </p:xfrm>
        <a:graphic>
          <a:graphicData uri="http://schemas.openxmlformats.org/drawingml/2006/table">
            <a:tbl>
              <a:tblPr>
                <a:noFill/>
                <a:tableStyleId>{2D2E3335-6FD7-4084-9337-1B8A8C7011F9}</a:tableStyleId>
              </a:tblPr>
              <a:tblGrid>
                <a:gridCol w="42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à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</a:t>
                      </a: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Google Shape;123;p19"/>
          <p:cNvSpPr txBox="1"/>
          <p:nvPr/>
        </p:nvSpPr>
        <p:spPr>
          <a:xfrm>
            <a:off x="4708800" y="4422350"/>
            <a:ext cx="3712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1" dirty="0">
                <a:latin typeface="Times New Roman"/>
                <a:ea typeface="Times New Roman"/>
                <a:cs typeface="Times New Roman"/>
                <a:sym typeface="Times New Roman"/>
              </a:rPr>
              <a:t>String Matching problem</a:t>
            </a:r>
            <a:endParaRPr sz="2500" b="1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19"/>
          <p:cNvCxnSpPr/>
          <p:nvPr/>
        </p:nvCxnSpPr>
        <p:spPr>
          <a:xfrm rot="10800000" flipH="1">
            <a:off x="178325" y="3736950"/>
            <a:ext cx="34515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9"/>
          <p:cNvCxnSpPr/>
          <p:nvPr/>
        </p:nvCxnSpPr>
        <p:spPr>
          <a:xfrm rot="10800000" flipH="1">
            <a:off x="178325" y="2445475"/>
            <a:ext cx="34515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9"/>
          <p:cNvSpPr/>
          <p:nvPr/>
        </p:nvSpPr>
        <p:spPr>
          <a:xfrm>
            <a:off x="4061688" y="2713175"/>
            <a:ext cx="1020600" cy="50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31;p20">
            <a:extLst>
              <a:ext uri="{FF2B5EF4-FFF2-40B4-BE49-F238E27FC236}">
                <a16:creationId xmlns:a16="http://schemas.microsoft.com/office/drawing/2014/main" id="{D2A0136C-D2FF-4B06-9568-26C81BB308FE}"/>
              </a:ext>
            </a:extLst>
          </p:cNvPr>
          <p:cNvSpPr txBox="1">
            <a:spLocks/>
          </p:cNvSpPr>
          <p:nvPr/>
        </p:nvSpPr>
        <p:spPr>
          <a:xfrm>
            <a:off x="67" y="71902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en-US" sz="3020" b="1" dirty="0">
                <a:latin typeface="Times New Roman"/>
                <a:ea typeface="Times New Roman"/>
                <a:cs typeface="Times New Roman"/>
                <a:sym typeface="Times New Roman"/>
              </a:rPr>
              <a:t>II. Pattern Recognition: </a:t>
            </a:r>
            <a:r>
              <a:rPr lang="en-US" sz="3020" dirty="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</a:p>
        </p:txBody>
      </p:sp>
      <p:cxnSp>
        <p:nvCxnSpPr>
          <p:cNvPr id="18" name="Google Shape;64;p14">
            <a:extLst>
              <a:ext uri="{FF2B5EF4-FFF2-40B4-BE49-F238E27FC236}">
                <a16:creationId xmlns:a16="http://schemas.microsoft.com/office/drawing/2014/main" id="{03D11E30-1384-434A-8F8F-A36B9A0234B3}"/>
              </a:ext>
            </a:extLst>
          </p:cNvPr>
          <p:cNvCxnSpPr>
            <a:cxnSpLocks/>
          </p:cNvCxnSpPr>
          <p:nvPr/>
        </p:nvCxnSpPr>
        <p:spPr>
          <a:xfrm>
            <a:off x="0" y="762579"/>
            <a:ext cx="9144000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A6051784158A348A8A083CC0D91EDD2" ma:contentTypeVersion="5" ma:contentTypeDescription="Tạo tài liệu mới." ma:contentTypeScope="" ma:versionID="60873e526252b7d1cf851db01e89e6b2">
  <xsd:schema xmlns:xsd="http://www.w3.org/2001/XMLSchema" xmlns:xs="http://www.w3.org/2001/XMLSchema" xmlns:p="http://schemas.microsoft.com/office/2006/metadata/properties" xmlns:ns3="55a8854a-3e1e-42a7-978b-da2846a19bec" xmlns:ns4="944de4f3-dbe6-4d0a-84b7-a9b6a222d4b6" targetNamespace="http://schemas.microsoft.com/office/2006/metadata/properties" ma:root="true" ma:fieldsID="f8ed79a3b75c5cf7ee9d1e213a7014a0" ns3:_="" ns4:_="">
    <xsd:import namespace="55a8854a-3e1e-42a7-978b-da2846a19bec"/>
    <xsd:import namespace="944de4f3-dbe6-4d0a-84b7-a9b6a222d4b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8854a-3e1e-42a7-978b-da2846a19b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4de4f3-dbe6-4d0a-84b7-a9b6a222d4b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F7EA5-9D85-4321-AE7A-55E3729725E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dcmitype/"/>
    <ds:schemaRef ds:uri="944de4f3-dbe6-4d0a-84b7-a9b6a222d4b6"/>
    <ds:schemaRef ds:uri="55a8854a-3e1e-42a7-978b-da2846a19be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0FAB0C-33EC-40EB-BC1E-7300DEBBD6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ECB1E6-F983-405B-90D4-2921070817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a8854a-3e1e-42a7-978b-da2846a19bec"/>
    <ds:schemaRef ds:uri="944de4f3-dbe6-4d0a-84b7-a9b6a222d4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1397</Words>
  <Application>Microsoft Office PowerPoint</Application>
  <PresentationFormat>On-screen Show (16:9)</PresentationFormat>
  <Paragraphs>223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Cambria Math</vt:lpstr>
      <vt:lpstr>Consolas</vt:lpstr>
      <vt:lpstr>Open Sans</vt:lpstr>
      <vt:lpstr>Times New Roman</vt:lpstr>
      <vt:lpstr>Wingdings</vt:lpstr>
      <vt:lpstr>Simple Light</vt:lpstr>
      <vt:lpstr>Brute Force</vt:lpstr>
      <vt:lpstr>Members</vt:lpstr>
      <vt:lpstr>Task completion</vt:lpstr>
      <vt:lpstr>Table of contents</vt:lpstr>
      <vt:lpstr>Brute Force Introduction</vt:lpstr>
      <vt:lpstr>Brute Force Introduction: What is Brute Force?</vt:lpstr>
      <vt:lpstr>II. Pattern Recognition</vt:lpstr>
      <vt:lpstr>II. Pattern Recognition</vt:lpstr>
      <vt:lpstr>PowerPoint Presentation</vt:lpstr>
      <vt:lpstr>III. Pros and Cons</vt:lpstr>
      <vt:lpstr>IV. Applications</vt:lpstr>
      <vt:lpstr>IV. Applications</vt:lpstr>
      <vt:lpstr>IV. Applications</vt:lpstr>
      <vt:lpstr>V. Illustrated problems: Suitable case</vt:lpstr>
      <vt:lpstr>V. Illustrated problems: Suitable case</vt:lpstr>
      <vt:lpstr>V. Illustrated problems: Suitable case</vt:lpstr>
      <vt:lpstr>V. Illustrated problems: Suitable case</vt:lpstr>
      <vt:lpstr>V. Illustrated problems: Unsuitable case</vt:lpstr>
      <vt:lpstr>V. Illustrated problems: Unsuitable case</vt:lpstr>
      <vt:lpstr>V. Illustrated problems: Unsuitable case</vt:lpstr>
      <vt:lpstr>VI. Conclusion</vt:lpstr>
      <vt:lpstr>Homework</vt:lpstr>
      <vt:lpstr>References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Brute Force</dc:title>
  <dc:creator>Nguyễn Quân</dc:creator>
  <cp:lastModifiedBy>Dương Đình Thắng</cp:lastModifiedBy>
  <cp:revision>52</cp:revision>
  <dcterms:modified xsi:type="dcterms:W3CDTF">2021-06-27T13:55:24Z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0x010100EA6051784158A348A8A083CC0D91EDD2</vt:lpwstr>
  </property>
</Properties>
</file>