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7"/>
  </p:notesMasterIdLst>
  <p:sldIdLst>
    <p:sldId id="256" r:id="rId5"/>
    <p:sldId id="257" r:id="rId6"/>
    <p:sldId id="258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78" r:id="rId15"/>
    <p:sldId id="267" r:id="rId16"/>
    <p:sldId id="268" r:id="rId17"/>
    <p:sldId id="269" r:id="rId18"/>
    <p:sldId id="277" r:id="rId19"/>
    <p:sldId id="270" r:id="rId20"/>
    <p:sldId id="271" r:id="rId21"/>
    <p:sldId id="272" r:id="rId22"/>
    <p:sldId id="276" r:id="rId23"/>
    <p:sldId id="273" r:id="rId24"/>
    <p:sldId id="275" r:id="rId25"/>
    <p:sldId id="274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1B2EB-E65F-4575-99DF-AA7229BC4DF3}" v="93" dt="2021-04-12T02:33:52.375"/>
  </p1510:revLst>
</p1510:revInfo>
</file>

<file path=ppt/tableStyles.xml><?xml version="1.0" encoding="utf-8"?>
<a:tblStyleLst xmlns:a="http://schemas.openxmlformats.org/drawingml/2006/main" def="{2D2E3335-6FD7-4084-9337-1B8A8C7011F9}">
  <a:tblStyle styleId="{2D2E3335-6FD7-4084-9337-1B8A8C7011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c23a486c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c23a486c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c23a486c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c23a486c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391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c23a486c6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c23a486c6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c23a486c6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c23a486c6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c23a486c6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c23a486c6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c23a486c6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c23a486c6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197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c23a486c6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c23a486c6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c23a486c6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c23a486c6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c23a486c6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c23a486c6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c23a486c6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c23a486c6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980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c23a486c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c23a486c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c23a486c6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c23a486c6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544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c23a486c6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c23a486c6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308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c23a486c6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c23a486c6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831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c23a486c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c23a486c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c23a486c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c23a486c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c23a486c6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c23a486c6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c23a486c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c23a486c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c23a486c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c23a486c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c23a486c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c23a486c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c23a486c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c23a486c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Brute Force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Seminar 04/13/2021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latin typeface="Times New Roman"/>
                <a:ea typeface="Times New Roman"/>
                <a:cs typeface="Times New Roman"/>
                <a:sym typeface="Times New Roman"/>
              </a:rPr>
              <a:t>IV. Applications</a:t>
            </a:r>
            <a:endParaRPr sz="30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392250" y="1164700"/>
            <a:ext cx="655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 Tuning using Exhaustive Grid Search</a:t>
            </a:r>
            <a:endParaRPr sz="20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cxnSp>
        <p:nvCxnSpPr>
          <p:cNvPr id="158" name="Google Shape;158;p23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9" name="Google Shape;159;p23"/>
          <p:cNvGrpSpPr/>
          <p:nvPr/>
        </p:nvGrpSpPr>
        <p:grpSpPr>
          <a:xfrm>
            <a:off x="311700" y="2032225"/>
            <a:ext cx="8160750" cy="2305350"/>
            <a:chOff x="311700" y="1819500"/>
            <a:chExt cx="8160750" cy="2305350"/>
          </a:xfrm>
        </p:grpSpPr>
        <p:grpSp>
          <p:nvGrpSpPr>
            <p:cNvPr id="160" name="Google Shape;160;p23"/>
            <p:cNvGrpSpPr/>
            <p:nvPr/>
          </p:nvGrpSpPr>
          <p:grpSpPr>
            <a:xfrm>
              <a:off x="311700" y="3018125"/>
              <a:ext cx="8160750" cy="1106725"/>
              <a:chOff x="393625" y="3188100"/>
              <a:chExt cx="8160750" cy="1106725"/>
            </a:xfrm>
          </p:grpSpPr>
          <p:sp>
            <p:nvSpPr>
              <p:cNvPr id="161" name="Google Shape;161;p23"/>
              <p:cNvSpPr/>
              <p:nvPr/>
            </p:nvSpPr>
            <p:spPr>
              <a:xfrm>
                <a:off x="393625" y="3600925"/>
                <a:ext cx="1102800" cy="656400"/>
              </a:xfrm>
              <a:prstGeom prst="can">
                <a:avLst>
                  <a:gd name="adj" fmla="val 25000"/>
                </a:avLst>
              </a:pr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</a:t>
                </a:r>
                <a:endParaRPr sz="15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2" name="Google Shape;162;p23"/>
              <p:cNvSpPr/>
              <p:nvPr/>
            </p:nvSpPr>
            <p:spPr>
              <a:xfrm>
                <a:off x="2465875" y="3309325"/>
                <a:ext cx="1285800" cy="98550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latin typeface="Times New Roman"/>
                    <a:ea typeface="Times New Roman"/>
                    <a:cs typeface="Times New Roman"/>
                    <a:sym typeface="Times New Roman"/>
                  </a:rPr>
                  <a:t>Training</a:t>
                </a:r>
                <a:endParaRPr sz="15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3" name="Google Shape;163;p23"/>
              <p:cNvSpPr/>
              <p:nvPr/>
            </p:nvSpPr>
            <p:spPr>
              <a:xfrm>
                <a:off x="4822250" y="3188100"/>
                <a:ext cx="1173600" cy="985500"/>
              </a:xfrm>
              <a:prstGeom prst="flowChartProcess">
                <a:avLst/>
              </a:pr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latin typeface="Times New Roman"/>
                    <a:ea typeface="Times New Roman"/>
                    <a:cs typeface="Times New Roman"/>
                    <a:sym typeface="Times New Roman"/>
                  </a:rPr>
                  <a:t>Model</a:t>
                </a:r>
                <a:endParaRPr sz="15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4" name="Google Shape;164;p23"/>
              <p:cNvSpPr/>
              <p:nvPr/>
            </p:nvSpPr>
            <p:spPr>
              <a:xfrm>
                <a:off x="7268575" y="3193600"/>
                <a:ext cx="1285800" cy="985500"/>
              </a:xfrm>
              <a:prstGeom prst="parallelogram">
                <a:avLst>
                  <a:gd name="adj" fmla="val 25000"/>
                </a:avLst>
              </a:pr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latin typeface="Times New Roman"/>
                    <a:ea typeface="Times New Roman"/>
                    <a:cs typeface="Times New Roman"/>
                    <a:sym typeface="Times New Roman"/>
                  </a:rPr>
                  <a:t>Grid Search</a:t>
                </a:r>
                <a:endParaRPr sz="15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65" name="Google Shape;165;p23"/>
              <p:cNvCxnSpPr>
                <a:stCxn id="161" idx="4"/>
                <a:endCxn id="162" idx="2"/>
              </p:cNvCxnSpPr>
              <p:nvPr/>
            </p:nvCxnSpPr>
            <p:spPr>
              <a:xfrm rot="10800000" flipH="1">
                <a:off x="1496425" y="3925225"/>
                <a:ext cx="969600" cy="3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6" name="Google Shape;166;p23"/>
              <p:cNvCxnSpPr>
                <a:stCxn id="162" idx="0"/>
                <a:endCxn id="164" idx="1"/>
              </p:cNvCxnSpPr>
              <p:nvPr/>
            </p:nvCxnSpPr>
            <p:spPr>
              <a:xfrm rot="-5400000">
                <a:off x="5575413" y="850075"/>
                <a:ext cx="115800" cy="4802700"/>
              </a:xfrm>
              <a:prstGeom prst="curvedConnector3">
                <a:avLst>
                  <a:gd name="adj1" fmla="val 827591"/>
                </a:avLst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167" name="Google Shape;167;p23"/>
              <p:cNvCxnSpPr>
                <a:stCxn id="162" idx="5"/>
                <a:endCxn id="163" idx="1"/>
              </p:cNvCxnSpPr>
              <p:nvPr/>
            </p:nvCxnSpPr>
            <p:spPr>
              <a:xfrm>
                <a:off x="3751675" y="3678888"/>
                <a:ext cx="1070700" cy="21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168" name="Google Shape;168;p23"/>
            <p:cNvCxnSpPr>
              <a:stCxn id="163" idx="3"/>
              <a:endCxn id="164" idx="5"/>
            </p:cNvCxnSpPr>
            <p:nvPr/>
          </p:nvCxnSpPr>
          <p:spPr>
            <a:xfrm>
              <a:off x="5913925" y="3510875"/>
              <a:ext cx="1395900" cy="54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9" name="Google Shape;169;p23"/>
            <p:cNvSpPr txBox="1"/>
            <p:nvPr/>
          </p:nvSpPr>
          <p:spPr>
            <a:xfrm>
              <a:off x="4572000" y="1819500"/>
              <a:ext cx="219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Suggest Hyperparameters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0" name="Google Shape;170;p23"/>
            <p:cNvSpPr txBox="1"/>
            <p:nvPr/>
          </p:nvSpPr>
          <p:spPr>
            <a:xfrm>
              <a:off x="6154675" y="3146850"/>
              <a:ext cx="91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Evaluate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latin typeface="Times New Roman"/>
                <a:ea typeface="Times New Roman"/>
                <a:cs typeface="Times New Roman"/>
                <a:sym typeface="Times New Roman"/>
              </a:rPr>
              <a:t>IV. Applications</a:t>
            </a:r>
            <a:endParaRPr sz="30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392250" y="1164700"/>
            <a:ext cx="655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 Tuning using Exhaustive Grid Search</a:t>
            </a:r>
            <a:endParaRPr sz="20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158" name="Google Shape;158;p23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991E16F-192D-4F5F-B05A-752BA6175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01375"/>
              </p:ext>
            </p:extLst>
          </p:nvPr>
        </p:nvGraphicFramePr>
        <p:xfrm>
          <a:off x="5840509" y="2108925"/>
          <a:ext cx="2906299" cy="1417320"/>
        </p:xfrm>
        <a:graphic>
          <a:graphicData uri="http://schemas.openxmlformats.org/drawingml/2006/table">
            <a:tbl>
              <a:tblPr firstRow="1" bandRow="1">
                <a:tableStyleId>{2D2E3335-6FD7-4084-9337-1B8A8C7011F9}</a:tableStyleId>
              </a:tblPr>
              <a:tblGrid>
                <a:gridCol w="740399">
                  <a:extLst>
                    <a:ext uri="{9D8B030D-6E8A-4147-A177-3AD203B41FA5}">
                      <a16:colId xmlns:a16="http://schemas.microsoft.com/office/drawing/2014/main" val="261381770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1220728291"/>
                    </a:ext>
                  </a:extLst>
                </a:gridCol>
                <a:gridCol w="531628">
                  <a:extLst>
                    <a:ext uri="{9D8B030D-6E8A-4147-A177-3AD203B41FA5}">
                      <a16:colId xmlns:a16="http://schemas.microsoft.com/office/drawing/2014/main" val="992399558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3220941969"/>
                    </a:ext>
                  </a:extLst>
                </a:gridCol>
                <a:gridCol w="528486">
                  <a:extLst>
                    <a:ext uri="{9D8B030D-6E8A-4147-A177-3AD203B41FA5}">
                      <a16:colId xmlns:a16="http://schemas.microsoft.com/office/drawing/2014/main" val="407245493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Kernel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35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3266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503334"/>
                  </a:ext>
                </a:extLst>
              </a:tr>
              <a:tr h="212257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2884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7F4A00-837D-4618-818B-FBB6D3A892E9}"/>
              </a:ext>
            </a:extLst>
          </p:cNvPr>
          <p:cNvSpPr txBox="1"/>
          <p:nvPr/>
        </p:nvSpPr>
        <p:spPr>
          <a:xfrm>
            <a:off x="0" y="2108925"/>
            <a:ext cx="56884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in SVM model: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it-I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'kernel'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'linear'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rbf</a:t>
            </a:r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'sigmoid'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3227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V. Illustrated problems: </a:t>
            </a:r>
            <a:r>
              <a:rPr lang="en" sz="3020" dirty="0">
                <a:latin typeface="Times New Roman"/>
                <a:ea typeface="Times New Roman"/>
                <a:cs typeface="Times New Roman"/>
                <a:sym typeface="Times New Roman"/>
              </a:rPr>
              <a:t>Suitable case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cxnSp>
        <p:nvCxnSpPr>
          <p:cNvPr id="177" name="Google Shape;177;p24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24"/>
          <p:cNvSpPr txBox="1"/>
          <p:nvPr/>
        </p:nvSpPr>
        <p:spPr>
          <a:xfrm>
            <a:off x="396625" y="892350"/>
            <a:ext cx="8514600" cy="212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</a:t>
            </a:r>
            <a:r>
              <a:rPr lang="e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Given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array </a:t>
            </a:r>
            <a:r>
              <a:rPr lang="en" sz="15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less than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 elements, </a:t>
            </a:r>
            <a:r>
              <a:rPr lang="e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including numbers (0-9) and uppercase alphabet (A-Z). Print all possible combination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elements </a:t>
            </a:r>
            <a:r>
              <a:rPr lang="e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array.</a:t>
            </a: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1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Input:	</a:t>
            </a:r>
            <a:r>
              <a:rPr lang="e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A46</a:t>
            </a: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Output:	</a:t>
            </a:r>
            <a:r>
              <a:rPr lang="e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 </a:t>
            </a:r>
            <a:r>
              <a:rPr lang="e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 A</a:t>
            </a: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A6 </a:t>
            </a:r>
            <a:r>
              <a:rPr lang="e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A4 A46</a:t>
            </a: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V. Illustrated problems: </a:t>
            </a:r>
            <a:r>
              <a:rPr lang="en" sz="3020" dirty="0">
                <a:latin typeface="Times New Roman"/>
                <a:ea typeface="Times New Roman"/>
                <a:cs typeface="Times New Roman"/>
                <a:sym typeface="Times New Roman"/>
              </a:rPr>
              <a:t>Suitable case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cxnSp>
        <p:nvCxnSpPr>
          <p:cNvPr id="185" name="Google Shape;185;p25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5"/>
          <p:cNvSpPr txBox="1"/>
          <p:nvPr/>
        </p:nvSpPr>
        <p:spPr>
          <a:xfrm>
            <a:off x="393625" y="991526"/>
            <a:ext cx="85146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study appoarch: 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Brute-Force to generate all posibilities.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elements 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have two cases that can happen, either it will appear or not – and we will encode this into 1 and 0. Therefore, we can utilize recursive with backtracking to produce word combinations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elements 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array. 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V. Illustrated problems: </a:t>
            </a:r>
            <a:r>
              <a:rPr lang="en" sz="3020" dirty="0">
                <a:latin typeface="Times New Roman"/>
                <a:ea typeface="Times New Roman"/>
                <a:cs typeface="Times New Roman"/>
                <a:sym typeface="Times New Roman"/>
              </a:rPr>
              <a:t>Suitable case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cxnSp>
        <p:nvCxnSpPr>
          <p:cNvPr id="194" name="Google Shape;194;p26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7BC00C2-9612-406B-BDDD-DBB330FD7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2" y="950114"/>
            <a:ext cx="6541991" cy="4184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V. Illustrated problems: </a:t>
            </a:r>
            <a:r>
              <a:rPr lang="en" sz="3020" dirty="0">
                <a:latin typeface="Times New Roman"/>
                <a:ea typeface="Times New Roman"/>
                <a:cs typeface="Times New Roman"/>
                <a:sym typeface="Times New Roman"/>
              </a:rPr>
              <a:t>Suitable case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cxnSp>
        <p:nvCxnSpPr>
          <p:cNvPr id="185" name="Google Shape;185;p25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25"/>
          <p:cNvSpPr txBox="1"/>
          <p:nvPr/>
        </p:nvSpPr>
        <p:spPr>
          <a:xfrm>
            <a:off x="393625" y="1115484"/>
            <a:ext cx="8514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complexity: 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element, 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possible cases 0 and 1. Hence, when applying to recursive, it will iterate n times with them. 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 So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O(2</a:t>
            </a:r>
            <a:r>
              <a:rPr lang="en" sz="20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200" baseline="30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641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V. Illustrated problems: </a:t>
            </a:r>
            <a:r>
              <a:rPr lang="en" sz="3020" dirty="0">
                <a:latin typeface="Times New Roman"/>
                <a:ea typeface="Times New Roman"/>
                <a:cs typeface="Times New Roman"/>
                <a:sym typeface="Times New Roman"/>
              </a:rPr>
              <a:t>Unsuitable case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cxnSp>
        <p:nvCxnSpPr>
          <p:cNvPr id="201" name="Google Shape;201;p27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" name="Google Shape;202;p27"/>
          <p:cNvSpPr txBox="1"/>
          <p:nvPr/>
        </p:nvSpPr>
        <p:spPr>
          <a:xfrm>
            <a:off x="396625" y="1046113"/>
            <a:ext cx="8514600" cy="329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Problem: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Given a sequence </a:t>
            </a:r>
            <a:r>
              <a:rPr lang="en" sz="15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en" sz="1500" b="1" i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positive integers (1≤ </a:t>
            </a:r>
            <a:r>
              <a:rPr lang="en" sz="1500" b="1" i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≤1000), </a:t>
            </a:r>
            <a:r>
              <a:rPr lang="en" sz="15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[1,...,</a:t>
            </a:r>
            <a:r>
              <a:rPr lang="en" sz="1500" b="1" i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 and a number </a:t>
            </a:r>
            <a:r>
              <a:rPr lang="en" sz="1500" b="1" i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&lt; 1000. Find the longest subsequence of </a:t>
            </a:r>
            <a:r>
              <a:rPr lang="en" sz="15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such that the sum of all elements in the subsequence is divisible by </a:t>
            </a:r>
            <a:r>
              <a:rPr lang="en" sz="1500" b="1" i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 dirty="0">
              <a:solidFill>
                <a:schemeClr val="tx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endParaRPr sz="1500" b="1" dirty="0">
              <a:solidFill>
                <a:schemeClr val="tx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Input: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1 6 11 5 10 15 20 2 4 9 </a:t>
            </a:r>
            <a:endParaRPr sz="1500" dirty="0">
              <a:solidFill>
                <a:schemeClr val="tx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5</a:t>
            </a:r>
            <a:endParaRPr sz="1500" dirty="0">
              <a:solidFill>
                <a:schemeClr val="tx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Output: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Length of the longest subsequence: 8  </a:t>
            </a:r>
            <a:endParaRPr sz="1500" dirty="0">
              <a:solidFill>
                <a:schemeClr val="tx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Sum: 80</a:t>
            </a:r>
            <a:endParaRPr sz="1500" dirty="0">
              <a:solidFill>
                <a:schemeClr val="tx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500"/>
              </a:spcAft>
              <a:buNone/>
            </a:pP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Subsequence: 6 11 5 10 15 20 4 9</a:t>
            </a:r>
            <a:endParaRPr sz="1500" dirty="0">
              <a:solidFill>
                <a:schemeClr val="tx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V. Illustrated problems: </a:t>
            </a:r>
            <a:r>
              <a:rPr lang="en" sz="3020" dirty="0">
                <a:latin typeface="Times New Roman"/>
                <a:ea typeface="Times New Roman"/>
                <a:cs typeface="Times New Roman"/>
                <a:sym typeface="Times New Roman"/>
              </a:rPr>
              <a:t>Unsuitable case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cxnSp>
        <p:nvCxnSpPr>
          <p:cNvPr id="209" name="Google Shape;209;p28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28"/>
          <p:cNvSpPr txBox="1"/>
          <p:nvPr/>
        </p:nvSpPr>
        <p:spPr>
          <a:xfrm>
            <a:off x="396625" y="1065875"/>
            <a:ext cx="8514600" cy="230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Case study appoarch:</a:t>
            </a:r>
            <a:r>
              <a:rPr lang="en" sz="2000" dirty="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idea is similar to the previous problem. We will try all cases (subsequences) and consider these statements: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000" dirty="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the sum of all elements divisible by X or not? 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000" dirty="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it the longest subsequence?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two conditions above are satisfied, we save this subsequence and move to the next case.</a:t>
            </a:r>
            <a:endParaRPr sz="2000" dirty="0">
              <a:solidFill>
                <a:srgbClr val="2125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891C44-B1D9-4829-B073-A1A6F9A06286}"/>
              </a:ext>
            </a:extLst>
          </p:cNvPr>
          <p:cNvSpPr txBox="1"/>
          <p:nvPr/>
        </p:nvSpPr>
        <p:spPr>
          <a:xfrm>
            <a:off x="390626" y="3444949"/>
            <a:ext cx="8520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Algorithm complexity: </a:t>
            </a:r>
            <a:r>
              <a:rPr lang="en-US" sz="2000" dirty="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same as the previous one, hence O(2</a:t>
            </a:r>
            <a:r>
              <a:rPr lang="en-US" sz="2000" baseline="30000" dirty="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dirty="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396625" y="8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V. Illustrated problems: </a:t>
            </a:r>
            <a:r>
              <a:rPr lang="en" sz="3020" dirty="0">
                <a:latin typeface="Times New Roman"/>
                <a:ea typeface="Times New Roman"/>
                <a:cs typeface="Times New Roman"/>
                <a:sym typeface="Times New Roman"/>
              </a:rPr>
              <a:t>Unsuitable case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cxnSp>
        <p:nvCxnSpPr>
          <p:cNvPr id="7" name="Google Shape;217;p29">
            <a:extLst>
              <a:ext uri="{FF2B5EF4-FFF2-40B4-BE49-F238E27FC236}">
                <a16:creationId xmlns:a16="http://schemas.microsoft.com/office/drawing/2014/main" id="{7DC21180-F7CE-470A-BB73-22EAE748ED2D}"/>
              </a:ext>
            </a:extLst>
          </p:cNvPr>
          <p:cNvCxnSpPr/>
          <p:nvPr/>
        </p:nvCxnSpPr>
        <p:spPr>
          <a:xfrm>
            <a:off x="396625" y="738186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53BD8C9-EE85-4067-A27B-EFB5066A2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928" y="793895"/>
            <a:ext cx="4013660" cy="4349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VI. Conclusion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217" name="Google Shape;217;p29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246C2-C660-43F9-A9B5-C0A1B842BF17}"/>
              </a:ext>
            </a:extLst>
          </p:cNvPr>
          <p:cNvSpPr txBox="1"/>
          <p:nvPr/>
        </p:nvSpPr>
        <p:spPr>
          <a:xfrm>
            <a:off x="354162" y="1087327"/>
            <a:ext cx="859952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Ä"/>
            </a:pPr>
            <a:r>
              <a:rPr 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rute-force approach should not be overlooked as an important algorithm 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design strategy. </a:t>
            </a:r>
          </a:p>
          <a:p>
            <a:pPr marL="342900" indent="-342900">
              <a:buFont typeface="Wingdings" panose="05000000000000000000" pitchFamily="2" charset="2"/>
              <a:buChar char="Ä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pplicable to a very wide variety of problems.</a:t>
            </a:r>
          </a:p>
          <a:p>
            <a:pPr marL="342900" indent="-342900">
              <a:buFont typeface="Wingdings" panose="05000000000000000000" pitchFamily="2" charset="2"/>
              <a:buChar char="Ä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sorting, searching, string matching,… it yields reasonable algorithms of at least some practical value with no limitation on instance size.</a:t>
            </a:r>
          </a:p>
          <a:p>
            <a:pPr marL="342900" indent="-342900">
              <a:buFont typeface="Wingdings" panose="05000000000000000000" pitchFamily="2" charset="2"/>
              <a:buChar char="Ä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expense of designing a more efficient algorithm may be unjustifiable if only a few instances of a problem need to be </a:t>
            </a:r>
            <a:r>
              <a:rPr lang="en-US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solved.</a:t>
            </a:r>
          </a:p>
          <a:p>
            <a:pPr marL="342900" indent="-342900">
              <a:buFont typeface="Wingdings" panose="05000000000000000000" pitchFamily="2" charset="2"/>
              <a:buChar char="Ä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Serve an important theoretical or educational purpose as a yardstick with which to judge more efficient alternatives for solving a problem.</a:t>
            </a:r>
          </a:p>
          <a:p>
            <a:pPr marL="342900" indent="-342900">
              <a:buFont typeface="Wingdings" panose="05000000000000000000" pitchFamily="2" charset="2"/>
              <a:buChar char="Ä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seful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solving small-size instances of a problem.</a:t>
            </a:r>
          </a:p>
          <a:p>
            <a:pPr marL="342900" indent="-342900">
              <a:buFont typeface="Wingdings" panose="05000000000000000000" pitchFamily="2" charset="2"/>
              <a:buChar char="Ä"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endParaRPr sz="302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arabicPeriod"/>
            </a:pPr>
            <a:r>
              <a:rPr lang="en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Lê Anh Quân - 19522081</a:t>
            </a:r>
            <a:endParaRPr sz="2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arabicPeriod"/>
            </a:pPr>
            <a:r>
              <a:rPr lang="en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Cát Văn Tài - 19522147</a:t>
            </a:r>
            <a:endParaRPr sz="2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arabicPeriod"/>
            </a:pPr>
            <a:r>
              <a:rPr lang="en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Dương Đình Thắng - 19522195</a:t>
            </a:r>
            <a:endParaRPr sz="2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Homework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cxnSp>
        <p:nvCxnSpPr>
          <p:cNvPr id="217" name="Google Shape;217;p29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031702-5A2E-415A-8C15-589DF3E55151}"/>
                  </a:ext>
                </a:extLst>
              </p:cNvPr>
              <p:cNvSpPr txBox="1"/>
              <p:nvPr/>
            </p:nvSpPr>
            <p:spPr>
              <a:xfrm>
                <a:off x="393625" y="1072846"/>
                <a:ext cx="8514599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grocery store has 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items (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1000), the </a:t>
                </a:r>
                <a:r>
                  <a:rPr lang="en-US" sz="16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b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item will have a weight of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W[</a:t>
                </a:r>
                <a:r>
                  <a:rPr lang="en-US" sz="16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1000 and a value of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V[</a:t>
                </a:r>
                <a:r>
                  <a:rPr lang="en-US" sz="16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1000. One day, a burglar break into the store, carrying a backpack that can withstand a maximum weight of 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1000) to take whatever he/she want. Can you figure out, which items will the burglar have to steal to have the maximum value. Solve this problem in two cases: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1. Each items can just select one time.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2. Each items can select multiple times.</a:t>
                </a: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+ The first line: input 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+ The next n lines: each line contains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which are weight and value of the </a:t>
                </a:r>
                <a:r>
                  <a:rPr lang="en-US" sz="16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b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item.	</a:t>
                </a: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maximum value that the burglar could steal.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031702-5A2E-415A-8C15-589DF3E55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25" y="1072846"/>
                <a:ext cx="8514599" cy="3293209"/>
              </a:xfrm>
              <a:prstGeom prst="rect">
                <a:avLst/>
              </a:prstGeom>
              <a:blipFill>
                <a:blip r:embed="rId3"/>
                <a:stretch>
                  <a:fillRect l="-430" t="-556" r="-501" b="-148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37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cxnSp>
        <p:nvCxnSpPr>
          <p:cNvPr id="217" name="Google Shape;217;p29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1E850F-A485-4243-8FC5-6975A9B02728}"/>
              </a:ext>
            </a:extLst>
          </p:cNvPr>
          <p:cNvSpPr txBox="1"/>
          <p:nvPr/>
        </p:nvSpPr>
        <p:spPr>
          <a:xfrm>
            <a:off x="390626" y="991526"/>
            <a:ext cx="8520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[</a:t>
            </a:r>
            <a:r>
              <a:rPr lang="en-US" dirty="0">
                <a:latin typeface="Open Sans"/>
              </a:rPr>
              <a:t>1</a:t>
            </a:r>
            <a:r>
              <a:rPr lang="en-US" i="0" dirty="0">
                <a:solidFill>
                  <a:srgbClr val="000000"/>
                </a:solidFill>
                <a:effectLst/>
                <a:latin typeface="Open Sans"/>
              </a:rPr>
              <a:t>]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 R. Lee, S. Tseng, R. Chang and Y. Tsai, </a:t>
            </a:r>
            <a:r>
              <a:rPr lang="en-US" b="0" i="1" dirty="0">
                <a:solidFill>
                  <a:srgbClr val="000000"/>
                </a:solidFill>
                <a:effectLst/>
                <a:latin typeface="Open Sans"/>
              </a:rPr>
              <a:t>Introduction to the design and analysis of algorithms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. London: McGraw Hill Higher Education, 2005.</a:t>
            </a:r>
          </a:p>
        </p:txBody>
      </p:sp>
    </p:spTree>
    <p:extLst>
      <p:ext uri="{BB962C8B-B14F-4D97-AF65-F5344CB8AC3E}">
        <p14:creationId xmlns:p14="http://schemas.microsoft.com/office/powerpoint/2010/main" val="337930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226208" y="193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The end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cxnSp>
        <p:nvCxnSpPr>
          <p:cNvPr id="217" name="Google Shape;217;p29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8" name="Picture 4" descr="25,998 Thank You Photos - Free &amp; Royalty-Free Stock Photos from Dreamstime">
            <a:extLst>
              <a:ext uri="{FF2B5EF4-FFF2-40B4-BE49-F238E27FC236}">
                <a16:creationId xmlns:a16="http://schemas.microsoft.com/office/drawing/2014/main" id="{F9308F44-A951-43AB-B9BF-52A602315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763" y="1145552"/>
            <a:ext cx="5532474" cy="369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5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sz="30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romanUcPeriod"/>
            </a:pPr>
            <a:r>
              <a:rPr lang="en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 Force Introduction</a:t>
            </a:r>
            <a:endParaRPr sz="2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romanUcPeriod"/>
            </a:pPr>
            <a:r>
              <a:rPr lang="en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Recognition</a:t>
            </a:r>
            <a:endParaRPr sz="2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romanUcPeriod"/>
            </a:pPr>
            <a:r>
              <a:rPr lang="en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Pros and cons</a:t>
            </a:r>
            <a:endParaRPr sz="2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romanUcPeriod"/>
            </a:pPr>
            <a:r>
              <a:rPr lang="en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Applications</a:t>
            </a:r>
            <a:endParaRPr sz="2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romanUcPeriod"/>
            </a:pPr>
            <a:r>
              <a:rPr lang="en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Illustrated problems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romanUcPeriod"/>
            </a:pPr>
            <a:r>
              <a:rPr lang="en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Conclusion</a:t>
            </a:r>
            <a:endParaRPr sz="2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72" name="Google Shape;72;p15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20369" algn="l" rtl="0">
              <a:spcBef>
                <a:spcPts val="0"/>
              </a:spcBef>
              <a:spcAft>
                <a:spcPts val="0"/>
              </a:spcAft>
              <a:buSzPts val="3020"/>
              <a:buFont typeface="Times New Roman"/>
              <a:buAutoNum type="romanUcPeriod"/>
            </a:pPr>
            <a:r>
              <a:rPr lang="en" sz="3020" b="1">
                <a:latin typeface="Times New Roman"/>
                <a:ea typeface="Times New Roman"/>
                <a:cs typeface="Times New Roman"/>
                <a:sym typeface="Times New Roman"/>
              </a:rPr>
              <a:t>Brute Force Introduction</a:t>
            </a:r>
            <a:endParaRPr sz="30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92" name="Google Shape;92;p17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7"/>
          <p:cNvSpPr txBox="1"/>
          <p:nvPr/>
        </p:nvSpPr>
        <p:spPr>
          <a:xfrm>
            <a:off x="396625" y="1863750"/>
            <a:ext cx="51807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latin typeface="Times New Roman"/>
                <a:ea typeface="Times New Roman"/>
                <a:cs typeface="Times New Roman"/>
                <a:sym typeface="Times New Roman"/>
              </a:rPr>
              <a:t>“Doing a thing well is often a waste of time.”</a:t>
            </a:r>
            <a:endParaRPr sz="20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— Robert Byrne, a master pool and billiards player and a writer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950" y="991525"/>
            <a:ext cx="2666244" cy="382606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5925950" y="4817600"/>
            <a:ext cx="266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latin typeface="Times New Roman"/>
                <a:ea typeface="Times New Roman"/>
                <a:cs typeface="Times New Roman"/>
                <a:sym typeface="Times New Roman"/>
              </a:rPr>
              <a:t>Robert Byrne </a:t>
            </a:r>
            <a:r>
              <a:rPr lang="en" baseline="30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30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6" name="Google Shape;96;p17"/>
          <p:cNvGrpSpPr/>
          <p:nvPr/>
        </p:nvGrpSpPr>
        <p:grpSpPr>
          <a:xfrm>
            <a:off x="178350" y="4469000"/>
            <a:ext cx="5823000" cy="881750"/>
            <a:chOff x="178350" y="4469000"/>
            <a:chExt cx="5823000" cy="881750"/>
          </a:xfrm>
        </p:grpSpPr>
        <p:sp>
          <p:nvSpPr>
            <p:cNvPr id="97" name="Google Shape;97;p17"/>
            <p:cNvSpPr txBox="1"/>
            <p:nvPr/>
          </p:nvSpPr>
          <p:spPr>
            <a:xfrm>
              <a:off x="178350" y="4469000"/>
              <a:ext cx="5823000" cy="881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100" baseline="30000" dirty="0">
                  <a:solidFill>
                    <a:schemeClr val="dk1"/>
                  </a:solidFill>
                  <a:latin typeface="Open Sans"/>
                </a:rPr>
                <a:t>1  </a:t>
              </a:r>
              <a:r>
                <a:rPr lang="en" sz="1100" dirty="0">
                  <a:solidFill>
                    <a:schemeClr val="dk1"/>
                  </a:solidFill>
                  <a:latin typeface="Open Sans"/>
                </a:rPr>
                <a:t>“Robert Byrne (author),” </a:t>
              </a:r>
              <a:r>
                <a:rPr lang="en" sz="1100" i="1" dirty="0">
                  <a:solidFill>
                    <a:schemeClr val="dk1"/>
                  </a:solidFill>
                  <a:latin typeface="Open Sans"/>
                </a:rPr>
                <a:t>Wikipedia</a:t>
              </a:r>
              <a:r>
                <a:rPr lang="en" sz="1100" dirty="0">
                  <a:solidFill>
                    <a:schemeClr val="dk1"/>
                  </a:solidFill>
                  <a:latin typeface="Open Sans"/>
                </a:rPr>
                <a:t>, 26-Feb-2021. [Online]. Available: https://en.wikipedia.org/wiki/Robert_Byrne_(author). [Accessed: 06-Apr-2021] </a:t>
              </a:r>
              <a:endParaRPr dirty="0">
                <a:latin typeface="Open Sans"/>
              </a:endParaRPr>
            </a:p>
          </p:txBody>
        </p:sp>
        <p:cxnSp>
          <p:nvCxnSpPr>
            <p:cNvPr id="98" name="Google Shape;98;p17"/>
            <p:cNvCxnSpPr/>
            <p:nvPr/>
          </p:nvCxnSpPr>
          <p:spPr>
            <a:xfrm>
              <a:off x="178350" y="4602175"/>
              <a:ext cx="1197600" cy="1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20369" algn="l" rtl="0">
              <a:spcBef>
                <a:spcPts val="0"/>
              </a:spcBef>
              <a:spcAft>
                <a:spcPts val="0"/>
              </a:spcAft>
              <a:buSzPts val="3020"/>
              <a:buFont typeface="Times New Roman"/>
              <a:buAutoNum type="romanUcPeriod"/>
            </a:pPr>
            <a:r>
              <a:rPr lang="en" sz="3020" b="1">
                <a:latin typeface="Times New Roman"/>
                <a:ea typeface="Times New Roman"/>
                <a:cs typeface="Times New Roman"/>
                <a:sym typeface="Times New Roman"/>
              </a:rPr>
              <a:t>Brute Force Introduction: </a:t>
            </a: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What is Brute Force?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105" name="Google Shape;105;p18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8"/>
          <p:cNvSpPr txBox="1"/>
          <p:nvPr/>
        </p:nvSpPr>
        <p:spPr>
          <a:xfrm>
            <a:off x="393625" y="1350175"/>
            <a:ext cx="7527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According to page 97 - Introduction to the Design and Analysis of Algorithms [1], Brute Force can be described as follows: </a:t>
            </a: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96625" y="2047700"/>
            <a:ext cx="72930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straightforward approach to solving a problem based on problem statement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68300">
              <a:buClr>
                <a:schemeClr val="dk1"/>
              </a:buClr>
              <a:buSzPts val="2200"/>
              <a:buFont typeface="Times New Roman"/>
              <a:buChar char="-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Trying every possibilities</a:t>
            </a:r>
            <a:endParaRPr lang="en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Depends on sheer computing power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latin typeface="Times New Roman"/>
                <a:ea typeface="Times New Roman"/>
                <a:cs typeface="Times New Roman"/>
                <a:sym typeface="Times New Roman"/>
              </a:rPr>
              <a:t>II. Pattern Recognition</a:t>
            </a:r>
            <a:endParaRPr sz="30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393625" y="1139625"/>
            <a:ext cx="4816328" cy="8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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Assume we have a problem P: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⤷ How Brute Force will solve it?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cxnSp>
        <p:nvCxnSpPr>
          <p:cNvPr id="134" name="Google Shape;134;p20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FE154A3-4875-46FF-BD1E-DFA1FEBA8482}"/>
              </a:ext>
            </a:extLst>
          </p:cNvPr>
          <p:cNvSpPr txBox="1"/>
          <p:nvPr/>
        </p:nvSpPr>
        <p:spPr>
          <a:xfrm>
            <a:off x="393625" y="1980225"/>
            <a:ext cx="47737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/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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Step by step: </a:t>
            </a:r>
          </a:p>
          <a:p>
            <a:pPr algn="just" rtl="0" fontAlgn="base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order candidate for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after the current one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: </a:t>
            </a:r>
          </a:p>
          <a:p>
            <a:pPr algn="just" rtl="0" fontAlgn="base">
              <a:buFont typeface="+mj-lt"/>
              <a:buAutoNum type="arabicPeriod"/>
            </a:pP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Valid (P, c)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whether candidate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solution for P </a:t>
            </a:r>
          </a:p>
          <a:p>
            <a:pPr algn="just" rtl="0" fontAlgn="base">
              <a:buFont typeface="+mj-lt"/>
              <a:buAutoNum type="arabicPeriod" startAt="2"/>
            </a:pP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Output (P, c)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use the solution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of P as appropriate to the application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7B502-F135-47FD-862B-9894EE7077D6}"/>
              </a:ext>
            </a:extLst>
          </p:cNvPr>
          <p:cNvSpPr txBox="1"/>
          <p:nvPr/>
        </p:nvSpPr>
        <p:spPr>
          <a:xfrm>
            <a:off x="5477129" y="2211057"/>
            <a:ext cx="3434096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Pseudocode:</a:t>
            </a: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A problem P </a:t>
            </a: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A solution c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 in candidates: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valid(P, c):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Output(P, c)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break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cxnSp>
        <p:nvCxnSpPr>
          <p:cNvPr id="114" name="Google Shape;114;p19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15" name="Google Shape;115;p19"/>
          <p:cNvGraphicFramePr/>
          <p:nvPr/>
        </p:nvGraphicFramePr>
        <p:xfrm>
          <a:off x="396625" y="1280272"/>
          <a:ext cx="3014900" cy="396210"/>
        </p:xfrm>
        <a:graphic>
          <a:graphicData uri="http://schemas.openxmlformats.org/drawingml/2006/table">
            <a:tbl>
              <a:tblPr>
                <a:noFill/>
                <a:tableStyleId>{2D2E3335-6FD7-4084-9337-1B8A8C7011F9}</a:tableStyleId>
              </a:tblPr>
              <a:tblGrid>
                <a:gridCol w="43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à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Google Shape;116;p19"/>
          <p:cNvGraphicFramePr/>
          <p:nvPr/>
        </p:nvGraphicFramePr>
        <p:xfrm>
          <a:off x="396625" y="1926010"/>
          <a:ext cx="1722800" cy="396210"/>
        </p:xfrm>
        <a:graphic>
          <a:graphicData uri="http://schemas.openxmlformats.org/drawingml/2006/table">
            <a:tbl>
              <a:tblPr>
                <a:noFill/>
                <a:tableStyleId>{2D2E3335-6FD7-4084-9337-1B8A8C7011F9}</a:tableStyleId>
              </a:tblPr>
              <a:tblGrid>
                <a:gridCol w="43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à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Google Shape;117;p19"/>
          <p:cNvGraphicFramePr/>
          <p:nvPr/>
        </p:nvGraphicFramePr>
        <p:xfrm>
          <a:off x="396625" y="2571748"/>
          <a:ext cx="3014900" cy="396210"/>
        </p:xfrm>
        <a:graphic>
          <a:graphicData uri="http://schemas.openxmlformats.org/drawingml/2006/table">
            <a:tbl>
              <a:tblPr>
                <a:noFill/>
                <a:tableStyleId>{2D2E3335-6FD7-4084-9337-1B8A8C7011F9}</a:tableStyleId>
              </a:tblPr>
              <a:tblGrid>
                <a:gridCol w="43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à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Google Shape;118;p19"/>
          <p:cNvGraphicFramePr/>
          <p:nvPr/>
        </p:nvGraphicFramePr>
        <p:xfrm>
          <a:off x="827325" y="3217485"/>
          <a:ext cx="1722800" cy="396210"/>
        </p:xfrm>
        <a:graphic>
          <a:graphicData uri="http://schemas.openxmlformats.org/drawingml/2006/table">
            <a:tbl>
              <a:tblPr>
                <a:noFill/>
                <a:tableStyleId>{2D2E3335-6FD7-4084-9337-1B8A8C7011F9}</a:tableStyleId>
              </a:tblPr>
              <a:tblGrid>
                <a:gridCol w="43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à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oogle Shape;119;p19"/>
          <p:cNvGraphicFramePr/>
          <p:nvPr/>
        </p:nvGraphicFramePr>
        <p:xfrm>
          <a:off x="396625" y="3863222"/>
          <a:ext cx="3014900" cy="396210"/>
        </p:xfrm>
        <a:graphic>
          <a:graphicData uri="http://schemas.openxmlformats.org/drawingml/2006/table">
            <a:tbl>
              <a:tblPr>
                <a:noFill/>
                <a:tableStyleId>{2D2E3335-6FD7-4084-9337-1B8A8C7011F9}</a:tableStyleId>
              </a:tblPr>
              <a:tblGrid>
                <a:gridCol w="43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à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Google Shape;120;p19"/>
          <p:cNvGraphicFramePr/>
          <p:nvPr/>
        </p:nvGraphicFramePr>
        <p:xfrm>
          <a:off x="1258025" y="4508947"/>
          <a:ext cx="1722800" cy="396210"/>
        </p:xfrm>
        <a:graphic>
          <a:graphicData uri="http://schemas.openxmlformats.org/drawingml/2006/table">
            <a:tbl>
              <a:tblPr>
                <a:noFill/>
                <a:tableStyleId>{2D2E3335-6FD7-4084-9337-1B8A8C7011F9}</a:tableStyleId>
              </a:tblPr>
              <a:tblGrid>
                <a:gridCol w="43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à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" name="Google Shape;121;p19"/>
          <p:cNvGraphicFramePr/>
          <p:nvPr/>
        </p:nvGraphicFramePr>
        <p:xfrm>
          <a:off x="5406100" y="2571748"/>
          <a:ext cx="3014900" cy="396210"/>
        </p:xfrm>
        <a:graphic>
          <a:graphicData uri="http://schemas.openxmlformats.org/drawingml/2006/table">
            <a:tbl>
              <a:tblPr>
                <a:noFill/>
                <a:tableStyleId>{2D2E3335-6FD7-4084-9337-1B8A8C7011F9}</a:tableStyleId>
              </a:tblPr>
              <a:tblGrid>
                <a:gridCol w="43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à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oogle Shape;122;p19"/>
          <p:cNvGraphicFramePr/>
          <p:nvPr>
            <p:extLst>
              <p:ext uri="{D42A27DB-BD31-4B8C-83A1-F6EECF244321}">
                <p14:modId xmlns:p14="http://schemas.microsoft.com/office/powerpoint/2010/main" val="377391057"/>
              </p:ext>
            </p:extLst>
          </p:nvPr>
        </p:nvGraphicFramePr>
        <p:xfrm>
          <a:off x="6698200" y="3217485"/>
          <a:ext cx="1722800" cy="396210"/>
        </p:xfrm>
        <a:graphic>
          <a:graphicData uri="http://schemas.openxmlformats.org/drawingml/2006/table">
            <a:tbl>
              <a:tblPr>
                <a:noFill/>
                <a:tableStyleId>{2D2E3335-6FD7-4084-9337-1B8A8C7011F9}</a:tableStyleId>
              </a:tblPr>
              <a:tblGrid>
                <a:gridCol w="42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à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" name="Google Shape;123;p19"/>
          <p:cNvSpPr txBox="1"/>
          <p:nvPr/>
        </p:nvSpPr>
        <p:spPr>
          <a:xfrm>
            <a:off x="4708800" y="4422350"/>
            <a:ext cx="3712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i="1" dirty="0">
                <a:latin typeface="Times New Roman"/>
                <a:ea typeface="Times New Roman"/>
                <a:cs typeface="Times New Roman"/>
                <a:sym typeface="Times New Roman"/>
              </a:rPr>
              <a:t>String Matching problem</a:t>
            </a:r>
            <a:endParaRPr sz="25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4" name="Google Shape;124;p19"/>
          <p:cNvCxnSpPr/>
          <p:nvPr/>
        </p:nvCxnSpPr>
        <p:spPr>
          <a:xfrm rot="10800000" flipH="1">
            <a:off x="178325" y="3736950"/>
            <a:ext cx="34515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9"/>
          <p:cNvCxnSpPr/>
          <p:nvPr/>
        </p:nvCxnSpPr>
        <p:spPr>
          <a:xfrm rot="10800000" flipH="1">
            <a:off x="178325" y="2445475"/>
            <a:ext cx="34515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19"/>
          <p:cNvSpPr/>
          <p:nvPr/>
        </p:nvSpPr>
        <p:spPr>
          <a:xfrm>
            <a:off x="4061688" y="2713175"/>
            <a:ext cx="1020600" cy="50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31;p20">
            <a:extLst>
              <a:ext uri="{FF2B5EF4-FFF2-40B4-BE49-F238E27FC236}">
                <a16:creationId xmlns:a16="http://schemas.microsoft.com/office/drawing/2014/main" id="{D2A0136C-D2FF-4B06-9568-26C81BB308FE}"/>
              </a:ext>
            </a:extLst>
          </p:cNvPr>
          <p:cNvSpPr txBox="1">
            <a:spLocks/>
          </p:cNvSpPr>
          <p:nvPr/>
        </p:nvSpPr>
        <p:spPr>
          <a:xfrm>
            <a:off x="311688" y="29039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3020" b="1">
                <a:latin typeface="Times New Roman"/>
                <a:ea typeface="Times New Roman"/>
                <a:cs typeface="Times New Roman"/>
                <a:sym typeface="Times New Roman"/>
              </a:rPr>
              <a:t>II. Pattern Recognition: </a:t>
            </a:r>
            <a:r>
              <a:rPr lang="en-US" sz="302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latin typeface="Times New Roman"/>
                <a:ea typeface="Times New Roman"/>
                <a:cs typeface="Times New Roman"/>
                <a:sym typeface="Times New Roman"/>
              </a:rPr>
              <a:t>III. Pros and Cons</a:t>
            </a:r>
            <a:endParaRPr sz="30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141" name="Google Shape;141;p21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42" name="Google Shape;142;p21"/>
          <p:cNvGraphicFramePr/>
          <p:nvPr/>
        </p:nvGraphicFramePr>
        <p:xfrm>
          <a:off x="396600" y="1284212"/>
          <a:ext cx="8514600" cy="2897572"/>
        </p:xfrm>
        <a:graphic>
          <a:graphicData uri="http://schemas.openxmlformats.org/drawingml/2006/table">
            <a:tbl>
              <a:tblPr>
                <a:noFill/>
                <a:tableStyleId>{2D2E3335-6FD7-4084-9337-1B8A8C7011F9}</a:tableStyleId>
              </a:tblPr>
              <a:tblGrid>
                <a:gridCol w="4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Pros </a:t>
                      </a:r>
                      <a:endParaRPr sz="3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 </a:t>
                      </a:r>
                      <a:endParaRPr sz="3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550">
                <a:tc>
                  <a:txBody>
                    <a:bodyPr/>
                    <a:lstStyle/>
                    <a:p>
                      <a:pPr marL="457200" lvl="0" indent="-3556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Char char="-"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Straightforward: easy to implement </a:t>
                      </a:r>
                      <a:endParaRPr sz="20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556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Char char="-"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 some important problems, with no limitation on instance size, brute force could achieve a result with high accuracy. </a:t>
                      </a:r>
                      <a:endParaRPr sz="20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556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Char char="-"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Take too much time to execute </a:t>
                      </a:r>
                      <a:endParaRPr sz="20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556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Char char="-"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Brute force can not applied to most real-world problems. (Ex: In real-life, we cannot try all solutions to find the suitable answer for our problem)</a:t>
                      </a:r>
                      <a:endParaRPr sz="2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latin typeface="Times New Roman"/>
                <a:ea typeface="Times New Roman"/>
                <a:cs typeface="Times New Roman"/>
                <a:sym typeface="Times New Roman"/>
              </a:rPr>
              <a:t>IV. Applications</a:t>
            </a:r>
            <a:endParaRPr sz="30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393625" y="1030573"/>
            <a:ext cx="256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Crack wifi password</a:t>
            </a:r>
            <a:endParaRPr sz="20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cxnSp>
        <p:nvCxnSpPr>
          <p:cNvPr id="150" name="Google Shape;150;p22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How To Hack WPA2-PSK Secured Wi-Fi Password Using Kali Linux">
            <a:extLst>
              <a:ext uri="{FF2B5EF4-FFF2-40B4-BE49-F238E27FC236}">
                <a16:creationId xmlns:a16="http://schemas.microsoft.com/office/drawing/2014/main" id="{096A81FB-7521-4FEE-8ECD-E0FBADCC1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799" y="1142031"/>
            <a:ext cx="5816009" cy="32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3CE7FE-4CC7-4724-8B00-B98ED68481BD}"/>
              </a:ext>
            </a:extLst>
          </p:cNvPr>
          <p:cNvSpPr txBox="1"/>
          <p:nvPr/>
        </p:nvSpPr>
        <p:spPr>
          <a:xfrm>
            <a:off x="4138307" y="4402701"/>
            <a:ext cx="4231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Crack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password on Kali Linux using Brute Force </a:t>
            </a:r>
            <a:r>
              <a:rPr lang="en-US" sz="1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8" name="Google Shape;83;p16">
            <a:extLst>
              <a:ext uri="{FF2B5EF4-FFF2-40B4-BE49-F238E27FC236}">
                <a16:creationId xmlns:a16="http://schemas.microsoft.com/office/drawing/2014/main" id="{86493385-68A1-41FF-ADDD-81160EB2DCC0}"/>
              </a:ext>
            </a:extLst>
          </p:cNvPr>
          <p:cNvGrpSpPr/>
          <p:nvPr/>
        </p:nvGrpSpPr>
        <p:grpSpPr>
          <a:xfrm>
            <a:off x="122841" y="4499404"/>
            <a:ext cx="7447539" cy="846355"/>
            <a:chOff x="178350" y="4444446"/>
            <a:chExt cx="5823000" cy="846355"/>
          </a:xfrm>
        </p:grpSpPr>
        <p:sp>
          <p:nvSpPr>
            <p:cNvPr id="9" name="Google Shape;84;p16">
              <a:extLst>
                <a:ext uri="{FF2B5EF4-FFF2-40B4-BE49-F238E27FC236}">
                  <a16:creationId xmlns:a16="http://schemas.microsoft.com/office/drawing/2014/main" id="{BF0A41E3-67A9-4883-BA3E-908494EF06DF}"/>
                </a:ext>
              </a:extLst>
            </p:cNvPr>
            <p:cNvSpPr txBox="1"/>
            <p:nvPr/>
          </p:nvSpPr>
          <p:spPr>
            <a:xfrm>
              <a:off x="178350" y="4444446"/>
              <a:ext cx="5823000" cy="846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 baseline="30000" dirty="0">
                  <a:latin typeface="Open Sans"/>
                </a:rPr>
                <a:t>1 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/>
                </a:rPr>
                <a:t>V. Kumar et al., "How To Hack WPA2-PSK Secured Wi-Fi Password Using Kali Linux", </a:t>
              </a:r>
              <a:r>
                <a:rPr lang="en-US" sz="1000" b="0" i="1" dirty="0">
                  <a:solidFill>
                    <a:srgbClr val="000000"/>
                  </a:solidFill>
                  <a:effectLst/>
                  <a:latin typeface="Open Sans"/>
                </a:rPr>
                <a:t>Pro Hacker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/>
                </a:rPr>
                <a:t>, 2021. [Online]. Available: https://www.prophethacker.com/2016/09/hack-wpa2-secured-wifi-password-using-kali-linux.html. [Accessed: 07- Apr- 2021].</a:t>
              </a:r>
              <a:endParaRPr sz="1000" dirty="0">
                <a:solidFill>
                  <a:schemeClr val="dk1"/>
                </a:solidFill>
              </a:endParaRPr>
            </a:p>
          </p:txBody>
        </p:sp>
        <p:cxnSp>
          <p:nvCxnSpPr>
            <p:cNvPr id="10" name="Google Shape;85;p16">
              <a:extLst>
                <a:ext uri="{FF2B5EF4-FFF2-40B4-BE49-F238E27FC236}">
                  <a16:creationId xmlns:a16="http://schemas.microsoft.com/office/drawing/2014/main" id="{A666495E-CCFD-4B03-BF21-B496F186F077}"/>
                </a:ext>
              </a:extLst>
            </p:cNvPr>
            <p:cNvCxnSpPr/>
            <p:nvPr/>
          </p:nvCxnSpPr>
          <p:spPr>
            <a:xfrm>
              <a:off x="178350" y="4602175"/>
              <a:ext cx="1197600" cy="1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build="p"/>
      <p:bldP spid="2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A6051784158A348A8A083CC0D91EDD2" ma:contentTypeVersion="5" ma:contentTypeDescription="Tạo tài liệu mới." ma:contentTypeScope="" ma:versionID="60873e526252b7d1cf851db01e89e6b2">
  <xsd:schema xmlns:xsd="http://www.w3.org/2001/XMLSchema" xmlns:xs="http://www.w3.org/2001/XMLSchema" xmlns:p="http://schemas.microsoft.com/office/2006/metadata/properties" xmlns:ns3="55a8854a-3e1e-42a7-978b-da2846a19bec" xmlns:ns4="944de4f3-dbe6-4d0a-84b7-a9b6a222d4b6" targetNamespace="http://schemas.microsoft.com/office/2006/metadata/properties" ma:root="true" ma:fieldsID="f8ed79a3b75c5cf7ee9d1e213a7014a0" ns3:_="" ns4:_="">
    <xsd:import namespace="55a8854a-3e1e-42a7-978b-da2846a19bec"/>
    <xsd:import namespace="944de4f3-dbe6-4d0a-84b7-a9b6a222d4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a8854a-3e1e-42a7-978b-da2846a19b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4de4f3-dbe6-4d0a-84b7-a9b6a222d4b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EF7EA5-9D85-4321-AE7A-55E3729725E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dcmitype/"/>
    <ds:schemaRef ds:uri="944de4f3-dbe6-4d0a-84b7-a9b6a222d4b6"/>
    <ds:schemaRef ds:uri="55a8854a-3e1e-42a7-978b-da2846a19be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80FAB0C-33EC-40EB-BC1E-7300DEBBD6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ECB1E6-F983-405B-90D4-2921070817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a8854a-3e1e-42a7-978b-da2846a19bec"/>
    <ds:schemaRef ds:uri="944de4f3-dbe6-4d0a-84b7-a9b6a222d4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1221</Words>
  <Application>Microsoft Office PowerPoint</Application>
  <PresentationFormat>On-screen Show (16:9)</PresentationFormat>
  <Paragraphs>191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Open Sans</vt:lpstr>
      <vt:lpstr>Arial</vt:lpstr>
      <vt:lpstr>Cambria Math</vt:lpstr>
      <vt:lpstr>Consolas</vt:lpstr>
      <vt:lpstr>Times New Roman</vt:lpstr>
      <vt:lpstr>Wingdings</vt:lpstr>
      <vt:lpstr>Simple Light</vt:lpstr>
      <vt:lpstr>Brute Force</vt:lpstr>
      <vt:lpstr>Members</vt:lpstr>
      <vt:lpstr>Table of contents</vt:lpstr>
      <vt:lpstr>Brute Force Introduction</vt:lpstr>
      <vt:lpstr>Brute Force Introduction: What is Brute Force?</vt:lpstr>
      <vt:lpstr>II. Pattern Recognition</vt:lpstr>
      <vt:lpstr>PowerPoint Presentation</vt:lpstr>
      <vt:lpstr>III. Pros and Cons</vt:lpstr>
      <vt:lpstr>IV. Applications</vt:lpstr>
      <vt:lpstr>IV. Applications</vt:lpstr>
      <vt:lpstr>IV. Applications</vt:lpstr>
      <vt:lpstr>V. Illustrated problems: Suitable case</vt:lpstr>
      <vt:lpstr>V. Illustrated problems: Suitable case</vt:lpstr>
      <vt:lpstr>V. Illustrated problems: Suitable case</vt:lpstr>
      <vt:lpstr>V. Illustrated problems: Suitable case</vt:lpstr>
      <vt:lpstr>V. Illustrated problems: Unsuitable case</vt:lpstr>
      <vt:lpstr>V. Illustrated problems: Unsuitable case</vt:lpstr>
      <vt:lpstr>V. Illustrated problems: Unsuitable case</vt:lpstr>
      <vt:lpstr>VI. Conclusion</vt:lpstr>
      <vt:lpstr>Homework</vt:lpstr>
      <vt:lpstr>References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Brute Force</dc:title>
  <dc:creator>Nguyễn Quân</dc:creator>
  <cp:lastModifiedBy>Dương Đình Thắng</cp:lastModifiedBy>
  <cp:revision>41</cp:revision>
  <dcterms:modified xsi:type="dcterms:W3CDTF">2021-04-12T04:35:47Z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0x010100EA6051784158A348A8A083CC0D91EDD2</vt:lpwstr>
  </property>
</Properties>
</file>