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2" r:id="rId5"/>
    <p:sldId id="314" r:id="rId6"/>
    <p:sldId id="315" r:id="rId7"/>
    <p:sldId id="323" r:id="rId8"/>
    <p:sldId id="317" r:id="rId9"/>
    <p:sldId id="324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6F64A-82F2-423A-8C00-AF094762B22D}" v="13" dt="2024-10-07T17:25:1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5695-7E35-4252-8FE4-D898F59D5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84FC-1A5A-4797-9357-E225D05D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ABDD-46B7-4838-9315-A1DC8C63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1A43-C2E2-464F-B220-9CB8EF1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966E-7E78-447D-81CC-2D76698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44B6-F6C8-42CD-851A-83C43DA8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A6B3-81FE-483A-8216-6C51D0E2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5664-9935-4754-A265-ACC557B5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7509-4BBC-491D-8B1F-7DF73AFF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52EF-56EF-4979-B48C-78B1A7DE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733BE-74EC-451A-88A9-6A3BE052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C0BCD-8E93-4241-B809-8A79954E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0BA1-4B07-4CEB-A7BB-4A88D2AE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41DA-48D0-4ABA-85FD-BA229CD2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12A3-401E-4539-82DD-53F6E011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DC4-5E23-406F-9C69-757389F9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CDD-37AC-485F-AA1C-2AE02E8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5ECE-98AE-4584-9F00-6A1D6E33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1B1B-C29B-4822-94F4-B57F397C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A3DC-661D-4731-A443-DDE2B2E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5E92-0EBE-41FC-BC50-9D6C5EC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ECA-570C-4CC1-BE67-798D47B0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E856-1B9F-4D95-903B-815B0D34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777D-6434-442B-927A-A2BA1C0C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AB5A-0883-4A20-BFC2-086C3F2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FD06-2F2F-4D09-8E56-468467E1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995F-55E4-4989-84FA-2827255E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C260-DE34-4C57-8876-B533C742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1C39A-5736-401F-BC45-4FDC6136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3BCCE-AA53-469B-A96D-747EBC58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DD43-51C6-43DB-B704-CBEE6640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D35E-C6C5-4D57-93D0-D1EA5E0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D16D-D152-4D9B-8892-D74A1B9C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13AB-3C45-440C-8F40-A168E41A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75500-2041-4FCA-815E-91ECF7EF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1356-84EC-4473-B393-B29A72B6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5DE3F-1901-4C95-95E2-05214409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D308F-83B3-47B7-843C-1CEE24A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78228-6D35-4D3A-86AC-1B98A9C5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64B1-B1D6-4216-AFD4-7A3B1298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77B2-155B-4F50-8870-8DBCA9CB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086E0-AE4D-427D-A385-090D8AE1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854D-8062-47CD-A48A-5F8E78D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2280E-5E6D-484E-B1BB-C71D9316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5C659-E0CB-476F-BD8F-7099349C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0AF-2C59-46F7-BA21-5D772A60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3325-0A85-44AD-8A94-5B4D1D45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919D-8568-48FC-9FA4-2D72AF71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3E113-F1CC-44AC-AC7C-A3F784EA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08E01-6386-412E-8011-10E32101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BDB31-7FB3-4750-8843-62649FB3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CE4E-13E2-4B6E-BDEA-E999347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4A7D-5CB2-4DFE-A62C-7B18FF43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4730-4AC1-48C1-9072-A872CD69F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F9D77-F978-4E89-BC53-A39CEC57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5075-9DC3-4879-89DE-8C39614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DFF9-3DF2-4762-A77A-58135C5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85F0-AE71-49D9-9546-D217B427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85A30-E42D-4087-B10B-F568B54B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9FD6-5543-4E68-8EFC-E267130F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45D7-AD90-4925-B1AE-0722E726A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E8B0-36C7-49F9-BC66-FF29B2F6489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2C9B-A4FB-40D2-A5D9-6BCE7804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9F8D-FF2C-44DA-9771-5994626D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7A6B-20DF-43D7-AACD-687C4F13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6759-C744-8999-6173-FA5E77713E38}"/>
              </a:ext>
            </a:extLst>
          </p:cNvPr>
          <p:cNvSpPr txBox="1">
            <a:spLocks/>
          </p:cNvSpPr>
          <p:nvPr/>
        </p:nvSpPr>
        <p:spPr>
          <a:xfrm>
            <a:off x="1641231" y="287947"/>
            <a:ext cx="8909538" cy="6829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E1D3-7108-07DA-826B-B2CD18A1185A}"/>
              </a:ext>
            </a:extLst>
          </p:cNvPr>
          <p:cNvSpPr txBox="1">
            <a:spLocks/>
          </p:cNvSpPr>
          <p:nvPr/>
        </p:nvSpPr>
        <p:spPr>
          <a:xfrm>
            <a:off x="1406769" y="1562222"/>
            <a:ext cx="9378462" cy="10403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BÁO CÁO ĐỒ ÁN </a:t>
            </a:r>
          </a:p>
          <a:p>
            <a:pPr marL="457200" lvl="1" indent="0"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</p:txBody>
      </p:sp>
      <p:pic>
        <p:nvPicPr>
          <p:cNvPr id="4" name="Picture 3" descr="A blue and white logo with a globe and a map&#10;&#10;Description automatically generated">
            <a:extLst>
              <a:ext uri="{FF2B5EF4-FFF2-40B4-BE49-F238E27FC236}">
                <a16:creationId xmlns:a16="http://schemas.microsoft.com/office/drawing/2014/main" id="{BE19FEEA-86F3-E5B5-C8B4-35785F05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120100"/>
            <a:ext cx="1258887" cy="125888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EC7C98E-1E2F-0A21-3FDD-95ACD95A45F1}"/>
              </a:ext>
            </a:extLst>
          </p:cNvPr>
          <p:cNvSpPr txBox="1">
            <a:spLocks/>
          </p:cNvSpPr>
          <p:nvPr/>
        </p:nvSpPr>
        <p:spPr>
          <a:xfrm>
            <a:off x="1406769" y="3156566"/>
            <a:ext cx="9378462" cy="104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TÀI LIỆU HỌC TẬP CHO SINH VIÊN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773FF6-94FB-62E0-2978-26E8001B4939}"/>
              </a:ext>
            </a:extLst>
          </p:cNvPr>
          <p:cNvSpPr txBox="1">
            <a:spLocks/>
          </p:cNvSpPr>
          <p:nvPr/>
        </p:nvSpPr>
        <p:spPr>
          <a:xfrm>
            <a:off x="1641231" y="4563336"/>
            <a:ext cx="4302369" cy="104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</a:p>
          <a:p>
            <a:pPr lvl="1"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421C59-745D-DD90-1EA8-CCBAB9FC622D}"/>
              </a:ext>
            </a:extLst>
          </p:cNvPr>
          <p:cNvSpPr txBox="1">
            <a:spLocks/>
          </p:cNvSpPr>
          <p:nvPr/>
        </p:nvSpPr>
        <p:spPr>
          <a:xfrm>
            <a:off x="5425441" y="4563336"/>
            <a:ext cx="5510414" cy="104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Ts.Cao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Nguyễn Trọng Thắng - 215748020110294</a:t>
            </a:r>
          </a:p>
          <a:p>
            <a:pPr lvl="1"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 - 215748020110439</a:t>
            </a:r>
          </a:p>
          <a:p>
            <a:pPr lvl="1"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- 215748020110469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D82159-108E-B3A4-9CD9-98964F2ABFB7}"/>
              </a:ext>
            </a:extLst>
          </p:cNvPr>
          <p:cNvSpPr txBox="1">
            <a:spLocks/>
          </p:cNvSpPr>
          <p:nvPr/>
        </p:nvSpPr>
        <p:spPr>
          <a:xfrm>
            <a:off x="4541520" y="6276518"/>
            <a:ext cx="2804159" cy="293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An, 10/2024</a:t>
            </a:r>
          </a:p>
        </p:txBody>
      </p:sp>
    </p:spTree>
    <p:extLst>
      <p:ext uri="{BB962C8B-B14F-4D97-AF65-F5344CB8AC3E}">
        <p14:creationId xmlns:p14="http://schemas.microsoft.com/office/powerpoint/2010/main" val="36018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3670AD-5D24-446C-8DA1-786862C0B733}"/>
              </a:ext>
            </a:extLst>
          </p:cNvPr>
          <p:cNvSpPr txBox="1"/>
          <p:nvPr/>
        </p:nvSpPr>
        <p:spPr>
          <a:xfrm>
            <a:off x="4283243" y="352925"/>
            <a:ext cx="4411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305"/>
              </a:spcBef>
              <a:buSzPts val="1100"/>
              <a:tabLst>
                <a:tab pos="180975" algn="l"/>
              </a:tabLst>
            </a:pPr>
            <a:r>
              <a:rPr lang="en-US" sz="3600" b="1" kern="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 ti</a:t>
            </a:r>
            <a:r>
              <a:rPr lang="en-US" sz="3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US" sz="36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chung</a:t>
            </a:r>
            <a:endParaRPr lang="en-US" sz="3600" b="1" kern="0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2805F-A071-1A42-D171-39A33EF71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76243"/>
              </p:ext>
            </p:extLst>
          </p:nvPr>
        </p:nvGraphicFramePr>
        <p:xfrm>
          <a:off x="802601" y="1056143"/>
          <a:ext cx="10586797" cy="5087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883">
                  <a:extLst>
                    <a:ext uri="{9D8B030D-6E8A-4147-A177-3AD203B41FA5}">
                      <a16:colId xmlns:a16="http://schemas.microsoft.com/office/drawing/2014/main" val="3019960636"/>
                    </a:ext>
                  </a:extLst>
                </a:gridCol>
                <a:gridCol w="4297578">
                  <a:extLst>
                    <a:ext uri="{9D8B030D-6E8A-4147-A177-3AD203B41FA5}">
                      <a16:colId xmlns:a16="http://schemas.microsoft.com/office/drawing/2014/main" val="25791106"/>
                    </a:ext>
                  </a:extLst>
                </a:gridCol>
                <a:gridCol w="796936">
                  <a:extLst>
                    <a:ext uri="{9D8B030D-6E8A-4147-A177-3AD203B41FA5}">
                      <a16:colId xmlns:a16="http://schemas.microsoft.com/office/drawing/2014/main" val="828689292"/>
                    </a:ext>
                  </a:extLst>
                </a:gridCol>
                <a:gridCol w="3823865">
                  <a:extLst>
                    <a:ext uri="{9D8B030D-6E8A-4147-A177-3AD203B41FA5}">
                      <a16:colId xmlns:a16="http://schemas.microsoft.com/office/drawing/2014/main" val="946514426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2095101223"/>
                    </a:ext>
                  </a:extLst>
                </a:gridCol>
              </a:tblGrid>
              <a:tr h="529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Sprint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Sản phẩm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3450183912"/>
                  </a:ext>
                </a:extLst>
              </a:tr>
              <a:tr h="724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Sprint 1: </a:t>
                      </a:r>
                      <a:r>
                        <a:rPr lang="en-US" sz="1600" kern="100" dirty="0" err="1">
                          <a:effectLst/>
                        </a:rPr>
                        <a:t>Quản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thanh</a:t>
                      </a:r>
                      <a:r>
                        <a:rPr lang="en-US" sz="1600" kern="100" dirty="0">
                          <a:effectLst/>
                        </a:rPr>
                        <a:t> menu 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Phần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quản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vùng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thực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đơn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gồm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hiển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thị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thêm,sửa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xóa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3304087945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Sprint 2: Quản lý bài viết và tin tức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Phần quản lý tin tức và bài viết gồm hiển thị, thêm, sửa, xóa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701406852"/>
                  </a:ext>
                </a:extLst>
              </a:tr>
              <a:tr h="940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Sprint 3: Quản lý tài liệu học tập cho sinh viên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 </a:t>
                      </a:r>
                      <a:r>
                        <a:rPr lang="en-US" sz="1600" kern="100" dirty="0" err="1">
                          <a:effectLst/>
                        </a:rPr>
                        <a:t>tuần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Phần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quản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học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gồm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thêm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sửa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xóa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xem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loại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tải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lên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hệ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thống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792978815"/>
                  </a:ext>
                </a:extLst>
              </a:tr>
              <a:tr h="508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Sprint 4: </a:t>
                      </a:r>
                      <a:r>
                        <a:rPr lang="en-US" sz="1600" kern="100" dirty="0" err="1">
                          <a:effectLst/>
                        </a:rPr>
                        <a:t>Quản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 </a:t>
                      </a:r>
                      <a:r>
                        <a:rPr lang="en-US" sz="1600" kern="100" dirty="0" err="1">
                          <a:effectLst/>
                        </a:rPr>
                        <a:t>tuần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err="1">
                          <a:effectLst/>
                        </a:rPr>
                        <a:t>Phần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gồm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khoản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sinh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viên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nhập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3979083771"/>
                  </a:ext>
                </a:extLst>
              </a:tr>
              <a:tr h="529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Sprint 5: </a:t>
                      </a:r>
                      <a:r>
                        <a:rPr lang="en-US" sz="1600" kern="100" dirty="0" err="1">
                          <a:effectLst/>
                        </a:rPr>
                        <a:t>Xây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dựng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hồi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đánh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giảng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</a:t>
                      </a:r>
                      <a:r>
                        <a:rPr lang="en-US" sz="1600" kern="100" dirty="0" err="1">
                          <a:effectLst/>
                        </a:rPr>
                        <a:t>tuần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err="1">
                          <a:effectLst/>
                        </a:rPr>
                        <a:t>Phần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hồi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đánh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gồm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gửi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hồi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đánh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về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sinh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viên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4126690780"/>
                  </a:ext>
                </a:extLst>
              </a:tr>
              <a:tr h="6319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Sprint 6: </a:t>
                      </a:r>
                      <a:r>
                        <a:rPr lang="en-US" sz="1600" kern="100" dirty="0" err="1">
                          <a:effectLst/>
                        </a:rPr>
                        <a:t>Xây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dựng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tìm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kiếm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quyền</a:t>
                      </a:r>
                      <a:endParaRPr lang="en-US" sz="1600" kern="100" dirty="0">
                        <a:effectLst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</a:t>
                      </a:r>
                      <a:r>
                        <a:rPr lang="en-US" sz="1600" kern="100" dirty="0" err="1">
                          <a:effectLst/>
                        </a:rPr>
                        <a:t>tuần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err="1">
                          <a:effectLst/>
                        </a:rPr>
                        <a:t>Chức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tìm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kiếm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theo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khóa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học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môn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học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quyền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người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dùng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1895073231"/>
                  </a:ext>
                </a:extLst>
              </a:tr>
              <a:tr h="588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Sprint 7: Hoàn </a:t>
                      </a:r>
                      <a:r>
                        <a:rPr lang="en-US" sz="1600" kern="100" dirty="0" err="1">
                          <a:effectLst/>
                        </a:rPr>
                        <a:t>thiện</a:t>
                      </a:r>
                      <a:r>
                        <a:rPr lang="en-US" sz="1600" kern="100" dirty="0">
                          <a:effectLst/>
                        </a:rPr>
                        <a:t> website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</a:t>
                      </a:r>
                      <a:r>
                        <a:rPr lang="en-US" sz="1600" kern="100" dirty="0" err="1">
                          <a:effectLst/>
                        </a:rPr>
                        <a:t>tuần</a:t>
                      </a:r>
                      <a:endParaRPr lang="en-US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Hoàn </a:t>
                      </a:r>
                      <a:r>
                        <a:rPr lang="en-US" sz="1600" kern="100" dirty="0" err="1">
                          <a:effectLst/>
                        </a:rPr>
                        <a:t>thiện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8" marR="68328" marT="0" marB="0"/>
                </a:tc>
                <a:extLst>
                  <a:ext uri="{0D108BD9-81ED-4DB2-BD59-A6C34878D82A}">
                    <a16:rowId xmlns:a16="http://schemas.microsoft.com/office/drawing/2014/main" val="398588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ABBA-E093-4153-9630-DAA9465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2" y="283925"/>
            <a:ext cx="10515600" cy="903502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+mn-lt"/>
              </a:rPr>
              <a:t>- </a:t>
            </a:r>
            <a:r>
              <a:rPr lang="vi-VN" sz="2000" dirty="0" err="1">
                <a:latin typeface="+mn-lt"/>
              </a:rPr>
              <a:t>Sprint</a:t>
            </a:r>
            <a:r>
              <a:rPr lang="vi-VN" sz="2000" dirty="0">
                <a:latin typeface="+mn-lt"/>
              </a:rPr>
              <a:t> 1: </a:t>
            </a:r>
            <a:r>
              <a:rPr lang="vi-VN" sz="2000" dirty="0" err="1">
                <a:latin typeface="+mn-lt"/>
              </a:rPr>
              <a:t>Qu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1109FA-A145-54AE-2FD3-39EF6FEE3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2083"/>
              </p:ext>
            </p:extLst>
          </p:nvPr>
        </p:nvGraphicFramePr>
        <p:xfrm>
          <a:off x="1262744" y="1187427"/>
          <a:ext cx="9274628" cy="4569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559282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097004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1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Công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thanh</a:t>
                      </a:r>
                      <a:r>
                        <a:rPr lang="en-US" sz="1600" kern="100" dirty="0">
                          <a:effectLst/>
                        </a:rPr>
                        <a:t> menu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thanh</a:t>
                      </a:r>
                      <a:r>
                        <a:rPr lang="en-US" sz="1600" kern="100" dirty="0">
                          <a:effectLst/>
                        </a:rPr>
                        <a:t> menu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lấy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lên</a:t>
                      </a:r>
                      <a:r>
                        <a:rPr lang="en-US" sz="1600" kern="100" dirty="0">
                          <a:effectLst/>
                        </a:rPr>
                        <a:t> menu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Lập trình thêm sửa xóa menu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42041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Kiểm thử menu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1.5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Tổng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C50C-7FE4-4BCA-92C4-3E03F13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44" y="641684"/>
            <a:ext cx="9909824" cy="742273"/>
          </a:xfrm>
        </p:spPr>
        <p:txBody>
          <a:bodyPr>
            <a:normAutofit fontScale="90000"/>
          </a:bodyPr>
          <a:lstStyle/>
          <a:p>
            <a:r>
              <a:rPr lang="vi-VN" sz="2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- Sprint 2 : Quản lý</a:t>
            </a:r>
            <a:r>
              <a:rPr lang="en-US" sz="22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</a:t>
            </a:r>
            <a:r>
              <a:rPr lang="en-US" sz="2200" b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viết</a:t>
            </a:r>
            <a:r>
              <a:rPr lang="en-US" sz="2200" b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2200" b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tin </a:t>
            </a:r>
            <a:r>
              <a:rPr lang="en-US" sz="22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tức</a:t>
            </a:r>
            <a:br>
              <a:rPr lang="en-US" sz="4400" b="0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6DE14-C35C-62C0-C843-99B08E7C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79160"/>
              </p:ext>
            </p:extLst>
          </p:nvPr>
        </p:nvGraphicFramePr>
        <p:xfrm>
          <a:off x="1262744" y="1187427"/>
          <a:ext cx="9274628" cy="4569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390572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1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Công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thông</a:t>
                      </a:r>
                      <a:r>
                        <a:rPr lang="en-US" sz="1600" kern="100" dirty="0">
                          <a:effectLst/>
                        </a:rPr>
                        <a:t> tin </a:t>
                      </a:r>
                      <a:r>
                        <a:rPr lang="en-US" sz="1600" kern="100" dirty="0" err="1">
                          <a:effectLst/>
                        </a:rPr>
                        <a:t>cần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thiết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viết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lấy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lên</a:t>
                      </a:r>
                      <a:r>
                        <a:rPr lang="en-US" sz="1600" kern="100" dirty="0">
                          <a:effectLst/>
                        </a:rPr>
                        <a:t> website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thêm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sửa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xóa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viết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42041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Kiểm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thử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viết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1.5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Tổng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6DE14-C35C-62C0-C843-99B08E7C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8428"/>
              </p:ext>
            </p:extLst>
          </p:nvPr>
        </p:nvGraphicFramePr>
        <p:xfrm>
          <a:off x="1262744" y="1187427"/>
          <a:ext cx="9274628" cy="4827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390572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1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Công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thông</a:t>
                      </a:r>
                      <a:r>
                        <a:rPr lang="en-US" sz="1600" kern="100" dirty="0">
                          <a:effectLst/>
                        </a:rPr>
                        <a:t> tin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giảng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lấy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lên</a:t>
                      </a:r>
                      <a:r>
                        <a:rPr lang="en-US" sz="1600" kern="100" dirty="0">
                          <a:effectLst/>
                        </a:rPr>
                        <a:t> website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thêm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sửa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xóa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giảng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42041"/>
                  </a:ext>
                </a:extLst>
              </a:tr>
              <a:tr h="62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Kiểm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thử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tải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lên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giảng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xem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giảng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</a:rPr>
                        <a:t>Tổng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1DC4744-8A21-6282-1DF7-C7E796E0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42" y="545432"/>
            <a:ext cx="9845842" cy="1000877"/>
          </a:xfrm>
        </p:spPr>
        <p:txBody>
          <a:bodyPr>
            <a:normAutofit/>
          </a:bodyPr>
          <a:lstStyle/>
          <a:p>
            <a:r>
              <a:rPr lang="vi-VN" sz="2000" b="0" dirty="0">
                <a:latin typeface="+mn-lt"/>
              </a:rPr>
              <a:t>- </a:t>
            </a:r>
            <a:r>
              <a:rPr lang="vi-VN" sz="2000" b="0" dirty="0" err="1">
                <a:latin typeface="+mn-lt"/>
              </a:rPr>
              <a:t>Sprint</a:t>
            </a:r>
            <a:r>
              <a:rPr lang="vi-VN" sz="2000" b="0" dirty="0">
                <a:latin typeface="+mn-lt"/>
              </a:rPr>
              <a:t> 3: Quản lý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br>
              <a:rPr lang="en-US" sz="2000" b="0" dirty="0">
                <a:latin typeface="+mn-lt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4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6DE14-C35C-62C0-C843-99B08E7C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41858"/>
              </p:ext>
            </p:extLst>
          </p:nvPr>
        </p:nvGraphicFramePr>
        <p:xfrm>
          <a:off x="1262744" y="1187427"/>
          <a:ext cx="9274628" cy="4844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390572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1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Công 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hiển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thị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giao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diện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ký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nhập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truy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vấn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khoản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ký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754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thêm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sửa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xóa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tài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khoản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người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dùng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42041"/>
                  </a:ext>
                </a:extLst>
              </a:tr>
              <a:tr h="62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Kiểm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thử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6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Tổng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1DC4744-8A21-6282-1DF7-C7E796E0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83" y="417095"/>
            <a:ext cx="10311063" cy="1097130"/>
          </a:xfrm>
        </p:spPr>
        <p:txBody>
          <a:bodyPr>
            <a:normAutofit/>
          </a:bodyPr>
          <a:lstStyle/>
          <a:p>
            <a:r>
              <a:rPr lang="vi-VN" sz="2000" b="0" dirty="0">
                <a:latin typeface="+mn-lt"/>
              </a:rPr>
              <a:t>- </a:t>
            </a:r>
            <a:r>
              <a:rPr lang="vi-VN" sz="2000" b="0" dirty="0" err="1">
                <a:latin typeface="+mn-lt"/>
              </a:rPr>
              <a:t>Sprint</a:t>
            </a:r>
            <a:r>
              <a:rPr lang="vi-VN" sz="2000" b="0" dirty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4</a:t>
            </a:r>
            <a:r>
              <a:rPr lang="vi-VN" sz="2000" b="0" dirty="0">
                <a:latin typeface="+mn-lt"/>
              </a:rPr>
              <a:t>: Quản lý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br>
              <a:rPr lang="en-US" sz="2000" b="0" dirty="0">
                <a:latin typeface="+mn-lt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4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6DE14-C35C-62C0-C843-99B08E7C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98912"/>
              </p:ext>
            </p:extLst>
          </p:nvPr>
        </p:nvGraphicFramePr>
        <p:xfrm>
          <a:off x="1262744" y="1187427"/>
          <a:ext cx="9274628" cy="3919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390572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43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Công 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798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thông</a:t>
                      </a:r>
                      <a:r>
                        <a:rPr lang="en-US" sz="1600" kern="100" dirty="0">
                          <a:effectLst/>
                        </a:rPr>
                        <a:t> tin </a:t>
                      </a:r>
                      <a:r>
                        <a:rPr lang="en-US" sz="1600" kern="100" dirty="0" err="1">
                          <a:effectLst/>
                        </a:rPr>
                        <a:t>cho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chức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đánh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giá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gửi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hồi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449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798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gửi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đánh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phản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hồi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648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Kiểm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thử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Tổng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1DC4744-8A21-6282-1DF7-C7E796E0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83" y="417095"/>
            <a:ext cx="10311063" cy="1097130"/>
          </a:xfrm>
        </p:spPr>
        <p:txBody>
          <a:bodyPr>
            <a:normAutofit/>
          </a:bodyPr>
          <a:lstStyle/>
          <a:p>
            <a:r>
              <a:rPr lang="vi-VN" sz="2000" b="0" dirty="0">
                <a:latin typeface="+mn-lt"/>
              </a:rPr>
              <a:t>- </a:t>
            </a:r>
            <a:r>
              <a:rPr lang="vi-VN" sz="2000" b="0" dirty="0" err="1">
                <a:latin typeface="+mn-lt"/>
              </a:rPr>
              <a:t>Sprint</a:t>
            </a:r>
            <a:r>
              <a:rPr lang="vi-VN" sz="2000" b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5</a:t>
            </a:r>
            <a:r>
              <a:rPr lang="vi-VN" sz="2000" b="0" dirty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0" dirty="0">
                <a:latin typeface="+mn-lt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41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6DE14-C35C-62C0-C843-99B08E7C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80498"/>
              </p:ext>
            </p:extLst>
          </p:nvPr>
        </p:nvGraphicFramePr>
        <p:xfrm>
          <a:off x="1262744" y="1187427"/>
          <a:ext cx="9274628" cy="4167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69">
                  <a:extLst>
                    <a:ext uri="{9D8B030D-6E8A-4147-A177-3AD203B41FA5}">
                      <a16:colId xmlns:a16="http://schemas.microsoft.com/office/drawing/2014/main" val="240139259"/>
                    </a:ext>
                  </a:extLst>
                </a:gridCol>
                <a:gridCol w="2479071">
                  <a:extLst>
                    <a:ext uri="{9D8B030D-6E8A-4147-A177-3AD203B41FA5}">
                      <a16:colId xmlns:a16="http://schemas.microsoft.com/office/drawing/2014/main" val="253430887"/>
                    </a:ext>
                  </a:extLst>
                </a:gridCol>
                <a:gridCol w="1177215">
                  <a:extLst>
                    <a:ext uri="{9D8B030D-6E8A-4147-A177-3AD203B41FA5}">
                      <a16:colId xmlns:a16="http://schemas.microsoft.com/office/drawing/2014/main" val="3379451014"/>
                    </a:ext>
                  </a:extLst>
                </a:gridCol>
                <a:gridCol w="1265714">
                  <a:extLst>
                    <a:ext uri="{9D8B030D-6E8A-4147-A177-3AD203B41FA5}">
                      <a16:colId xmlns:a16="http://schemas.microsoft.com/office/drawing/2014/main" val="699216444"/>
                    </a:ext>
                  </a:extLst>
                </a:gridCol>
                <a:gridCol w="1405578">
                  <a:extLst>
                    <a:ext uri="{9D8B030D-6E8A-4147-A177-3AD203B41FA5}">
                      <a16:colId xmlns:a16="http://schemas.microsoft.com/office/drawing/2014/main" val="2036152436"/>
                    </a:ext>
                  </a:extLst>
                </a:gridCol>
                <a:gridCol w="1406569">
                  <a:extLst>
                    <a:ext uri="{9D8B030D-6E8A-4147-A177-3AD203B41FA5}">
                      <a16:colId xmlns:a16="http://schemas.microsoft.com/office/drawing/2014/main" val="1898089635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val="426481834"/>
                    </a:ext>
                  </a:extLst>
                </a:gridCol>
              </a:tblGrid>
              <a:tr h="843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Công việc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Thời gian thực hiện (ngày)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Tất Tráng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Trọng Thắng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Nguyễn Cảnh 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Ghi chú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133079"/>
                  </a:ext>
                </a:extLst>
              </a:tr>
              <a:tr h="9418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tích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tìm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</a:rPr>
                        <a:t>kiếm</a:t>
                      </a:r>
                      <a:endParaRPr lang="en-US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62166"/>
                  </a:ext>
                </a:extLst>
              </a:tr>
              <a:tr h="449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cơ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sở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dữ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liệu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106452"/>
                  </a:ext>
                </a:extLst>
              </a:tr>
              <a:tr h="1085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tạo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giao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diện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tiềm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kiếm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và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lập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trình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</a:rPr>
                        <a:t>phân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loại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đăng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nhập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31556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Kiểm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thử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x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386575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Tổng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 tuần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8653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1DC4744-8A21-6282-1DF7-C7E796E0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83" y="417095"/>
            <a:ext cx="10311063" cy="1097130"/>
          </a:xfrm>
        </p:spPr>
        <p:txBody>
          <a:bodyPr>
            <a:normAutofit/>
          </a:bodyPr>
          <a:lstStyle/>
          <a:p>
            <a:r>
              <a:rPr lang="vi-VN" sz="2000" b="0" dirty="0">
                <a:latin typeface="+mn-lt"/>
              </a:rPr>
              <a:t>- </a:t>
            </a:r>
            <a:r>
              <a:rPr lang="vi-VN" sz="2000" b="0" dirty="0" err="1">
                <a:latin typeface="+mn-lt"/>
              </a:rPr>
              <a:t>Sprint</a:t>
            </a:r>
            <a:r>
              <a:rPr lang="vi-VN" sz="2000" b="0" dirty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6</a:t>
            </a:r>
            <a:r>
              <a:rPr lang="vi-VN" sz="2000" b="0" dirty="0">
                <a:latin typeface="+mn-lt"/>
              </a:rPr>
              <a:t>: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0" dirty="0">
                <a:latin typeface="+mn-lt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45F33963856484ABE57BE43B14A31BF" ma:contentTypeVersion="17" ma:contentTypeDescription="Tạo tài liệu mới." ma:contentTypeScope="" ma:versionID="31fe4ad7772de7ef808597e30f041e22">
  <xsd:schema xmlns:xsd="http://www.w3.org/2001/XMLSchema" xmlns:xs="http://www.w3.org/2001/XMLSchema" xmlns:p="http://schemas.microsoft.com/office/2006/metadata/properties" xmlns:ns3="4061f06c-8b79-4f0e-b264-935bdec78877" xmlns:ns4="a8fb7a21-a572-453d-8e18-3fb505ed7873" targetNamespace="http://schemas.microsoft.com/office/2006/metadata/properties" ma:root="true" ma:fieldsID="13256c0c5ea3112539baf642cb2359c0" ns3:_="" ns4:_="">
    <xsd:import namespace="4061f06c-8b79-4f0e-b264-935bdec78877"/>
    <xsd:import namespace="a8fb7a21-a572-453d-8e18-3fb505ed78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1f06c-8b79-4f0e-b264-935bdec788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b7a21-a572-453d-8e18-3fb505ed7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fb7a21-a572-453d-8e18-3fb505ed78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87AF9E-18C6-4A5D-98FB-AE41B9863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1f06c-8b79-4f0e-b264-935bdec78877"/>
    <ds:schemaRef ds:uri="a8fb7a21-a572-453d-8e18-3fb505ed7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9E2CCC-B295-4CD4-9316-8B167529FA17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8fb7a21-a572-453d-8e18-3fb505ed7873"/>
    <ds:schemaRef ds:uri="4061f06c-8b79-4f0e-b264-935bdec7887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4891CB-7AC0-4FF2-A3FB-CF6D16159A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917</Words>
  <Application>Microsoft Office PowerPoint</Application>
  <PresentationFormat>Widescreen</PresentationFormat>
  <Paragraphs>335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- Sprint 1: Quản lý thanh menu</vt:lpstr>
      <vt:lpstr>- Sprint 2 : Quản lý bài viết và tin tức </vt:lpstr>
      <vt:lpstr>- Sprint 3: Quản lý tài liệu học tập của sinh viên </vt:lpstr>
      <vt:lpstr>- Sprint 4: Quản lý đăng ký và đăng nhập </vt:lpstr>
      <vt:lpstr>- Sprint 5: Xây dựng tính năng phản hồi và đánh giá bài giảng  </vt:lpstr>
      <vt:lpstr>- Sprint 6: Xây dựng tính năng tìm kiếm và phân quyền người dùng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</dc:title>
  <dc:creator>thị huyền nguyễn</dc:creator>
  <cp:lastModifiedBy>NGUYỄN TRỌNG THẮNG</cp:lastModifiedBy>
  <cp:revision>11</cp:revision>
  <dcterms:created xsi:type="dcterms:W3CDTF">2024-09-25T13:49:34Z</dcterms:created>
  <dcterms:modified xsi:type="dcterms:W3CDTF">2024-10-08T01:35:09Z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0x010100A45F33963856484ABE57BE43B14A31BF</vt:lpwstr>
  </property>
</Properties>
</file>