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5" r:id="rId3"/>
    <p:sldId id="298" r:id="rId4"/>
    <p:sldId id="309" r:id="rId5"/>
    <p:sldId id="297" r:id="rId6"/>
    <p:sldId id="305" r:id="rId7"/>
    <p:sldId id="296" r:id="rId8"/>
    <p:sldId id="303" r:id="rId9"/>
    <p:sldId id="304" r:id="rId10"/>
    <p:sldId id="306" r:id="rId11"/>
    <p:sldId id="307" r:id="rId12"/>
    <p:sldId id="299" r:id="rId13"/>
    <p:sldId id="308" r:id="rId14"/>
    <p:sldId id="300" r:id="rId15"/>
    <p:sldId id="301" r:id="rId16"/>
    <p:sldId id="302" r:id="rId17"/>
  </p:sldIdLst>
  <p:sldSz cx="9144000" cy="6858000" type="screen4x3"/>
  <p:notesSz cx="6800850" cy="9931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CCFFFF"/>
    <a:srgbClr val="CCCCFF"/>
    <a:srgbClr val="3366CC"/>
    <a:srgbClr val="336699"/>
    <a:srgbClr val="006600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9819" autoAdjust="0"/>
  </p:normalViewPr>
  <p:slideViewPr>
    <p:cSldViewPr>
      <p:cViewPr varScale="1">
        <p:scale>
          <a:sx n="120" d="100"/>
          <a:sy n="120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451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5080F94-1F7C-4DD0-BDC6-BB492F9E0C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69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792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3451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3C4B78F-C553-4EAD-BAD4-9F567E9CC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3868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525-4967-4A9F-8981-89281BBC38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56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C9118-B0C8-495F-9C24-8BEECE3E07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5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DF5D-0557-423B-B57D-FE46818E34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13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FAE4F-C017-4FAB-88C6-00C956BCA6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8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427A-7655-4795-A1A2-27AD1C181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6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E6578-DD44-4CC6-BBCA-033ABA9A56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87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893BB-6980-4BBD-8DA5-804FA12EE8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6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862D8-F566-40F6-9366-4428FEC6F3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4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81D01-D332-4704-808D-D6E718FBC2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4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BBFD8-ABF5-44B1-883D-893F8E5A1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4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4BAE2-CE51-4D62-9E97-15F805295A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6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78180A-DC7C-4DBE-93B4-65E3B11747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4260" y="6492874"/>
            <a:ext cx="1264244" cy="350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4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Adaptive Optimization</a:t>
            </a:r>
            <a:br>
              <a:rPr lang="en-US" altLang="ko-KR" dirty="0" smtClean="0"/>
            </a:br>
            <a:r>
              <a:rPr lang="en-US" altLang="ko-KR" dirty="0" smtClean="0"/>
              <a:t>Simulated Annealing</a:t>
            </a:r>
            <a:endParaRPr lang="ko-KR" altLang="en-US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 smtClean="0"/>
              <a:t>Prof. </a:t>
            </a:r>
            <a:r>
              <a:rPr lang="en-US" altLang="ko-KR" dirty="0" err="1" smtClean="0"/>
              <a:t>Byung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r>
              <a:rPr lang="en-US" altLang="ko-KR" dirty="0" smtClean="0"/>
              <a:t> Kim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 smtClean="0"/>
              <a:t>(bskim@Incheon.ac.kr)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 smtClean="0"/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Industrial &amp; Management Engineering, INU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22536" y="1340768"/>
            <a:ext cx="7849864" cy="720080"/>
          </a:xfrm>
        </p:spPr>
        <p:txBody>
          <a:bodyPr/>
          <a:lstStyle/>
          <a:p>
            <a:r>
              <a:rPr lang="en-US" altLang="ko-KR" dirty="0" smtClean="0"/>
              <a:t>The Cooling Schedule I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Initial temperature (IT)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IT must be “hot” enough to allow an almost free exchange of neighborhood solutions, if the final solution is to be independent of the starting one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Simulating the heating process:</a:t>
            </a: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A system can be first heated rapidly until the proportion of accepted moves to rejected moves reaches a given value: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e.g., when 80% of moves leading to higher costs will be accepted</a:t>
            </a: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Cooling will then start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2536" y="1340768"/>
                <a:ext cx="7849864" cy="720080"/>
              </a:xfrm>
            </p:spPr>
            <p:txBody>
              <a:bodyPr/>
              <a:lstStyle/>
              <a:p>
                <a:r>
                  <a:rPr lang="en-US" altLang="ko-KR" dirty="0" smtClean="0"/>
                  <a:t>Cooling Schedule II</a:t>
                </a:r>
              </a:p>
              <a:p>
                <a:pPr lvl="3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Temperature reduction scheme</a:t>
                </a:r>
              </a:p>
              <a:p>
                <a:pPr lvl="2"/>
                <a:r>
                  <a:rPr lang="en-US" altLang="ko-KR" dirty="0" smtClean="0"/>
                  <a:t>A large number of iterations at few temperatures or a small number of iterations at many temperatures</a:t>
                </a:r>
              </a:p>
              <a:p>
                <a:pPr lvl="2"/>
                <a:r>
                  <a:rPr lang="en-US" altLang="ko-KR" dirty="0" smtClean="0"/>
                  <a:t>Typically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 should be large, usually 0.8 and 0.99</a:t>
                </a:r>
              </a:p>
              <a:p>
                <a:pPr lvl="2"/>
                <a:r>
                  <a:rPr lang="en-US" altLang="ko-KR" b="0" dirty="0" smtClean="0">
                    <a:ea typeface="Cambria Math" panose="02040503050406030204" pitchFamily="18" charset="0"/>
                  </a:rPr>
                  <a:t>For better results, the reduction rate should be slower in middle temperature range</a:t>
                </a:r>
              </a:p>
              <a:p>
                <a:pPr lvl="1"/>
                <a:r>
                  <a:rPr lang="en-US" altLang="ko-KR" dirty="0" smtClean="0">
                    <a:ea typeface="Cambria Math" panose="02040503050406030204" pitchFamily="18" charset="0"/>
                  </a:rPr>
                  <a:t>Stopping conditions</a:t>
                </a:r>
              </a:p>
              <a:p>
                <a:pPr lvl="2"/>
                <a:r>
                  <a:rPr lang="en-US" altLang="ko-KR" b="0" dirty="0" smtClean="0">
                    <a:ea typeface="Cambria Math" panose="02040503050406030204" pitchFamily="18" charset="0"/>
                  </a:rPr>
                  <a:t>Zero temperature – the theoretical requirement</a:t>
                </a:r>
              </a:p>
              <a:p>
                <a:pPr lvl="2"/>
                <a:r>
                  <a:rPr lang="en-US" altLang="ko-KR" dirty="0" smtClean="0">
                    <a:ea typeface="Cambria Math" panose="02040503050406030204" pitchFamily="18" charset="0"/>
                  </a:rPr>
                  <a:t>A number of iterations or temperatures has passed without any acceptance of moves</a:t>
                </a:r>
              </a:p>
              <a:p>
                <a:pPr lvl="2"/>
                <a:r>
                  <a:rPr lang="en-US" altLang="ko-KR" b="0" dirty="0" smtClean="0">
                    <a:ea typeface="Cambria Math" panose="02040503050406030204" pitchFamily="18" charset="0"/>
                  </a:rPr>
                  <a:t>A given total number of iterations have been completed ( or a fixed amount of execution time)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36" y="1340768"/>
                <a:ext cx="7849864" cy="720080"/>
              </a:xfrm>
              <a:blipFill rotWithShape="0">
                <a:blip r:embed="rId2"/>
                <a:stretch>
                  <a:fillRect l="-1087" t="-6780" b="-584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254849" cy="720080"/>
          </a:xfrm>
        </p:spPr>
        <p:txBody>
          <a:bodyPr/>
          <a:lstStyle/>
          <a:p>
            <a:r>
              <a:rPr lang="en-US" altLang="ko-KR" dirty="0" smtClean="0"/>
              <a:t>Simulated Annealing: Combinatorial Example: TSP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87839"/>
            <a:ext cx="4523019" cy="31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254849" cy="720080"/>
          </a:xfrm>
        </p:spPr>
        <p:txBody>
          <a:bodyPr/>
          <a:lstStyle/>
          <a:p>
            <a:r>
              <a:rPr lang="en-US" altLang="ko-KR" dirty="0" smtClean="0"/>
              <a:t>Simulated Annealing: Combinatorial Example: TSP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87839"/>
            <a:ext cx="4523019" cy="31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588250" cy="720080"/>
          </a:xfrm>
        </p:spPr>
        <p:txBody>
          <a:bodyPr/>
          <a:lstStyle/>
          <a:p>
            <a:r>
              <a:rPr lang="en-US" altLang="ko-KR" dirty="0" smtClean="0"/>
              <a:t>Simulated Annealing: 2 dimensional multimodal function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344816" cy="1144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17629"/>
            <a:ext cx="5584031" cy="3816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77" y="3501008"/>
            <a:ext cx="4312618" cy="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76238" y="1233942"/>
                <a:ext cx="8254849" cy="720080"/>
              </a:xfrm>
            </p:spPr>
            <p:txBody>
              <a:bodyPr/>
              <a:lstStyle/>
              <a:p>
                <a:r>
                  <a:rPr lang="en-US" altLang="ko-KR" dirty="0" smtClean="0"/>
                  <a:t>Variations of SA</a:t>
                </a:r>
              </a:p>
              <a:p>
                <a:endParaRPr lang="en-US" altLang="ko-KR" dirty="0" smtClean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altLang="ko-KR" dirty="0" smtClean="0"/>
                  <a:t>Initial starting point – construct “good” solution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altLang="ko-KR" dirty="0" smtClean="0"/>
                  <a:t>Move</a:t>
                </a:r>
              </a:p>
              <a:p>
                <a:pPr marL="1314450" lvl="2" indent="-457200">
                  <a:buFont typeface="+mj-ea"/>
                  <a:buAutoNum type="circleNumDbPlain"/>
                </a:pPr>
                <a:r>
                  <a:rPr lang="en-US" altLang="ko-KR" dirty="0" smtClean="0"/>
                  <a:t>Change neighborhood during search</a:t>
                </a:r>
              </a:p>
              <a:p>
                <a:pPr marL="1314450" lvl="2" indent="-457200">
                  <a:buFont typeface="+mj-ea"/>
                  <a:buAutoNum type="circleNumDbPlain"/>
                </a:pPr>
                <a:r>
                  <a:rPr lang="en-US" altLang="ko-KR" dirty="0" smtClean="0"/>
                  <a:t>Non-random move</a:t>
                </a:r>
              </a:p>
              <a:p>
                <a:pPr marL="1314450" lvl="2" indent="-457200">
                  <a:buFont typeface="+mj-ea"/>
                  <a:buAutoNum type="circleNumDbPlain"/>
                </a:pPr>
                <a:r>
                  <a:rPr lang="en-US" altLang="ko-KR" dirty="0" smtClean="0"/>
                  <a:t>Eliminate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 smtClean="0"/>
                  <a:t> from acceptance probability</a:t>
                </a:r>
              </a:p>
              <a:p>
                <a:pPr marL="914400" lvl="1" indent="-457200">
                  <a:buFont typeface="+mj-ea"/>
                  <a:buAutoNum type="arabicParenR"/>
                </a:pPr>
                <a:r>
                  <a:rPr lang="en-US" altLang="ko-KR" dirty="0" smtClean="0"/>
                  <a:t>Annealing schedule</a:t>
                </a:r>
              </a:p>
              <a:p>
                <a:pPr marL="1314450" lvl="2" indent="-457200">
                  <a:buFont typeface="+mj-ea"/>
                  <a:buAutoNum type="circleNumDbPlain"/>
                </a:pPr>
                <a:r>
                  <a:rPr lang="en-US" altLang="ko-KR" dirty="0" smtClean="0"/>
                  <a:t>Constant T</a:t>
                </a:r>
              </a:p>
              <a:p>
                <a:pPr marL="1314450" lvl="2" indent="-457200">
                  <a:buFont typeface="+mj-ea"/>
                  <a:buAutoNum type="circleNumDbPlain"/>
                </a:pPr>
                <a:r>
                  <a:rPr lang="en-US" altLang="ko-KR" dirty="0" smtClean="0"/>
                  <a:t>1 move per T</a:t>
                </a:r>
              </a:p>
              <a:p>
                <a:pPr marL="1314450" lvl="2" indent="-457200">
                  <a:buFont typeface="+mj-ea"/>
                  <a:buAutoNum type="circleNumDbPlain"/>
                </a:pPr>
                <a:r>
                  <a:rPr lang="en-US" altLang="ko-KR" dirty="0" smtClean="0"/>
                  <a:t>Change schedule during search (including possible reheating)</a:t>
                </a:r>
              </a:p>
              <a:p>
                <a:pPr marL="1771650" lvl="3" indent="-457200">
                  <a:buFont typeface="+mj-lt"/>
                  <a:buAutoNum type="romanUcPeriod"/>
                </a:pPr>
                <a:r>
                  <a:rPr lang="en-US" altLang="ko-KR" dirty="0" smtClean="0"/>
                  <a:t># of moves accepted</a:t>
                </a:r>
              </a:p>
              <a:p>
                <a:pPr marL="1771650" lvl="3" indent="-457200">
                  <a:buFont typeface="+mj-lt"/>
                  <a:buAutoNum type="romanUcPeriod"/>
                </a:pPr>
                <a:r>
                  <a:rPr lang="en-US" altLang="ko-KR" dirty="0" smtClean="0"/>
                  <a:t># of moves attempted</a:t>
                </a:r>
              </a:p>
              <a:p>
                <a:pPr marL="1771650" lvl="3" indent="-457200">
                  <a:buFont typeface="+mj-lt"/>
                  <a:buAutoNum type="romanUcPeriod"/>
                </a:pPr>
                <a:r>
                  <a:rPr lang="en-US" altLang="ko-KR" dirty="0" smtClean="0"/>
                  <a:t>Entropy, specific heat, variance of solutions at T</a:t>
                </a:r>
              </a:p>
              <a:p>
                <a:pPr marL="1314450" lvl="2" indent="-457200">
                  <a:buFont typeface="+mj-lt"/>
                  <a:buAutoNum type="circleNumDbPlain"/>
                </a:pPr>
                <a:r>
                  <a:rPr lang="en-US" altLang="ko-KR" dirty="0" smtClean="0"/>
                  <a:t># of temperatures vs. # if iterations at each T</a:t>
                </a:r>
              </a:p>
              <a:p>
                <a:pPr marL="914400" lvl="1" indent="-457200">
                  <a:buFont typeface="+mj-ea"/>
                  <a:buAutoNum type="arabicParenR"/>
                </a:pPr>
                <a:endParaRPr lang="en-US" altLang="ko-KR" dirty="0" smtClean="0"/>
              </a:p>
              <a:p>
                <a:pPr marL="857250" lvl="2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238" y="1233942"/>
                <a:ext cx="8254849" cy="720080"/>
              </a:xfrm>
              <a:blipFill rotWithShape="0">
                <a:blip r:embed="rId2"/>
                <a:stretch>
                  <a:fillRect l="-1034" t="-6723" b="-6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3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254849" cy="720080"/>
          </a:xfrm>
        </p:spPr>
        <p:txBody>
          <a:bodyPr/>
          <a:lstStyle/>
          <a:p>
            <a:r>
              <a:rPr lang="en-US" altLang="ko-KR" dirty="0" smtClean="0"/>
              <a:t>Variations of SA</a:t>
            </a:r>
          </a:p>
          <a:p>
            <a:endParaRPr lang="en-US" altLang="ko-KR" dirty="0" smtClean="0"/>
          </a:p>
          <a:p>
            <a:pPr marL="914400" lvl="1" indent="-457200">
              <a:buFont typeface="+mj-lt"/>
              <a:buAutoNum type="arabicParenR" startAt="4"/>
            </a:pPr>
            <a:r>
              <a:rPr lang="en-US" altLang="ko-KR" dirty="0" smtClean="0"/>
              <a:t>Stopping criteria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Total moves attempted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# of improvement over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attempts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# of accepted moves over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attempts</a:t>
            </a:r>
          </a:p>
          <a:p>
            <a:pPr marL="914400" lvl="1" indent="-457200">
              <a:buFont typeface="+mj-ea"/>
              <a:buAutoNum type="arabicParenR" startAt="4"/>
            </a:pPr>
            <a:r>
              <a:rPr lang="en-US" altLang="ko-KR" dirty="0" smtClean="0"/>
              <a:t>Other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Finish with local search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Multi-starts</a:t>
            </a:r>
          </a:p>
          <a:p>
            <a:pPr marL="914400" lvl="1" indent="-457200">
              <a:buFont typeface="+mj-ea"/>
              <a:buAutoNum type="arabicParenR" startAt="4"/>
            </a:pPr>
            <a:r>
              <a:rPr lang="en-US" altLang="ko-KR" dirty="0" smtClean="0"/>
              <a:t>Parallel implementations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Multiple iterations (1 per processor) at given T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smtClean="0"/>
              <a:t>Multiple potential moves (1 per processor) at given iteration</a:t>
            </a:r>
          </a:p>
          <a:p>
            <a:pPr marL="857250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6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254849" cy="720080"/>
          </a:xfrm>
        </p:spPr>
        <p:txBody>
          <a:bodyPr/>
          <a:lstStyle/>
          <a:p>
            <a:r>
              <a:rPr lang="en-US" altLang="ko-KR" dirty="0" smtClean="0"/>
              <a:t>Simulated Annealing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1953, Journal of Chemical Physics, </a:t>
            </a:r>
            <a:r>
              <a:rPr lang="en-US" altLang="ko-KR" dirty="0"/>
              <a:t>Metropolis et </a:t>
            </a:r>
            <a:r>
              <a:rPr lang="en-US" altLang="ko-KR" dirty="0" smtClean="0"/>
              <a:t>al., </a:t>
            </a:r>
            <a:br>
              <a:rPr lang="en-US" altLang="ko-KR" dirty="0" smtClean="0"/>
            </a:br>
            <a:r>
              <a:rPr lang="en-US" altLang="ko-KR" dirty="0" smtClean="0"/>
              <a:t>“Equation of state calculations” by fast computing machines”, </a:t>
            </a:r>
            <a:br>
              <a:rPr lang="en-US" altLang="ko-KR" dirty="0" smtClean="0"/>
            </a:br>
            <a:r>
              <a:rPr lang="en-US" altLang="ko-KR" dirty="0" smtClean="0"/>
              <a:t>Los Alamos National Lab. </a:t>
            </a:r>
            <a:r>
              <a:rPr lang="en-US" altLang="ko-KR" dirty="0" smtClean="0">
                <a:sym typeface="Wingdings" panose="05000000000000000000" pitchFamily="2" charset="2"/>
              </a:rPr>
              <a:t> Metropolis Algorithm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 annealing, a material is heated to high energy where there are frequent state changes. It is then gradually cooled to a low energy state where state changes are rare.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The paper describes a Monte Carlo simulation of interacting molecules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254849" cy="720080"/>
          </a:xfrm>
        </p:spPr>
        <p:txBody>
          <a:bodyPr/>
          <a:lstStyle/>
          <a:p>
            <a:r>
              <a:rPr lang="en-US" altLang="ko-KR" dirty="0" smtClean="0"/>
              <a:t>Simulated Annealing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1983, Science, “Optimization by simulated annealing”, by Kirkpatrick, </a:t>
            </a:r>
            <a:r>
              <a:rPr lang="en-US" altLang="ko-KR" dirty="0" err="1" smtClean="0"/>
              <a:t>Gelatt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Vecchi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Used the Metropolis algorithm to optimization problems – spin glasses analogy, computer placement and wiring, and traveling salesman, the last two are both difficult and classical combinatorial problems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Basically it is a “hill-climbing” procedure </a:t>
            </a:r>
            <a:r>
              <a:rPr lang="en-US" altLang="ko-KR" dirty="0" smtClean="0">
                <a:solidFill>
                  <a:srgbClr val="FF0000"/>
                </a:solidFill>
              </a:rPr>
              <a:t>occasionally allowing it to “</a:t>
            </a:r>
            <a:r>
              <a:rPr lang="en-US" altLang="ko-KR" dirty="0" smtClean="0">
                <a:solidFill>
                  <a:srgbClr val="FF0000"/>
                </a:solidFill>
              </a:rPr>
              <a:t>Up</a:t>
            </a:r>
            <a:r>
              <a:rPr lang="en-US" altLang="ko-KR" dirty="0" smtClean="0">
                <a:solidFill>
                  <a:srgbClr val="FF0000"/>
                </a:solidFill>
              </a:rPr>
              <a:t>hill(Non-improving)” </a:t>
            </a:r>
            <a:r>
              <a:rPr lang="en-US" altLang="ko-KR" dirty="0" smtClean="0">
                <a:solidFill>
                  <a:srgbClr val="FF0000"/>
                </a:solidFill>
              </a:rPr>
              <a:t>moves</a:t>
            </a:r>
            <a:r>
              <a:rPr lang="en-US" altLang="ko-KR" dirty="0" smtClean="0">
                <a:solidFill>
                  <a:srgbClr val="FF0000"/>
                </a:solidFill>
              </a:rPr>
              <a:t>.  (Minimization Case)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0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76238" y="1233942"/>
                <a:ext cx="8254849" cy="538874"/>
              </a:xfrm>
            </p:spPr>
            <p:txBody>
              <a:bodyPr/>
              <a:lstStyle/>
              <a:p>
                <a:r>
                  <a:rPr lang="en-US" altLang="ko-KR" dirty="0" smtClean="0"/>
                  <a:t>Simulated Annealing</a:t>
                </a: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Th</a:t>
                </a:r>
                <a:r>
                  <a:rPr lang="en-US" altLang="ko-KR" dirty="0" smtClean="0"/>
                  <a:t>e inspiration for the form of control was Metropolis’s work in statistical thermodynamics.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The laws of thermodynamics state that at temperature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 probability of an increase in energy of magnitude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           (2.1)</a:t>
                </a:r>
                <a:br>
                  <a:rPr lang="en-US" altLang="ko-KR" dirty="0"/>
                </a:br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sz="1800" dirty="0"/>
                  <a:t>where,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00" dirty="0"/>
                  <a:t> is a physical constant, ‘</a:t>
                </a:r>
                <a:r>
                  <a:rPr lang="en-US" altLang="ko-KR" sz="1800" dirty="0" err="1"/>
                  <a:t>Baltzmann’s</a:t>
                </a:r>
                <a:r>
                  <a:rPr lang="en-US" altLang="ko-KR" sz="1800" dirty="0"/>
                  <a:t> constant’</a:t>
                </a:r>
                <a:r>
                  <a:rPr lang="en-US" altLang="ko-KR" dirty="0"/>
                  <a:t>           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new state is accepted according to the probability </a:t>
                </a:r>
              </a:p>
              <a:p>
                <a:pPr lvl="2"/>
                <a:r>
                  <a:rPr lang="en-US" altLang="ko-KR" dirty="0"/>
                  <a:t>If energy has decreased the system moves to this new </a:t>
                </a:r>
                <a:r>
                  <a:rPr lang="en-US" altLang="ko-KR" dirty="0" smtClean="0"/>
                  <a:t>state.</a:t>
                </a:r>
              </a:p>
              <a:p>
                <a:pPr lvl="2"/>
                <a:r>
                  <a:rPr lang="en-US" altLang="ko-KR" dirty="0" smtClean="0"/>
                  <a:t>The temperature is decreased until the system freezes into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 steady state.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238" y="1233942"/>
                <a:ext cx="8254849" cy="538874"/>
              </a:xfrm>
              <a:blipFill>
                <a:blip r:embed="rId2"/>
                <a:stretch>
                  <a:fillRect l="-1034" t="-8989" b="-915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9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76238" y="1233942"/>
                <a:ext cx="8254849" cy="720080"/>
              </a:xfrm>
            </p:spPr>
            <p:txBody>
              <a:bodyPr/>
              <a:lstStyle/>
              <a:p>
                <a:r>
                  <a:rPr lang="en-US" altLang="ko-KR" dirty="0" smtClean="0"/>
                  <a:t>Simulated Annealing</a:t>
                </a: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algorithm varies from Hill-Climbing in its decision of when to replace </a:t>
                </a:r>
                <a:r>
                  <a:rPr lang="en-US" altLang="ko-KR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the original candidate solution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with </a:t>
                </a:r>
                <a:r>
                  <a:rPr lang="en-US" altLang="ko-KR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its newly tweaked child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(the incumbent solution)</a:t>
                </a: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If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is better than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we’ll always replace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as usual</a:t>
                </a:r>
              </a:p>
              <a:p>
                <a:pPr lvl="1"/>
                <a:r>
                  <a:rPr lang="en-US" altLang="ko-KR" dirty="0" smtClean="0"/>
                  <a:t>But, if </a:t>
                </a:r>
                <a:r>
                  <a:rPr lang="en-US" altLang="ko-KR" i="1" dirty="0" smtClean="0"/>
                  <a:t>R </a:t>
                </a:r>
                <a:r>
                  <a:rPr lang="en-US" altLang="ko-KR" dirty="0" smtClean="0"/>
                  <a:t>is worse than </a:t>
                </a:r>
                <a:r>
                  <a:rPr lang="en-US" altLang="ko-KR" i="1" dirty="0" smtClean="0"/>
                  <a:t>S</a:t>
                </a:r>
                <a:r>
                  <a:rPr lang="en-US" altLang="ko-KR" dirty="0" smtClean="0"/>
                  <a:t>, we may still replace </a:t>
                </a:r>
                <a:r>
                  <a:rPr lang="en-US" altLang="ko-KR" i="1" dirty="0" smtClean="0"/>
                  <a:t>S</a:t>
                </a:r>
                <a:r>
                  <a:rPr lang="en-US" altLang="ko-KR" dirty="0" smtClean="0"/>
                  <a:t> with </a:t>
                </a:r>
                <a:r>
                  <a:rPr lang="en-US" altLang="ko-KR" i="1" dirty="0" smtClean="0"/>
                  <a:t>R</a:t>
                </a:r>
                <a:r>
                  <a:rPr lang="en-US" altLang="ko-KR" dirty="0" smtClean="0"/>
                  <a:t> with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 certain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If </a:t>
                </a:r>
                <a:r>
                  <a:rPr lang="en-US" altLang="ko-KR" i="1" dirty="0" smtClean="0"/>
                  <a:t>U</a:t>
                </a:r>
                <a:r>
                  <a:rPr lang="en-US" altLang="ko-KR" dirty="0" smtClean="0"/>
                  <a:t>(0, 1)  &lt;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dirty="0" smtClean="0"/>
                  <a:t>,  then </a:t>
                </a:r>
                <a:r>
                  <a:rPr lang="en-US" altLang="ko-KR" i="1" dirty="0" smtClean="0"/>
                  <a:t>S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 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R</a:t>
                </a:r>
                <a:endParaRPr lang="en-US" altLang="ko-KR" i="1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      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 smtClean="0"/>
                  <a:t> and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, for minimization  or</a:t>
                </a:r>
                <a:br>
                  <a:rPr lang="en-US" altLang="ko-KR" dirty="0" smtClean="0">
                    <a:solidFill>
                      <a:srgbClr val="FF0000"/>
                    </a:solidFill>
                  </a:rPr>
                </a:br>
                <a:r>
                  <a:rPr lang="en-US" altLang="ko-KR" dirty="0" smtClean="0">
                    <a:solidFill>
                      <a:srgbClr val="FF00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, for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maximization  </a:t>
                </a:r>
                <a:r>
                  <a:rPr lang="en-US" altLang="ko-KR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238" y="1233942"/>
                <a:ext cx="8254849" cy="720080"/>
              </a:xfrm>
              <a:blipFill>
                <a:blip r:embed="rId2"/>
                <a:stretch>
                  <a:fillRect l="-1034" t="-6723" r="-1256" b="-55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23528" y="4797152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23528" y="6078089"/>
            <a:ext cx="1944216" cy="1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710" y="607808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latin typeface="+mn-ea"/>
                <a:ea typeface="+mn-ea"/>
              </a:rPr>
              <a:t>𝑥</a:t>
            </a:r>
          </a:p>
        </p:txBody>
      </p:sp>
      <p:sp>
        <p:nvSpPr>
          <p:cNvPr id="10" name="원호 9"/>
          <p:cNvSpPr/>
          <p:nvPr/>
        </p:nvSpPr>
        <p:spPr>
          <a:xfrm rot="9621810">
            <a:off x="287913" y="4134745"/>
            <a:ext cx="1770296" cy="1950307"/>
          </a:xfrm>
          <a:prstGeom prst="arc">
            <a:avLst>
              <a:gd name="adj1" fmla="val 17029217"/>
              <a:gd name="adj2" fmla="val 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170" y="5157192"/>
                <a:ext cx="3706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</m:oMath>
                  </m:oMathPara>
                </a14:m>
                <a:endParaRPr lang="ko-KR" altLang="en-US" sz="16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" y="5157192"/>
                <a:ext cx="370614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5252" y="5515681"/>
                <a:ext cx="580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6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2" y="5515681"/>
                <a:ext cx="58015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5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254849" cy="720080"/>
          </a:xfrm>
        </p:spPr>
        <p:txBody>
          <a:bodyPr/>
          <a:lstStyle/>
          <a:p>
            <a:r>
              <a:rPr lang="en-US" altLang="ko-KR" dirty="0" smtClean="0"/>
              <a:t>Simulated Annealing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The SA algorithm could be applied to combinatorial optimization: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60012"/>
              </p:ext>
            </p:extLst>
          </p:nvPr>
        </p:nvGraphicFramePr>
        <p:xfrm>
          <a:off x="1331640" y="2996952"/>
          <a:ext cx="6696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Thermodynamic simulation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Combinatorial optimization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System states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Feasible solutions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Energy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 of state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Moving to a neighborhood solution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Temperature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 parameter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Frozen</a:t>
                      </a:r>
                      <a:r>
                        <a:rPr lang="en-US" altLang="ko-KR" baseline="0" dirty="0" smtClean="0"/>
                        <a:t>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Final solution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8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76238" y="1233942"/>
            <a:ext cx="8660258" cy="720080"/>
          </a:xfrm>
        </p:spPr>
        <p:txBody>
          <a:bodyPr/>
          <a:lstStyle/>
          <a:p>
            <a:r>
              <a:rPr lang="en-US" altLang="ko-KR" dirty="0" smtClean="0"/>
              <a:t>Simulated Annealing Algorithm (For </a:t>
            </a:r>
            <a:r>
              <a:rPr lang="en-US" altLang="ko-KR" i="1" dirty="0" smtClean="0"/>
              <a:t>minimization </a:t>
            </a:r>
            <a:r>
              <a:rPr lang="en-US" altLang="ko-KR" dirty="0" smtClean="0"/>
              <a:t>case)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97462"/>
                  </p:ext>
                </p:extLst>
              </p:nvPr>
            </p:nvGraphicFramePr>
            <p:xfrm>
              <a:off x="971600" y="1770464"/>
              <a:ext cx="7416824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168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47766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Select an initial</a:t>
                          </a:r>
                          <a:r>
                            <a:rPr lang="en-US" altLang="ko-KR" sz="1800" baseline="0" dirty="0" smtClean="0"/>
                            <a:t> temperature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;  (Initially a</a:t>
                          </a:r>
                          <a:r>
                            <a:rPr lang="en-US" altLang="ko-KR" sz="1800" baseline="0" dirty="0" smtClean="0"/>
                            <a:t> high number)</a:t>
                          </a:r>
                          <a:endParaRPr lang="en-US" altLang="ko-KR" sz="1800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Select a temperature</a:t>
                          </a:r>
                          <a:r>
                            <a:rPr lang="en-US" altLang="ko-KR" sz="1800" baseline="0" dirty="0" smtClean="0"/>
                            <a:t> reduction </a:t>
                          </a:r>
                          <a:r>
                            <a:rPr lang="en-US" altLang="ko-KR" sz="1800" baseline="0" dirty="0" smtClean="0"/>
                            <a:t>function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ko-KR" sz="1800" i="1" baseline="0" smtClean="0">
                                  <a:latin typeface="Cambria Math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;</a:t>
                          </a:r>
                        </a:p>
                        <a:p>
                          <a:pPr latinLnBrk="1"/>
                          <a:endParaRPr lang="en-US" altLang="ko-KR" sz="1800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Select a</a:t>
                          </a:r>
                          <a:r>
                            <a:rPr lang="en-US" altLang="ko-KR" sz="1800" baseline="0" dirty="0" smtClean="0"/>
                            <a:t> (initial) candidate solution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;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i="1" dirty="0" smtClean="0"/>
                            <a:t>Best</a:t>
                          </a:r>
                          <a:r>
                            <a:rPr lang="en-US" altLang="ko-KR" sz="1800" dirty="0" smtClean="0"/>
                            <a:t> </a:t>
                          </a:r>
                          <a:r>
                            <a:rPr lang="en-US" altLang="ko-KR" sz="1800" dirty="0" smtClean="0">
                              <a:sym typeface="Wingdings" panose="05000000000000000000" pitchFamily="2" charset="2"/>
                            </a:rPr>
                            <a:t>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;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Repeat  (</a:t>
                          </a:r>
                          <a:r>
                            <a:rPr lang="en-US" altLang="ko-KR" sz="1800" dirty="0" smtClean="0">
                              <a:solidFill>
                                <a:srgbClr val="FF0000"/>
                              </a:solidFill>
                            </a:rPr>
                            <a:t>Cooling</a:t>
                          </a:r>
                          <a:r>
                            <a:rPr lang="en-US" altLang="ko-KR" sz="1800" baseline="0" dirty="0" smtClean="0">
                              <a:solidFill>
                                <a:srgbClr val="FF0000"/>
                              </a:solidFill>
                            </a:rPr>
                            <a:t> loop</a:t>
                          </a:r>
                          <a:r>
                            <a:rPr lang="en-US" altLang="ko-KR" sz="1800" baseline="0" dirty="0" smtClean="0"/>
                            <a:t>)</a:t>
                          </a:r>
                          <a:endParaRPr lang="en-US" altLang="ko-KR" sz="1800" dirty="0" smtClean="0"/>
                        </a:p>
                        <a:p>
                          <a:pPr latinLnBrk="1"/>
                          <a:r>
                            <a:rPr lang="en-US" altLang="ko-KR" sz="1800" dirty="0" smtClean="0"/>
                            <a:t>      Repeat (</a:t>
                          </a:r>
                          <a:r>
                            <a:rPr lang="en-US" altLang="ko-KR" sz="1800" dirty="0" smtClean="0">
                              <a:solidFill>
                                <a:srgbClr val="FF0000"/>
                              </a:solidFill>
                            </a:rPr>
                            <a:t>Search move</a:t>
                          </a:r>
                          <a:r>
                            <a:rPr lang="en-US" altLang="ko-KR" sz="1800" baseline="0" dirty="0" smtClean="0">
                              <a:solidFill>
                                <a:srgbClr val="FF0000"/>
                              </a:solidFill>
                            </a:rPr>
                            <a:t> loop</a:t>
                          </a:r>
                          <a:r>
                            <a:rPr lang="en-US" altLang="ko-KR" sz="1800" baseline="0" dirty="0" smtClean="0"/>
                            <a:t>)</a:t>
                          </a:r>
                          <a:endParaRPr lang="en-US" altLang="ko-KR" sz="1800" dirty="0" smtClean="0"/>
                        </a:p>
                        <a:p>
                          <a:pPr latinLnBrk="1"/>
                          <a:r>
                            <a:rPr lang="en-US" altLang="ko-KR" sz="1800" baseline="0" dirty="0" smtClean="0"/>
                            <a:t>           Randomly select</a:t>
                          </a:r>
                          <a:r>
                            <a:rPr lang="en-US" altLang="ko-KR" sz="180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/>
                                  <a:ea typeface="+mn-ea"/>
                                </a:rPr>
                                <m:t>s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∈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𝑁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);   (</a:t>
                          </a:r>
                          <a:r>
                            <a:rPr lang="en-US" altLang="ko-KR" sz="1800" dirty="0" err="1" smtClean="0"/>
                            <a:t>Tweck</a:t>
                          </a:r>
                          <a:r>
                            <a:rPr lang="en-US" altLang="ko-KR" sz="1800" dirty="0" smtClean="0"/>
                            <a:t>: Incumbent solution)</a:t>
                          </a:r>
                          <a:endParaRPr lang="en-US" altLang="ko-KR" sz="1800" i="1" dirty="0" smtClean="0">
                            <a:latin typeface="Cambria Math"/>
                            <a:ea typeface="+mn-ea"/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ea typeface="+mn-ea"/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ko-KR" sz="1800" i="1" smtClean="0">
                                  <a:latin typeface="Cambria Math"/>
                                  <a:ea typeface="+mn-ea"/>
                                </a:rPr>
                                <m:t>δ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𝑓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dirty="0" smtClean="0"/>
                                <m:t>;</m:t>
                              </m:r>
                            </m:oMath>
                          </a14:m>
                          <a:endParaRPr lang="en-US" altLang="ko-KR" sz="1800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          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ko-KR" sz="1800" i="1" smtClean="0">
                                  <a:latin typeface="Cambria Math"/>
                                  <a:ea typeface="+mn-ea"/>
                                </a:rPr>
                                <m:t>δ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&lt;0</m:t>
                              </m:r>
                            </m:oMath>
                          </a14:m>
                          <a:r>
                            <a:rPr lang="ko-KR" altLang="en-US" sz="1800" dirty="0" smtClean="0"/>
                            <a:t>                            </a:t>
                          </a:r>
                          <a:r>
                            <a:rPr lang="en-US" altLang="ko-KR" sz="1800" dirty="0" smtClean="0"/>
                            <a:t>(Improving move</a:t>
                          </a:r>
                          <a:r>
                            <a:rPr lang="en-US" altLang="ko-KR" sz="1800" baseline="0" dirty="0" smtClean="0"/>
                            <a:t>)</a:t>
                          </a:r>
                          <a:r>
                            <a:rPr lang="ko-KR" altLang="en-US" sz="1800" dirty="0" smtClean="0"/>
                            <a:t>        </a:t>
                          </a:r>
                          <a:endParaRPr lang="en-US" altLang="ko-KR" sz="1800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              then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 </a:t>
                          </a:r>
                          <a:r>
                            <a:rPr lang="en-US" altLang="ko-KR" sz="1800" dirty="0" smtClean="0">
                              <a:sym typeface="Wingdings" panose="05000000000000000000" pitchFamily="2" charset="2"/>
                            </a:rPr>
                            <a:t>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𝑠</m:t>
                              </m:r>
                              <m:r>
                                <a:rPr lang="en-US" altLang="ko-KR" sz="1800" b="0" i="0" smtClean="0">
                                  <a:latin typeface="Cambria Math"/>
                                  <a:ea typeface="+mn-ea"/>
                                </a:rPr>
                                <m:t>;</m:t>
                              </m:r>
                            </m:oMath>
                          </a14:m>
                          <a:endParaRPr lang="en-US" altLang="ko-KR" sz="1800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solidFill>
                                <a:srgbClr val="FF0000"/>
                              </a:solidFill>
                            </a:rPr>
                            <a:t>           </a:t>
                          </a:r>
                          <a:r>
                            <a:rPr lang="en-US" altLang="ko-KR" sz="1800" dirty="0" smtClean="0">
                              <a:solidFill>
                                <a:srgbClr val="FF0000"/>
                              </a:solidFill>
                            </a:rPr>
                            <a:t>Else                                 </a:t>
                          </a:r>
                          <a:r>
                            <a:rPr lang="en-US" altLang="ko-KR" sz="1800" dirty="0" smtClean="0">
                              <a:solidFill>
                                <a:srgbClr val="FF0000"/>
                              </a:solidFill>
                            </a:rPr>
                            <a:t>(Non-improving move) 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             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U</m:t>
                              </m:r>
                              <m: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(0,1)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 </a:t>
                          </a:r>
                          <a:r>
                            <a:rPr lang="en-US" altLang="ko-KR" sz="1800" dirty="0" err="1" smtClean="0"/>
                            <a:t>exp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800" b="0" i="1" smtClean="0">
                                  <a:latin typeface="Cambria Math"/>
                                  <a:ea typeface="+mn-ea"/>
                                </a:rPr>
                                <m:t>δ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/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𝑘𝑇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800" dirty="0" smtClean="0"/>
                            <a:t> </a:t>
                          </a:r>
                          <a:r>
                            <a:rPr lang="en-US" altLang="ko-KR" sz="1800" dirty="0" smtClean="0"/>
                            <a:t>then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 </a:t>
                          </a:r>
                          <a:r>
                            <a:rPr lang="en-US" altLang="ko-KR" sz="1800" dirty="0" smtClean="0">
                              <a:sym typeface="Wingdings" panose="05000000000000000000" pitchFamily="2" charset="2"/>
                            </a:rPr>
                            <a:t>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𝑠</m:t>
                              </m:r>
                              <m:r>
                                <a:rPr lang="en-US" altLang="ko-KR" sz="1800" b="0" i="0" smtClean="0">
                                  <a:latin typeface="Cambria Math"/>
                                  <a:ea typeface="+mn-ea"/>
                                </a:rPr>
                                <m:t>;</m:t>
                              </m:r>
                            </m:oMath>
                          </a14:m>
                          <a:endParaRPr lang="en-US" altLang="ko-KR" sz="1800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          </a:t>
                          </a:r>
                          <a:r>
                            <a:rPr lang="en-US" altLang="ko-KR" sz="1800" dirty="0" smtClean="0"/>
                            <a:t> 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altLang="ko-KR" sz="18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/>
                                          <a:ea typeface="+mn-ea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altLang="ko-KR" sz="1800" i="1" smtClean="0">
                                          <a:latin typeface="Cambria Math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𝐵𝑒𝑠𝑡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then </a:t>
                          </a:r>
                          <a:r>
                            <a:rPr lang="en-US" altLang="ko-KR" sz="1800" i="1" dirty="0" smtClean="0"/>
                            <a:t>Best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8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dirty="0" smtClean="0">
                                  <a:sym typeface="Wingdings" panose="05000000000000000000" pitchFamily="2" charset="2"/>
                                </a:rPr>
                                <m:t> </m:t>
                              </m:r>
                              <m:sSub>
                                <m:sSubPr>
                                  <m:ctrlPr>
                                    <a:rPr lang="pt-BR" altLang="ko-KR" sz="18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+mn-e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altLang="ko-KR" sz="1800" i="1" smtClean="0">
                                      <a:latin typeface="Cambria Math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 smtClean="0"/>
                                <m:t>;</m:t>
                              </m:r>
                            </m:oMath>
                          </a14:m>
                          <a:endParaRPr lang="en-US" altLang="ko-KR" sz="1800" dirty="0" smtClean="0"/>
                        </a:p>
                        <a:p>
                          <a:pPr latinLnBrk="1"/>
                          <a:r>
                            <a:rPr lang="en-US" altLang="ko-KR" sz="1800" dirty="0" smtClean="0"/>
                            <a:t>      Until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𝐼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𝑡𝑒𝑟𝑎𝑡𝑖𝑜𝑛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_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𝑐𝑜𝑢𝑛𝑡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 # of</a:t>
                          </a:r>
                          <a:r>
                            <a:rPr lang="ko-KR" altLang="en-US" sz="1800" dirty="0" smtClean="0"/>
                            <a:t> </a:t>
                          </a:r>
                          <a:r>
                            <a:rPr lang="en-US" altLang="ko-KR" sz="1800" dirty="0" smtClean="0"/>
                            <a:t>replications</a:t>
                          </a:r>
                        </a:p>
                        <a:p>
                          <a:pPr latinLnBrk="1"/>
                          <a:r>
                            <a:rPr lang="en-US" altLang="ko-KR" sz="1800" dirty="0" smtClean="0"/>
                            <a:t>      Set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800" b="0" i="1" smtClean="0">
                                  <a:latin typeface="Cambria Math"/>
                                  <a:ea typeface="+mn-ea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/>
                                  <a:ea typeface="+mn-ea"/>
                                </a:rPr>
                                <m:t>;</m:t>
                              </m:r>
                            </m:oMath>
                          </a14:m>
                          <a:endParaRPr lang="en-US" altLang="ko-KR" sz="1800" dirty="0" smtClean="0"/>
                        </a:p>
                        <a:p>
                          <a:pPr latinLnBrk="1"/>
                          <a:r>
                            <a:rPr lang="en-US" altLang="ko-KR" sz="1800" dirty="0" smtClean="0"/>
                            <a:t>Until stopping</a:t>
                          </a:r>
                          <a:r>
                            <a:rPr lang="en-US" altLang="ko-KR" sz="1800" baseline="0" dirty="0" smtClean="0"/>
                            <a:t> condition = true.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22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baseline="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97462"/>
                  </p:ext>
                </p:extLst>
              </p:nvPr>
            </p:nvGraphicFramePr>
            <p:xfrm>
              <a:off x="971600" y="1770464"/>
              <a:ext cx="7416824" cy="5120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168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54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40" r="-82" b="-7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baseline="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78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45148" y="1484784"/>
                <a:ext cx="8820472" cy="720080"/>
              </a:xfrm>
            </p:spPr>
            <p:txBody>
              <a:bodyPr/>
              <a:lstStyle/>
              <a:p>
                <a:r>
                  <a:rPr lang="en-US" altLang="ko-KR" dirty="0" smtClean="0"/>
                  <a:t>Behavior of temperature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r>
                  <a:rPr lang="en-US" altLang="ko-KR" dirty="0" smtClean="0"/>
                  <a:t>For large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/>
                  <a:t>0</a:t>
                </a:r>
                <a:r>
                  <a:rPr lang="en-US" altLang="ko-KR" i="1" dirty="0" smtClean="0"/>
                  <a:t>&lt;U</a:t>
                </a:r>
                <a:r>
                  <a:rPr lang="en-US" altLang="ko-KR" dirty="0" smtClean="0"/>
                  <a:t>(0, 1)&lt;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ko-KR" dirty="0" smtClean="0"/>
                  <a:t>1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100% Non-improving move is allowed 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In high temperature, Non-Improving move increases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Global </a:t>
                </a:r>
                <a:r>
                  <a:rPr lang="en-US" altLang="ko-KR" dirty="0">
                    <a:sym typeface="Wingdings" panose="05000000000000000000" pitchFamily="2" charset="2"/>
                  </a:rPr>
                  <a:t>search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High Exploration</a:t>
                </a:r>
              </a:p>
              <a:p>
                <a:pPr lvl="1"/>
                <a:r>
                  <a:rPr lang="en-US" altLang="ko-KR" dirty="0" smtClean="0"/>
                  <a:t>For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∞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 smtClean="0"/>
                  <a:t> 0</a:t>
                </a:r>
              </a:p>
              <a:p>
                <a:pPr lvl="2"/>
                <a:r>
                  <a:rPr lang="en-US" altLang="ko-KR" dirty="0"/>
                  <a:t>0</a:t>
                </a:r>
                <a:r>
                  <a:rPr lang="en-US" altLang="ko-KR" i="1" dirty="0"/>
                  <a:t>&lt; U</a:t>
                </a:r>
                <a:r>
                  <a:rPr lang="en-US" altLang="ko-KR" dirty="0"/>
                  <a:t>(0, 1) &lt;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0</a:t>
                </a:r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Only improving </a:t>
                </a:r>
                <a:r>
                  <a:rPr lang="en-US" altLang="ko-KR" dirty="0">
                    <a:sym typeface="Wingdings" panose="05000000000000000000" pitchFamily="2" charset="2"/>
                  </a:rPr>
                  <a:t>move is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allowed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In low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temperature, </a:t>
                </a:r>
                <a:r>
                  <a:rPr lang="en-US" altLang="ko-KR" dirty="0">
                    <a:sym typeface="Wingdings" panose="05000000000000000000" pitchFamily="2" charset="2"/>
                  </a:rPr>
                  <a:t>Non-Improving move decreases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Local search  High </a:t>
                </a:r>
                <a:r>
                  <a:rPr lang="en-US" altLang="ko-KR" dirty="0">
                    <a:sym typeface="Wingdings" panose="05000000000000000000" pitchFamily="2" charset="2"/>
                  </a:rPr>
                  <a:t>Exploitation</a:t>
                </a:r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148" y="1484784"/>
                <a:ext cx="8820472" cy="720080"/>
              </a:xfrm>
              <a:blipFill rotWithShape="0">
                <a:blip r:embed="rId2"/>
                <a:stretch>
                  <a:fillRect l="-968" t="-6780" b="-457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429625" cy="714375"/>
          </a:xfrm>
        </p:spPr>
        <p:txBody>
          <a:bodyPr/>
          <a:lstStyle/>
          <a:p>
            <a:r>
              <a:rPr lang="en-US" altLang="ko-KR" dirty="0" smtClean="0"/>
              <a:t>3.3 Simulated Annealing (SA)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2536" y="1340768"/>
                <a:ext cx="8820472" cy="720080"/>
              </a:xfrm>
            </p:spPr>
            <p:txBody>
              <a:bodyPr/>
              <a:lstStyle/>
              <a:p>
                <a:r>
                  <a:rPr lang="en-US" altLang="ko-KR" dirty="0" smtClean="0"/>
                  <a:t>Behavior of solution improvement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For large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∞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0</a:t>
                </a:r>
              </a:p>
              <a:p>
                <a:pPr lvl="2"/>
                <a:r>
                  <a:rPr lang="en-US" altLang="ko-KR" dirty="0" smtClean="0"/>
                  <a:t>0</a:t>
                </a:r>
                <a:r>
                  <a:rPr lang="en-US" altLang="ko-KR" i="1" dirty="0" smtClean="0"/>
                  <a:t>&lt;U</a:t>
                </a:r>
                <a:r>
                  <a:rPr lang="en-US" altLang="ko-KR" dirty="0" smtClean="0"/>
                  <a:t>(0</a:t>
                </a:r>
                <a:r>
                  <a:rPr lang="en-US" altLang="ko-KR" dirty="0"/>
                  <a:t>, 1</a:t>
                </a:r>
                <a:r>
                  <a:rPr lang="en-US" altLang="ko-KR" dirty="0" smtClean="0"/>
                  <a:t>)&lt;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ko-KR" dirty="0" smtClean="0"/>
                  <a:t>0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Only improving move is allowed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In large improving gap, </a:t>
                </a:r>
                <a:r>
                  <a:rPr lang="en-US" altLang="ko-KR" dirty="0">
                    <a:sym typeface="Wingdings" panose="05000000000000000000" pitchFamily="2" charset="2"/>
                  </a:rPr>
                  <a:t>Non-Improving move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decreases 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Local search  High Exploitation</a:t>
                </a: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/>
                  <a:t>For </a:t>
                </a:r>
                <a:r>
                  <a:rPr lang="en-US" altLang="ko-KR" dirty="0" smtClean="0"/>
                  <a:t>small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/>
                  <a:t>0</a:t>
                </a:r>
                <a:r>
                  <a:rPr lang="en-US" altLang="ko-KR" i="1" dirty="0" smtClean="0"/>
                  <a:t>&lt;U</a:t>
                </a:r>
                <a:r>
                  <a:rPr lang="en-US" altLang="ko-KR" dirty="0" smtClean="0"/>
                  <a:t>(0</a:t>
                </a:r>
                <a:r>
                  <a:rPr lang="en-US" altLang="ko-KR" dirty="0"/>
                  <a:t>, 1</a:t>
                </a:r>
                <a:r>
                  <a:rPr lang="en-US" altLang="ko-KR" dirty="0" smtClean="0"/>
                  <a:t>)&lt;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ko-KR" dirty="0" smtClean="0"/>
                  <a:t>1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100% Non-improving move is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allowed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In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small improving gap, </a:t>
                </a:r>
                <a:r>
                  <a:rPr lang="en-US" altLang="ko-KR" dirty="0">
                    <a:sym typeface="Wingdings" panose="05000000000000000000" pitchFamily="2" charset="2"/>
                  </a:rPr>
                  <a:t>Non-Improving move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increases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High Exploration  Global search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36" y="1340768"/>
                <a:ext cx="8820472" cy="720080"/>
              </a:xfrm>
              <a:blipFill rotWithShape="0">
                <a:blip r:embed="rId2"/>
                <a:stretch>
                  <a:fillRect l="-968" t="-6780" b="-483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774C9-DF1D-44EF-B832-09EE7120517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용원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서용원테마1</Template>
  <TotalTime>11848</TotalTime>
  <Words>629</Words>
  <Application>Microsoft Office PowerPoint</Application>
  <PresentationFormat>화면 슬라이드 쇼(4:3)</PresentationFormat>
  <Paragraphs>225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Cambria Math</vt:lpstr>
      <vt:lpstr>Wingdings</vt:lpstr>
      <vt:lpstr>서용원테마1</vt:lpstr>
      <vt:lpstr>Adaptive Optimization Simulated Annealing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  <vt:lpstr>3.3 Simulated Annealing (SA)</vt:lpstr>
    </vt:vector>
  </TitlesOfParts>
  <Company>경상대학 경영학전공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BSKim</cp:lastModifiedBy>
  <cp:revision>323</cp:revision>
  <dcterms:created xsi:type="dcterms:W3CDTF">2003-08-28T10:51:41Z</dcterms:created>
  <dcterms:modified xsi:type="dcterms:W3CDTF">2019-03-20T04:16:45Z</dcterms:modified>
</cp:coreProperties>
</file>