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297" r:id="rId5"/>
    <p:sldId id="261" r:id="rId6"/>
    <p:sldId id="282" r:id="rId7"/>
    <p:sldId id="298" r:id="rId8"/>
    <p:sldId id="283" r:id="rId9"/>
    <p:sldId id="307" r:id="rId10"/>
    <p:sldId id="272" r:id="rId11"/>
    <p:sldId id="268" r:id="rId12"/>
    <p:sldId id="300" r:id="rId13"/>
    <p:sldId id="299" r:id="rId14"/>
    <p:sldId id="281" r:id="rId15"/>
    <p:sldId id="301" r:id="rId16"/>
    <p:sldId id="308" r:id="rId17"/>
    <p:sldId id="302" r:id="rId18"/>
    <p:sldId id="303" r:id="rId19"/>
    <p:sldId id="304" r:id="rId20"/>
    <p:sldId id="306" r:id="rId21"/>
    <p:sldId id="305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 Thang" initials="NT" lastIdx="1" clrIdx="0">
    <p:extLst>
      <p:ext uri="{19B8F6BF-5375-455C-9EA6-DF929625EA0E}">
        <p15:presenceInfo xmlns:p15="http://schemas.microsoft.com/office/powerpoint/2012/main" userId="b4261f1f832083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F27"/>
    <a:srgbClr val="FFCE29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>
      <p:cViewPr varScale="1">
        <p:scale>
          <a:sx n="107" d="100"/>
          <a:sy n="107" d="100"/>
        </p:scale>
        <p:origin x="619" y="7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14:02:16.864" idx="1">
    <p:pos x="6037" y="441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9278" y="1203598"/>
            <a:ext cx="5760640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000">
                <a:solidFill>
                  <a:schemeClr val="bg1"/>
                </a:solidFill>
                <a:ea typeface="맑은 고딕" pitchFamily="50" charset="-127"/>
              </a:rPr>
              <a:t>ĐIỆN TOÁN ĐÁM MÂY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9278" y="2571750"/>
            <a:ext cx="6120680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b="1"/>
              <a:t>ĐỒ ÁN: WEB QUẢN LÍ SINH VIÊN ĐƠN GIẢN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000" b="1"/>
              <a:t>		KẾT HỢP CHẠY TRÊN DOCKER</a:t>
            </a:r>
          </a:p>
          <a:p>
            <a:pPr>
              <a:spcBef>
                <a:spcPts val="0"/>
              </a:spcBef>
              <a:defRPr/>
            </a:pP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1E972-2FB9-4A39-8945-9BB550EFB957}"/>
              </a:ext>
            </a:extLst>
          </p:cNvPr>
          <p:cNvSpPr txBox="1"/>
          <p:nvPr/>
        </p:nvSpPr>
        <p:spPr>
          <a:xfrm>
            <a:off x="6084168" y="379588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GVHD: </a:t>
            </a:r>
          </a:p>
          <a:p>
            <a:r>
              <a:rPr lang="en-US" sz="2000" b="1"/>
              <a:t>Huỳnh Xuân Phụng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EFB6D-9386-4928-B0EB-1CB8562EF23F}"/>
              </a:ext>
            </a:extLst>
          </p:cNvPr>
          <p:cNvSpPr txBox="1"/>
          <p:nvPr/>
        </p:nvSpPr>
        <p:spPr>
          <a:xfrm>
            <a:off x="2411760" y="448675"/>
            <a:ext cx="4608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ySQL là gì? Tầm quan trọng của MySQL server - TinoHost Blog">
            <a:extLst>
              <a:ext uri="{FF2B5EF4-FFF2-40B4-BE49-F238E27FC236}">
                <a16:creationId xmlns:a16="http://schemas.microsoft.com/office/drawing/2014/main" id="{5AF0BBB0-87F8-408C-905D-2C6A0F88A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0" r="6589"/>
          <a:stretch/>
        </p:blipFill>
        <p:spPr bwMode="auto">
          <a:xfrm>
            <a:off x="3419872" y="699542"/>
            <a:ext cx="5364088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E21624-FF3B-4230-93FB-6A4BB1E61630}"/>
              </a:ext>
            </a:extLst>
          </p:cNvPr>
          <p:cNvSpPr txBox="1"/>
          <p:nvPr/>
        </p:nvSpPr>
        <p:spPr>
          <a:xfrm>
            <a:off x="611560" y="2509977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Dockerfile</a:t>
            </a:r>
          </a:p>
        </p:txBody>
      </p:sp>
    </p:spTree>
    <p:extLst>
      <p:ext uri="{BB962C8B-B14F-4D97-AF65-F5344CB8AC3E}">
        <p14:creationId xmlns:p14="http://schemas.microsoft.com/office/powerpoint/2010/main" val="87440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2159732" y="3957520"/>
            <a:ext cx="4824536" cy="9187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Dockerfile</a:t>
            </a:r>
          </a:p>
          <a:p>
            <a:pPr marL="0" indent="0" algn="ctr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Frontend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DC31C1-1E78-4C4C-A10C-BC7C0D34938A}"/>
              </a:ext>
            </a:extLst>
          </p:cNvPr>
          <p:cNvSpPr/>
          <p:nvPr/>
        </p:nvSpPr>
        <p:spPr>
          <a:xfrm>
            <a:off x="12047" y="0"/>
            <a:ext cx="9144000" cy="3795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339172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12661-F543-412A-8020-9C5C83DCBA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607" y="299699"/>
            <a:ext cx="7920880" cy="31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6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2159732" y="3867894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Dockerfile</a:t>
            </a:r>
          </a:p>
          <a:p>
            <a:pPr marL="0" indent="0" algn="ctr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Backend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DC31C1-1E78-4C4C-A10C-BC7C0D34938A}"/>
              </a:ext>
            </a:extLst>
          </p:cNvPr>
          <p:cNvSpPr/>
          <p:nvPr/>
        </p:nvSpPr>
        <p:spPr>
          <a:xfrm>
            <a:off x="-2943" y="188136"/>
            <a:ext cx="9144000" cy="3507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339172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D7A11F-4A46-4DBA-8059-344D395D57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587854"/>
            <a:ext cx="8352928" cy="26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64CB6-A9AA-4A55-8390-5B8C8304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9502"/>
            <a:ext cx="7946923" cy="45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0ECF557-445A-4740-B51D-74950B587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"/>
            <a:ext cx="7092280" cy="5143501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EE5BE-6F21-4F87-96C5-15A1F68D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534"/>
            <a:ext cx="7079348" cy="3989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E77ED9-D0B3-47FA-BFF1-CB89542CEFF9}"/>
              </a:ext>
            </a:extLst>
          </p:cNvPr>
          <p:cNvSpPr txBox="1"/>
          <p:nvPr/>
        </p:nvSpPr>
        <p:spPr>
          <a:xfrm>
            <a:off x="2555776" y="100976"/>
            <a:ext cx="2952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2BF27"/>
                </a:solidFill>
                <a:latin typeface="+mj-lt"/>
              </a:rPr>
              <a:t>Dockerhub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319DC-2BAF-4E5D-9A9A-06822736D588}"/>
              </a:ext>
            </a:extLst>
          </p:cNvPr>
          <p:cNvSpPr txBox="1"/>
          <p:nvPr/>
        </p:nvSpPr>
        <p:spPr>
          <a:xfrm>
            <a:off x="7264361" y="987574"/>
            <a:ext cx="18722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rgbClr val="222222"/>
                </a:solidFill>
                <a:latin typeface="+mj-lt"/>
              </a:rPr>
              <a:t>L</a:t>
            </a:r>
            <a:r>
              <a:rPr lang="vi-VN" sz="1500" b="0" i="0">
                <a:solidFill>
                  <a:srgbClr val="222222"/>
                </a:solidFill>
                <a:effectLst/>
                <a:latin typeface="+mj-lt"/>
              </a:rPr>
              <a:t>à một “github for </a:t>
            </a:r>
            <a:endParaRPr lang="en-US" sz="1500" b="0" i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vi-VN" sz="1500" b="0" i="0">
                <a:solidFill>
                  <a:srgbClr val="222222"/>
                </a:solidFill>
                <a:effectLst/>
                <a:latin typeface="+mj-lt"/>
              </a:rPr>
              <a:t>docker images”. </a:t>
            </a:r>
            <a:endParaRPr lang="en-US" sz="1500" b="0" i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vi-VN" sz="1500" b="0" i="0">
                <a:solidFill>
                  <a:srgbClr val="222222"/>
                </a:solidFill>
                <a:effectLst/>
                <a:latin typeface="+mj-lt"/>
              </a:rPr>
              <a:t>Trên DockerHub có hàng ngàn public </a:t>
            </a:r>
            <a:endParaRPr lang="en-US" sz="1500" b="0" i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vi-VN" sz="1500" b="0" i="0">
                <a:solidFill>
                  <a:srgbClr val="222222"/>
                </a:solidFill>
                <a:effectLst/>
                <a:latin typeface="+mj-lt"/>
              </a:rPr>
              <a:t>images được tạo </a:t>
            </a:r>
            <a:endParaRPr lang="en-US" sz="1500" b="0" i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vi-VN" sz="1500" b="0" i="0">
                <a:solidFill>
                  <a:srgbClr val="222222"/>
                </a:solidFill>
                <a:effectLst/>
                <a:latin typeface="+mj-lt"/>
              </a:rPr>
              <a:t>bởi cộng đồng cho phép bạn dễ dàng </a:t>
            </a:r>
            <a:endParaRPr lang="en-US" sz="1500" b="0" i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vi-VN" sz="1500" b="0" i="0">
                <a:solidFill>
                  <a:srgbClr val="222222"/>
                </a:solidFill>
                <a:effectLst/>
                <a:latin typeface="+mj-lt"/>
              </a:rPr>
              <a:t>tìm thấy những </a:t>
            </a:r>
            <a:endParaRPr lang="en-US" sz="1500" b="0" i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vi-VN" sz="1500" b="0" i="0">
                <a:solidFill>
                  <a:srgbClr val="222222"/>
                </a:solidFill>
                <a:effectLst/>
                <a:latin typeface="+mj-lt"/>
              </a:rPr>
              <a:t>image mà bạn cần. Và chỉ cần pull về </a:t>
            </a:r>
            <a:endParaRPr lang="en-US" sz="1500" b="0" i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vi-VN" sz="1500" b="0" i="0">
                <a:solidFill>
                  <a:srgbClr val="222222"/>
                </a:solidFill>
                <a:effectLst/>
                <a:latin typeface="+mj-lt"/>
              </a:rPr>
              <a:t>và sử dụng với một số config mà bạn </a:t>
            </a:r>
            <a:endParaRPr lang="en-US" sz="1500" b="0" i="0">
              <a:solidFill>
                <a:srgbClr val="222222"/>
              </a:solidFill>
              <a:effectLst/>
              <a:latin typeface="+mj-lt"/>
            </a:endParaRPr>
          </a:p>
          <a:p>
            <a:r>
              <a:rPr lang="vi-VN" sz="1500" b="0" i="0">
                <a:solidFill>
                  <a:srgbClr val="222222"/>
                </a:solidFill>
                <a:effectLst/>
                <a:latin typeface="+mj-lt"/>
              </a:rPr>
              <a:t>mong muốn.</a:t>
            </a:r>
            <a:endParaRPr lang="en-US" sz="15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54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67CF72-C535-4658-9793-5912EE618483}"/>
              </a:ext>
            </a:extLst>
          </p:cNvPr>
          <p:cNvSpPr txBox="1"/>
          <p:nvPr/>
        </p:nvSpPr>
        <p:spPr>
          <a:xfrm>
            <a:off x="6804248" y="1851670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Docker </a:t>
            </a:r>
          </a:p>
          <a:p>
            <a:r>
              <a:rPr lang="en-US" sz="3200" b="1"/>
              <a:t>Compose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4BDBDD7-EEB6-4760-891D-FB1D74DC8C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1075C-A878-4B74-B006-0079A9A0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08"/>
            <a:ext cx="66602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3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28F1CF-EE2B-4FE8-9BBE-6B2743FCD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"/>
          <a:stretch/>
        </p:blipFill>
        <p:spPr>
          <a:xfrm>
            <a:off x="130486" y="0"/>
            <a:ext cx="88830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1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0F441A-30FA-45CD-B0AA-812A0F04157F}"/>
              </a:ext>
            </a:extLst>
          </p:cNvPr>
          <p:cNvPicPr/>
          <p:nvPr/>
        </p:nvPicPr>
        <p:blipFill rotWithShape="1">
          <a:blip r:embed="rId2"/>
          <a:srcRect t="4330"/>
          <a:stretch/>
        </p:blipFill>
        <p:spPr bwMode="auto">
          <a:xfrm>
            <a:off x="89405" y="159482"/>
            <a:ext cx="8965189" cy="4824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331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BFF6F-C16B-4EF0-8FA5-85B9E49FD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7704" y="1967217"/>
            <a:ext cx="9144000" cy="576064"/>
          </a:xfrm>
        </p:spPr>
        <p:txBody>
          <a:bodyPr/>
          <a:lstStyle/>
          <a:p>
            <a:r>
              <a:rPr lang="en-US"/>
              <a:t>DEMO PROJECT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C515E8B-4E27-4DB3-90F4-A0F5431E3DC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041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3579862"/>
            <a:ext cx="9144000" cy="576063"/>
          </a:xfrm>
        </p:spPr>
        <p:txBody>
          <a:bodyPr/>
          <a:lstStyle/>
          <a:p>
            <a:r>
              <a:rPr lang="en-US" altLang="ko-KR" sz="4000"/>
              <a:t>Cảm ơn thầy </a:t>
            </a:r>
          </a:p>
          <a:p>
            <a:r>
              <a:rPr lang="en-US" altLang="ko-KR" sz="4000"/>
              <a:t>và các bạn đã xem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5270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98F919-433C-409D-9CD9-4B0923729F9D}"/>
              </a:ext>
            </a:extLst>
          </p:cNvPr>
          <p:cNvGrpSpPr/>
          <p:nvPr/>
        </p:nvGrpSpPr>
        <p:grpSpPr>
          <a:xfrm>
            <a:off x="1547663" y="1272965"/>
            <a:ext cx="1800200" cy="3332906"/>
            <a:chOff x="1547663" y="1272965"/>
            <a:chExt cx="1800200" cy="3332906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F44CEB3E-F793-4405-9804-BB5ADD033B31}"/>
                </a:ext>
              </a:extLst>
            </p:cNvPr>
            <p:cNvSpPr/>
            <p:nvPr/>
          </p:nvSpPr>
          <p:spPr>
            <a:xfrm rot="5400000">
              <a:off x="781310" y="2039318"/>
              <a:ext cx="3332906" cy="180020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 Placeholder 17">
              <a:extLst>
                <a:ext uri="{FF2B5EF4-FFF2-40B4-BE49-F238E27FC236}">
                  <a16:creationId xmlns:a16="http://schemas.microsoft.com/office/drawing/2014/main" id="{84720192-8F57-4475-B084-C8D0293C44D9}"/>
                </a:ext>
              </a:extLst>
            </p:cNvPr>
            <p:cNvSpPr txBox="1">
              <a:spLocks/>
            </p:cNvSpPr>
            <p:nvPr/>
          </p:nvSpPr>
          <p:spPr>
            <a:xfrm>
              <a:off x="1619669" y="3280223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bg1"/>
                  </a:solidFill>
                  <a:cs typeface="Arial" pitchFamily="34" charset="0"/>
                </a:rPr>
                <a:t>18110368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761C386-7292-4240-A717-8A16CC69A9EB}"/>
                </a:ext>
              </a:extLst>
            </p:cNvPr>
            <p:cNvSpPr/>
            <p:nvPr/>
          </p:nvSpPr>
          <p:spPr>
            <a:xfrm rot="5400000">
              <a:off x="1621722" y="1476541"/>
              <a:ext cx="1652074" cy="1548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0B5B0C5-BC8A-4B08-9DF1-3399B4DAF5B5}"/>
              </a:ext>
            </a:extLst>
          </p:cNvPr>
          <p:cNvSpPr txBox="1">
            <a:spLocks/>
          </p:cNvSpPr>
          <p:nvPr/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/>
              <a:t>Thành viên</a:t>
            </a:r>
            <a:endParaRPr lang="ko-KR" alt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01AEA-3CBA-4038-A8D4-E135886363BF}"/>
              </a:ext>
            </a:extLst>
          </p:cNvPr>
          <p:cNvGrpSpPr/>
          <p:nvPr/>
        </p:nvGrpSpPr>
        <p:grpSpPr>
          <a:xfrm>
            <a:off x="3671900" y="1272965"/>
            <a:ext cx="1800200" cy="3332906"/>
            <a:chOff x="1547663" y="1272965"/>
            <a:chExt cx="1800200" cy="3332906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81087B5-C80F-489A-B8B2-508C9ACE45A8}"/>
                </a:ext>
              </a:extLst>
            </p:cNvPr>
            <p:cNvSpPr/>
            <p:nvPr/>
          </p:nvSpPr>
          <p:spPr>
            <a:xfrm rot="5400000">
              <a:off x="781310" y="2039318"/>
              <a:ext cx="3332906" cy="180020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 Placeholder 17">
              <a:extLst>
                <a:ext uri="{FF2B5EF4-FFF2-40B4-BE49-F238E27FC236}">
                  <a16:creationId xmlns:a16="http://schemas.microsoft.com/office/drawing/2014/main" id="{C09264FA-8CBE-44E9-89CF-91924C38FB26}"/>
                </a:ext>
              </a:extLst>
            </p:cNvPr>
            <p:cNvSpPr txBox="1">
              <a:spLocks/>
            </p:cNvSpPr>
            <p:nvPr/>
          </p:nvSpPr>
          <p:spPr>
            <a:xfrm>
              <a:off x="1619669" y="3280223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bg1"/>
                  </a:solidFill>
                  <a:cs typeface="Arial" pitchFamily="34" charset="0"/>
                </a:rPr>
                <a:t>18110281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1F1B863F-099D-43D1-9108-5CA584140041}"/>
                </a:ext>
              </a:extLst>
            </p:cNvPr>
            <p:cNvSpPr/>
            <p:nvPr/>
          </p:nvSpPr>
          <p:spPr>
            <a:xfrm rot="5400000">
              <a:off x="1621722" y="1476541"/>
              <a:ext cx="1652074" cy="1548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355869-8EC6-435A-BB77-CA8CFA2B8946}"/>
              </a:ext>
            </a:extLst>
          </p:cNvPr>
          <p:cNvGrpSpPr/>
          <p:nvPr/>
        </p:nvGrpSpPr>
        <p:grpSpPr>
          <a:xfrm>
            <a:off x="5796137" y="1252382"/>
            <a:ext cx="1800200" cy="3332906"/>
            <a:chOff x="1547663" y="1272965"/>
            <a:chExt cx="1800200" cy="3332906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7C65105F-0FD3-41B0-83B3-BA347F3CE187}"/>
                </a:ext>
              </a:extLst>
            </p:cNvPr>
            <p:cNvSpPr/>
            <p:nvPr/>
          </p:nvSpPr>
          <p:spPr>
            <a:xfrm rot="5400000">
              <a:off x="781310" y="2039318"/>
              <a:ext cx="3332906" cy="180020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id="{91E06426-F261-49F6-A7F9-2A8D84C970E1}"/>
                </a:ext>
              </a:extLst>
            </p:cNvPr>
            <p:cNvSpPr txBox="1">
              <a:spLocks/>
            </p:cNvSpPr>
            <p:nvPr/>
          </p:nvSpPr>
          <p:spPr>
            <a:xfrm>
              <a:off x="1619669" y="3280223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>
                  <a:solidFill>
                    <a:schemeClr val="bg1"/>
                  </a:solidFill>
                  <a:cs typeface="Arial" pitchFamily="34" charset="0"/>
                </a:rPr>
                <a:t>18110353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48C15C12-BA13-4C40-93C4-DDCF89F777DA}"/>
                </a:ext>
              </a:extLst>
            </p:cNvPr>
            <p:cNvSpPr/>
            <p:nvPr/>
          </p:nvSpPr>
          <p:spPr>
            <a:xfrm rot="5400000">
              <a:off x="1621722" y="1476541"/>
              <a:ext cx="1652074" cy="154800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2214487-8DF0-4201-9A2C-C7A98DE8FA9D}"/>
              </a:ext>
            </a:extLst>
          </p:cNvPr>
          <p:cNvSpPr txBox="1"/>
          <p:nvPr/>
        </p:nvSpPr>
        <p:spPr>
          <a:xfrm>
            <a:off x="1673759" y="1953429"/>
            <a:ext cx="15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Ngô Xuân </a:t>
            </a:r>
          </a:p>
          <a:p>
            <a:pPr algn="ctr"/>
            <a:r>
              <a:rPr lang="en-US"/>
              <a:t>Thắng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858D0D-3766-4F4C-97A6-3CB1557C1142}"/>
              </a:ext>
            </a:extLst>
          </p:cNvPr>
          <p:cNvSpPr txBox="1"/>
          <p:nvPr/>
        </p:nvSpPr>
        <p:spPr>
          <a:xfrm>
            <a:off x="3811475" y="1927375"/>
            <a:ext cx="15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Đoàn Mạnh </a:t>
            </a:r>
          </a:p>
          <a:p>
            <a:pPr algn="ctr"/>
            <a:r>
              <a:rPr lang="en-US"/>
              <a:t>Hiếu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16BCEB-9D4E-4B7C-AC6D-52977069237A}"/>
              </a:ext>
            </a:extLst>
          </p:cNvPr>
          <p:cNvSpPr txBox="1"/>
          <p:nvPr/>
        </p:nvSpPr>
        <p:spPr>
          <a:xfrm>
            <a:off x="5859181" y="1906792"/>
            <a:ext cx="167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Nguyễn Khắc</a:t>
            </a:r>
          </a:p>
          <a:p>
            <a:pPr algn="ctr"/>
            <a:r>
              <a:rPr lang="en-US"/>
              <a:t>Thành Sang</a:t>
            </a:r>
          </a:p>
        </p:txBody>
      </p:sp>
    </p:spTree>
    <p:extLst>
      <p:ext uri="{BB962C8B-B14F-4D97-AF65-F5344CB8AC3E}">
        <p14:creationId xmlns:p14="http://schemas.microsoft.com/office/powerpoint/2010/main" val="293651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-252536" y="181719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cs typeface="Arial" pitchFamily="34" charset="0"/>
              </a:rPr>
              <a:t>Nội dung</a:t>
            </a:r>
            <a:endParaRPr lang="en-US" sz="3600" b="1" dirty="0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9832" y="156116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32078" y="1752907"/>
            <a:ext cx="5040560" cy="338792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Giới thiệu web và công nghệ sử dụng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 rot="16200000">
            <a:off x="2096130" y="142761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8551" y="151891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59832" y="242687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 rot="16200000">
            <a:off x="2096130" y="229332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8551" y="238462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59832" y="329258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 rot="16200000">
            <a:off x="2096130" y="315903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8551" y="325033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88FDD496-93C5-4A59-8B4D-B5A5BED835B4}"/>
              </a:ext>
            </a:extLst>
          </p:cNvPr>
          <p:cNvSpPr txBox="1"/>
          <p:nvPr/>
        </p:nvSpPr>
        <p:spPr bwMode="auto">
          <a:xfrm>
            <a:off x="3232078" y="2569281"/>
            <a:ext cx="5040560" cy="338792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Docker và tiến hành xây dựng web trên Docker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DCFD0FB2-20D7-4D4D-8DEE-4C964BD48483}"/>
              </a:ext>
            </a:extLst>
          </p:cNvPr>
          <p:cNvSpPr txBox="1"/>
          <p:nvPr/>
        </p:nvSpPr>
        <p:spPr bwMode="auto">
          <a:xfrm>
            <a:off x="3212566" y="3385679"/>
            <a:ext cx="5040560" cy="338792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Demo ứng dụng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1C4EC3B-15E6-4C25-B520-81FEEC6B0178}"/>
              </a:ext>
            </a:extLst>
          </p:cNvPr>
          <p:cNvSpPr/>
          <p:nvPr/>
        </p:nvSpPr>
        <p:spPr>
          <a:xfrm>
            <a:off x="30162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443958"/>
            <a:ext cx="7776864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573470"/>
            <a:ext cx="8766720" cy="4410547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62" y="-2593"/>
            <a:ext cx="9144000" cy="576064"/>
          </a:xfrm>
        </p:spPr>
        <p:txBody>
          <a:bodyPr/>
          <a:lstStyle/>
          <a:p>
            <a:r>
              <a:rPr lang="en-US" altLang="ko-KR" b="1">
                <a:solidFill>
                  <a:schemeClr val="bg1"/>
                </a:solidFill>
              </a:rPr>
              <a:t>01: GIỚI THIỆU WEB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9928F4-7BC9-4FF1-98B6-BA92002EBAE9}"/>
              </a:ext>
            </a:extLst>
          </p:cNvPr>
          <p:cNvPicPr/>
          <p:nvPr/>
        </p:nvPicPr>
        <p:blipFill rotWithShape="1">
          <a:blip r:embed="rId2"/>
          <a:srcRect l="11630" t="12430" r="11316" b="14474"/>
          <a:stretch/>
        </p:blipFill>
        <p:spPr bwMode="auto">
          <a:xfrm>
            <a:off x="1187624" y="691231"/>
            <a:ext cx="6624736" cy="3593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8BE133-B88F-47A8-9FED-C122DFE8AFEF}"/>
              </a:ext>
            </a:extLst>
          </p:cNvPr>
          <p:cNvSpPr txBox="1"/>
          <p:nvPr/>
        </p:nvSpPr>
        <p:spPr>
          <a:xfrm>
            <a:off x="1010779" y="4372820"/>
            <a:ext cx="697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Web có một số chức năng cơ bản như hiện danh sách sinh viên </a:t>
            </a:r>
          </a:p>
          <a:p>
            <a:pPr algn="ctr"/>
            <a:r>
              <a:rPr lang="en-US"/>
              <a:t>cũng như them xóa sửa thông tin sinh viên</a:t>
            </a: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1C4EC3B-15E6-4C25-B520-81FEEC6B0178}"/>
              </a:ext>
            </a:extLst>
          </p:cNvPr>
          <p:cNvSpPr/>
          <p:nvPr/>
        </p:nvSpPr>
        <p:spPr>
          <a:xfrm>
            <a:off x="30162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61" y="4443958"/>
            <a:ext cx="7776864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573470"/>
            <a:ext cx="8766720" cy="4410547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62" y="-2593"/>
            <a:ext cx="9144000" cy="576064"/>
          </a:xfrm>
        </p:spPr>
        <p:txBody>
          <a:bodyPr/>
          <a:lstStyle/>
          <a:p>
            <a:r>
              <a:rPr lang="en-US" altLang="ko-KR" b="1">
                <a:solidFill>
                  <a:schemeClr val="bg1"/>
                </a:solidFill>
              </a:rPr>
              <a:t>01: GIỚI THIỆU WEB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2844E-AFDF-464E-9B04-EB284B1E334B}"/>
              </a:ext>
            </a:extLst>
          </p:cNvPr>
          <p:cNvPicPr/>
          <p:nvPr/>
        </p:nvPicPr>
        <p:blipFill rotWithShape="1">
          <a:blip r:embed="rId2"/>
          <a:srcRect l="11231" t="11015" r="10020" b="11447"/>
          <a:stretch/>
        </p:blipFill>
        <p:spPr bwMode="auto">
          <a:xfrm>
            <a:off x="1386647" y="807554"/>
            <a:ext cx="6370706" cy="3528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99F75-10A7-4D63-966F-B00633E9E6CD}"/>
              </a:ext>
            </a:extLst>
          </p:cNvPr>
          <p:cNvSpPr txBox="1"/>
          <p:nvPr/>
        </p:nvSpPr>
        <p:spPr>
          <a:xfrm>
            <a:off x="1010779" y="4372820"/>
            <a:ext cx="697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Web có một số chức năng cơ bản như hiện danh sách sinh viên </a:t>
            </a:r>
          </a:p>
          <a:p>
            <a:pPr algn="ctr"/>
            <a:r>
              <a:rPr lang="en-US"/>
              <a:t>cũng như them xóa sửa thông tin sinh viên</a:t>
            </a:r>
          </a:p>
        </p:txBody>
      </p:sp>
    </p:spTree>
    <p:extLst>
      <p:ext uri="{BB962C8B-B14F-4D97-AF65-F5344CB8AC3E}">
        <p14:creationId xmlns:p14="http://schemas.microsoft.com/office/powerpoint/2010/main" val="390776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1B8C4-6A04-4349-A2DB-9E73B237B8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769768" y="159481"/>
            <a:ext cx="4266728" cy="699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01:C</a:t>
            </a:r>
            <a:r>
              <a:rPr lang="en-US" altLang="ko-KR" sz="3200" b="1">
                <a:latin typeface="+mj-lt"/>
                <a:cs typeface="Arial" pitchFamily="34" charset="0"/>
              </a:rPr>
              <a:t>ông nghệ sử dụng</a:t>
            </a:r>
          </a:p>
          <a:p>
            <a:pPr marL="0" indent="0">
              <a:buNone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218275" y="1185204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Frontend: Angular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8274AA-20B2-40CE-BA65-49AFBB7A4231}"/>
              </a:ext>
            </a:extLst>
          </p:cNvPr>
          <p:cNvSpPr/>
          <p:nvPr/>
        </p:nvSpPr>
        <p:spPr>
          <a:xfrm>
            <a:off x="260368" y="202521"/>
            <a:ext cx="4051263" cy="473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Spring Boot + Angular 6 example | Spring Data JPA + REST + MySQL CRUD  example - YouTube">
            <a:extLst>
              <a:ext uri="{FF2B5EF4-FFF2-40B4-BE49-F238E27FC236}">
                <a16:creationId xmlns:a16="http://schemas.microsoft.com/office/drawing/2014/main" id="{5AC74562-D99D-479A-93AC-28BF8131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0" y="396824"/>
            <a:ext cx="3969060" cy="223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ainer 5 phút] Cài đặt docker - Trang tin tức từ Cloud365 - Nhân Hòa">
            <a:extLst>
              <a:ext uri="{FF2B5EF4-FFF2-40B4-BE49-F238E27FC236}">
                <a16:creationId xmlns:a16="http://schemas.microsoft.com/office/drawing/2014/main" id="{CACEC464-9D72-43BB-94F4-CBB49E24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1" y="2629421"/>
            <a:ext cx="2542338" cy="216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789A21A-B97E-46F4-9163-1A6B91ADA0C4}"/>
              </a:ext>
            </a:extLst>
          </p:cNvPr>
          <p:cNvSpPr txBox="1">
            <a:spLocks/>
          </p:cNvSpPr>
          <p:nvPr/>
        </p:nvSpPr>
        <p:spPr>
          <a:xfrm>
            <a:off x="4343476" y="1729687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Backend: Spingboot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D95CE36-A8EC-401E-B005-3F268A5E32C0}"/>
              </a:ext>
            </a:extLst>
          </p:cNvPr>
          <p:cNvSpPr txBox="1">
            <a:spLocks/>
          </p:cNvSpPr>
          <p:nvPr/>
        </p:nvSpPr>
        <p:spPr>
          <a:xfrm>
            <a:off x="4130003" y="2274170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Database: MySql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AEFDC-7A59-4CD3-ADFC-CAEBF53C308C}"/>
              </a:ext>
            </a:extLst>
          </p:cNvPr>
          <p:cNvSpPr/>
          <p:nvPr/>
        </p:nvSpPr>
        <p:spPr>
          <a:xfrm>
            <a:off x="3203848" y="2397060"/>
            <a:ext cx="1050949" cy="27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997C5-AA27-49DE-92D7-0F8AD4AD6F8E}"/>
              </a:ext>
            </a:extLst>
          </p:cNvPr>
          <p:cNvSpPr/>
          <p:nvPr/>
        </p:nvSpPr>
        <p:spPr>
          <a:xfrm>
            <a:off x="260368" y="2218548"/>
            <a:ext cx="1050949" cy="570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0A57F31-5C93-4AD1-B031-7003145317EC}"/>
              </a:ext>
            </a:extLst>
          </p:cNvPr>
          <p:cNvSpPr txBox="1">
            <a:spLocks/>
          </p:cNvSpPr>
          <p:nvPr/>
        </p:nvSpPr>
        <p:spPr>
          <a:xfrm>
            <a:off x="4860032" y="292110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 build và kết nối các phần thông qua docker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9AB8C-5282-4A01-9E21-708E8817E63A}"/>
              </a:ext>
            </a:extLst>
          </p:cNvPr>
          <p:cNvSpPr/>
          <p:nvPr/>
        </p:nvSpPr>
        <p:spPr>
          <a:xfrm>
            <a:off x="1907704" y="1926482"/>
            <a:ext cx="216024" cy="292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44782-BE5C-482E-98A5-4DE747929CD3}"/>
              </a:ext>
            </a:extLst>
          </p:cNvPr>
          <p:cNvSpPr/>
          <p:nvPr/>
        </p:nvSpPr>
        <p:spPr>
          <a:xfrm>
            <a:off x="539552" y="1419622"/>
            <a:ext cx="3678723" cy="429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6A4CCD6-087F-4621-B0A2-1D27039B29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1C822-A7F3-4CFD-888F-6BCA952B0674}"/>
              </a:ext>
            </a:extLst>
          </p:cNvPr>
          <p:cNvSpPr txBox="1"/>
          <p:nvPr/>
        </p:nvSpPr>
        <p:spPr>
          <a:xfrm>
            <a:off x="3491880" y="4227934"/>
            <a:ext cx="23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Docker là gì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FCBD0-5607-421C-A4B7-9E3D1776C9EF}"/>
              </a:ext>
            </a:extLst>
          </p:cNvPr>
          <p:cNvSpPr/>
          <p:nvPr/>
        </p:nvSpPr>
        <p:spPr>
          <a:xfrm>
            <a:off x="0" y="-2"/>
            <a:ext cx="9144000" cy="37238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97B89-7E1D-4B60-9C71-81E7A23DE26D}"/>
              </a:ext>
            </a:extLst>
          </p:cNvPr>
          <p:cNvSpPr txBox="1"/>
          <p:nvPr/>
        </p:nvSpPr>
        <p:spPr>
          <a:xfrm>
            <a:off x="124750" y="142829"/>
            <a:ext cx="61206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Docker là một nền tảng mở cho phát triển, vận chuyển và chạy ứng dụng.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Docker cho phép bạn tách các ứng dụng ra khỏi cơ sở hạ tầng của mình để có thể cung cấp phần mềm một </a:t>
            </a:r>
            <a:endParaRPr lang="en-US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vi-VN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cách nhanh chóng.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Với Docker, bạn có thể quản lý cơ sở hạ tầng theo cùng cách quản lý ứng dụng của mình.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Bằng cách tận dụng các phương pháp của Docker để </a:t>
            </a:r>
            <a:endParaRPr lang="en-US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vi-VN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vận chuyển, thử nghiệm và triển khai mã một cách </a:t>
            </a:r>
            <a:endParaRPr lang="en-US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vi-VN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nhanh chóng, bạn có thể làm giảm đáng kể sự chậm trễ giữa việc viết mã và chạy nó trong sản xuất</a:t>
            </a:r>
          </a:p>
        </p:txBody>
      </p:sp>
      <p:pic>
        <p:nvPicPr>
          <p:cNvPr id="1026" name="Picture 2" descr="container 5 phút] Cài đặt docker - Trang tin tức từ Cloud365 - Nhân Hòa">
            <a:extLst>
              <a:ext uri="{FF2B5EF4-FFF2-40B4-BE49-F238E27FC236}">
                <a16:creationId xmlns:a16="http://schemas.microsoft.com/office/drawing/2014/main" id="{B2979189-3277-4379-A91A-8DAE1CEF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11" y="754052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4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02: Các khái niệm Docker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2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9365" y="298437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4016712" y="395021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73577" y="1233237"/>
            <a:ext cx="259228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Là một 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công cụ giúp cho việc tạo ra và triển khai các container để phát </a:t>
              </a:r>
            </a:p>
            <a:p>
              <a:pPr algn="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triển, chạy ứng dụng được dễ dàng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9156" y="2122234"/>
            <a:ext cx="2773602" cy="1015918"/>
            <a:chOff x="797362" y="3388635"/>
            <a:chExt cx="2065935" cy="10222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Image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 là một gói phần mềm trong đó chứa những thứ cần như thư viện, </a:t>
              </a:r>
            </a:p>
            <a:p>
              <a:pPr algn="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các file cấu hình, biến môi trường để </a:t>
              </a:r>
            </a:p>
            <a:p>
              <a:pPr algn="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chạy mội ứng dụng nào đó.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7362" y="33886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5480" y="3202606"/>
            <a:ext cx="2959668" cy="857377"/>
            <a:chOff x="803640" y="3362835"/>
            <a:chExt cx="2093856" cy="857377"/>
          </a:xfrm>
        </p:grpSpPr>
        <p:sp>
          <p:nvSpPr>
            <p:cNvPr id="48" name="TextBox 47"/>
            <p:cNvSpPr txBox="1"/>
            <p:nvPr/>
          </p:nvSpPr>
          <p:spPr>
            <a:xfrm>
              <a:off x="945173" y="3573881"/>
              <a:ext cx="1952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Khi một phiên bản của image chạy, </a:t>
              </a:r>
            </a:p>
            <a:p>
              <a:pPr algn="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phiên bản chạy đó gọi là container </a:t>
              </a:r>
            </a:p>
            <a:p>
              <a:pPr algn="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(vậy muốn có container phải 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Yu Mincho" panose="02020400000000000000" pitchFamily="18" charset="-128"/>
                </a:rPr>
                <a:t>c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ó imag).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Container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27617" y="1397344"/>
            <a:ext cx="2592288" cy="1232690"/>
            <a:chOff x="803640" y="3362835"/>
            <a:chExt cx="2059657" cy="1232690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Dockerfile là một file text, trong đó chứa các dòng chỉ thị để Docker </a:t>
              </a:r>
            </a:p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đọc và chạy theo chỉ thị đó để cuối cùng bạn có một image mới theo </a:t>
              </a:r>
            </a:p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nhu cầu.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Dockerfile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15768" y="3316588"/>
            <a:ext cx="3160689" cy="1668964"/>
            <a:chOff x="752517" y="3967252"/>
            <a:chExt cx="2511270" cy="1668964"/>
          </a:xfrm>
        </p:grpSpPr>
        <p:sp>
          <p:nvSpPr>
            <p:cNvPr id="54" name="TextBox 53"/>
            <p:cNvSpPr txBox="1"/>
            <p:nvPr/>
          </p:nvSpPr>
          <p:spPr>
            <a:xfrm>
              <a:off x="752517" y="4251221"/>
              <a:ext cx="25112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Sử dụng Dockerfile, là một file text, YAML</a:t>
              </a:r>
            </a:p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 (Ain’t Markup Language, đọc nhanh định </a:t>
              </a:r>
            </a:p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dạng Định dạng YML)</a:t>
              </a:r>
            </a:p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 là cấu hình để tử đó lệnh docker compose sinh ra và quản lý các service (container),</a:t>
              </a:r>
            </a:p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 các network, các ổ đĩa ... cho một ứng </a:t>
              </a:r>
            </a:p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Yu Mincho" panose="02020400000000000000" pitchFamily="18" charset="-128"/>
                </a:rPr>
                <a:t>dụng hoàn chỉnh.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1931" y="396725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Dockercompose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643" y="423325"/>
            <a:ext cx="9144000" cy="576064"/>
          </a:xfrm>
        </p:spPr>
        <p:txBody>
          <a:bodyPr/>
          <a:lstStyle/>
          <a:p>
            <a:r>
              <a:rPr lang="en-US" altLang="ko-KR"/>
              <a:t>Tiến hành xây dựng web </a:t>
            </a:r>
          </a:p>
          <a:p>
            <a:r>
              <a:rPr lang="en-US" altLang="ko-KR"/>
              <a:t>Trên Docker</a:t>
            </a:r>
            <a:endParaRPr lang="ko-KR" altLang="en-US" dirty="0"/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175" y="2643758"/>
            <a:ext cx="1322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 dựng web với đủ 3 thành phần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0679" y="2643758"/>
            <a:ext cx="1322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Viết Dockerfile</a:t>
            </a:r>
          </a:p>
          <a:p>
            <a:pPr algn="ctr"/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 từng phần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5183" y="2643758"/>
            <a:ext cx="1322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Viết Dockercompose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9687" y="2643758"/>
            <a:ext cx="132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Chạy demo ứng dụng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Block Arc 14">
            <a:extLst>
              <a:ext uri="{FF2B5EF4-FFF2-40B4-BE49-F238E27FC236}">
                <a16:creationId xmlns:a16="http://schemas.microsoft.com/office/drawing/2014/main" id="{3E0E2539-0B6E-4ACC-A2B9-A9A56C250F46}"/>
              </a:ext>
            </a:extLst>
          </p:cNvPr>
          <p:cNvSpPr/>
          <p:nvPr/>
        </p:nvSpPr>
        <p:spPr>
          <a:xfrm rot="16200000">
            <a:off x="1322158" y="1611535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547</Words>
  <Application>Microsoft Office PowerPoint</Application>
  <PresentationFormat>On-screen Show (16:9)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Open Sans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Ngo Thang</cp:lastModifiedBy>
  <cp:revision>115</cp:revision>
  <dcterms:created xsi:type="dcterms:W3CDTF">2016-12-05T23:26:54Z</dcterms:created>
  <dcterms:modified xsi:type="dcterms:W3CDTF">2021-01-07T14:55:12Z</dcterms:modified>
</cp:coreProperties>
</file>