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handoutMasterIdLst>
    <p:handoutMasterId r:id="rId55"/>
  </p:handoutMasterIdLst>
  <p:sldIdLst>
    <p:sldId id="256" r:id="rId5"/>
    <p:sldId id="280" r:id="rId6"/>
    <p:sldId id="266" r:id="rId7"/>
    <p:sldId id="263" r:id="rId8"/>
    <p:sldId id="27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291" r:id="rId24"/>
    <p:sldId id="292" r:id="rId25"/>
    <p:sldId id="340" r:id="rId26"/>
    <p:sldId id="341" r:id="rId27"/>
    <p:sldId id="342" r:id="rId28"/>
    <p:sldId id="343" r:id="rId29"/>
    <p:sldId id="344" r:id="rId30"/>
    <p:sldId id="29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27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1C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8" autoAdjust="0"/>
  </p:normalViewPr>
  <p:slideViewPr>
    <p:cSldViewPr snapToGrid="0">
      <p:cViewPr varScale="1">
        <p:scale>
          <a:sx n="64" d="100"/>
          <a:sy n="64" d="100"/>
        </p:scale>
        <p:origin x="54" y="24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1/18/2022</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17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655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157278" y="169937"/>
            <a:ext cx="7842379" cy="505922"/>
          </a:xfrm>
        </p:spPr>
        <p:txBody>
          <a:bodyPr>
            <a:noAutofit/>
          </a:bodyPr>
          <a:lstStyle/>
          <a:p>
            <a:pPr algn="ctr"/>
            <a:r>
              <a:rPr lang="en-US" sz="3600" dirty="0">
                <a:latin typeface="Pattaya" panose="00000500000000000000" pitchFamily="2" charset="-34"/>
                <a:cs typeface="Pattaya" panose="00000500000000000000" pitchFamily="2" charset="-34"/>
              </a:rPr>
              <a:t>TRƯỜNG ĐẠI HỌC THÔNG TIN LIÊN LẠC</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280845" y="3429000"/>
            <a:ext cx="7595244" cy="1303176"/>
          </a:xfrm>
        </p:spPr>
        <p:txBody>
          <a:bodyPr>
            <a:noAutofit/>
          </a:bodyPr>
          <a:lstStyle/>
          <a:p>
            <a:pPr algn="ctr"/>
            <a:r>
              <a:rPr lang="en-US" sz="4000">
                <a:latin typeface="Dancing"/>
                <a:ea typeface="Cambria" panose="02040503050406030204" pitchFamily="18" charset="0"/>
              </a:rPr>
              <a:t>BỘ MÔN PHÁT TRIỂN PHẦN MỀM MÃ NGUỒN MỞ</a:t>
            </a:r>
            <a:endParaRPr lang="en-US" sz="4000" dirty="0">
              <a:latin typeface="Dancing"/>
              <a:ea typeface="Cambria" panose="02040503050406030204" pitchFamily="18" charset="0"/>
            </a:endParaRP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
        <p:nvSpPr>
          <p:cNvPr id="6" name="Title 6">
            <a:extLst>
              <a:ext uri="{FF2B5EF4-FFF2-40B4-BE49-F238E27FC236}">
                <a16:creationId xmlns:a16="http://schemas.microsoft.com/office/drawing/2014/main" id="{BA1C4A9F-EFE1-482F-8E8D-1057136C7996}"/>
              </a:ext>
            </a:extLst>
          </p:cNvPr>
          <p:cNvSpPr txBox="1">
            <a:spLocks/>
          </p:cNvSpPr>
          <p:nvPr/>
        </p:nvSpPr>
        <p:spPr>
          <a:xfrm>
            <a:off x="157278" y="772910"/>
            <a:ext cx="7842379" cy="505922"/>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8500" b="1" kern="1200" spc="-20" baseline="0">
                <a:solidFill>
                  <a:schemeClr val="bg1"/>
                </a:solidFill>
                <a:latin typeface="+mj-lt"/>
                <a:ea typeface="+mj-ea"/>
                <a:cs typeface="+mj-cs"/>
              </a:defRPr>
            </a:lvl1pPr>
          </a:lstStyle>
          <a:p>
            <a:pPr algn="ctr"/>
            <a:r>
              <a:rPr lang="en-US" sz="3600" b="0">
                <a:latin typeface="Pattaya" panose="00000500000000000000" pitchFamily="2" charset="-34"/>
                <a:cs typeface="Pattaya" panose="00000500000000000000" pitchFamily="2" charset="-34"/>
              </a:rPr>
              <a:t>KHOA CNTT – TÁC CHIẾN KGM</a:t>
            </a:r>
            <a:endParaRPr lang="en-US" sz="3600" b="0" dirty="0">
              <a:latin typeface="Pattaya" panose="00000500000000000000" pitchFamily="2" charset="-34"/>
              <a:cs typeface="Pattaya" panose="00000500000000000000" pitchFamily="2" charset="-34"/>
            </a:endParaRPr>
          </a:p>
        </p:txBody>
      </p:sp>
      <p:sp>
        <p:nvSpPr>
          <p:cNvPr id="9" name="Subtitle 7">
            <a:extLst>
              <a:ext uri="{FF2B5EF4-FFF2-40B4-BE49-F238E27FC236}">
                <a16:creationId xmlns:a16="http://schemas.microsoft.com/office/drawing/2014/main" id="{D4CB3AFA-C4A6-47B5-B57A-8F00E6AAB5C5}"/>
              </a:ext>
            </a:extLst>
          </p:cNvPr>
          <p:cNvSpPr txBox="1">
            <a:spLocks/>
          </p:cNvSpPr>
          <p:nvPr/>
        </p:nvSpPr>
        <p:spPr>
          <a:xfrm>
            <a:off x="157278" y="6202017"/>
            <a:ext cx="7595244" cy="363354"/>
          </a:xfrm>
          <a:prstGeom prst="rect">
            <a:avLst/>
          </a:prstGeom>
        </p:spPr>
        <p:txBody>
          <a:bodyPr vert="horz" lIns="91440" tIns="45720" rIns="91440" bIns="45720" rtlCol="0" anchor="b">
            <a:no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err="1">
                <a:latin typeface="Cambria" panose="02040503050406030204" pitchFamily="18" charset="0"/>
                <a:ea typeface="Cambria" panose="02040503050406030204" pitchFamily="18" charset="0"/>
              </a:rPr>
              <a:t>Khánh</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Hòa</a:t>
            </a:r>
            <a:r>
              <a:rPr lang="en-US" sz="1400" dirty="0">
                <a:latin typeface="Cambria" panose="02040503050406030204" pitchFamily="18" charset="0"/>
                <a:ea typeface="Cambria" panose="02040503050406030204" pitchFamily="18" charset="0"/>
              </a:rPr>
              <a:t>, </a:t>
            </a:r>
            <a:r>
              <a:rPr lang="en-US" sz="1400" err="1">
                <a:latin typeface="Cambria" panose="02040503050406030204" pitchFamily="18" charset="0"/>
                <a:ea typeface="Cambria" panose="02040503050406030204" pitchFamily="18" charset="0"/>
              </a:rPr>
              <a:t>tháng</a:t>
            </a:r>
            <a:r>
              <a:rPr lang="en-US" sz="1400">
                <a:latin typeface="Cambria" panose="02040503050406030204" pitchFamily="18" charset="0"/>
                <a:ea typeface="Cambria" panose="02040503050406030204" pitchFamily="18" charset="0"/>
              </a:rPr>
              <a:t> 1 </a:t>
            </a:r>
            <a:r>
              <a:rPr lang="en-US" sz="1400" err="1">
                <a:latin typeface="Cambria" panose="02040503050406030204" pitchFamily="18" charset="0"/>
                <a:ea typeface="Cambria" panose="02040503050406030204" pitchFamily="18" charset="0"/>
              </a:rPr>
              <a:t>năm</a:t>
            </a:r>
            <a:r>
              <a:rPr lang="en-US" sz="1400">
                <a:latin typeface="Cambria" panose="02040503050406030204" pitchFamily="18" charset="0"/>
                <a:ea typeface="Cambria" panose="02040503050406030204" pitchFamily="18" charset="0"/>
              </a:rPr>
              <a:t> 2022</a:t>
            </a:r>
            <a:endParaRPr lang="en-US"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1.	Tổng quan về PHP</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356733" y="1280873"/>
            <a:ext cx="11640195" cy="5239847"/>
          </a:xfrm>
        </p:spPr>
        <p:txBody>
          <a:bodyPr>
            <a:noAutofit/>
          </a:bodyPr>
          <a:lstStyle/>
          <a:p>
            <a:pPr algn="just"/>
            <a:r>
              <a:rPr lang="en-US" b="1">
                <a:solidFill>
                  <a:srgbClr val="4A41C5"/>
                </a:solidFill>
                <a:latin typeface="Dancing"/>
              </a:rPr>
              <a:t>	</a:t>
            </a:r>
            <a:r>
              <a:rPr lang="vi-VN" sz="3200" b="1">
                <a:solidFill>
                  <a:srgbClr val="4A41C5"/>
                </a:solidFill>
                <a:latin typeface="Dancing"/>
              </a:rPr>
              <a:t>Vòng lặp for</a:t>
            </a:r>
            <a:r>
              <a:rPr lang="en-US">
                <a:solidFill>
                  <a:srgbClr val="4A41C5"/>
                </a:solidFill>
                <a:latin typeface="Dancing"/>
              </a:rPr>
              <a:t>	</a:t>
            </a:r>
          </a:p>
          <a:p>
            <a:pPr algn="just"/>
            <a:r>
              <a:rPr lang="en-US">
                <a:solidFill>
                  <a:srgbClr val="4A41C5"/>
                </a:solidFill>
                <a:latin typeface="Dancing"/>
              </a:rPr>
              <a:t>	</a:t>
            </a:r>
            <a:r>
              <a:rPr lang="vi-VN">
                <a:solidFill>
                  <a:srgbClr val="4A41C5"/>
                </a:solidFill>
                <a:latin typeface="Dancing"/>
              </a:rPr>
              <a:t>Vòng lặp for là đoạn code thực thi hành động được lặp đi lặp lại theo số lần nhất định. Thường vòng lặp được xác định dựa theo điều kiện dừng kèm theo.</a:t>
            </a:r>
          </a:p>
          <a:p>
            <a:pPr algn="just"/>
            <a:r>
              <a:rPr lang="vi-VN">
                <a:solidFill>
                  <a:srgbClr val="4A41C5"/>
                </a:solidFill>
                <a:latin typeface="Dancing"/>
              </a:rPr>
              <a:t>Khai báo:</a:t>
            </a:r>
          </a:p>
          <a:p>
            <a:pPr algn="just"/>
            <a:r>
              <a:rPr lang="en-US">
                <a:solidFill>
                  <a:srgbClr val="4A41C5"/>
                </a:solidFill>
                <a:latin typeface="Dancing"/>
              </a:rPr>
              <a:t>		</a:t>
            </a:r>
            <a:r>
              <a:rPr lang="vi-VN">
                <a:solidFill>
                  <a:srgbClr val="4A41C5"/>
                </a:solidFill>
                <a:latin typeface="Dancing"/>
              </a:rPr>
              <a:t>&lt;?php</a:t>
            </a:r>
          </a:p>
          <a:p>
            <a:pPr algn="just"/>
            <a:r>
              <a:rPr lang="vi-VN">
                <a:solidFill>
                  <a:srgbClr val="4A41C5"/>
                </a:solidFill>
                <a:latin typeface="Dancing"/>
              </a:rPr>
              <a:t>	</a:t>
            </a:r>
            <a:r>
              <a:rPr lang="en-US">
                <a:solidFill>
                  <a:srgbClr val="4A41C5"/>
                </a:solidFill>
                <a:latin typeface="Dancing"/>
              </a:rPr>
              <a:t>		</a:t>
            </a:r>
            <a:r>
              <a:rPr lang="vi-VN">
                <a:solidFill>
                  <a:srgbClr val="4A41C5"/>
                </a:solidFill>
                <a:latin typeface="Dancing"/>
              </a:rPr>
              <a:t>For ( giá trị khởi tạo; điều kiện dừng; điều chỉnh giá trị) </a:t>
            </a:r>
          </a:p>
          <a:p>
            <a:pPr algn="just"/>
            <a:r>
              <a:rPr lang="vi-VN">
                <a:solidFill>
                  <a:srgbClr val="4A41C5"/>
                </a:solidFill>
                <a:latin typeface="Dancing"/>
              </a:rPr>
              <a:t>	</a:t>
            </a:r>
            <a:r>
              <a:rPr lang="en-US">
                <a:solidFill>
                  <a:srgbClr val="4A41C5"/>
                </a:solidFill>
                <a:latin typeface="Dancing"/>
              </a:rPr>
              <a:t>		</a:t>
            </a:r>
            <a:r>
              <a:rPr lang="vi-VN">
                <a:solidFill>
                  <a:srgbClr val="4A41C5"/>
                </a:solidFill>
                <a:latin typeface="Dancing"/>
              </a:rPr>
              <a:t>{ </a:t>
            </a:r>
          </a:p>
          <a:p>
            <a:pPr algn="just"/>
            <a:r>
              <a:rPr lang="vi-VN">
                <a:solidFill>
                  <a:srgbClr val="4A41C5"/>
                </a:solidFill>
                <a:latin typeface="Dancing"/>
              </a:rPr>
              <a:t>			</a:t>
            </a:r>
            <a:r>
              <a:rPr lang="en-US">
                <a:solidFill>
                  <a:srgbClr val="4A41C5"/>
                </a:solidFill>
                <a:latin typeface="Dancing"/>
              </a:rPr>
              <a:t>	</a:t>
            </a:r>
            <a:r>
              <a:rPr lang="vi-VN">
                <a:solidFill>
                  <a:srgbClr val="4A41C5"/>
                </a:solidFill>
                <a:latin typeface="Dancing"/>
              </a:rPr>
              <a:t>Code thực thi;</a:t>
            </a:r>
          </a:p>
          <a:p>
            <a:pPr algn="just"/>
            <a:r>
              <a:rPr lang="en-US">
                <a:solidFill>
                  <a:srgbClr val="4A41C5"/>
                </a:solidFill>
                <a:latin typeface="Dancing"/>
              </a:rPr>
              <a:t>			</a:t>
            </a:r>
            <a:r>
              <a:rPr lang="vi-VN">
                <a:solidFill>
                  <a:srgbClr val="4A41C5"/>
                </a:solidFill>
                <a:latin typeface="Dancing"/>
              </a:rPr>
              <a:t>}</a:t>
            </a:r>
          </a:p>
          <a:p>
            <a:pPr algn="just"/>
            <a:r>
              <a:rPr lang="en-US">
                <a:solidFill>
                  <a:srgbClr val="4A41C5"/>
                </a:solidFill>
                <a:latin typeface="Dancing"/>
              </a:rPr>
              <a:t>		</a:t>
            </a:r>
            <a:r>
              <a:rPr lang="vi-VN">
                <a:solidFill>
                  <a:srgbClr val="4A41C5"/>
                </a:solidFill>
                <a:latin typeface="Dancing"/>
              </a:rPr>
              <a:t>?&gt;</a:t>
            </a:r>
          </a:p>
          <a:p>
            <a:pPr algn="just"/>
            <a:r>
              <a:rPr lang="vi-VN">
                <a:solidFill>
                  <a:srgbClr val="4A41C5"/>
                </a:solidFill>
                <a:latin typeface="Dancing"/>
              </a:rPr>
              <a:t>		</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10</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605313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d</a:t>
            </a:r>
            <a:r>
              <a:rPr lang="en-US" sz="4000">
                <a:latin typeface="Dancing"/>
              </a:rPr>
              <a:t>.	Các truy xuất trong PHP</a:t>
            </a:r>
            <a:endParaRPr lang="en-US" sz="4000" dirty="0">
              <a:latin typeface="Dancing"/>
            </a:endParaRPr>
          </a:p>
        </p:txBody>
      </p:sp>
    </p:spTree>
    <p:extLst>
      <p:ext uri="{BB962C8B-B14F-4D97-AF65-F5344CB8AC3E}">
        <p14:creationId xmlns:p14="http://schemas.microsoft.com/office/powerpoint/2010/main" val="170877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fade">
                                      <p:cBhvr>
                                        <p:cTn id="25" dur="500"/>
                                        <p:tgtEl>
                                          <p:spTgt spid="10">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Effect transition="in" filter="fade">
                                      <p:cBhvr>
                                        <p:cTn id="28" dur="500"/>
                                        <p:tgtEl>
                                          <p:spTgt spid="10">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animEffect transition="in" filter="fade">
                                      <p:cBhvr>
                                        <p:cTn id="31" dur="500"/>
                                        <p:tgtEl>
                                          <p:spTgt spid="10">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xEl>
                                              <p:pRg st="9" end="9"/>
                                            </p:txEl>
                                          </p:spTgt>
                                        </p:tgtEl>
                                        <p:attrNameLst>
                                          <p:attrName>style.visibility</p:attrName>
                                        </p:attrNameLst>
                                      </p:cBhvr>
                                      <p:to>
                                        <p:strVal val="visible"/>
                                      </p:to>
                                    </p:set>
                                    <p:animEffect transition="in" filter="fade">
                                      <p:cBhvr>
                                        <p:cTn id="34"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1.	Tổng quan về PHP</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356733" y="1280873"/>
            <a:ext cx="11640195" cy="5239847"/>
          </a:xfrm>
        </p:spPr>
        <p:txBody>
          <a:bodyPr>
            <a:noAutofit/>
          </a:bodyPr>
          <a:lstStyle/>
          <a:p>
            <a:pPr algn="just"/>
            <a:r>
              <a:rPr lang="en-US" b="1">
                <a:solidFill>
                  <a:srgbClr val="4A41C5"/>
                </a:solidFill>
                <a:latin typeface="Dancing"/>
              </a:rPr>
              <a:t>	</a:t>
            </a:r>
            <a:r>
              <a:rPr lang="vi-VN" sz="3200" b="1">
                <a:solidFill>
                  <a:srgbClr val="4A41C5"/>
                </a:solidFill>
                <a:latin typeface="Dancing"/>
              </a:rPr>
              <a:t>Hàm Json decode trong PHP</a:t>
            </a:r>
            <a:r>
              <a:rPr lang="en-US">
                <a:solidFill>
                  <a:srgbClr val="4A41C5"/>
                </a:solidFill>
                <a:latin typeface="Dancing"/>
              </a:rPr>
              <a:t>	</a:t>
            </a:r>
          </a:p>
          <a:p>
            <a:pPr algn="just"/>
            <a:r>
              <a:rPr lang="vi-VN">
                <a:solidFill>
                  <a:srgbClr val="4A41C5"/>
                </a:solidFill>
                <a:latin typeface="Dancing"/>
              </a:rPr>
              <a:t>Hàm này mục đích chuyển đổi một chuỗi JSON sang dạng mảng hoặc object , hàm này có cú pháp như sau:</a:t>
            </a:r>
          </a:p>
          <a:p>
            <a:pPr algn="just"/>
            <a:r>
              <a:rPr lang="en-US">
                <a:solidFill>
                  <a:srgbClr val="4A41C5"/>
                </a:solidFill>
                <a:latin typeface="Dancing"/>
              </a:rPr>
              <a:t>		</a:t>
            </a:r>
            <a:r>
              <a:rPr lang="vi-VN" b="1">
                <a:solidFill>
                  <a:srgbClr val="4A41C5"/>
                </a:solidFill>
                <a:latin typeface="Dancing"/>
              </a:rPr>
              <a:t>Json_decode($json_string, $assoc).</a:t>
            </a:r>
          </a:p>
          <a:p>
            <a:pPr algn="just"/>
            <a:r>
              <a:rPr lang="vi-VN">
                <a:solidFill>
                  <a:srgbClr val="4A41C5"/>
                </a:solidFill>
                <a:latin typeface="Dancing"/>
              </a:rPr>
              <a:t>Trong đó:</a:t>
            </a:r>
          </a:p>
          <a:p>
            <a:pPr algn="just"/>
            <a:r>
              <a:rPr lang="vi-VN">
                <a:solidFill>
                  <a:srgbClr val="4A41C5"/>
                </a:solidFill>
                <a:latin typeface="Dancing"/>
              </a:rPr>
              <a:t>	$json_string: là chuỗi JSON</a:t>
            </a:r>
          </a:p>
          <a:p>
            <a:pPr algn="just"/>
            <a:r>
              <a:rPr lang="vi-VN">
                <a:solidFill>
                  <a:srgbClr val="4A41C5"/>
                </a:solidFill>
                <a:latin typeface="Dancing"/>
              </a:rPr>
              <a:t>	$assoc có hai giá trị true/false. </a:t>
            </a:r>
            <a:endParaRPr lang="en-US">
              <a:solidFill>
                <a:srgbClr val="4A41C5"/>
              </a:solidFill>
              <a:latin typeface="Dancing"/>
            </a:endParaRPr>
          </a:p>
          <a:p>
            <a:pPr algn="just"/>
            <a:r>
              <a:rPr lang="en-US">
                <a:solidFill>
                  <a:srgbClr val="4A41C5"/>
                </a:solidFill>
                <a:latin typeface="Dancing"/>
              </a:rPr>
              <a:t>	</a:t>
            </a:r>
            <a:r>
              <a:rPr lang="vi-VN">
                <a:solidFill>
                  <a:srgbClr val="4A41C5"/>
                </a:solidFill>
                <a:latin typeface="Dancing"/>
              </a:rPr>
              <a:t>Nếu true thì kết quả nó trả về dạng array, ngược lại nếu false thì kết quả trả về dạng object. Mặc định là false.</a:t>
            </a:r>
          </a:p>
          <a:p>
            <a:pPr algn="just"/>
            <a:r>
              <a:rPr lang="vi-VN">
                <a:solidFill>
                  <a:srgbClr val="4A41C5"/>
                </a:solidFill>
                <a:latin typeface="Dancing"/>
              </a:rPr>
              <a:t>		</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11</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605313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e</a:t>
            </a:r>
            <a:r>
              <a:rPr lang="en-US" sz="4000">
                <a:latin typeface="Dancing"/>
              </a:rPr>
              <a:t>.	Xử lý JSON trong PHP </a:t>
            </a:r>
            <a:endParaRPr lang="en-US" sz="4000" dirty="0">
              <a:latin typeface="Dancing"/>
            </a:endParaRPr>
          </a:p>
        </p:txBody>
      </p:sp>
    </p:spTree>
    <p:extLst>
      <p:ext uri="{BB962C8B-B14F-4D97-AF65-F5344CB8AC3E}">
        <p14:creationId xmlns:p14="http://schemas.microsoft.com/office/powerpoint/2010/main" val="284504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500"/>
                                        <p:tgtEl>
                                          <p:spTgt spid="10">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1.	Tổng quan về PHP</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356733" y="1280873"/>
            <a:ext cx="11640195" cy="5239847"/>
          </a:xfrm>
        </p:spPr>
        <p:txBody>
          <a:bodyPr>
            <a:noAutofit/>
          </a:bodyPr>
          <a:lstStyle/>
          <a:p>
            <a:pPr algn="just"/>
            <a:r>
              <a:rPr lang="en-US" b="1">
                <a:solidFill>
                  <a:srgbClr val="4A41C5"/>
                </a:solidFill>
                <a:latin typeface="Dancing"/>
              </a:rPr>
              <a:t>	</a:t>
            </a:r>
            <a:r>
              <a:rPr lang="fr-FR" sz="3200" b="1">
                <a:solidFill>
                  <a:srgbClr val="4A41C5"/>
                </a:solidFill>
                <a:latin typeface="Dancing"/>
              </a:rPr>
              <a:t>Hàm Json_encode trong PHP</a:t>
            </a:r>
            <a:r>
              <a:rPr lang="en-US">
                <a:solidFill>
                  <a:srgbClr val="4A41C5"/>
                </a:solidFill>
                <a:latin typeface="Dancing"/>
              </a:rPr>
              <a:t>	</a:t>
            </a:r>
          </a:p>
          <a:p>
            <a:pPr algn="just"/>
            <a:r>
              <a:rPr lang="vi-VN">
                <a:solidFill>
                  <a:srgbClr val="4A41C5"/>
                </a:solidFill>
                <a:latin typeface="Dancing"/>
              </a:rPr>
              <a:t>Hàm này có chức năng ngược lại làm json_decode, nó sẽ chuyển một mảng trong PHP hoặc object trong PHP thành chuối JSON. Cú pháp như sau: </a:t>
            </a:r>
          </a:p>
          <a:p>
            <a:pPr algn="just"/>
            <a:r>
              <a:rPr lang="en-US">
                <a:solidFill>
                  <a:srgbClr val="4A41C5"/>
                </a:solidFill>
                <a:latin typeface="Dancing"/>
              </a:rPr>
              <a:t>	</a:t>
            </a:r>
            <a:r>
              <a:rPr lang="en-US" b="1">
                <a:solidFill>
                  <a:srgbClr val="4A41C5"/>
                </a:solidFill>
                <a:latin typeface="Dancing"/>
              </a:rPr>
              <a:t>	</a:t>
            </a:r>
            <a:r>
              <a:rPr lang="vi-VN" b="1">
                <a:solidFill>
                  <a:srgbClr val="4A41C5"/>
                </a:solidFill>
                <a:latin typeface="Dancing"/>
              </a:rPr>
              <a:t>json_encode($array) </a:t>
            </a:r>
          </a:p>
          <a:p>
            <a:pPr algn="just"/>
            <a:r>
              <a:rPr lang="vi-VN">
                <a:solidFill>
                  <a:srgbClr val="4A41C5"/>
                </a:solidFill>
                <a:latin typeface="Dancing"/>
              </a:rPr>
              <a:t>Trong đó : </a:t>
            </a:r>
          </a:p>
          <a:p>
            <a:pPr algn="just"/>
            <a:r>
              <a:rPr lang="en-US">
                <a:solidFill>
                  <a:srgbClr val="4A41C5"/>
                </a:solidFill>
                <a:latin typeface="Dancing"/>
              </a:rPr>
              <a:t>	</a:t>
            </a:r>
            <a:r>
              <a:rPr lang="vi-VN">
                <a:solidFill>
                  <a:srgbClr val="4A41C5"/>
                </a:solidFill>
                <a:latin typeface="Dancing"/>
              </a:rPr>
              <a:t>$array là mảng bạn muốn chuyển đổi. </a:t>
            </a:r>
          </a:p>
          <a:p>
            <a:pPr algn="just"/>
            <a:r>
              <a:rPr lang="en-US">
                <a:solidFill>
                  <a:srgbClr val="4A41C5"/>
                </a:solidFill>
                <a:latin typeface="Dancing"/>
              </a:rPr>
              <a:t>	</a:t>
            </a:r>
            <a:r>
              <a:rPr lang="vi-VN">
                <a:solidFill>
                  <a:srgbClr val="4A41C5"/>
                </a:solidFill>
                <a:latin typeface="Dancing"/>
              </a:rPr>
              <a:t>Kết quả chuỗi JSON sẽ tự động chuyển các ký tự có dấu, các ký tự đặc biệt sang dạng an toàn nên bạn nhìn vào nó hơi khác.</a:t>
            </a:r>
          </a:p>
          <a:p>
            <a:pPr algn="just"/>
            <a:r>
              <a:rPr lang="vi-VN">
                <a:solidFill>
                  <a:srgbClr val="4A41C5"/>
                </a:solidFill>
                <a:latin typeface="Dancing"/>
              </a:rPr>
              <a:t>		</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12</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605313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e</a:t>
            </a:r>
            <a:r>
              <a:rPr lang="en-US" sz="4000">
                <a:latin typeface="Dancing"/>
              </a:rPr>
              <a:t>.	Xử lý JSON trong PHP </a:t>
            </a:r>
            <a:endParaRPr lang="en-US" sz="4000" dirty="0">
              <a:latin typeface="Dancing"/>
            </a:endParaRPr>
          </a:p>
        </p:txBody>
      </p:sp>
    </p:spTree>
    <p:extLst>
      <p:ext uri="{BB962C8B-B14F-4D97-AF65-F5344CB8AC3E}">
        <p14:creationId xmlns:p14="http://schemas.microsoft.com/office/powerpoint/2010/main" val="172283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500"/>
                                        <p:tgtEl>
                                          <p:spTgt spid="10">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fade">
                                      <p:cBhvr>
                                        <p:cTn id="26"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2.	MySQL</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356733" y="1603948"/>
            <a:ext cx="6523752" cy="4916772"/>
          </a:xfrm>
        </p:spPr>
        <p:txBody>
          <a:bodyPr>
            <a:noAutofit/>
          </a:bodyPr>
          <a:lstStyle/>
          <a:p>
            <a:pPr algn="just"/>
            <a:r>
              <a:rPr lang="vi-VN" b="1">
                <a:solidFill>
                  <a:srgbClr val="4A41C5"/>
                </a:solidFill>
                <a:latin typeface="Dancing"/>
              </a:rPr>
              <a:t>MySQL là hệ quản trị cơ sở dữ liệu tự do nguồn mở phổ biến nhất thế giới và được các nhà phát triển rất ưa chuộng trong quá trình phát triển ứng dụng. Vì MySQL là hệ quản trị cơ sở dữ liệu tốc độ cao, ổn định và dễ sử dụng, có tính khả chuyển, hoạt động trên nhiều hệ điều hành cung cấp một hệ thống lớn các hàm tiện ích rất mạnh. Với tốc độ và tính bảo mật cao, MySQL rất thích hợp cho các ứng dụng có truy cập CSDL trên internet.</a:t>
            </a:r>
            <a:endParaRPr lang="vi-VN">
              <a:solidFill>
                <a:srgbClr val="4A41C5"/>
              </a:solidFill>
              <a:latin typeface="Dancing"/>
            </a:endParaRPr>
          </a:p>
          <a:p>
            <a:pPr algn="just"/>
            <a:r>
              <a:rPr lang="vi-VN">
                <a:solidFill>
                  <a:srgbClr val="4A41C5"/>
                </a:solidFill>
                <a:latin typeface="Dancing"/>
              </a:rPr>
              <a:t>		</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13</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a</a:t>
            </a:r>
            <a:r>
              <a:rPr lang="en-US" sz="4000">
                <a:latin typeface="Dancing"/>
              </a:rPr>
              <a:t>.	</a:t>
            </a:r>
            <a:r>
              <a:rPr lang="vi-VN" sz="4000">
                <a:latin typeface="Dancing"/>
              </a:rPr>
              <a:t>Giới thiệu MySQL</a:t>
            </a:r>
            <a:endParaRPr lang="en-US" sz="4000" dirty="0">
              <a:latin typeface="Dancing"/>
            </a:endParaRPr>
          </a:p>
        </p:txBody>
      </p:sp>
      <p:pic>
        <p:nvPicPr>
          <p:cNvPr id="6146" name="Picture 2" descr="Hướng dẫn cài đặt MySQL-8.x trên Ubuntu-18.04 - Trang tin tức từ Cloud365 -  Nhân Hòa">
            <a:extLst>
              <a:ext uri="{FF2B5EF4-FFF2-40B4-BE49-F238E27FC236}">
                <a16:creationId xmlns:a16="http://schemas.microsoft.com/office/drawing/2014/main" id="{27ED69EF-5764-493A-A2E6-C5519A8D3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333" y="2360427"/>
            <a:ext cx="29813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5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2.	MySQL</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356733" y="1603948"/>
            <a:ext cx="11640195" cy="4916772"/>
          </a:xfrm>
        </p:spPr>
        <p:txBody>
          <a:bodyPr>
            <a:noAutofit/>
          </a:bodyPr>
          <a:lstStyle/>
          <a:p>
            <a:pPr algn="just"/>
            <a:r>
              <a:rPr lang="en-US" b="1">
                <a:solidFill>
                  <a:srgbClr val="4A41C5"/>
                </a:solidFill>
                <a:latin typeface="Dancing"/>
              </a:rPr>
              <a:t>	</a:t>
            </a:r>
            <a:r>
              <a:rPr lang="vi-VN" b="1">
                <a:solidFill>
                  <a:srgbClr val="4A41C5"/>
                </a:solidFill>
                <a:latin typeface="Dancing"/>
              </a:rPr>
              <a:t>Câu lệnh SQL (Transact-SQL) là ngôn ngữ MySQL dùng để trao đổi dữ liệu giữa máy Client và máy cài MySQL Server. Có 4 loại ngôn ngữ MySQL sử dụng :</a:t>
            </a:r>
            <a:endParaRPr lang="en-US" b="1">
              <a:solidFill>
                <a:srgbClr val="4A41C5"/>
              </a:solidFill>
              <a:latin typeface="Dancing"/>
            </a:endParaRPr>
          </a:p>
          <a:p>
            <a:pPr algn="just"/>
            <a:r>
              <a:rPr lang="en-US" b="1">
                <a:solidFill>
                  <a:srgbClr val="4A41C5"/>
                </a:solidFill>
                <a:latin typeface="Dancing"/>
              </a:rPr>
              <a:t>		</a:t>
            </a:r>
            <a:r>
              <a:rPr lang="en-US">
                <a:solidFill>
                  <a:srgbClr val="4A41C5"/>
                </a:solidFill>
                <a:latin typeface="Dancing"/>
                <a:sym typeface="Wingdings" panose="05000000000000000000" pitchFamily="2" charset="2"/>
              </a:rPr>
              <a:t></a:t>
            </a:r>
            <a:r>
              <a:rPr lang="vi-VN">
                <a:solidFill>
                  <a:srgbClr val="4A41C5"/>
                </a:solidFill>
                <a:latin typeface="Dancing"/>
              </a:rPr>
              <a:t>Ngôn ngữ định nghĩa dữ liệu (Data Definition Language).</a:t>
            </a:r>
          </a:p>
          <a:p>
            <a:pPr algn="just"/>
            <a:r>
              <a:rPr lang="vi-VN">
                <a:solidFill>
                  <a:srgbClr val="4A41C5"/>
                </a:solidFill>
                <a:latin typeface="Dancing"/>
              </a:rPr>
              <a:t>	</a:t>
            </a:r>
            <a:r>
              <a:rPr lang="en-US">
                <a:solidFill>
                  <a:srgbClr val="4A41C5"/>
                </a:solidFill>
                <a:latin typeface="Dancing"/>
              </a:rPr>
              <a:t>	</a:t>
            </a:r>
            <a:r>
              <a:rPr lang="en-US">
                <a:solidFill>
                  <a:srgbClr val="4A41C5"/>
                </a:solidFill>
                <a:latin typeface="Dancing"/>
                <a:sym typeface="Wingdings" panose="05000000000000000000" pitchFamily="2" charset="2"/>
              </a:rPr>
              <a:t></a:t>
            </a:r>
            <a:r>
              <a:rPr lang="vi-VN">
                <a:solidFill>
                  <a:srgbClr val="4A41C5"/>
                </a:solidFill>
                <a:latin typeface="Dancing"/>
              </a:rPr>
              <a:t>Ngôn ngữ truy vẫn dữ liệu (Structured Query Language).</a:t>
            </a:r>
          </a:p>
          <a:p>
            <a:pPr algn="just"/>
            <a:r>
              <a:rPr lang="vi-VN">
                <a:solidFill>
                  <a:srgbClr val="4A41C5"/>
                </a:solidFill>
                <a:latin typeface="Dancing"/>
              </a:rPr>
              <a:t>	</a:t>
            </a:r>
            <a:r>
              <a:rPr lang="en-US">
                <a:solidFill>
                  <a:srgbClr val="4A41C5"/>
                </a:solidFill>
                <a:latin typeface="Dancing"/>
              </a:rPr>
              <a:t>	</a:t>
            </a:r>
            <a:r>
              <a:rPr lang="en-US">
                <a:solidFill>
                  <a:srgbClr val="4A41C5"/>
                </a:solidFill>
                <a:latin typeface="Dancing"/>
                <a:sym typeface="Wingdings" panose="05000000000000000000" pitchFamily="2" charset="2"/>
              </a:rPr>
              <a:t></a:t>
            </a:r>
            <a:r>
              <a:rPr lang="vi-VN">
                <a:solidFill>
                  <a:srgbClr val="4A41C5"/>
                </a:solidFill>
                <a:latin typeface="Dancing"/>
              </a:rPr>
              <a:t>Ngôn ngữ thao tác dữ liệu (Data Manipulation Language).</a:t>
            </a:r>
          </a:p>
          <a:p>
            <a:pPr algn="just"/>
            <a:r>
              <a:rPr lang="vi-VN">
                <a:solidFill>
                  <a:srgbClr val="4A41C5"/>
                </a:solidFill>
                <a:latin typeface="Dancing"/>
              </a:rPr>
              <a:t>	</a:t>
            </a:r>
            <a:r>
              <a:rPr lang="en-US">
                <a:solidFill>
                  <a:srgbClr val="4A41C5"/>
                </a:solidFill>
                <a:latin typeface="Dancing"/>
              </a:rPr>
              <a:t>	</a:t>
            </a:r>
            <a:r>
              <a:rPr lang="en-US">
                <a:solidFill>
                  <a:srgbClr val="4A41C5"/>
                </a:solidFill>
                <a:latin typeface="Dancing"/>
                <a:sym typeface="Wingdings" panose="05000000000000000000" pitchFamily="2" charset="2"/>
              </a:rPr>
              <a:t></a:t>
            </a:r>
            <a:r>
              <a:rPr lang="vi-VN">
                <a:solidFill>
                  <a:srgbClr val="4A41C5"/>
                </a:solidFill>
                <a:latin typeface="Dancing"/>
              </a:rPr>
              <a:t>Ngôn ngữ điều khiển dữ liệu (Data Control Language).</a:t>
            </a:r>
            <a:endParaRPr lang="en-US">
              <a:solidFill>
                <a:srgbClr val="4A41C5"/>
              </a:solidFill>
              <a:latin typeface="Dancing"/>
            </a:endParaRPr>
          </a:p>
          <a:p>
            <a:pPr algn="just"/>
            <a:r>
              <a:rPr lang="en-US">
                <a:solidFill>
                  <a:srgbClr val="4A41C5"/>
                </a:solidFill>
                <a:latin typeface="Dancing"/>
              </a:rPr>
              <a:t>	</a:t>
            </a:r>
            <a:r>
              <a:rPr lang="vi-VN" b="1">
                <a:solidFill>
                  <a:srgbClr val="4A41C5"/>
                </a:solidFill>
                <a:latin typeface="Dancing"/>
              </a:rPr>
              <a:t>MySQL lưu trữ database trong các bảng tập hợp những dữ liệu liên quan đến nhau. Một bảng gồm nhiều hàng (bản ghi của bảng) và cột (trường dữ liệu).</a:t>
            </a:r>
          </a:p>
          <a:p>
            <a:pPr algn="just"/>
            <a:r>
              <a:rPr lang="vi-VN">
                <a:solidFill>
                  <a:srgbClr val="4A41C5"/>
                </a:solidFill>
                <a:latin typeface="Dancing"/>
              </a:rPr>
              <a:t>	</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14</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a:t>
            </a:r>
            <a:r>
              <a:rPr lang="vi-VN" sz="4000">
                <a:latin typeface="Dancing"/>
              </a:rPr>
              <a:t>Phương thức hoạt động của MySQL</a:t>
            </a:r>
            <a:endParaRPr lang="en-US" sz="4000" dirty="0">
              <a:latin typeface="Dancing"/>
            </a:endParaRPr>
          </a:p>
        </p:txBody>
      </p:sp>
    </p:spTree>
    <p:extLst>
      <p:ext uri="{BB962C8B-B14F-4D97-AF65-F5344CB8AC3E}">
        <p14:creationId xmlns:p14="http://schemas.microsoft.com/office/powerpoint/2010/main" val="20108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2.	MySQL</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826008" y="1447453"/>
            <a:ext cx="9746940" cy="5254052"/>
          </a:xfrm>
        </p:spPr>
        <p:txBody>
          <a:bodyPr>
            <a:noAutofit/>
          </a:bodyPr>
          <a:lstStyle/>
          <a:p>
            <a:pPr algn="just"/>
            <a:r>
              <a:rPr lang="vi-VN" b="1">
                <a:solidFill>
                  <a:srgbClr val="4A41C5"/>
                </a:solidFill>
                <a:latin typeface="Dancing"/>
              </a:rPr>
              <a:t>Kết nối cơ sở dữ liệu: </a:t>
            </a:r>
          </a:p>
          <a:p>
            <a:pPr algn="just"/>
            <a:r>
              <a:rPr lang="en-US">
                <a:solidFill>
                  <a:srgbClr val="4A41C5"/>
                </a:solidFill>
                <a:latin typeface="Dancing"/>
              </a:rPr>
              <a:t>	</a:t>
            </a:r>
            <a:r>
              <a:rPr lang="vi-VN">
                <a:solidFill>
                  <a:srgbClr val="4A41C5"/>
                </a:solidFill>
                <a:latin typeface="Dancing"/>
              </a:rPr>
              <a:t>mysql_connect("hostname","user","pass");</a:t>
            </a:r>
          </a:p>
          <a:p>
            <a:pPr algn="just"/>
            <a:r>
              <a:rPr lang="vi-VN" b="1">
                <a:solidFill>
                  <a:srgbClr val="4A41C5"/>
                </a:solidFill>
                <a:latin typeface="Dancing"/>
              </a:rPr>
              <a:t>Lựa chọn cơ sở dữ liệu: </a:t>
            </a:r>
          </a:p>
          <a:p>
            <a:pPr algn="just"/>
            <a:r>
              <a:rPr lang="en-US">
                <a:solidFill>
                  <a:srgbClr val="4A41C5"/>
                </a:solidFill>
                <a:latin typeface="Dancing"/>
              </a:rPr>
              <a:t>	</a:t>
            </a:r>
            <a:r>
              <a:rPr lang="vi-VN">
                <a:solidFill>
                  <a:srgbClr val="4A41C5"/>
                </a:solidFill>
                <a:latin typeface="Dancing"/>
              </a:rPr>
              <a:t>mysql_select_db("ten_CSDL");</a:t>
            </a:r>
          </a:p>
          <a:p>
            <a:pPr algn="just"/>
            <a:r>
              <a:rPr lang="vi-VN" b="1">
                <a:solidFill>
                  <a:srgbClr val="4A41C5"/>
                </a:solidFill>
                <a:latin typeface="Dancing"/>
              </a:rPr>
              <a:t>Thực thi câu lệnh truy vấn: </a:t>
            </a:r>
          </a:p>
          <a:p>
            <a:pPr algn="just"/>
            <a:r>
              <a:rPr lang="en-US">
                <a:solidFill>
                  <a:srgbClr val="4A41C5"/>
                </a:solidFill>
                <a:latin typeface="Dancing"/>
              </a:rPr>
              <a:t>	</a:t>
            </a:r>
            <a:r>
              <a:rPr lang="vi-VN">
                <a:solidFill>
                  <a:srgbClr val="4A41C5"/>
                </a:solidFill>
                <a:latin typeface="Dancing"/>
              </a:rPr>
              <a:t>mysql_query("Câu truy vấn ở đây");</a:t>
            </a:r>
          </a:p>
          <a:p>
            <a:pPr algn="just"/>
            <a:r>
              <a:rPr lang="vi-VN" b="1">
                <a:solidFill>
                  <a:srgbClr val="4A41C5"/>
                </a:solidFill>
                <a:latin typeface="Dancing"/>
              </a:rPr>
              <a:t>Lấy dữ liệu từ bảng đưa vào mảng: </a:t>
            </a:r>
          </a:p>
          <a:p>
            <a:pPr algn="just"/>
            <a:r>
              <a:rPr lang="en-US">
                <a:solidFill>
                  <a:srgbClr val="4A41C5"/>
                </a:solidFill>
                <a:latin typeface="Dancing"/>
              </a:rPr>
              <a:t>	</a:t>
            </a:r>
            <a:r>
              <a:rPr lang="vi-VN">
                <a:solidFill>
                  <a:srgbClr val="4A41C5"/>
                </a:solidFill>
                <a:latin typeface="Dancing"/>
              </a:rPr>
              <a:t>mysql_fetch_array();</a:t>
            </a:r>
          </a:p>
          <a:p>
            <a:pPr algn="just"/>
            <a:r>
              <a:rPr lang="vi-VN" b="1">
                <a:solidFill>
                  <a:srgbClr val="4A41C5"/>
                </a:solidFill>
                <a:latin typeface="Dancing"/>
              </a:rPr>
              <a:t>Đóng kết nối cơ sở dữ liệu: </a:t>
            </a:r>
          </a:p>
          <a:p>
            <a:pPr algn="just"/>
            <a:r>
              <a:rPr lang="en-US">
                <a:solidFill>
                  <a:srgbClr val="4A41C5"/>
                </a:solidFill>
                <a:latin typeface="Dancing"/>
              </a:rPr>
              <a:t>	</a:t>
            </a:r>
            <a:r>
              <a:rPr lang="vi-VN">
                <a:solidFill>
                  <a:srgbClr val="4A41C5"/>
                </a:solidFill>
                <a:latin typeface="Dancing"/>
              </a:rPr>
              <a:t>mysql_close();</a:t>
            </a:r>
          </a:p>
          <a:p>
            <a:pPr algn="just"/>
            <a:r>
              <a:rPr lang="vi-VN">
                <a:solidFill>
                  <a:srgbClr val="4A41C5"/>
                </a:solidFill>
                <a:latin typeface="Dancing"/>
              </a:rPr>
              <a:t>	</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15</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c</a:t>
            </a:r>
            <a:r>
              <a:rPr lang="en-US" sz="4000">
                <a:latin typeface="Dancing"/>
              </a:rPr>
              <a:t>.	</a:t>
            </a:r>
            <a:r>
              <a:rPr lang="vi-VN" sz="4000">
                <a:latin typeface="Dancing"/>
              </a:rPr>
              <a:t>Kết nối PHP và MySQL </a:t>
            </a:r>
            <a:endParaRPr lang="en-US" sz="4000" dirty="0">
              <a:latin typeface="Dancing"/>
            </a:endParaRPr>
          </a:p>
        </p:txBody>
      </p:sp>
      <p:pic>
        <p:nvPicPr>
          <p:cNvPr id="3" name="Picture 2">
            <a:extLst>
              <a:ext uri="{FF2B5EF4-FFF2-40B4-BE49-F238E27FC236}">
                <a16:creationId xmlns:a16="http://schemas.microsoft.com/office/drawing/2014/main" id="{8538077F-C808-42AD-8F6A-41D7C012EBAC}"/>
              </a:ext>
            </a:extLst>
          </p:cNvPr>
          <p:cNvPicPr>
            <a:picLocks noChangeAspect="1"/>
          </p:cNvPicPr>
          <p:nvPr/>
        </p:nvPicPr>
        <p:blipFill>
          <a:blip r:embed="rId2"/>
          <a:stretch>
            <a:fillRect/>
          </a:stretch>
        </p:blipFill>
        <p:spPr>
          <a:xfrm>
            <a:off x="7532824" y="1428753"/>
            <a:ext cx="4229690" cy="4972744"/>
          </a:xfrm>
          <a:prstGeom prst="rect">
            <a:avLst/>
          </a:prstGeom>
        </p:spPr>
      </p:pic>
    </p:spTree>
    <p:extLst>
      <p:ext uri="{BB962C8B-B14F-4D97-AF65-F5344CB8AC3E}">
        <p14:creationId xmlns:p14="http://schemas.microsoft.com/office/powerpoint/2010/main" val="244345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500"/>
                                        <p:tgtEl>
                                          <p:spTgt spid="10">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500"/>
                                        <p:tgtEl>
                                          <p:spTgt spid="10">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fade">
                                      <p:cBhvr>
                                        <p:cTn id="26" dur="500"/>
                                        <p:tgtEl>
                                          <p:spTgt spid="10">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Effect transition="in" filter="fade">
                                      <p:cBhvr>
                                        <p:cTn id="29" dur="500"/>
                                        <p:tgtEl>
                                          <p:spTgt spid="10">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xEl>
                                              <p:pRg st="6" end="6"/>
                                            </p:txEl>
                                          </p:spTgt>
                                        </p:tgtEl>
                                        <p:attrNameLst>
                                          <p:attrName>style.visibility</p:attrName>
                                        </p:attrNameLst>
                                      </p:cBhvr>
                                      <p:to>
                                        <p:strVal val="visible"/>
                                      </p:to>
                                    </p:set>
                                    <p:animEffect transition="in" filter="fade">
                                      <p:cBhvr>
                                        <p:cTn id="34" dur="500"/>
                                        <p:tgtEl>
                                          <p:spTgt spid="10">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fade">
                                      <p:cBhvr>
                                        <p:cTn id="37" dur="50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animEffect transition="in" filter="fade">
                                      <p:cBhvr>
                                        <p:cTn id="42" dur="500"/>
                                        <p:tgtEl>
                                          <p:spTgt spid="10">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xEl>
                                              <p:pRg st="9" end="9"/>
                                            </p:txEl>
                                          </p:spTgt>
                                        </p:tgtEl>
                                        <p:attrNameLst>
                                          <p:attrName>style.visibility</p:attrName>
                                        </p:attrNameLst>
                                      </p:cBhvr>
                                      <p:to>
                                        <p:strVal val="visible"/>
                                      </p:to>
                                    </p:set>
                                    <p:animEffect transition="in" filter="fade">
                                      <p:cBhvr>
                                        <p:cTn id="45"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3.	Vuejs</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826007" y="1447453"/>
            <a:ext cx="10619817" cy="5254052"/>
          </a:xfrm>
        </p:spPr>
        <p:txBody>
          <a:bodyPr>
            <a:noAutofit/>
          </a:bodyPr>
          <a:lstStyle/>
          <a:p>
            <a:pPr algn="just"/>
            <a:r>
              <a:rPr lang="en-US" b="1">
                <a:solidFill>
                  <a:srgbClr val="4A41C5"/>
                </a:solidFill>
                <a:latin typeface="Dancing"/>
              </a:rPr>
              <a:t>	</a:t>
            </a:r>
            <a:r>
              <a:rPr lang="vi-VN" b="1">
                <a:solidFill>
                  <a:srgbClr val="4A41C5"/>
                </a:solidFill>
                <a:latin typeface="Dancing"/>
              </a:rPr>
              <a:t>Vuejs được gọi tắt là Vue (được phát âm là /vjuː/, nó giống như từ view trong tiếng Anh). Vue.js là một framework rất linh động được dùng phổ biến để xây dựng nên các giao diện người dùng. Hoàn toàn khác với các framework nguyên khối thì Vue thường sở hữu thiết kế từ đầu theo những hướng cho phép cũng như khuyến khích làm việc để phát triển dễ dàng hơn các ứng dụng theo từng bước một.</a:t>
            </a:r>
          </a:p>
          <a:p>
            <a:pPr algn="just"/>
            <a:r>
              <a:rPr lang="en-US" b="1">
                <a:solidFill>
                  <a:srgbClr val="4A41C5"/>
                </a:solidFill>
                <a:latin typeface="Dancing"/>
              </a:rPr>
              <a:t>	</a:t>
            </a:r>
            <a:r>
              <a:rPr lang="vi-VN" b="1">
                <a:solidFill>
                  <a:srgbClr val="4A41C5"/>
                </a:solidFill>
                <a:latin typeface="Dancing"/>
              </a:rPr>
              <a:t>Một  khi đã phát triển lớp giao diện (view layer) thì người dùng chỉ cần sử dụng loại thư viện lõi của Vue. Ngoài ra, nếu như bạn kết hợp với các kỹ thuật thiên hướng hiện đại thì Vue cũng có thể đáp ứng được dễ dàng mọi nhu cầu xây dựng ứng dụng của một trang với độ phức tạp cao hơn.</a:t>
            </a:r>
          </a:p>
          <a:p>
            <a:pPr algn="just"/>
            <a:r>
              <a:rPr lang="vi-VN">
                <a:solidFill>
                  <a:srgbClr val="4A41C5"/>
                </a:solidFill>
                <a:latin typeface="Dancing"/>
              </a:rPr>
              <a:t>	</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16</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a</a:t>
            </a:r>
            <a:r>
              <a:rPr lang="en-US" sz="4000">
                <a:latin typeface="Dancing"/>
              </a:rPr>
              <a:t>.	</a:t>
            </a:r>
            <a:r>
              <a:rPr lang="vi-VN" sz="4000">
                <a:latin typeface="Dancing"/>
              </a:rPr>
              <a:t>Giới thiệu Vuejs</a:t>
            </a:r>
            <a:endParaRPr lang="en-US" sz="4000" dirty="0">
              <a:latin typeface="Dancing"/>
            </a:endParaRPr>
          </a:p>
        </p:txBody>
      </p:sp>
      <p:pic>
        <p:nvPicPr>
          <p:cNvPr id="8194" name="Picture 2" descr="Note Vue.JS 2 and more. Tổng hợp chút tài liệu liên quan đến… | by Bùi Huy  Cường | Medium">
            <a:extLst>
              <a:ext uri="{FF2B5EF4-FFF2-40B4-BE49-F238E27FC236}">
                <a16:creationId xmlns:a16="http://schemas.microsoft.com/office/drawing/2014/main" id="{C8565AE5-FF7F-4454-994F-480CBD1F4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201" y="3744289"/>
            <a:ext cx="5091598" cy="2490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0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194"/>
                                        </p:tgtEl>
                                      </p:cBhvr>
                                    </p:animEffect>
                                    <p:set>
                                      <p:cBhvr>
                                        <p:cTn id="12" dur="1" fill="hold">
                                          <p:stCondLst>
                                            <p:cond delay="499"/>
                                          </p:stCondLst>
                                        </p:cTn>
                                        <p:tgtEl>
                                          <p:spTgt spid="819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3.	Vuejs</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826007" y="1447453"/>
            <a:ext cx="10619817" cy="5254052"/>
          </a:xfrm>
        </p:spPr>
        <p:txBody>
          <a:bodyPr>
            <a:noAutofit/>
          </a:bodyPr>
          <a:lstStyle/>
          <a:p>
            <a:pPr algn="just"/>
            <a:r>
              <a:rPr lang="en-US" b="1">
                <a:solidFill>
                  <a:srgbClr val="4A41C5"/>
                </a:solidFill>
                <a:latin typeface="Dancing"/>
              </a:rPr>
              <a:t>	</a:t>
            </a:r>
            <a:r>
              <a:rPr lang="vi-VN" b="1">
                <a:solidFill>
                  <a:srgbClr val="4A41C5"/>
                </a:solidFill>
                <a:latin typeface="Dancing"/>
              </a:rPr>
              <a:t>Mô hình phân bố source code thành 3 phần. Mỗi thành phần có một nhiệm vụ riêng biệt và độc lập với các thành phần khác. Cụ thể là:</a:t>
            </a:r>
          </a:p>
          <a:p>
            <a:pPr algn="just"/>
            <a:r>
              <a:rPr lang="en-US" b="1">
                <a:solidFill>
                  <a:srgbClr val="4A41C5"/>
                </a:solidFill>
                <a:latin typeface="Dancing"/>
              </a:rPr>
              <a:t>		</a:t>
            </a:r>
            <a:r>
              <a:rPr lang="vi-VN" b="1">
                <a:solidFill>
                  <a:srgbClr val="4A41C5"/>
                </a:solidFill>
                <a:latin typeface="Dancing"/>
              </a:rPr>
              <a:t>&lt;template&gt; &lt;/template&gt;: </a:t>
            </a:r>
            <a:r>
              <a:rPr lang="vi-VN">
                <a:solidFill>
                  <a:srgbClr val="4A41C5"/>
                </a:solidFill>
                <a:latin typeface="Dancing"/>
              </a:rPr>
              <a:t>Đây là nơi chứa những giao diện như nút bấm, khung nhập, menu, hình ảnh, … Thành phần View sẽ đảm nhiệm nhiệm vụ hiển thị dữ liệu và giúp người dùng tương tác với hệ thống.</a:t>
            </a:r>
            <a:endParaRPr lang="en-US">
              <a:solidFill>
                <a:srgbClr val="4A41C5"/>
              </a:solidFill>
              <a:latin typeface="Dancing"/>
            </a:endParaRPr>
          </a:p>
          <a:p>
            <a:pPr algn="just"/>
            <a:r>
              <a:rPr lang="en-US" b="1">
                <a:solidFill>
                  <a:srgbClr val="4A41C5"/>
                </a:solidFill>
                <a:latin typeface="Dancing"/>
              </a:rPr>
              <a:t>		</a:t>
            </a:r>
            <a:r>
              <a:rPr lang="vi-VN" b="1">
                <a:solidFill>
                  <a:srgbClr val="4A41C5"/>
                </a:solidFill>
                <a:latin typeface="Dancing"/>
              </a:rPr>
              <a:t>&lt;script&gt; &lt;/script&gt; : </a:t>
            </a:r>
            <a:r>
              <a:rPr lang="vi-VN">
                <a:solidFill>
                  <a:srgbClr val="4A41C5"/>
                </a:solidFill>
                <a:latin typeface="Dancing"/>
              </a:rPr>
              <a:t>Đây là nơi tiếp nhận những yêu cầu xử lý được gửi từ người dùng. Thành phần sẽ gồm những class/ function xử lý nhiều nghiệp vụ logic giúp lấy đúng dữ liệu thông tin cần thiết và hiển thị dữ liệu đó ra cho người dùng.</a:t>
            </a:r>
          </a:p>
          <a:p>
            <a:pPr algn="just"/>
            <a:r>
              <a:rPr lang="en-US" b="1">
                <a:solidFill>
                  <a:srgbClr val="4A41C5"/>
                </a:solidFill>
                <a:latin typeface="Dancing"/>
              </a:rPr>
              <a:t>		</a:t>
            </a:r>
            <a:r>
              <a:rPr lang="vi-VN" b="1">
                <a:solidFill>
                  <a:srgbClr val="4A41C5"/>
                </a:solidFill>
                <a:latin typeface="Dancing"/>
              </a:rPr>
              <a:t>&lt;style&gt; &lt;/style&gt;: </a:t>
            </a:r>
            <a:r>
              <a:rPr lang="vi-VN">
                <a:solidFill>
                  <a:srgbClr val="4A41C5"/>
                </a:solidFill>
                <a:latin typeface="Dancing"/>
              </a:rPr>
              <a:t>Đây là nơi chứa các định dạng cho các thành phần giao diện hiển thị</a:t>
            </a:r>
          </a:p>
          <a:p>
            <a:pPr algn="just"/>
            <a:r>
              <a:rPr lang="vi-VN">
                <a:solidFill>
                  <a:srgbClr val="4A41C5"/>
                </a:solidFill>
                <a:latin typeface="Dancing"/>
              </a:rPr>
              <a:t>	</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17</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a:t>
            </a:r>
            <a:r>
              <a:rPr lang="vi-VN" sz="4000">
                <a:latin typeface="Dancing"/>
              </a:rPr>
              <a:t>Các thành phần trong Vuejs</a:t>
            </a:r>
            <a:endParaRPr lang="en-US" sz="4000" dirty="0">
              <a:latin typeface="Dancing"/>
            </a:endParaRPr>
          </a:p>
        </p:txBody>
      </p:sp>
    </p:spTree>
    <p:extLst>
      <p:ext uri="{BB962C8B-B14F-4D97-AF65-F5344CB8AC3E}">
        <p14:creationId xmlns:p14="http://schemas.microsoft.com/office/powerpoint/2010/main" val="30970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3.	Vuejs</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826007" y="1447453"/>
            <a:ext cx="10619817" cy="5254052"/>
          </a:xfrm>
        </p:spPr>
        <p:txBody>
          <a:bodyPr>
            <a:noAutofit/>
          </a:bodyPr>
          <a:lstStyle/>
          <a:p>
            <a:pPr algn="just"/>
            <a:r>
              <a:rPr lang="en-US" b="1">
                <a:solidFill>
                  <a:srgbClr val="4A41C5"/>
                </a:solidFill>
                <a:latin typeface="Dancing"/>
              </a:rPr>
              <a:t>	</a:t>
            </a:r>
            <a:r>
              <a:rPr lang="vi-VN" b="1">
                <a:solidFill>
                  <a:srgbClr val="4A41C5"/>
                </a:solidFill>
                <a:latin typeface="Dancing"/>
              </a:rPr>
              <a:t>Trang web nhẹ, tốc độ xử lý cực nhanh bởi được Render, xử lý bằng Javascript.</a:t>
            </a:r>
          </a:p>
          <a:p>
            <a:pPr algn="just"/>
            <a:r>
              <a:rPr lang="vi-VN" b="1">
                <a:solidFill>
                  <a:srgbClr val="4A41C5"/>
                </a:solidFill>
                <a:latin typeface="Dancing"/>
              </a:rPr>
              <a:t>	Đơn giản, dễ học và dễ áp dụng trong các dự án, đặc biệt là với newbie</a:t>
            </a:r>
          </a:p>
          <a:p>
            <a:pPr algn="just"/>
            <a:r>
              <a:rPr lang="vi-VN" b="1">
                <a:solidFill>
                  <a:srgbClr val="4A41C5"/>
                </a:solidFill>
                <a:latin typeface="Dancing"/>
              </a:rPr>
              <a:t>	Có khả năng xử lý các render thuộc server thành file Js tĩnh</a:t>
            </a:r>
          </a:p>
          <a:p>
            <a:pPr algn="just"/>
            <a:r>
              <a:rPr lang="vi-VN" b="1">
                <a:solidFill>
                  <a:srgbClr val="4A41C5"/>
                </a:solidFill>
                <a:latin typeface="Dancing"/>
              </a:rPr>
              <a:t>	Kho thư viện lớn, hỗ trợ xây dựng giao diện một cách nhanh chóng, hoàn hảo</a:t>
            </a:r>
          </a:p>
          <a:p>
            <a:pPr algn="just"/>
            <a:r>
              <a:rPr lang="vi-VN" b="1">
                <a:solidFill>
                  <a:srgbClr val="4A41C5"/>
                </a:solidFill>
                <a:latin typeface="Dancing"/>
              </a:rPr>
              <a:t>	Dung lượng tải thấp, giúp tốc độ tải trang nhanh hơn</a:t>
            </a:r>
          </a:p>
          <a:p>
            <a:pPr algn="just"/>
            <a:r>
              <a:rPr lang="vi-VN" b="1">
                <a:solidFill>
                  <a:srgbClr val="4A41C5"/>
                </a:solidFill>
                <a:latin typeface="Dancing"/>
              </a:rPr>
              <a:t>	Sàng lọc, tích hợp các tính năng ưu việt của nhiều framework đối thủ, giúp tối ưu hóa hiệu suất làm việc..</a:t>
            </a:r>
          </a:p>
          <a:p>
            <a:pPr algn="just"/>
            <a:r>
              <a:rPr lang="vi-VN">
                <a:solidFill>
                  <a:srgbClr val="4A41C5"/>
                </a:solidFill>
                <a:latin typeface="Dancing"/>
              </a:rPr>
              <a:t>	</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18</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c</a:t>
            </a:r>
            <a:r>
              <a:rPr lang="en-US" sz="4000">
                <a:latin typeface="Dancing"/>
              </a:rPr>
              <a:t>.	</a:t>
            </a:r>
            <a:r>
              <a:rPr lang="vi-VN" sz="4000">
                <a:latin typeface="Dancing"/>
              </a:rPr>
              <a:t>Tính năng nổi bật của Vuejs</a:t>
            </a:r>
            <a:endParaRPr lang="en-US" sz="4000" dirty="0">
              <a:latin typeface="Dancing"/>
            </a:endParaRPr>
          </a:p>
        </p:txBody>
      </p:sp>
    </p:spTree>
    <p:extLst>
      <p:ext uri="{BB962C8B-B14F-4D97-AF65-F5344CB8AC3E}">
        <p14:creationId xmlns:p14="http://schemas.microsoft.com/office/powerpoint/2010/main" val="272058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3.	Vuejs</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826007" y="1447453"/>
            <a:ext cx="10619817" cy="5254052"/>
          </a:xfrm>
        </p:spPr>
        <p:txBody>
          <a:bodyPr>
            <a:noAutofit/>
          </a:bodyPr>
          <a:lstStyle/>
          <a:p>
            <a:pPr algn="just"/>
            <a:r>
              <a:rPr lang="en-US" b="1">
                <a:solidFill>
                  <a:srgbClr val="4A41C5"/>
                </a:solidFill>
                <a:latin typeface="Dancing"/>
              </a:rPr>
              <a:t>	</a:t>
            </a:r>
            <a:r>
              <a:rPr lang="vi-VN" b="1">
                <a:solidFill>
                  <a:srgbClr val="4A41C5"/>
                </a:solidFill>
                <a:latin typeface="Dancing"/>
              </a:rPr>
              <a:t>v-if: </a:t>
            </a:r>
            <a:r>
              <a:rPr lang="vi-VN">
                <a:solidFill>
                  <a:srgbClr val="4A41C5"/>
                </a:solidFill>
                <a:latin typeface="Dancing"/>
              </a:rPr>
              <a:t>Là cấu trúc điều kiện rẽ nhánh trong Vuejs nhằm thực hiện kiểm tra điều kiện trong chương trình</a:t>
            </a:r>
          </a:p>
          <a:p>
            <a:pPr algn="just"/>
            <a:r>
              <a:rPr lang="en-US" b="1">
                <a:solidFill>
                  <a:srgbClr val="4A41C5"/>
                </a:solidFill>
                <a:latin typeface="Dancing"/>
              </a:rPr>
              <a:t>	</a:t>
            </a:r>
            <a:r>
              <a:rPr lang="vi-VN" b="1">
                <a:solidFill>
                  <a:srgbClr val="4A41C5"/>
                </a:solidFill>
                <a:latin typeface="Dancing"/>
              </a:rPr>
              <a:t>v-on: </a:t>
            </a:r>
            <a:r>
              <a:rPr lang="vi-VN">
                <a:solidFill>
                  <a:srgbClr val="4A41C5"/>
                </a:solidFill>
                <a:latin typeface="Dancing"/>
              </a:rPr>
              <a:t>Là cấu trúc dùng để lắng nghe các sự kiện và thực thi JavaScript khi những sự kiện đó được kích hoạt trong Vuejs</a:t>
            </a:r>
          </a:p>
          <a:p>
            <a:pPr algn="just"/>
            <a:r>
              <a:rPr lang="en-US" b="1">
                <a:solidFill>
                  <a:srgbClr val="4A41C5"/>
                </a:solidFill>
                <a:latin typeface="Dancing"/>
              </a:rPr>
              <a:t>	</a:t>
            </a:r>
            <a:r>
              <a:rPr lang="vi-VN" b="1">
                <a:solidFill>
                  <a:srgbClr val="4A41C5"/>
                </a:solidFill>
                <a:latin typeface="Dancing"/>
              </a:rPr>
              <a:t>v-model: </a:t>
            </a:r>
            <a:r>
              <a:rPr lang="vi-VN">
                <a:solidFill>
                  <a:srgbClr val="4A41C5"/>
                </a:solidFill>
                <a:latin typeface="Dancing"/>
              </a:rPr>
              <a:t>Là cấu trúc dùng để để tạo ràng buộc dữ liệu 2 chiều lên các phần tử form input và textarea. Vuejs sẽ tự động chọn cách phù hợp để cập nhật phần tử này dựa trên kiểu của input</a:t>
            </a:r>
          </a:p>
          <a:p>
            <a:pPr algn="just"/>
            <a:r>
              <a:rPr lang="en-US" b="1">
                <a:solidFill>
                  <a:srgbClr val="4A41C5"/>
                </a:solidFill>
                <a:latin typeface="Dancing"/>
              </a:rPr>
              <a:t>	</a:t>
            </a:r>
            <a:r>
              <a:rPr lang="vi-VN" b="1">
                <a:solidFill>
                  <a:srgbClr val="4A41C5"/>
                </a:solidFill>
                <a:latin typeface="Dancing"/>
              </a:rPr>
              <a:t>v-lazy: </a:t>
            </a:r>
            <a:r>
              <a:rPr lang="vi-VN">
                <a:solidFill>
                  <a:srgbClr val="4A41C5"/>
                </a:solidFill>
                <a:latin typeface="Dancing"/>
              </a:rPr>
              <a:t>Là cấu trúc gọi package Vue-lazyload trên templete nhằm loading hình ảnh lên ứng dụng</a:t>
            </a:r>
          </a:p>
          <a:p>
            <a:pPr algn="just"/>
            <a:r>
              <a:rPr lang="en-US" b="1">
                <a:solidFill>
                  <a:srgbClr val="4A41C5"/>
                </a:solidFill>
                <a:latin typeface="Dancing"/>
              </a:rPr>
              <a:t>	</a:t>
            </a:r>
            <a:r>
              <a:rPr lang="vi-VN" b="1">
                <a:solidFill>
                  <a:srgbClr val="4A41C5"/>
                </a:solidFill>
                <a:latin typeface="Dancing"/>
              </a:rPr>
              <a:t>@click: </a:t>
            </a:r>
            <a:r>
              <a:rPr lang="vi-VN">
                <a:solidFill>
                  <a:srgbClr val="4A41C5"/>
                </a:solidFill>
                <a:latin typeface="Dancing"/>
              </a:rPr>
              <a:t>Là cấu trúc rút gọn của v-on:click để lắng nghe các sự kiện và thực thi JS khi những sự kiện đó được kích hoạt trong Vuejs</a:t>
            </a:r>
          </a:p>
          <a:p>
            <a:pPr algn="just"/>
            <a:r>
              <a:rPr lang="vi-VN">
                <a:solidFill>
                  <a:srgbClr val="4A41C5"/>
                </a:solidFill>
                <a:latin typeface="Dancing"/>
              </a:rPr>
              <a:t>	</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19</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d</a:t>
            </a:r>
            <a:r>
              <a:rPr lang="en-US" sz="4000">
                <a:latin typeface="Dancing"/>
              </a:rPr>
              <a:t>.	</a:t>
            </a:r>
            <a:r>
              <a:rPr lang="vi-VN" sz="4000">
                <a:latin typeface="Dancing"/>
              </a:rPr>
              <a:t>Một số khái niệm trong Vuejs</a:t>
            </a:r>
            <a:endParaRPr lang="en-US" sz="4000" dirty="0">
              <a:latin typeface="Dancing"/>
            </a:endParaRPr>
          </a:p>
        </p:txBody>
      </p:sp>
    </p:spTree>
    <p:extLst>
      <p:ext uri="{BB962C8B-B14F-4D97-AF65-F5344CB8AC3E}">
        <p14:creationId xmlns:p14="http://schemas.microsoft.com/office/powerpoint/2010/main" val="31778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a:t>
            </a:fld>
            <a:endParaRPr lang="en-US" noProof="0" dirty="0"/>
          </a:p>
        </p:txBody>
      </p:sp>
      <p:sp>
        <p:nvSpPr>
          <p:cNvPr id="9" name="Title 17">
            <a:extLst>
              <a:ext uri="{FF2B5EF4-FFF2-40B4-BE49-F238E27FC236}">
                <a16:creationId xmlns:a16="http://schemas.microsoft.com/office/drawing/2014/main" id="{AD80C3EA-C993-4810-8093-90DE7823C417}"/>
              </a:ext>
            </a:extLst>
          </p:cNvPr>
          <p:cNvSpPr>
            <a:spLocks noGrp="1"/>
          </p:cNvSpPr>
          <p:nvPr>
            <p:ph type="title"/>
          </p:nvPr>
        </p:nvSpPr>
        <p:spPr>
          <a:xfrm>
            <a:off x="992990" y="-279629"/>
            <a:ext cx="9523655" cy="1501327"/>
          </a:xfrm>
        </p:spPr>
        <p:txBody>
          <a:bodyPr vert="horz" lIns="91440" tIns="45720" rIns="91440" bIns="45720" rtlCol="0" anchor="b">
            <a:normAutofit/>
          </a:bodyPr>
          <a:lstStyle/>
          <a:p>
            <a:pPr algn="ctr"/>
            <a:r>
              <a:rPr lang="en-US" sz="6000" spc="-40" dirty="0">
                <a:solidFill>
                  <a:srgbClr val="FFFFFF"/>
                </a:solidFill>
                <a:latin typeface="Pattaya" panose="00000500000000000000" pitchFamily="2" charset="-34"/>
                <a:cs typeface="Pattaya" panose="00000500000000000000" pitchFamily="2" charset="-34"/>
              </a:rPr>
              <a:t>LỜI MỞ ĐẦU</a:t>
            </a:r>
          </a:p>
        </p:txBody>
      </p:sp>
      <p:sp>
        <p:nvSpPr>
          <p:cNvPr id="13" name="TextBox 12">
            <a:extLst>
              <a:ext uri="{FF2B5EF4-FFF2-40B4-BE49-F238E27FC236}">
                <a16:creationId xmlns:a16="http://schemas.microsoft.com/office/drawing/2014/main" id="{2B3AC969-C562-461E-9AF0-1614C12AFBC3}"/>
              </a:ext>
            </a:extLst>
          </p:cNvPr>
          <p:cNvSpPr txBox="1"/>
          <p:nvPr/>
        </p:nvSpPr>
        <p:spPr>
          <a:xfrm>
            <a:off x="397565" y="1221698"/>
            <a:ext cx="11599363" cy="6186309"/>
          </a:xfrm>
          <a:prstGeom prst="rect">
            <a:avLst/>
          </a:prstGeom>
          <a:noFill/>
        </p:spPr>
        <p:txBody>
          <a:bodyPr wrap="square">
            <a:spAutoFit/>
          </a:bodyPr>
          <a:lstStyle/>
          <a:p>
            <a:pPr>
              <a:lnSpc>
                <a:spcPct val="100000"/>
              </a:lnSpc>
            </a:pPr>
            <a:r>
              <a:rPr lang="en-US" sz="2200" b="1">
                <a:solidFill>
                  <a:schemeClr val="accent1"/>
                </a:solidFill>
                <a:latin typeface="Dancing"/>
              </a:rPr>
              <a:t>	N</a:t>
            </a:r>
            <a:r>
              <a:rPr lang="vi-VN" sz="2200" b="1">
                <a:solidFill>
                  <a:schemeClr val="accent1"/>
                </a:solidFill>
                <a:latin typeface="Dancing"/>
              </a:rPr>
              <a:t>gày nay, với sự phát triển mạnh mẽ của công nghệ thông tin và những ứng dụng của nó trong đời sống. Máy tính điện tử không còn là một thứ phương tiện lạ lẫm đối với con người mà nó có dần trở thành một công cụ làm việc và giải trí thông dụng và hữu ích của chúng ta. không chỉ ở công sở mà còn ngay trong gia đình</a:t>
            </a:r>
          </a:p>
          <a:p>
            <a:pPr>
              <a:lnSpc>
                <a:spcPct val="100000"/>
              </a:lnSpc>
            </a:pPr>
            <a:r>
              <a:rPr lang="en-US" sz="2200" b="1">
                <a:solidFill>
                  <a:schemeClr val="accent1"/>
                </a:solidFill>
                <a:latin typeface="Dancing"/>
              </a:rPr>
              <a:t>	</a:t>
            </a:r>
            <a:r>
              <a:rPr lang="vi-VN" sz="2200" b="1">
                <a:solidFill>
                  <a:schemeClr val="accent1"/>
                </a:solidFill>
                <a:latin typeface="Dancing"/>
              </a:rPr>
              <a:t>Trong nền kinh tế thì trường ngày càng phát triển như hiện nay, với xu thế toàn cầu hóa nền kinh tế thì trường ngày càng phát triển như hiện nay, với xu thế toàn cầu hóa nền kinh tế trên thế giới. Nhu cầu của con người ngày càng được đáp ứng, đặc biệt là nhu cầu thông tin càng ngày càng được chú trọng. Bên cạnh đó sự cạnh tranh giữa các doanh nghiệp ngày càng trở nên khốc liệt, đòi hỏi sự đổi mới liên tục để phát triển và đáp ứng kịp thời giúp doanh nghiệp vững bước.</a:t>
            </a:r>
          </a:p>
          <a:p>
            <a:pPr>
              <a:lnSpc>
                <a:spcPct val="100000"/>
              </a:lnSpc>
            </a:pPr>
            <a:r>
              <a:rPr lang="en-US" sz="2200" b="1">
                <a:solidFill>
                  <a:schemeClr val="accent1"/>
                </a:solidFill>
                <a:latin typeface="Dancing"/>
              </a:rPr>
              <a:t>	</a:t>
            </a:r>
            <a:r>
              <a:rPr lang="vi-VN" sz="2200" b="1">
                <a:solidFill>
                  <a:schemeClr val="accent1"/>
                </a:solidFill>
                <a:latin typeface="Dancing"/>
              </a:rPr>
              <a:t>Một trong những giải pháp không thể thiếu mà chúng ta dễ dàng nhận thấy đó là sự phát triển của sự chuyển đổi số, các website, các ứng dụng để giới thiệu, quảng cáo cũng như tiếp cận người dùng ngày càng phát triển một cách nhanh chóng và lớn mạnh. Chỉ với một vài thao tác đơn giản bạn đã có thể xem các thông tin mà mình mong muốn. Chỉ cần vào một số website, một ứng dụng của doanh nghiệp, xem một vài hướng dẫn bạn đã có trong tay sự kết nối tới mọi nơi. Để góp phần đẩy mạnh sự phát triển ấy không thể không kể đến các phần mềm mã nguồn mở. Hiểu được ý nghĩa và tầm quan trọng ấy, bằng việc học tập và tìm hiểu em đã chọn lấy đề tài "Xây dựng ứng dụng thư viện âm nhạc" để làm đồ án báo cáo cho  bộ môn Phát triển phần mềm mã nguồn mở.</a:t>
            </a:r>
            <a:endParaRPr lang="vi-VN" sz="2200" b="1" dirty="0" err="1">
              <a:solidFill>
                <a:schemeClr val="accent1"/>
              </a:solidFill>
              <a:latin typeface="Dancing"/>
            </a:endParaRPr>
          </a:p>
        </p:txBody>
      </p:sp>
    </p:spTree>
    <p:extLst>
      <p:ext uri="{BB962C8B-B14F-4D97-AF65-F5344CB8AC3E}">
        <p14:creationId xmlns:p14="http://schemas.microsoft.com/office/powerpoint/2010/main" val="1830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41E44FEE-EFA2-4DD9-9CA9-5E87F2328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499F701-17A6-4E14-9A87-8615E34CD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278434" y="1150495"/>
            <a:ext cx="5719122" cy="4557010"/>
          </a:xfrm>
        </p:spPr>
        <p:txBody>
          <a:bodyPr vert="horz" lIns="91440" tIns="45720" rIns="91440" bIns="45720" rtlCol="0" anchor="t">
            <a:normAutofit/>
          </a:bodyPr>
          <a:lstStyle/>
          <a:p>
            <a:pPr algn="ctr"/>
            <a:r>
              <a:rPr lang="vi-VN" sz="7200" spc="-40">
                <a:solidFill>
                  <a:srgbClr val="FFFFFF"/>
                </a:solidFill>
                <a:latin typeface="Pattaya" panose="00000500000000000000" pitchFamily="2" charset="-34"/>
                <a:cs typeface="Pattaya" panose="00000500000000000000" pitchFamily="2" charset="-34"/>
              </a:rPr>
              <a:t>PHÂN TÍCH THIẾT KẾ </a:t>
            </a:r>
            <a:br>
              <a:rPr lang="en-US" sz="7200" spc="-40">
                <a:solidFill>
                  <a:srgbClr val="FFFFFF"/>
                </a:solidFill>
                <a:latin typeface="Pattaya" panose="00000500000000000000" pitchFamily="2" charset="-34"/>
                <a:cs typeface="Pattaya" panose="00000500000000000000" pitchFamily="2" charset="-34"/>
              </a:rPr>
            </a:br>
            <a:r>
              <a:rPr lang="vi-VN" sz="7200" spc="-40">
                <a:solidFill>
                  <a:srgbClr val="FFFFFF"/>
                </a:solidFill>
                <a:latin typeface="Pattaya" panose="00000500000000000000" pitchFamily="2" charset="-34"/>
                <a:cs typeface="Pattaya" panose="00000500000000000000" pitchFamily="2" charset="-34"/>
              </a:rPr>
              <a:t>HỆ THỐNG WEBSITE</a:t>
            </a:r>
            <a:endParaRPr lang="vi-VN" sz="7200" spc="-40" dirty="0">
              <a:solidFill>
                <a:srgbClr val="FFFFFF"/>
              </a:solidFill>
              <a:latin typeface="Pattaya" panose="00000500000000000000" pitchFamily="2" charset="-34"/>
              <a:cs typeface="Pattaya" panose="00000500000000000000" pitchFamily="2" charset="-34"/>
            </a:endParaRPr>
          </a:p>
        </p:txBody>
      </p:sp>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pPr>
            <a:r>
              <a:rPr lang="en-US">
                <a:solidFill>
                  <a:srgbClr val="FFFFFF"/>
                </a:solidFill>
              </a:rPr>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722F022-211C-4882-844C-086FEA6806AA}" type="slidenum">
              <a:rPr lang="en-US" noProof="0">
                <a:solidFill>
                  <a:srgbClr val="FFFFFF"/>
                </a:solidFill>
              </a:rPr>
              <a:pPr lvl="0">
                <a:spcAft>
                  <a:spcPts val="600"/>
                </a:spcAft>
              </a:pPr>
              <a:t>20</a:t>
            </a:fld>
            <a:endParaRPr lang="en-US" noProof="0">
              <a:solidFill>
                <a:srgbClr val="FFFFFF"/>
              </a:solidFill>
            </a:endParaRPr>
          </a:p>
        </p:txBody>
      </p:sp>
      <p:pic>
        <p:nvPicPr>
          <p:cNvPr id="11" name="Picture 10">
            <a:extLst>
              <a:ext uri="{FF2B5EF4-FFF2-40B4-BE49-F238E27FC236}">
                <a16:creationId xmlns:a16="http://schemas.microsoft.com/office/drawing/2014/main" id="{8C03D7E8-1884-45E9-858E-AD8F56726A90}"/>
              </a:ext>
            </a:extLst>
          </p:cNvPr>
          <p:cNvPicPr>
            <a:picLocks noChangeAspect="1"/>
          </p:cNvPicPr>
          <p:nvPr/>
        </p:nvPicPr>
        <p:blipFill>
          <a:blip r:embed="rId3"/>
          <a:stretch>
            <a:fillRect/>
          </a:stretch>
        </p:blipFill>
        <p:spPr>
          <a:xfrm>
            <a:off x="6094476" y="0"/>
            <a:ext cx="6094476" cy="6858000"/>
          </a:xfrm>
          <a:prstGeom prst="rect">
            <a:avLst/>
          </a:prstGeom>
        </p:spPr>
      </p:pic>
    </p:spTree>
    <p:extLst>
      <p:ext uri="{BB962C8B-B14F-4D97-AF65-F5344CB8AC3E}">
        <p14:creationId xmlns:p14="http://schemas.microsoft.com/office/powerpoint/2010/main" val="19756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127205" y="137795"/>
            <a:ext cx="10487786" cy="759759"/>
          </a:xfrm>
        </p:spPr>
        <p:txBody>
          <a:bodyPr>
            <a:noAutofit/>
          </a:bodyPr>
          <a:lstStyle/>
          <a:p>
            <a:r>
              <a:rPr lang="en-US" sz="4400">
                <a:latin typeface="Dancing"/>
              </a:rPr>
              <a:t>1</a:t>
            </a:r>
            <a:r>
              <a:rPr lang="vi-VN" sz="4400">
                <a:latin typeface="Dancing"/>
              </a:rPr>
              <a:t>.	Mô tả bài toán</a:t>
            </a:r>
            <a:endParaRPr lang="en-US" sz="4400"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85336" y="764499"/>
            <a:ext cx="12021328" cy="1454046"/>
          </a:xfrm>
        </p:spPr>
        <p:txBody>
          <a:bodyPr>
            <a:noAutofit/>
          </a:bodyPr>
          <a:lstStyle/>
          <a:p>
            <a:pPr algn="just"/>
            <a:r>
              <a:rPr lang="en-US" sz="2200" b="1">
                <a:solidFill>
                  <a:schemeClr val="accent1"/>
                </a:solidFill>
                <a:latin typeface="Dancing"/>
              </a:rPr>
              <a:t>	</a:t>
            </a:r>
            <a:r>
              <a:rPr lang="vi-VN" sz="2200" b="1">
                <a:solidFill>
                  <a:schemeClr val="accent1"/>
                </a:solidFill>
                <a:latin typeface="Dancing"/>
              </a:rPr>
              <a:t>Trước đây, mọi người khi có nhu cầu nghe nhạc giải trí thì hay có thói quen tải về hoặc truy cập mạng Internet đến các trang giải trí như Youtube, Zingmp3, Nhaccuatui… để nghe trực tiếp các bài nhạc theo sở thích của cá nhân. Khi một thời gian sau, có thể quên đi bài nhạc mà mình từng nghe hoặc khó tìm kiếm gây mất thời gian cho mọi người</a:t>
            </a:r>
            <a:endParaRPr lang="en-US" sz="2200" b="1" dirty="0"/>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21</a:t>
            </a:fld>
            <a:endParaRPr lang="en-US" noProof="0" dirty="0"/>
          </a:p>
        </p:txBody>
      </p:sp>
      <p:sp>
        <p:nvSpPr>
          <p:cNvPr id="6" name="Content Placeholder 9">
            <a:extLst>
              <a:ext uri="{FF2B5EF4-FFF2-40B4-BE49-F238E27FC236}">
                <a16:creationId xmlns:a16="http://schemas.microsoft.com/office/drawing/2014/main" id="{75B282A6-674D-4F74-91EA-2A1B3C88D38E}"/>
              </a:ext>
            </a:extLst>
          </p:cNvPr>
          <p:cNvSpPr txBox="1">
            <a:spLocks/>
          </p:cNvSpPr>
          <p:nvPr/>
        </p:nvSpPr>
        <p:spPr>
          <a:xfrm>
            <a:off x="85336" y="764499"/>
            <a:ext cx="12021328" cy="5366478"/>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b="1">
                <a:solidFill>
                  <a:schemeClr val="accent1"/>
                </a:solidFill>
                <a:latin typeface="Dancing"/>
              </a:rPr>
              <a:t>	</a:t>
            </a:r>
            <a:r>
              <a:rPr lang="vi-VN" sz="2200" b="1">
                <a:solidFill>
                  <a:schemeClr val="accent1"/>
                </a:solidFill>
                <a:latin typeface="Dancing"/>
              </a:rPr>
              <a:t>Với việc sử dụng hệ thống Thư viện âm nhạc, người dùng có thể:</a:t>
            </a:r>
          </a:p>
          <a:p>
            <a:pPr algn="just"/>
            <a:r>
              <a:rPr lang="en-US" sz="2200" b="1">
                <a:solidFill>
                  <a:schemeClr val="accent1"/>
                </a:solidFill>
                <a:latin typeface="Dancing"/>
              </a:rPr>
              <a:t>	</a:t>
            </a:r>
            <a:r>
              <a:rPr lang="en-US" sz="2200" b="1">
                <a:solidFill>
                  <a:schemeClr val="accent1"/>
                </a:solidFill>
                <a:latin typeface="Dancing"/>
                <a:sym typeface="Wingdings" panose="05000000000000000000" pitchFamily="2" charset="2"/>
              </a:rPr>
              <a:t></a:t>
            </a:r>
            <a:r>
              <a:rPr lang="vi-VN" sz="2200" b="1">
                <a:solidFill>
                  <a:schemeClr val="accent1"/>
                </a:solidFill>
                <a:latin typeface="Dancing"/>
              </a:rPr>
              <a:t>Đăng kí tài khoản đăng nhập của cá nhân: Người dùng có thể tự quản lí tài khoản cá nhân trên hệ thống để đăng nhập vào hệ thống và thực hiện lưu trữ các bài nhạc theo sở thích</a:t>
            </a:r>
          </a:p>
          <a:p>
            <a:pPr algn="just"/>
            <a:r>
              <a:rPr lang="en-US" sz="2200" b="1">
                <a:solidFill>
                  <a:schemeClr val="accent1"/>
                </a:solidFill>
                <a:latin typeface="Dancing"/>
              </a:rPr>
              <a:t>	</a:t>
            </a:r>
            <a:r>
              <a:rPr lang="en-US" sz="2200" b="1">
                <a:solidFill>
                  <a:schemeClr val="accent1"/>
                </a:solidFill>
                <a:latin typeface="Dancing"/>
                <a:sym typeface="Wingdings" panose="05000000000000000000" pitchFamily="2" charset="2"/>
              </a:rPr>
              <a:t></a:t>
            </a:r>
            <a:r>
              <a:rPr lang="vi-VN" sz="2200" b="1">
                <a:solidFill>
                  <a:schemeClr val="accent1"/>
                </a:solidFill>
                <a:latin typeface="Dancing"/>
              </a:rPr>
              <a:t>Tìm kiếm bài hát theo tên và hiển thị kết quả: Cho phép người dùng có thể tự do tìm kiếm bài hát theo tên, bài hát sẽ được link đến trang nhaccuatui để tìm kiếm bài hát, nếu kết quả tồn tại, hệ thống sẽ tự động trả về các kết quả tìm kiếm và hiển thị trên màn hình</a:t>
            </a:r>
          </a:p>
          <a:p>
            <a:pPr algn="just"/>
            <a:r>
              <a:rPr lang="en-US" sz="2200" b="1">
                <a:solidFill>
                  <a:schemeClr val="accent1"/>
                </a:solidFill>
                <a:latin typeface="Dancing"/>
              </a:rPr>
              <a:t>	</a:t>
            </a:r>
            <a:r>
              <a:rPr lang="en-US" sz="2200" b="1">
                <a:solidFill>
                  <a:schemeClr val="accent1"/>
                </a:solidFill>
                <a:latin typeface="Dancing"/>
                <a:sym typeface="Wingdings" panose="05000000000000000000" pitchFamily="2" charset="2"/>
              </a:rPr>
              <a:t></a:t>
            </a:r>
            <a:r>
              <a:rPr lang="vi-VN" sz="2200" b="1">
                <a:solidFill>
                  <a:schemeClr val="accent1"/>
                </a:solidFill>
                <a:latin typeface="Dancing"/>
              </a:rPr>
              <a:t>Tìm kiếm ca sĩ và hiển thị kết quả: Cho phép người dùng có thể tự do tìm kiếm ca sĩ, nội dung sẽ được link đến trang nhaccuatui để tìm kiếm, nếu kết quả tồn tại, hệ thống sẽ tự động trả về các kết quả tìm kiếm và hiển thị trên màn hình</a:t>
            </a:r>
          </a:p>
          <a:p>
            <a:pPr algn="just"/>
            <a:r>
              <a:rPr lang="en-US" sz="2200" b="1">
                <a:solidFill>
                  <a:schemeClr val="accent1"/>
                </a:solidFill>
                <a:latin typeface="Dancing"/>
              </a:rPr>
              <a:t>	</a:t>
            </a:r>
            <a:r>
              <a:rPr lang="en-US" sz="2200" b="1">
                <a:solidFill>
                  <a:schemeClr val="accent1"/>
                </a:solidFill>
                <a:latin typeface="Dancing"/>
                <a:sym typeface="Wingdings" panose="05000000000000000000" pitchFamily="2" charset="2"/>
              </a:rPr>
              <a:t></a:t>
            </a:r>
            <a:r>
              <a:rPr lang="vi-VN" sz="2200" b="1">
                <a:solidFill>
                  <a:schemeClr val="accent1"/>
                </a:solidFill>
                <a:latin typeface="Dancing"/>
              </a:rPr>
              <a:t>Nghe thử và tải nhạc về máy: Sau khi tìm kiếm bài hát, nội dung sẽ được hiển thị lên màn hình, người có thể chọn nghe thử để phát bài hát hoặc tải nhạc về máy dưới dạng file .pm3</a:t>
            </a:r>
          </a:p>
          <a:p>
            <a:pPr algn="just"/>
            <a:r>
              <a:rPr lang="en-US" sz="2200" b="1">
                <a:solidFill>
                  <a:schemeClr val="accent1"/>
                </a:solidFill>
                <a:latin typeface="Dancing"/>
              </a:rPr>
              <a:t>	</a:t>
            </a:r>
            <a:r>
              <a:rPr lang="en-US" sz="2200" b="1">
                <a:solidFill>
                  <a:schemeClr val="accent1"/>
                </a:solidFill>
                <a:latin typeface="Dancing"/>
                <a:sym typeface="Wingdings" panose="05000000000000000000" pitchFamily="2" charset="2"/>
              </a:rPr>
              <a:t></a:t>
            </a:r>
            <a:r>
              <a:rPr lang="vi-VN" sz="2200" b="1">
                <a:solidFill>
                  <a:schemeClr val="accent1"/>
                </a:solidFill>
                <a:latin typeface="Dancing"/>
              </a:rPr>
              <a:t>Nghe lại bài hát đã tải về máy: Các bài hát đã được tải về sẽ được lưu trữ trên hệ thống theo tài khoản đăng nhập của người dùng, người dùng có thể nghe lại bằng cách nhấn vào nghe thử bài hát.</a:t>
            </a:r>
          </a:p>
        </p:txBody>
      </p:sp>
    </p:spTree>
    <p:extLst>
      <p:ext uri="{BB962C8B-B14F-4D97-AF65-F5344CB8AC3E}">
        <p14:creationId xmlns:p14="http://schemas.microsoft.com/office/powerpoint/2010/main" val="398737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xEl>
                                              <p:pRg st="0" end="0"/>
                                            </p:txEl>
                                          </p:spTgt>
                                        </p:tgtEl>
                                      </p:cBhvr>
                                    </p:animEffect>
                                    <p:set>
                                      <p:cBhvr>
                                        <p:cTn id="12" dur="1" fill="hold">
                                          <p:stCondLst>
                                            <p:cond delay="499"/>
                                          </p:stCondLst>
                                        </p:cTn>
                                        <p:tgtEl>
                                          <p:spTgt spid="10">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fade">
                                      <p:cBhvr>
                                        <p:cTn id="30" dur="500"/>
                                        <p:tgtEl>
                                          <p:spTgt spid="6">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500"/>
                                        <p:tgtEl>
                                          <p:spTgt spid="6">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3</a:t>
            </a:r>
            <a:r>
              <a:rPr lang="vi-VN" sz="4400">
                <a:latin typeface="Dancing"/>
              </a:rPr>
              <a:t>.</a:t>
            </a:r>
            <a:r>
              <a:rPr lang="en-US" sz="4400">
                <a:latin typeface="Dancing"/>
              </a:rPr>
              <a:t>	</a:t>
            </a:r>
            <a:r>
              <a:rPr lang="vi-VN" sz="4400">
                <a:latin typeface="Dancing"/>
              </a:rPr>
              <a:t>Thiết kế cơ sở dữ liệu</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22</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a:t>
            </a:r>
            <a:r>
              <a:rPr lang="vi-VN" sz="4000">
                <a:latin typeface="Dancing"/>
              </a:rPr>
              <a:t>Cài đặt cơ sở dư liệu trên MySQL</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a:solidFill>
                  <a:schemeClr val="accent1"/>
                </a:solidFill>
                <a:latin typeface="Dancing"/>
              </a:rPr>
              <a:t>Truy cập Mysql trên cmd trong thư mục xampp\mysql\bin</a:t>
            </a:r>
          </a:p>
        </p:txBody>
      </p:sp>
      <p:pic>
        <p:nvPicPr>
          <p:cNvPr id="14" name="Picture 13">
            <a:extLst>
              <a:ext uri="{FF2B5EF4-FFF2-40B4-BE49-F238E27FC236}">
                <a16:creationId xmlns:a16="http://schemas.microsoft.com/office/drawing/2014/main" id="{7F90CE29-7422-4687-991C-D8D64E04D192}"/>
              </a:ext>
            </a:extLst>
          </p:cNvPr>
          <p:cNvPicPr/>
          <p:nvPr/>
        </p:nvPicPr>
        <p:blipFill>
          <a:blip r:embed="rId2">
            <a:extLst>
              <a:ext uri="{28A0092B-C50C-407E-A947-70E740481C1C}">
                <a14:useLocalDpi xmlns:a14="http://schemas.microsoft.com/office/drawing/2010/main" val="0"/>
              </a:ext>
            </a:extLst>
          </a:blip>
          <a:stretch>
            <a:fillRect/>
          </a:stretch>
        </p:blipFill>
        <p:spPr>
          <a:xfrm>
            <a:off x="1671587" y="1801110"/>
            <a:ext cx="10325341" cy="4555239"/>
          </a:xfrm>
          <a:prstGeom prst="rect">
            <a:avLst/>
          </a:prstGeom>
        </p:spPr>
      </p:pic>
    </p:spTree>
    <p:extLst>
      <p:ext uri="{BB962C8B-B14F-4D97-AF65-F5344CB8AC3E}">
        <p14:creationId xmlns:p14="http://schemas.microsoft.com/office/powerpoint/2010/main" val="42442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3</a:t>
            </a:r>
            <a:r>
              <a:rPr lang="vi-VN" sz="4400">
                <a:latin typeface="Dancing"/>
              </a:rPr>
              <a:t>.</a:t>
            </a:r>
            <a:r>
              <a:rPr lang="en-US" sz="4400">
                <a:latin typeface="Dancing"/>
              </a:rPr>
              <a:t>	</a:t>
            </a:r>
            <a:r>
              <a:rPr lang="vi-VN" sz="4400">
                <a:latin typeface="Dancing"/>
              </a:rPr>
              <a:t>Thiết kế cơ sở dữ liệu</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23</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a:t>
            </a:r>
            <a:r>
              <a:rPr lang="vi-VN" sz="4000">
                <a:latin typeface="Dancing"/>
              </a:rPr>
              <a:t>Cài đặt cơ sở dư liệu trên MySQL</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a:solidFill>
                  <a:schemeClr val="accent1"/>
                </a:solidFill>
                <a:latin typeface="Dancing"/>
              </a:rPr>
              <a:t>Tạo database</a:t>
            </a:r>
          </a:p>
          <a:p>
            <a:pPr algn="just"/>
            <a:r>
              <a:rPr lang="vi-VN" b="1">
                <a:solidFill>
                  <a:schemeClr val="accent1"/>
                </a:solidFill>
                <a:latin typeface="Dancing"/>
              </a:rPr>
              <a:t> </a:t>
            </a:r>
          </a:p>
        </p:txBody>
      </p:sp>
      <p:pic>
        <p:nvPicPr>
          <p:cNvPr id="7" name="Picture 6">
            <a:extLst>
              <a:ext uri="{FF2B5EF4-FFF2-40B4-BE49-F238E27FC236}">
                <a16:creationId xmlns:a16="http://schemas.microsoft.com/office/drawing/2014/main" id="{B924C7B1-5DFA-4064-9051-1519B85AFCCE}"/>
              </a:ext>
            </a:extLst>
          </p:cNvPr>
          <p:cNvPicPr/>
          <p:nvPr/>
        </p:nvPicPr>
        <p:blipFill>
          <a:blip r:embed="rId2">
            <a:extLst>
              <a:ext uri="{28A0092B-C50C-407E-A947-70E740481C1C}">
                <a14:useLocalDpi xmlns:a14="http://schemas.microsoft.com/office/drawing/2010/main" val="0"/>
              </a:ext>
            </a:extLst>
          </a:blip>
          <a:stretch>
            <a:fillRect/>
          </a:stretch>
        </p:blipFill>
        <p:spPr>
          <a:xfrm>
            <a:off x="1671587" y="1843790"/>
            <a:ext cx="10159100" cy="2158584"/>
          </a:xfrm>
          <a:prstGeom prst="rect">
            <a:avLst/>
          </a:prstGeom>
        </p:spPr>
      </p:pic>
    </p:spTree>
    <p:extLst>
      <p:ext uri="{BB962C8B-B14F-4D97-AF65-F5344CB8AC3E}">
        <p14:creationId xmlns:p14="http://schemas.microsoft.com/office/powerpoint/2010/main" val="68593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3</a:t>
            </a:r>
            <a:r>
              <a:rPr lang="vi-VN" sz="4400">
                <a:latin typeface="Dancing"/>
              </a:rPr>
              <a:t>.</a:t>
            </a:r>
            <a:r>
              <a:rPr lang="en-US" sz="4400">
                <a:latin typeface="Dancing"/>
              </a:rPr>
              <a:t>	</a:t>
            </a:r>
            <a:r>
              <a:rPr lang="vi-VN" sz="4400">
                <a:latin typeface="Dancing"/>
              </a:rPr>
              <a:t>Thiết kế cơ sở dữ liệu</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24</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a:t>
            </a:r>
            <a:r>
              <a:rPr lang="vi-VN" sz="4000">
                <a:latin typeface="Dancing"/>
              </a:rPr>
              <a:t>Cài đặt cơ sở dư liệu trên MySQL</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a:solidFill>
                  <a:schemeClr val="accent1"/>
                </a:solidFill>
                <a:latin typeface="Dancing"/>
              </a:rPr>
              <a:t>Tạo table user_account </a:t>
            </a:r>
          </a:p>
        </p:txBody>
      </p:sp>
      <p:pic>
        <p:nvPicPr>
          <p:cNvPr id="8" name="Picture 7">
            <a:extLst>
              <a:ext uri="{FF2B5EF4-FFF2-40B4-BE49-F238E27FC236}">
                <a16:creationId xmlns:a16="http://schemas.microsoft.com/office/drawing/2014/main" id="{AA088BAE-3D0A-407C-B368-C1071AEFACDC}"/>
              </a:ext>
            </a:extLst>
          </p:cNvPr>
          <p:cNvPicPr/>
          <p:nvPr/>
        </p:nvPicPr>
        <p:blipFill>
          <a:blip r:embed="rId2">
            <a:extLst>
              <a:ext uri="{28A0092B-C50C-407E-A947-70E740481C1C}">
                <a14:useLocalDpi xmlns:a14="http://schemas.microsoft.com/office/drawing/2010/main" val="0"/>
              </a:ext>
            </a:extLst>
          </a:blip>
          <a:stretch>
            <a:fillRect/>
          </a:stretch>
        </p:blipFill>
        <p:spPr>
          <a:xfrm>
            <a:off x="1671587" y="1982258"/>
            <a:ext cx="10159100" cy="4374091"/>
          </a:xfrm>
          <a:prstGeom prst="rect">
            <a:avLst/>
          </a:prstGeom>
        </p:spPr>
      </p:pic>
    </p:spTree>
    <p:extLst>
      <p:ext uri="{BB962C8B-B14F-4D97-AF65-F5344CB8AC3E}">
        <p14:creationId xmlns:p14="http://schemas.microsoft.com/office/powerpoint/2010/main" val="189399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3</a:t>
            </a:r>
            <a:r>
              <a:rPr lang="vi-VN" sz="4400">
                <a:latin typeface="Dancing"/>
              </a:rPr>
              <a:t>.</a:t>
            </a:r>
            <a:r>
              <a:rPr lang="en-US" sz="4400">
                <a:latin typeface="Dancing"/>
              </a:rPr>
              <a:t>	</a:t>
            </a:r>
            <a:r>
              <a:rPr lang="vi-VN" sz="4400">
                <a:latin typeface="Dancing"/>
              </a:rPr>
              <a:t>Thiết kế cơ sở dữ liệu</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25</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a:t>
            </a:r>
            <a:r>
              <a:rPr lang="vi-VN" sz="4000">
                <a:latin typeface="Dancing"/>
              </a:rPr>
              <a:t>Cài đặt cơ sở dư liệu trên MySQL</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a:solidFill>
                  <a:schemeClr val="accent1"/>
                </a:solidFill>
                <a:latin typeface="Dancing"/>
              </a:rPr>
              <a:t>Tạo table user_music</a:t>
            </a:r>
          </a:p>
        </p:txBody>
      </p:sp>
      <p:pic>
        <p:nvPicPr>
          <p:cNvPr id="7" name="Picture 6">
            <a:extLst>
              <a:ext uri="{FF2B5EF4-FFF2-40B4-BE49-F238E27FC236}">
                <a16:creationId xmlns:a16="http://schemas.microsoft.com/office/drawing/2014/main" id="{6F5A7A53-470C-4C47-9803-45F9D8855EEB}"/>
              </a:ext>
            </a:extLst>
          </p:cNvPr>
          <p:cNvPicPr/>
          <p:nvPr/>
        </p:nvPicPr>
        <p:blipFill>
          <a:blip r:embed="rId2">
            <a:extLst>
              <a:ext uri="{28A0092B-C50C-407E-A947-70E740481C1C}">
                <a14:useLocalDpi xmlns:a14="http://schemas.microsoft.com/office/drawing/2010/main" val="0"/>
              </a:ext>
            </a:extLst>
          </a:blip>
          <a:stretch>
            <a:fillRect/>
          </a:stretch>
        </p:blipFill>
        <p:spPr>
          <a:xfrm>
            <a:off x="1671587" y="1933644"/>
            <a:ext cx="10159100" cy="4422706"/>
          </a:xfrm>
          <a:prstGeom prst="rect">
            <a:avLst/>
          </a:prstGeom>
        </p:spPr>
      </p:pic>
    </p:spTree>
    <p:extLst>
      <p:ext uri="{BB962C8B-B14F-4D97-AF65-F5344CB8AC3E}">
        <p14:creationId xmlns:p14="http://schemas.microsoft.com/office/powerpoint/2010/main" val="256161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3</a:t>
            </a:r>
            <a:r>
              <a:rPr lang="vi-VN" sz="4400">
                <a:latin typeface="Dancing"/>
              </a:rPr>
              <a:t>.</a:t>
            </a:r>
            <a:r>
              <a:rPr lang="en-US" sz="4400">
                <a:latin typeface="Dancing"/>
              </a:rPr>
              <a:t>	</a:t>
            </a:r>
            <a:r>
              <a:rPr lang="vi-VN" sz="4400">
                <a:latin typeface="Dancing"/>
              </a:rPr>
              <a:t>Thiết kế cơ sở dữ liệu</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26</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a:t>
            </a:r>
            <a:r>
              <a:rPr lang="vi-VN" sz="4000">
                <a:latin typeface="Dancing"/>
              </a:rPr>
              <a:t>Cài đặt cơ sở dư liệu trên MySQL</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a:solidFill>
                  <a:schemeClr val="accent1"/>
                </a:solidFill>
                <a:latin typeface="Dancing"/>
              </a:rPr>
              <a:t>Chỉnh sửa khóa chính, khóa ngoại</a:t>
            </a:r>
          </a:p>
        </p:txBody>
      </p:sp>
      <p:pic>
        <p:nvPicPr>
          <p:cNvPr id="8" name="Picture 7">
            <a:extLst>
              <a:ext uri="{FF2B5EF4-FFF2-40B4-BE49-F238E27FC236}">
                <a16:creationId xmlns:a16="http://schemas.microsoft.com/office/drawing/2014/main" id="{AEE4F645-36EF-44C6-AC0E-8CD20FAA16A1}"/>
              </a:ext>
            </a:extLst>
          </p:cNvPr>
          <p:cNvPicPr/>
          <p:nvPr/>
        </p:nvPicPr>
        <p:blipFill>
          <a:blip r:embed="rId2"/>
          <a:stretch>
            <a:fillRect/>
          </a:stretch>
        </p:blipFill>
        <p:spPr>
          <a:xfrm>
            <a:off x="1671587" y="1997352"/>
            <a:ext cx="10325341" cy="4358998"/>
          </a:xfrm>
          <a:prstGeom prst="rect">
            <a:avLst/>
          </a:prstGeom>
        </p:spPr>
      </p:pic>
    </p:spTree>
    <p:extLst>
      <p:ext uri="{BB962C8B-B14F-4D97-AF65-F5344CB8AC3E}">
        <p14:creationId xmlns:p14="http://schemas.microsoft.com/office/powerpoint/2010/main" val="303717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41E44FEE-EFA2-4DD9-9CA9-5E87F2328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499F701-17A6-4E14-9A87-8615E34CD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179015" y="1179284"/>
            <a:ext cx="5737965" cy="3597467"/>
          </a:xfrm>
        </p:spPr>
        <p:txBody>
          <a:bodyPr vert="horz" lIns="91440" tIns="45720" rIns="91440" bIns="45720" rtlCol="0" anchor="t">
            <a:normAutofit fontScale="90000"/>
          </a:bodyPr>
          <a:lstStyle/>
          <a:p>
            <a:pPr algn="ctr"/>
            <a:r>
              <a:rPr lang="vi-VN" sz="7200" spc="-40">
                <a:solidFill>
                  <a:srgbClr val="FFFFFF"/>
                </a:solidFill>
                <a:latin typeface="Pattaya" panose="00000500000000000000" pitchFamily="2" charset="-34"/>
                <a:cs typeface="Pattaya" panose="00000500000000000000" pitchFamily="2" charset="-34"/>
              </a:rPr>
              <a:t>XÂY DỰNG WEBSITE </a:t>
            </a:r>
            <a:br>
              <a:rPr lang="en-US" sz="7200" spc="-40">
                <a:solidFill>
                  <a:srgbClr val="FFFFFF"/>
                </a:solidFill>
                <a:latin typeface="Pattaya" panose="00000500000000000000" pitchFamily="2" charset="-34"/>
                <a:cs typeface="Pattaya" panose="00000500000000000000" pitchFamily="2" charset="-34"/>
              </a:rPr>
            </a:br>
            <a:r>
              <a:rPr lang="vi-VN" sz="7200" spc="-40">
                <a:solidFill>
                  <a:srgbClr val="FFFFFF"/>
                </a:solidFill>
                <a:latin typeface="Pattaya" panose="00000500000000000000" pitchFamily="2" charset="-34"/>
                <a:cs typeface="Pattaya" panose="00000500000000000000" pitchFamily="2" charset="-34"/>
              </a:rPr>
              <a:t>THƯ VIỆN ÂM NHẠC</a:t>
            </a:r>
          </a:p>
        </p:txBody>
      </p:sp>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pPr>
            <a:r>
              <a:rPr lang="en-US">
                <a:solidFill>
                  <a:srgbClr val="FFFFFF"/>
                </a:solidFill>
              </a:rPr>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722F022-211C-4882-844C-086FEA6806AA}" type="slidenum">
              <a:rPr lang="en-US" noProof="0">
                <a:solidFill>
                  <a:srgbClr val="FFFFFF"/>
                </a:solidFill>
              </a:rPr>
              <a:pPr lvl="0">
                <a:spcAft>
                  <a:spcPts val="600"/>
                </a:spcAft>
              </a:pPr>
              <a:t>27</a:t>
            </a:fld>
            <a:endParaRPr lang="en-US" noProof="0">
              <a:solidFill>
                <a:srgbClr val="FFFFFF"/>
              </a:solidFill>
            </a:endParaRPr>
          </a:p>
        </p:txBody>
      </p:sp>
      <p:pic>
        <p:nvPicPr>
          <p:cNvPr id="9218" name="Picture 2" descr="Qui trình kiểm soát (Control Process) là gì? Xác định tiêu chuẩn kiểm soát">
            <a:extLst>
              <a:ext uri="{FF2B5EF4-FFF2-40B4-BE49-F238E27FC236}">
                <a16:creationId xmlns:a16="http://schemas.microsoft.com/office/drawing/2014/main" id="{919AF5CD-4422-4DD9-8B9B-DC4E9B59C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682" y="1588957"/>
            <a:ext cx="4665310" cy="359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045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1</a:t>
            </a:r>
            <a:r>
              <a:rPr lang="vi-VN" sz="4400">
                <a:latin typeface="Dancing"/>
              </a:rPr>
              <a:t>.	Giao diện </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28</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a</a:t>
            </a:r>
            <a:r>
              <a:rPr lang="en-US" sz="4000">
                <a:latin typeface="Dancing"/>
              </a:rPr>
              <a:t>.	Authentication</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Đăng ký</a:t>
            </a:r>
            <a:endParaRPr lang="vi-VN" b="1">
              <a:solidFill>
                <a:schemeClr val="accent1"/>
              </a:solidFill>
              <a:latin typeface="Dancing"/>
            </a:endParaRPr>
          </a:p>
        </p:txBody>
      </p:sp>
      <p:pic>
        <p:nvPicPr>
          <p:cNvPr id="7" name="Picture 6">
            <a:extLst>
              <a:ext uri="{FF2B5EF4-FFF2-40B4-BE49-F238E27FC236}">
                <a16:creationId xmlns:a16="http://schemas.microsoft.com/office/drawing/2014/main" id="{CF09CC05-F5AF-4DCD-B476-AECF5EB07B00}"/>
              </a:ext>
            </a:extLst>
          </p:cNvPr>
          <p:cNvPicPr/>
          <p:nvPr/>
        </p:nvPicPr>
        <p:blipFill>
          <a:blip r:embed="rId2">
            <a:extLst>
              <a:ext uri="{28A0092B-C50C-407E-A947-70E740481C1C}">
                <a14:useLocalDpi xmlns:a14="http://schemas.microsoft.com/office/drawing/2010/main" val="0"/>
              </a:ext>
            </a:extLst>
          </a:blip>
          <a:stretch>
            <a:fillRect/>
          </a:stretch>
        </p:blipFill>
        <p:spPr>
          <a:xfrm>
            <a:off x="3266934" y="1734963"/>
            <a:ext cx="6266810" cy="4985241"/>
          </a:xfrm>
          <a:prstGeom prst="rect">
            <a:avLst/>
          </a:prstGeom>
        </p:spPr>
      </p:pic>
      <p:pic>
        <p:nvPicPr>
          <p:cNvPr id="10" name="Picture 9">
            <a:extLst>
              <a:ext uri="{FF2B5EF4-FFF2-40B4-BE49-F238E27FC236}">
                <a16:creationId xmlns:a16="http://schemas.microsoft.com/office/drawing/2014/main" id="{89EDDA23-C7AC-445C-91AB-646B99420A14}"/>
              </a:ext>
            </a:extLst>
          </p:cNvPr>
          <p:cNvPicPr/>
          <p:nvPr/>
        </p:nvPicPr>
        <p:blipFill>
          <a:blip r:embed="rId3">
            <a:extLst>
              <a:ext uri="{28A0092B-C50C-407E-A947-70E740481C1C}">
                <a14:useLocalDpi xmlns:a14="http://schemas.microsoft.com/office/drawing/2010/main" val="0"/>
              </a:ext>
            </a:extLst>
          </a:blip>
          <a:stretch>
            <a:fillRect/>
          </a:stretch>
        </p:blipFill>
        <p:spPr>
          <a:xfrm>
            <a:off x="1671587" y="1843790"/>
            <a:ext cx="9975770" cy="4876414"/>
          </a:xfrm>
          <a:prstGeom prst="rect">
            <a:avLst/>
          </a:prstGeom>
        </p:spPr>
      </p:pic>
      <p:pic>
        <p:nvPicPr>
          <p:cNvPr id="12" name="Picture 11">
            <a:extLst>
              <a:ext uri="{FF2B5EF4-FFF2-40B4-BE49-F238E27FC236}">
                <a16:creationId xmlns:a16="http://schemas.microsoft.com/office/drawing/2014/main" id="{EAF87A80-83F1-4E30-A134-410909A78075}"/>
              </a:ext>
            </a:extLst>
          </p:cNvPr>
          <p:cNvPicPr/>
          <p:nvPr/>
        </p:nvPicPr>
        <p:blipFill>
          <a:blip r:embed="rId4">
            <a:extLst>
              <a:ext uri="{28A0092B-C50C-407E-A947-70E740481C1C}">
                <a14:useLocalDpi xmlns:a14="http://schemas.microsoft.com/office/drawing/2010/main" val="0"/>
              </a:ext>
            </a:extLst>
          </a:blip>
          <a:stretch>
            <a:fillRect/>
          </a:stretch>
        </p:blipFill>
        <p:spPr>
          <a:xfrm>
            <a:off x="1671587" y="1820544"/>
            <a:ext cx="9975770" cy="4876413"/>
          </a:xfrm>
          <a:prstGeom prst="rect">
            <a:avLst/>
          </a:prstGeom>
        </p:spPr>
      </p:pic>
    </p:spTree>
    <p:extLst>
      <p:ext uri="{BB962C8B-B14F-4D97-AF65-F5344CB8AC3E}">
        <p14:creationId xmlns:p14="http://schemas.microsoft.com/office/powerpoint/2010/main" val="288690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1</a:t>
            </a:r>
            <a:r>
              <a:rPr lang="vi-VN" sz="4400">
                <a:latin typeface="Dancing"/>
              </a:rPr>
              <a:t>.	Giao diện </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29</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a</a:t>
            </a:r>
            <a:r>
              <a:rPr lang="en-US" sz="4000">
                <a:latin typeface="Dancing"/>
              </a:rPr>
              <a:t>.	Authentication</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Đăng nhập</a:t>
            </a:r>
            <a:endParaRPr lang="vi-VN" b="1">
              <a:solidFill>
                <a:schemeClr val="accent1"/>
              </a:solidFill>
              <a:latin typeface="Dancing"/>
            </a:endParaRPr>
          </a:p>
        </p:txBody>
      </p:sp>
      <p:pic>
        <p:nvPicPr>
          <p:cNvPr id="14" name="Picture 13">
            <a:extLst>
              <a:ext uri="{FF2B5EF4-FFF2-40B4-BE49-F238E27FC236}">
                <a16:creationId xmlns:a16="http://schemas.microsoft.com/office/drawing/2014/main" id="{61133A7E-65A4-4072-A026-E8F02DD5B4FE}"/>
              </a:ext>
            </a:extLst>
          </p:cNvPr>
          <p:cNvPicPr/>
          <p:nvPr/>
        </p:nvPicPr>
        <p:blipFill>
          <a:blip r:embed="rId2">
            <a:extLst>
              <a:ext uri="{28A0092B-C50C-407E-A947-70E740481C1C}">
                <a14:useLocalDpi xmlns:a14="http://schemas.microsoft.com/office/drawing/2010/main" val="0"/>
              </a:ext>
            </a:extLst>
          </a:blip>
          <a:stretch>
            <a:fillRect/>
          </a:stretch>
        </p:blipFill>
        <p:spPr>
          <a:xfrm>
            <a:off x="3011216" y="1843790"/>
            <a:ext cx="7272036" cy="4752805"/>
          </a:xfrm>
          <a:prstGeom prst="rect">
            <a:avLst/>
          </a:prstGeom>
        </p:spPr>
      </p:pic>
      <p:pic>
        <p:nvPicPr>
          <p:cNvPr id="15" name="Picture 14">
            <a:extLst>
              <a:ext uri="{FF2B5EF4-FFF2-40B4-BE49-F238E27FC236}">
                <a16:creationId xmlns:a16="http://schemas.microsoft.com/office/drawing/2014/main" id="{F4A62C48-C269-47F4-8FC0-DE869F8EA910}"/>
              </a:ext>
            </a:extLst>
          </p:cNvPr>
          <p:cNvPicPr/>
          <p:nvPr/>
        </p:nvPicPr>
        <p:blipFill>
          <a:blip r:embed="rId3">
            <a:extLst>
              <a:ext uri="{28A0092B-C50C-407E-A947-70E740481C1C}">
                <a14:useLocalDpi xmlns:a14="http://schemas.microsoft.com/office/drawing/2010/main" val="0"/>
              </a:ext>
            </a:extLst>
          </a:blip>
          <a:stretch>
            <a:fillRect/>
          </a:stretch>
        </p:blipFill>
        <p:spPr>
          <a:xfrm>
            <a:off x="1752060" y="1843790"/>
            <a:ext cx="9865317" cy="4876415"/>
          </a:xfrm>
          <a:prstGeom prst="rect">
            <a:avLst/>
          </a:prstGeom>
        </p:spPr>
      </p:pic>
      <p:pic>
        <p:nvPicPr>
          <p:cNvPr id="16" name="Picture 15">
            <a:extLst>
              <a:ext uri="{FF2B5EF4-FFF2-40B4-BE49-F238E27FC236}">
                <a16:creationId xmlns:a16="http://schemas.microsoft.com/office/drawing/2014/main" id="{EA2E9B26-9C5D-42C5-BFC6-4E35C35245D4}"/>
              </a:ext>
            </a:extLst>
          </p:cNvPr>
          <p:cNvPicPr/>
          <p:nvPr/>
        </p:nvPicPr>
        <p:blipFill>
          <a:blip r:embed="rId4">
            <a:extLst>
              <a:ext uri="{28A0092B-C50C-407E-A947-70E740481C1C}">
                <a14:useLocalDpi xmlns:a14="http://schemas.microsoft.com/office/drawing/2010/main" val="0"/>
              </a:ext>
            </a:extLst>
          </a:blip>
          <a:stretch>
            <a:fillRect/>
          </a:stretch>
        </p:blipFill>
        <p:spPr>
          <a:xfrm>
            <a:off x="1752060" y="1842520"/>
            <a:ext cx="9865317" cy="4876415"/>
          </a:xfrm>
          <a:prstGeom prst="rect">
            <a:avLst/>
          </a:prstGeom>
        </p:spPr>
      </p:pic>
      <p:pic>
        <p:nvPicPr>
          <p:cNvPr id="18" name="Picture 17">
            <a:extLst>
              <a:ext uri="{FF2B5EF4-FFF2-40B4-BE49-F238E27FC236}">
                <a16:creationId xmlns:a16="http://schemas.microsoft.com/office/drawing/2014/main" id="{CEB626B6-FE30-40C7-BA4A-704D8A8E944F}"/>
              </a:ext>
            </a:extLst>
          </p:cNvPr>
          <p:cNvPicPr/>
          <p:nvPr/>
        </p:nvPicPr>
        <p:blipFill>
          <a:blip r:embed="rId5">
            <a:extLst>
              <a:ext uri="{28A0092B-C50C-407E-A947-70E740481C1C}">
                <a14:useLocalDpi xmlns:a14="http://schemas.microsoft.com/office/drawing/2010/main" val="0"/>
              </a:ext>
            </a:extLst>
          </a:blip>
          <a:stretch>
            <a:fillRect/>
          </a:stretch>
        </p:blipFill>
        <p:spPr>
          <a:xfrm>
            <a:off x="1752060" y="1841250"/>
            <a:ext cx="9865316" cy="4876415"/>
          </a:xfrm>
          <a:prstGeom prst="rect">
            <a:avLst/>
          </a:prstGeom>
        </p:spPr>
      </p:pic>
    </p:spTree>
    <p:extLst>
      <p:ext uri="{BB962C8B-B14F-4D97-AF65-F5344CB8AC3E}">
        <p14:creationId xmlns:p14="http://schemas.microsoft.com/office/powerpoint/2010/main" val="392386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B36BC79-0C12-4C12-8449-24878DC2F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422413" y="812468"/>
            <a:ext cx="5938371" cy="1814233"/>
          </a:xfrm>
        </p:spPr>
        <p:txBody>
          <a:bodyPr vert="horz" lIns="91440" tIns="45720" rIns="91440" bIns="45720" rtlCol="0" anchor="b">
            <a:normAutofit fontScale="90000"/>
          </a:bodyPr>
          <a:lstStyle/>
          <a:p>
            <a:pPr algn="ctr"/>
            <a:r>
              <a:rPr lang="en-US" spc="-40" dirty="0">
                <a:solidFill>
                  <a:schemeClr val="accent1"/>
                </a:solidFill>
                <a:latin typeface="Dancing"/>
              </a:rPr>
              <a:t>ỨNG DỤNG THIẾT BỊ ĐỊNH VỊ GPS CƠ BẢN</a:t>
            </a:r>
            <a:br>
              <a:rPr lang="en-US" spc="-40" dirty="0">
                <a:solidFill>
                  <a:schemeClr val="accent1"/>
                </a:solidFill>
                <a:latin typeface="Dancing"/>
              </a:rPr>
            </a:br>
            <a:r>
              <a:rPr lang="en-US" spc="-40" dirty="0">
                <a:solidFill>
                  <a:schemeClr val="accent1"/>
                </a:solidFill>
                <a:latin typeface="Dancing"/>
              </a:rPr>
              <a:t>TRÊN ARDUINO</a:t>
            </a:r>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201168" y="3016116"/>
            <a:ext cx="6885432" cy="2724616"/>
          </a:xfrm>
        </p:spPr>
        <p:txBody>
          <a:bodyPr vert="horz" lIns="91440" tIns="45720" rIns="91440" bIns="45720" rtlCol="0">
            <a:normAutofit/>
          </a:bodyPr>
          <a:lstStyle/>
          <a:p>
            <a:pPr marL="628650" indent="-514350">
              <a:buAutoNum type="romanUcPeriod"/>
            </a:pPr>
            <a:r>
              <a:rPr lang="vi-VN" sz="2800" b="1">
                <a:solidFill>
                  <a:schemeClr val="accent1">
                    <a:lumMod val="75000"/>
                  </a:schemeClr>
                </a:solidFill>
                <a:latin typeface="Dancing"/>
              </a:rPr>
              <a:t>TỔNG QUAN</a:t>
            </a:r>
            <a:endParaRPr lang="en-US" sz="2800" b="1">
              <a:solidFill>
                <a:schemeClr val="accent1">
                  <a:lumMod val="75000"/>
                </a:schemeClr>
              </a:solidFill>
              <a:latin typeface="Dancing"/>
            </a:endParaRPr>
          </a:p>
          <a:p>
            <a:pPr marL="628650" indent="-514350">
              <a:buAutoNum type="romanUcPeriod"/>
            </a:pPr>
            <a:r>
              <a:rPr lang="vi-VN" sz="2800" b="1">
                <a:solidFill>
                  <a:schemeClr val="accent1">
                    <a:lumMod val="75000"/>
                  </a:schemeClr>
                </a:solidFill>
                <a:latin typeface="Dancing"/>
              </a:rPr>
              <a:t>PHÂN TÍCH THIẾT KẾ HỆ THỐNG WEBSITE</a:t>
            </a:r>
            <a:endParaRPr lang="en-US" sz="2800" b="1">
              <a:solidFill>
                <a:schemeClr val="accent1">
                  <a:lumMod val="75000"/>
                </a:schemeClr>
              </a:solidFill>
              <a:latin typeface="Dancing"/>
            </a:endParaRPr>
          </a:p>
          <a:p>
            <a:pPr marL="628650" indent="-514350">
              <a:buAutoNum type="romanUcPeriod"/>
            </a:pPr>
            <a:r>
              <a:rPr lang="vi-VN" sz="2800" b="1">
                <a:solidFill>
                  <a:schemeClr val="accent1">
                    <a:lumMod val="75000"/>
                  </a:schemeClr>
                </a:solidFill>
                <a:latin typeface="Dancing"/>
              </a:rPr>
              <a:t>XÂY DỰNG WEBSITE THƯ VIỆN ÂM NHẠC</a:t>
            </a:r>
            <a:endParaRPr lang="en-US" sz="2800" b="1">
              <a:solidFill>
                <a:schemeClr val="accent1">
                  <a:lumMod val="75000"/>
                </a:schemeClr>
              </a:solidFill>
              <a:latin typeface="Dancing"/>
            </a:endParaRP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8247528" y="6356350"/>
            <a:ext cx="2953871"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44D815C-8BF3-4ECF-A945-A2A7C2983AF9}" type="slidenum">
              <a:rPr lang="en-US" noProof="0" smtClean="0">
                <a:solidFill>
                  <a:srgbClr val="FFFFFF"/>
                </a:solidFill>
              </a:rPr>
              <a:pPr lvl="0">
                <a:spcAft>
                  <a:spcPts val="600"/>
                </a:spcAft>
              </a:pPr>
              <a:t>3</a:t>
            </a:fld>
            <a:endParaRPr lang="en-US" noProof="0">
              <a:solidFill>
                <a:srgbClr val="FFFFFF"/>
              </a:solidFill>
            </a:endParaRPr>
          </a:p>
        </p:txBody>
      </p:sp>
      <p:pic>
        <p:nvPicPr>
          <p:cNvPr id="1026" name="Picture 2" descr="Apple Music: Our Complete Guide - MacRumors">
            <a:extLst>
              <a:ext uri="{FF2B5EF4-FFF2-40B4-BE49-F238E27FC236}">
                <a16:creationId xmlns:a16="http://schemas.microsoft.com/office/drawing/2014/main" id="{489B2F14-3C3A-486C-8785-E9B39114D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873" y="459052"/>
            <a:ext cx="5142127" cy="2879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hững thuật ngữ trong lĩnh vực Audio - Phan Nguyễn Audio">
            <a:extLst>
              <a:ext uri="{FF2B5EF4-FFF2-40B4-BE49-F238E27FC236}">
                <a16:creationId xmlns:a16="http://schemas.microsoft.com/office/drawing/2014/main" id="{D9583415-3DA9-42AB-8496-A5CBDCED68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9873" y="3478622"/>
            <a:ext cx="5142127" cy="2876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347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1</a:t>
            </a:r>
            <a:r>
              <a:rPr lang="vi-VN" sz="4400">
                <a:latin typeface="Dancing"/>
              </a:rPr>
              <a:t>.	Giao diện </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30</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a</a:t>
            </a:r>
            <a:r>
              <a:rPr lang="en-US" sz="4000">
                <a:latin typeface="Dancing"/>
              </a:rPr>
              <a:t>.	Authentication</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Trang chủ</a:t>
            </a:r>
            <a:endParaRPr lang="vi-VN" b="1">
              <a:solidFill>
                <a:schemeClr val="accent1"/>
              </a:solidFill>
              <a:latin typeface="Dancing"/>
            </a:endParaRPr>
          </a:p>
        </p:txBody>
      </p:sp>
      <p:pic>
        <p:nvPicPr>
          <p:cNvPr id="10" name="Picture 9">
            <a:extLst>
              <a:ext uri="{FF2B5EF4-FFF2-40B4-BE49-F238E27FC236}">
                <a16:creationId xmlns:a16="http://schemas.microsoft.com/office/drawing/2014/main" id="{57D0668E-72E1-4E0F-902F-CC639A8E6CC7}"/>
              </a:ext>
            </a:extLst>
          </p:cNvPr>
          <p:cNvPicPr/>
          <p:nvPr/>
        </p:nvPicPr>
        <p:blipFill>
          <a:blip r:embed="rId2">
            <a:extLst>
              <a:ext uri="{28A0092B-C50C-407E-A947-70E740481C1C}">
                <a14:useLocalDpi xmlns:a14="http://schemas.microsoft.com/office/drawing/2010/main" val="0"/>
              </a:ext>
            </a:extLst>
          </a:blip>
          <a:stretch>
            <a:fillRect/>
          </a:stretch>
        </p:blipFill>
        <p:spPr>
          <a:xfrm>
            <a:off x="1836971" y="1903626"/>
            <a:ext cx="9694405" cy="4707036"/>
          </a:xfrm>
          <a:prstGeom prst="rect">
            <a:avLst/>
          </a:prstGeom>
        </p:spPr>
      </p:pic>
      <p:pic>
        <p:nvPicPr>
          <p:cNvPr id="12" name="Picture 11">
            <a:extLst>
              <a:ext uri="{FF2B5EF4-FFF2-40B4-BE49-F238E27FC236}">
                <a16:creationId xmlns:a16="http://schemas.microsoft.com/office/drawing/2014/main" id="{F3076536-ABE4-4BD4-A6CF-358AA6F6CB53}"/>
              </a:ext>
            </a:extLst>
          </p:cNvPr>
          <p:cNvPicPr/>
          <p:nvPr/>
        </p:nvPicPr>
        <p:blipFill>
          <a:blip r:embed="rId3">
            <a:extLst>
              <a:ext uri="{28A0092B-C50C-407E-A947-70E740481C1C}">
                <a14:useLocalDpi xmlns:a14="http://schemas.microsoft.com/office/drawing/2010/main" val="0"/>
              </a:ext>
            </a:extLst>
          </a:blip>
          <a:stretch>
            <a:fillRect/>
          </a:stretch>
        </p:blipFill>
        <p:spPr>
          <a:xfrm>
            <a:off x="1836971" y="1897851"/>
            <a:ext cx="9694405" cy="4707035"/>
          </a:xfrm>
          <a:prstGeom prst="rect">
            <a:avLst/>
          </a:prstGeom>
        </p:spPr>
      </p:pic>
      <p:pic>
        <p:nvPicPr>
          <p:cNvPr id="19" name="Picture 18">
            <a:extLst>
              <a:ext uri="{FF2B5EF4-FFF2-40B4-BE49-F238E27FC236}">
                <a16:creationId xmlns:a16="http://schemas.microsoft.com/office/drawing/2014/main" id="{6A132ACC-3FCB-4D96-BAE6-F03EBD95C869}"/>
              </a:ext>
            </a:extLst>
          </p:cNvPr>
          <p:cNvPicPr/>
          <p:nvPr/>
        </p:nvPicPr>
        <p:blipFill>
          <a:blip r:embed="rId4">
            <a:extLst>
              <a:ext uri="{28A0092B-C50C-407E-A947-70E740481C1C}">
                <a14:useLocalDpi xmlns:a14="http://schemas.microsoft.com/office/drawing/2010/main" val="0"/>
              </a:ext>
            </a:extLst>
          </a:blip>
          <a:stretch>
            <a:fillRect/>
          </a:stretch>
        </p:blipFill>
        <p:spPr>
          <a:xfrm>
            <a:off x="1836970" y="1903663"/>
            <a:ext cx="9694405" cy="4701223"/>
          </a:xfrm>
          <a:prstGeom prst="rect">
            <a:avLst/>
          </a:prstGeom>
        </p:spPr>
      </p:pic>
    </p:spTree>
    <p:extLst>
      <p:ext uri="{BB962C8B-B14F-4D97-AF65-F5344CB8AC3E}">
        <p14:creationId xmlns:p14="http://schemas.microsoft.com/office/powerpoint/2010/main" val="304721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1</a:t>
            </a:r>
            <a:r>
              <a:rPr lang="vi-VN" sz="4400">
                <a:latin typeface="Dancing"/>
              </a:rPr>
              <a:t>.	Giao diện </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31</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a</a:t>
            </a:r>
            <a:r>
              <a:rPr lang="en-US" sz="4000">
                <a:latin typeface="Dancing"/>
              </a:rPr>
              <a:t>.	Authentication</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Đóng góp ý kiến</a:t>
            </a:r>
            <a:endParaRPr lang="vi-VN" b="1">
              <a:solidFill>
                <a:schemeClr val="accent1"/>
              </a:solidFill>
              <a:latin typeface="Dancing"/>
            </a:endParaRPr>
          </a:p>
        </p:txBody>
      </p:sp>
      <p:pic>
        <p:nvPicPr>
          <p:cNvPr id="14" name="Picture 13">
            <a:extLst>
              <a:ext uri="{FF2B5EF4-FFF2-40B4-BE49-F238E27FC236}">
                <a16:creationId xmlns:a16="http://schemas.microsoft.com/office/drawing/2014/main" id="{8BB49733-A5F8-41EC-BE97-75787BF0A5F5}"/>
              </a:ext>
            </a:extLst>
          </p:cNvPr>
          <p:cNvPicPr/>
          <p:nvPr/>
        </p:nvPicPr>
        <p:blipFill>
          <a:blip r:embed="rId2">
            <a:extLst>
              <a:ext uri="{28A0092B-C50C-407E-A947-70E740481C1C}">
                <a14:useLocalDpi xmlns:a14="http://schemas.microsoft.com/office/drawing/2010/main" val="0"/>
              </a:ext>
            </a:extLst>
          </a:blip>
          <a:stretch>
            <a:fillRect/>
          </a:stretch>
        </p:blipFill>
        <p:spPr>
          <a:xfrm>
            <a:off x="2488367" y="1722120"/>
            <a:ext cx="8412930" cy="4998085"/>
          </a:xfrm>
          <a:prstGeom prst="rect">
            <a:avLst/>
          </a:prstGeom>
        </p:spPr>
      </p:pic>
      <p:pic>
        <p:nvPicPr>
          <p:cNvPr id="15" name="Picture 14">
            <a:extLst>
              <a:ext uri="{FF2B5EF4-FFF2-40B4-BE49-F238E27FC236}">
                <a16:creationId xmlns:a16="http://schemas.microsoft.com/office/drawing/2014/main" id="{41FE1B57-7A56-434A-98D3-DD983C6EDF9E}"/>
              </a:ext>
            </a:extLst>
          </p:cNvPr>
          <p:cNvPicPr/>
          <p:nvPr/>
        </p:nvPicPr>
        <p:blipFill>
          <a:blip r:embed="rId3">
            <a:extLst>
              <a:ext uri="{28A0092B-C50C-407E-A947-70E740481C1C}">
                <a14:useLocalDpi xmlns:a14="http://schemas.microsoft.com/office/drawing/2010/main" val="0"/>
              </a:ext>
            </a:extLst>
          </a:blip>
          <a:stretch>
            <a:fillRect/>
          </a:stretch>
        </p:blipFill>
        <p:spPr>
          <a:xfrm>
            <a:off x="1671587" y="1805497"/>
            <a:ext cx="10005751" cy="4914708"/>
          </a:xfrm>
          <a:prstGeom prst="rect">
            <a:avLst/>
          </a:prstGeom>
        </p:spPr>
      </p:pic>
      <p:pic>
        <p:nvPicPr>
          <p:cNvPr id="16" name="Picture 15">
            <a:extLst>
              <a:ext uri="{FF2B5EF4-FFF2-40B4-BE49-F238E27FC236}">
                <a16:creationId xmlns:a16="http://schemas.microsoft.com/office/drawing/2014/main" id="{F9301002-BBCE-4AE6-A946-3800D5DE185D}"/>
              </a:ext>
            </a:extLst>
          </p:cNvPr>
          <p:cNvPicPr/>
          <p:nvPr/>
        </p:nvPicPr>
        <p:blipFill>
          <a:blip r:embed="rId4">
            <a:extLst>
              <a:ext uri="{28A0092B-C50C-407E-A947-70E740481C1C}">
                <a14:useLocalDpi xmlns:a14="http://schemas.microsoft.com/office/drawing/2010/main" val="0"/>
              </a:ext>
            </a:extLst>
          </a:blip>
          <a:stretch>
            <a:fillRect/>
          </a:stretch>
        </p:blipFill>
        <p:spPr>
          <a:xfrm>
            <a:off x="1712326" y="1810062"/>
            <a:ext cx="9965012" cy="4910143"/>
          </a:xfrm>
          <a:prstGeom prst="rect">
            <a:avLst/>
          </a:prstGeom>
        </p:spPr>
      </p:pic>
      <p:pic>
        <p:nvPicPr>
          <p:cNvPr id="18" name="Picture 17">
            <a:extLst>
              <a:ext uri="{FF2B5EF4-FFF2-40B4-BE49-F238E27FC236}">
                <a16:creationId xmlns:a16="http://schemas.microsoft.com/office/drawing/2014/main" id="{585C6383-61EB-4D57-A458-2EF34E2A44D0}"/>
              </a:ext>
            </a:extLst>
          </p:cNvPr>
          <p:cNvPicPr/>
          <p:nvPr/>
        </p:nvPicPr>
        <p:blipFill>
          <a:blip r:embed="rId5">
            <a:extLst>
              <a:ext uri="{28A0092B-C50C-407E-A947-70E740481C1C}">
                <a14:useLocalDpi xmlns:a14="http://schemas.microsoft.com/office/drawing/2010/main" val="0"/>
              </a:ext>
            </a:extLst>
          </a:blip>
          <a:stretch>
            <a:fillRect/>
          </a:stretch>
        </p:blipFill>
        <p:spPr>
          <a:xfrm>
            <a:off x="1712326" y="1804227"/>
            <a:ext cx="9965012" cy="4914708"/>
          </a:xfrm>
          <a:prstGeom prst="rect">
            <a:avLst/>
          </a:prstGeom>
        </p:spPr>
      </p:pic>
    </p:spTree>
    <p:extLst>
      <p:ext uri="{BB962C8B-B14F-4D97-AF65-F5344CB8AC3E}">
        <p14:creationId xmlns:p14="http://schemas.microsoft.com/office/powerpoint/2010/main" val="3456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1</a:t>
            </a:r>
            <a:r>
              <a:rPr lang="vi-VN" sz="4400">
                <a:latin typeface="Dancing"/>
              </a:rPr>
              <a:t>.	Giao diện </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32</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Profile</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Giao diện chính</a:t>
            </a:r>
            <a:endParaRPr lang="vi-VN" b="1">
              <a:solidFill>
                <a:schemeClr val="accent1"/>
              </a:solidFill>
              <a:latin typeface="Dancing"/>
            </a:endParaRPr>
          </a:p>
        </p:txBody>
      </p:sp>
      <p:pic>
        <p:nvPicPr>
          <p:cNvPr id="10" name="Picture 9">
            <a:extLst>
              <a:ext uri="{FF2B5EF4-FFF2-40B4-BE49-F238E27FC236}">
                <a16:creationId xmlns:a16="http://schemas.microsoft.com/office/drawing/2014/main" id="{F983CBF3-FD34-436F-9CD0-A83D9939435B}"/>
              </a:ext>
            </a:extLst>
          </p:cNvPr>
          <p:cNvPicPr/>
          <p:nvPr/>
        </p:nvPicPr>
        <p:blipFill>
          <a:blip r:embed="rId2">
            <a:extLst>
              <a:ext uri="{28A0092B-C50C-407E-A947-70E740481C1C}">
                <a14:useLocalDpi xmlns:a14="http://schemas.microsoft.com/office/drawing/2010/main" val="0"/>
              </a:ext>
            </a:extLst>
          </a:blip>
          <a:stretch>
            <a:fillRect/>
          </a:stretch>
        </p:blipFill>
        <p:spPr>
          <a:xfrm>
            <a:off x="1671587" y="1858645"/>
            <a:ext cx="9361174" cy="4107440"/>
          </a:xfrm>
          <a:prstGeom prst="rect">
            <a:avLst/>
          </a:prstGeom>
        </p:spPr>
      </p:pic>
      <p:pic>
        <p:nvPicPr>
          <p:cNvPr id="12" name="Picture 11">
            <a:extLst>
              <a:ext uri="{FF2B5EF4-FFF2-40B4-BE49-F238E27FC236}">
                <a16:creationId xmlns:a16="http://schemas.microsoft.com/office/drawing/2014/main" id="{F61BB8D6-9637-4F2B-8809-08C508D73715}"/>
              </a:ext>
            </a:extLst>
          </p:cNvPr>
          <p:cNvPicPr/>
          <p:nvPr/>
        </p:nvPicPr>
        <p:blipFill>
          <a:blip r:embed="rId3">
            <a:extLst>
              <a:ext uri="{28A0092B-C50C-407E-A947-70E740481C1C}">
                <a14:useLocalDpi xmlns:a14="http://schemas.microsoft.com/office/drawing/2010/main" val="0"/>
              </a:ext>
            </a:extLst>
          </a:blip>
          <a:stretch>
            <a:fillRect/>
          </a:stretch>
        </p:blipFill>
        <p:spPr>
          <a:xfrm>
            <a:off x="1671586" y="1843790"/>
            <a:ext cx="10020741" cy="4876415"/>
          </a:xfrm>
          <a:prstGeom prst="rect">
            <a:avLst/>
          </a:prstGeom>
        </p:spPr>
      </p:pic>
      <p:pic>
        <p:nvPicPr>
          <p:cNvPr id="19" name="Picture 18">
            <a:extLst>
              <a:ext uri="{FF2B5EF4-FFF2-40B4-BE49-F238E27FC236}">
                <a16:creationId xmlns:a16="http://schemas.microsoft.com/office/drawing/2014/main" id="{324F1E9E-172A-49AC-BAA9-A4AEA9F55C90}"/>
              </a:ext>
            </a:extLst>
          </p:cNvPr>
          <p:cNvPicPr/>
          <p:nvPr/>
        </p:nvPicPr>
        <p:blipFill>
          <a:blip r:embed="rId4">
            <a:extLst>
              <a:ext uri="{28A0092B-C50C-407E-A947-70E740481C1C}">
                <a14:useLocalDpi xmlns:a14="http://schemas.microsoft.com/office/drawing/2010/main" val="0"/>
              </a:ext>
            </a:extLst>
          </a:blip>
          <a:stretch>
            <a:fillRect/>
          </a:stretch>
        </p:blipFill>
        <p:spPr>
          <a:xfrm>
            <a:off x="1671585" y="1858645"/>
            <a:ext cx="10020741" cy="4876415"/>
          </a:xfrm>
          <a:prstGeom prst="rect">
            <a:avLst/>
          </a:prstGeom>
        </p:spPr>
      </p:pic>
    </p:spTree>
    <p:extLst>
      <p:ext uri="{BB962C8B-B14F-4D97-AF65-F5344CB8AC3E}">
        <p14:creationId xmlns:p14="http://schemas.microsoft.com/office/powerpoint/2010/main" val="81370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1</a:t>
            </a:r>
            <a:r>
              <a:rPr lang="vi-VN" sz="4400">
                <a:latin typeface="Dancing"/>
              </a:rPr>
              <a:t>.	Giao diện </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33</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Profile</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Tìm kiếm</a:t>
            </a:r>
            <a:endParaRPr lang="vi-VN" b="1">
              <a:solidFill>
                <a:schemeClr val="accent1"/>
              </a:solidFill>
              <a:latin typeface="Dancing"/>
            </a:endParaRPr>
          </a:p>
        </p:txBody>
      </p:sp>
      <p:pic>
        <p:nvPicPr>
          <p:cNvPr id="14" name="Picture 13">
            <a:extLst>
              <a:ext uri="{FF2B5EF4-FFF2-40B4-BE49-F238E27FC236}">
                <a16:creationId xmlns:a16="http://schemas.microsoft.com/office/drawing/2014/main" id="{CD08035C-AA12-4D3A-B128-7C3546D28F93}"/>
              </a:ext>
            </a:extLst>
          </p:cNvPr>
          <p:cNvPicPr/>
          <p:nvPr/>
        </p:nvPicPr>
        <p:blipFill>
          <a:blip r:embed="rId2">
            <a:extLst>
              <a:ext uri="{28A0092B-C50C-407E-A947-70E740481C1C}">
                <a14:useLocalDpi xmlns:a14="http://schemas.microsoft.com/office/drawing/2010/main" val="0"/>
              </a:ext>
            </a:extLst>
          </a:blip>
          <a:stretch>
            <a:fillRect/>
          </a:stretch>
        </p:blipFill>
        <p:spPr>
          <a:xfrm>
            <a:off x="1824115" y="1843789"/>
            <a:ext cx="9823242" cy="4876415"/>
          </a:xfrm>
          <a:prstGeom prst="rect">
            <a:avLst/>
          </a:prstGeom>
        </p:spPr>
      </p:pic>
      <p:pic>
        <p:nvPicPr>
          <p:cNvPr id="15" name="Picture 14">
            <a:extLst>
              <a:ext uri="{FF2B5EF4-FFF2-40B4-BE49-F238E27FC236}">
                <a16:creationId xmlns:a16="http://schemas.microsoft.com/office/drawing/2014/main" id="{AA8DCBEC-555F-43A1-ACEC-115F763FA3F7}"/>
              </a:ext>
            </a:extLst>
          </p:cNvPr>
          <p:cNvPicPr/>
          <p:nvPr/>
        </p:nvPicPr>
        <p:blipFill>
          <a:blip r:embed="rId3">
            <a:extLst>
              <a:ext uri="{28A0092B-C50C-407E-A947-70E740481C1C}">
                <a14:useLocalDpi xmlns:a14="http://schemas.microsoft.com/office/drawing/2010/main" val="0"/>
              </a:ext>
            </a:extLst>
          </a:blip>
          <a:stretch>
            <a:fillRect/>
          </a:stretch>
        </p:blipFill>
        <p:spPr>
          <a:xfrm>
            <a:off x="1824115" y="1887314"/>
            <a:ext cx="9694404" cy="4832890"/>
          </a:xfrm>
          <a:prstGeom prst="rect">
            <a:avLst/>
          </a:prstGeom>
        </p:spPr>
      </p:pic>
    </p:spTree>
    <p:extLst>
      <p:ext uri="{BB962C8B-B14F-4D97-AF65-F5344CB8AC3E}">
        <p14:creationId xmlns:p14="http://schemas.microsoft.com/office/powerpoint/2010/main" val="15016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1</a:t>
            </a:r>
            <a:r>
              <a:rPr lang="vi-VN" sz="4400">
                <a:latin typeface="Dancing"/>
              </a:rPr>
              <a:t>.	Giao diện </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34</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Profile</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Nhạc đã tải</a:t>
            </a:r>
            <a:endParaRPr lang="vi-VN" b="1">
              <a:solidFill>
                <a:schemeClr val="accent1"/>
              </a:solidFill>
              <a:latin typeface="Dancing"/>
            </a:endParaRPr>
          </a:p>
        </p:txBody>
      </p:sp>
      <p:pic>
        <p:nvPicPr>
          <p:cNvPr id="8" name="Picture 7">
            <a:extLst>
              <a:ext uri="{FF2B5EF4-FFF2-40B4-BE49-F238E27FC236}">
                <a16:creationId xmlns:a16="http://schemas.microsoft.com/office/drawing/2014/main" id="{191E1426-8D5F-4D8E-96BB-B0027C5FD882}"/>
              </a:ext>
            </a:extLst>
          </p:cNvPr>
          <p:cNvPicPr/>
          <p:nvPr/>
        </p:nvPicPr>
        <p:blipFill>
          <a:blip r:embed="rId2"/>
          <a:stretch>
            <a:fillRect/>
          </a:stretch>
        </p:blipFill>
        <p:spPr>
          <a:xfrm>
            <a:off x="1671586" y="1843790"/>
            <a:ext cx="10325341" cy="4512560"/>
          </a:xfrm>
          <a:prstGeom prst="rect">
            <a:avLst/>
          </a:prstGeom>
        </p:spPr>
      </p:pic>
      <p:pic>
        <p:nvPicPr>
          <p:cNvPr id="10" name="Picture 9">
            <a:extLst>
              <a:ext uri="{FF2B5EF4-FFF2-40B4-BE49-F238E27FC236}">
                <a16:creationId xmlns:a16="http://schemas.microsoft.com/office/drawing/2014/main" id="{864B83B4-20FF-4709-B122-4008B6F0885E}"/>
              </a:ext>
            </a:extLst>
          </p:cNvPr>
          <p:cNvPicPr/>
          <p:nvPr/>
        </p:nvPicPr>
        <p:blipFill>
          <a:blip r:embed="rId3">
            <a:extLst>
              <a:ext uri="{28A0092B-C50C-407E-A947-70E740481C1C}">
                <a14:useLocalDpi xmlns:a14="http://schemas.microsoft.com/office/drawing/2010/main" val="0"/>
              </a:ext>
            </a:extLst>
          </a:blip>
          <a:stretch>
            <a:fillRect/>
          </a:stretch>
        </p:blipFill>
        <p:spPr>
          <a:xfrm>
            <a:off x="1671584" y="1777364"/>
            <a:ext cx="10050723" cy="4578985"/>
          </a:xfrm>
          <a:prstGeom prst="rect">
            <a:avLst/>
          </a:prstGeom>
        </p:spPr>
      </p:pic>
      <p:pic>
        <p:nvPicPr>
          <p:cNvPr id="12" name="Picture 11">
            <a:extLst>
              <a:ext uri="{FF2B5EF4-FFF2-40B4-BE49-F238E27FC236}">
                <a16:creationId xmlns:a16="http://schemas.microsoft.com/office/drawing/2014/main" id="{929E1BF5-50E3-4178-BC37-D56A0BF63EC5}"/>
              </a:ext>
            </a:extLst>
          </p:cNvPr>
          <p:cNvPicPr/>
          <p:nvPr/>
        </p:nvPicPr>
        <p:blipFill>
          <a:blip r:embed="rId4">
            <a:extLst>
              <a:ext uri="{28A0092B-C50C-407E-A947-70E740481C1C}">
                <a14:useLocalDpi xmlns:a14="http://schemas.microsoft.com/office/drawing/2010/main" val="0"/>
              </a:ext>
            </a:extLst>
          </a:blip>
          <a:stretch>
            <a:fillRect/>
          </a:stretch>
        </p:blipFill>
        <p:spPr>
          <a:xfrm>
            <a:off x="1671583" y="1777363"/>
            <a:ext cx="10050723" cy="4578984"/>
          </a:xfrm>
          <a:prstGeom prst="rect">
            <a:avLst/>
          </a:prstGeom>
        </p:spPr>
      </p:pic>
      <p:pic>
        <p:nvPicPr>
          <p:cNvPr id="16" name="Picture 15">
            <a:extLst>
              <a:ext uri="{FF2B5EF4-FFF2-40B4-BE49-F238E27FC236}">
                <a16:creationId xmlns:a16="http://schemas.microsoft.com/office/drawing/2014/main" id="{2990A83A-029E-4C00-93CC-84815AEBF89D}"/>
              </a:ext>
            </a:extLst>
          </p:cNvPr>
          <p:cNvPicPr/>
          <p:nvPr/>
        </p:nvPicPr>
        <p:blipFill>
          <a:blip r:embed="rId5">
            <a:extLst>
              <a:ext uri="{28A0092B-C50C-407E-A947-70E740481C1C}">
                <a14:useLocalDpi xmlns:a14="http://schemas.microsoft.com/office/drawing/2010/main" val="0"/>
              </a:ext>
            </a:extLst>
          </a:blip>
          <a:stretch>
            <a:fillRect/>
          </a:stretch>
        </p:blipFill>
        <p:spPr>
          <a:xfrm>
            <a:off x="1671582" y="1777360"/>
            <a:ext cx="10050723" cy="4512560"/>
          </a:xfrm>
          <a:prstGeom prst="rect">
            <a:avLst/>
          </a:prstGeom>
        </p:spPr>
      </p:pic>
    </p:spTree>
    <p:extLst>
      <p:ext uri="{BB962C8B-B14F-4D97-AF65-F5344CB8AC3E}">
        <p14:creationId xmlns:p14="http://schemas.microsoft.com/office/powerpoint/2010/main" val="309642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35</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a.	dp.php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a:solidFill>
                  <a:schemeClr val="accent1"/>
                </a:solidFill>
                <a:latin typeface="Dancing"/>
              </a:rPr>
              <a:t>Thực hiện kết nối cơ sở dữ liệu trên mysql</a:t>
            </a:r>
          </a:p>
        </p:txBody>
      </p:sp>
      <p:pic>
        <p:nvPicPr>
          <p:cNvPr id="14" name="Picture 13">
            <a:extLst>
              <a:ext uri="{FF2B5EF4-FFF2-40B4-BE49-F238E27FC236}">
                <a16:creationId xmlns:a16="http://schemas.microsoft.com/office/drawing/2014/main" id="{96496D86-2DDA-4D1E-8D61-033B70F2F5EE}"/>
              </a:ext>
            </a:extLst>
          </p:cNvPr>
          <p:cNvPicPr/>
          <p:nvPr/>
        </p:nvPicPr>
        <p:blipFill>
          <a:blip r:embed="rId2">
            <a:extLst>
              <a:ext uri="{28A0092B-C50C-407E-A947-70E740481C1C}">
                <a14:useLocalDpi xmlns:a14="http://schemas.microsoft.com/office/drawing/2010/main" val="0"/>
              </a:ext>
            </a:extLst>
          </a:blip>
          <a:stretch>
            <a:fillRect/>
          </a:stretch>
        </p:blipFill>
        <p:spPr>
          <a:xfrm>
            <a:off x="1671587" y="1843790"/>
            <a:ext cx="9960780" cy="4876415"/>
          </a:xfrm>
          <a:prstGeom prst="rect">
            <a:avLst/>
          </a:prstGeom>
        </p:spPr>
      </p:pic>
    </p:spTree>
    <p:extLst>
      <p:ext uri="{BB962C8B-B14F-4D97-AF65-F5344CB8AC3E}">
        <p14:creationId xmlns:p14="http://schemas.microsoft.com/office/powerpoint/2010/main" val="59351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36</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b.	get_user.php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a:solidFill>
                  <a:schemeClr val="accent1"/>
                </a:solidFill>
                <a:latin typeface="Dancing"/>
              </a:rPr>
              <a:t>Thực hiện gọi đến file db.php, sau đó giải mã chuỗi nội dung bằng hàm json_decode() sau khi hàm file_get_contents() đọc được nội dung theo đường dẫn.</a:t>
            </a:r>
            <a:endParaRPr lang="en-US" b="1">
              <a:solidFill>
                <a:schemeClr val="accent1"/>
              </a:solidFill>
              <a:latin typeface="Dancing"/>
            </a:endParaRPr>
          </a:p>
          <a:p>
            <a:pPr algn="just"/>
            <a:r>
              <a:rPr lang="vi-VN" b="1">
                <a:solidFill>
                  <a:schemeClr val="accent1"/>
                </a:solidFill>
                <a:latin typeface="Dancing"/>
              </a:rPr>
              <a:t>Sau đó thực hiện kiểm tra biến $data đã tồn tại hoặc có giá trị rỗng hay không, nếu không sẽ tiến hành gán $username và $password đến dữ liệu vừa đọc được, và lấy được thông tin user từ dòng dữ liệu trên mysql qua hàm get_row()</a:t>
            </a:r>
            <a:endParaRPr lang="en-US" b="1">
              <a:solidFill>
                <a:schemeClr val="accent1"/>
              </a:solidFill>
              <a:latin typeface="Dancing"/>
            </a:endParaRPr>
          </a:p>
          <a:p>
            <a:pPr algn="just"/>
            <a:endParaRPr lang="vi-VN" b="1">
              <a:solidFill>
                <a:schemeClr val="accent1"/>
              </a:solidFill>
              <a:latin typeface="Dancing"/>
            </a:endParaRPr>
          </a:p>
        </p:txBody>
      </p:sp>
      <p:pic>
        <p:nvPicPr>
          <p:cNvPr id="8" name="Picture 7">
            <a:extLst>
              <a:ext uri="{FF2B5EF4-FFF2-40B4-BE49-F238E27FC236}">
                <a16:creationId xmlns:a16="http://schemas.microsoft.com/office/drawing/2014/main" id="{1A2C80C3-099F-44B0-AA1F-DB0865E66B1A}"/>
              </a:ext>
            </a:extLst>
          </p:cNvPr>
          <p:cNvPicPr/>
          <p:nvPr/>
        </p:nvPicPr>
        <p:blipFill>
          <a:blip r:embed="rId2">
            <a:extLst>
              <a:ext uri="{28A0092B-C50C-407E-A947-70E740481C1C}">
                <a14:useLocalDpi xmlns:a14="http://schemas.microsoft.com/office/drawing/2010/main" val="0"/>
              </a:ext>
            </a:extLst>
          </a:blip>
          <a:stretch>
            <a:fillRect/>
          </a:stretch>
        </p:blipFill>
        <p:spPr>
          <a:xfrm>
            <a:off x="1671586" y="1447453"/>
            <a:ext cx="10325341" cy="4908897"/>
          </a:xfrm>
          <a:prstGeom prst="rect">
            <a:avLst/>
          </a:prstGeom>
        </p:spPr>
      </p:pic>
    </p:spTree>
    <p:extLst>
      <p:ext uri="{BB962C8B-B14F-4D97-AF65-F5344CB8AC3E}">
        <p14:creationId xmlns:p14="http://schemas.microsoft.com/office/powerpoint/2010/main" val="2291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
                                            <p:txEl>
                                              <p:pRg st="0" end="0"/>
                                            </p:txEl>
                                          </p:spTgt>
                                        </p:tgtEl>
                                      </p:cBhvr>
                                    </p:animEffect>
                                    <p:set>
                                      <p:cBhvr>
                                        <p:cTn id="17" dur="1" fill="hold">
                                          <p:stCondLst>
                                            <p:cond delay="499"/>
                                          </p:stCondLst>
                                        </p:cTn>
                                        <p:tgtEl>
                                          <p:spTgt spid="13">
                                            <p:txEl>
                                              <p:pRg st="0" end="0"/>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3">
                                            <p:txEl>
                                              <p:pRg st="1" end="1"/>
                                            </p:txEl>
                                          </p:spTgt>
                                        </p:tgtEl>
                                      </p:cBhvr>
                                    </p:animEffect>
                                    <p:set>
                                      <p:cBhvr>
                                        <p:cTn id="20" dur="1" fill="hold">
                                          <p:stCondLst>
                                            <p:cond delay="499"/>
                                          </p:stCondLst>
                                        </p:cTn>
                                        <p:tgtEl>
                                          <p:spTgt spid="13">
                                            <p:txEl>
                                              <p:pRg st="1" end="1"/>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37</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c.</a:t>
            </a:r>
            <a:r>
              <a:rPr lang="nn-NO" sz="4000">
                <a:latin typeface="Dancing"/>
              </a:rPr>
              <a:t>	get_user_avartar.php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	</a:t>
            </a:r>
            <a:r>
              <a:rPr lang="vi-VN" b="1">
                <a:solidFill>
                  <a:schemeClr val="accent1"/>
                </a:solidFill>
                <a:latin typeface="Dancing"/>
              </a:rPr>
              <a:t>Tiến hành kiểm tra phương thức Get địa chỉ email đã được khởi tạo và không có chứa giá trị rỗng, sau đó thực hiện hiển thị avatar trên trang www.gravatar.com theo địa chỉ email đã lấy được</a:t>
            </a:r>
          </a:p>
        </p:txBody>
      </p:sp>
      <p:pic>
        <p:nvPicPr>
          <p:cNvPr id="7" name="Picture 6">
            <a:extLst>
              <a:ext uri="{FF2B5EF4-FFF2-40B4-BE49-F238E27FC236}">
                <a16:creationId xmlns:a16="http://schemas.microsoft.com/office/drawing/2014/main" id="{3812EF6B-6D67-4052-9F06-B1AAA56C9ECE}"/>
              </a:ext>
            </a:extLst>
          </p:cNvPr>
          <p:cNvPicPr/>
          <p:nvPr/>
        </p:nvPicPr>
        <p:blipFill>
          <a:blip r:embed="rId2">
            <a:extLst>
              <a:ext uri="{28A0092B-C50C-407E-A947-70E740481C1C}">
                <a14:useLocalDpi xmlns:a14="http://schemas.microsoft.com/office/drawing/2010/main" val="0"/>
              </a:ext>
            </a:extLst>
          </a:blip>
          <a:stretch>
            <a:fillRect/>
          </a:stretch>
        </p:blipFill>
        <p:spPr>
          <a:xfrm>
            <a:off x="1671586" y="2601594"/>
            <a:ext cx="10325341" cy="3754755"/>
          </a:xfrm>
          <a:prstGeom prst="rect">
            <a:avLst/>
          </a:prstGeom>
        </p:spPr>
      </p:pic>
    </p:spTree>
    <p:extLst>
      <p:ext uri="{BB962C8B-B14F-4D97-AF65-F5344CB8AC3E}">
        <p14:creationId xmlns:p14="http://schemas.microsoft.com/office/powerpoint/2010/main" val="247543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38</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d.	get_user_song.php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	</a:t>
            </a:r>
            <a:r>
              <a:rPr lang="vi-VN" b="1">
                <a:solidFill>
                  <a:schemeClr val="accent1"/>
                </a:solidFill>
                <a:latin typeface="Dancing"/>
              </a:rPr>
              <a:t>Tiến hành kiểm tra phương thức Get id của user_account đã được khởi tạo và không có chứa giá trị rỗng, sau đó thực hiện lấy toàn bộ danh sách bài hát có id của user_account đã Get</a:t>
            </a:r>
          </a:p>
        </p:txBody>
      </p:sp>
      <p:pic>
        <p:nvPicPr>
          <p:cNvPr id="8" name="Picture 7">
            <a:extLst>
              <a:ext uri="{FF2B5EF4-FFF2-40B4-BE49-F238E27FC236}">
                <a16:creationId xmlns:a16="http://schemas.microsoft.com/office/drawing/2014/main" id="{781C5896-A37F-41F2-8434-D0052381335F}"/>
              </a:ext>
            </a:extLst>
          </p:cNvPr>
          <p:cNvPicPr/>
          <p:nvPr/>
        </p:nvPicPr>
        <p:blipFill>
          <a:blip r:embed="rId2"/>
          <a:stretch>
            <a:fillRect/>
          </a:stretch>
        </p:blipFill>
        <p:spPr>
          <a:xfrm>
            <a:off x="1671586" y="2678022"/>
            <a:ext cx="10325341" cy="3797729"/>
          </a:xfrm>
          <a:prstGeom prst="rect">
            <a:avLst/>
          </a:prstGeom>
        </p:spPr>
      </p:pic>
    </p:spTree>
    <p:extLst>
      <p:ext uri="{BB962C8B-B14F-4D97-AF65-F5344CB8AC3E}">
        <p14:creationId xmlns:p14="http://schemas.microsoft.com/office/powerpoint/2010/main" val="362033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39</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e.	check_username.php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	</a:t>
            </a:r>
            <a:r>
              <a:rPr lang="vi-VN" b="1">
                <a:solidFill>
                  <a:schemeClr val="accent1"/>
                </a:solidFill>
                <a:latin typeface="Dancing"/>
              </a:rPr>
              <a:t>Tiến hành kiểm tra phương thức Get username của user_account đã được khởi tạo và không có chứa giá trị rỗng, sau đó gán giá trị $user_name bằng giá trị của hàm Get vừa lấy được. Tiếp đến sẽ kiểm tra từng dòng dữ liệu của toàn bộ bảng user_account để kiểm tra username</a:t>
            </a:r>
          </a:p>
        </p:txBody>
      </p:sp>
      <p:pic>
        <p:nvPicPr>
          <p:cNvPr id="7" name="Picture 6">
            <a:extLst>
              <a:ext uri="{FF2B5EF4-FFF2-40B4-BE49-F238E27FC236}">
                <a16:creationId xmlns:a16="http://schemas.microsoft.com/office/drawing/2014/main" id="{44E587A6-C16A-4AF1-8910-4CA6BFC4FB95}"/>
              </a:ext>
            </a:extLst>
          </p:cNvPr>
          <p:cNvPicPr/>
          <p:nvPr/>
        </p:nvPicPr>
        <p:blipFill>
          <a:blip r:embed="rId2"/>
          <a:stretch>
            <a:fillRect/>
          </a:stretch>
        </p:blipFill>
        <p:spPr>
          <a:xfrm>
            <a:off x="1671586" y="2996585"/>
            <a:ext cx="10325341" cy="3723619"/>
          </a:xfrm>
          <a:prstGeom prst="rect">
            <a:avLst/>
          </a:prstGeom>
        </p:spPr>
      </p:pic>
    </p:spTree>
    <p:extLst>
      <p:ext uri="{BB962C8B-B14F-4D97-AF65-F5344CB8AC3E}">
        <p14:creationId xmlns:p14="http://schemas.microsoft.com/office/powerpoint/2010/main" val="229412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41E44FEE-EFA2-4DD9-9CA9-5E87F2328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499F701-17A6-4E14-9A87-8615E34CD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307665" y="2757256"/>
            <a:ext cx="5719122" cy="1019496"/>
          </a:xfrm>
        </p:spPr>
        <p:txBody>
          <a:bodyPr vert="horz" lIns="91440" tIns="45720" rIns="91440" bIns="45720" rtlCol="0" anchor="t">
            <a:normAutofit fontScale="90000"/>
          </a:bodyPr>
          <a:lstStyle/>
          <a:p>
            <a:r>
              <a:rPr lang="en-US" sz="7200" spc="-40">
                <a:solidFill>
                  <a:srgbClr val="FFFFFF"/>
                </a:solidFill>
                <a:latin typeface="Pattaya" panose="00000500000000000000" pitchFamily="2" charset="-34"/>
                <a:cs typeface="Pattaya" panose="00000500000000000000" pitchFamily="2" charset="-34"/>
              </a:rPr>
              <a:t>TỔNG QUAN</a:t>
            </a:r>
            <a:endParaRPr lang="en-US" sz="7200" spc="-40" dirty="0" err="1">
              <a:solidFill>
                <a:srgbClr val="FFFFFF"/>
              </a:solidFill>
              <a:latin typeface="Pattaya" panose="00000500000000000000" pitchFamily="2" charset="-34"/>
              <a:cs typeface="Pattaya" panose="00000500000000000000" pitchFamily="2" charset="-34"/>
            </a:endParaRPr>
          </a:p>
        </p:txBody>
      </p:sp>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pPr>
            <a:r>
              <a:rPr lang="en-US">
                <a:solidFill>
                  <a:srgbClr val="FFFFFF"/>
                </a:solidFill>
              </a:rPr>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722F022-211C-4882-844C-086FEA6806AA}" type="slidenum">
              <a:rPr lang="en-US" noProof="0">
                <a:solidFill>
                  <a:srgbClr val="FFFFFF"/>
                </a:solidFill>
              </a:rPr>
              <a:pPr lvl="0">
                <a:spcAft>
                  <a:spcPts val="600"/>
                </a:spcAft>
              </a:pPr>
              <a:t>4</a:t>
            </a:fld>
            <a:endParaRPr lang="en-US" noProof="0">
              <a:solidFill>
                <a:srgbClr val="FFFFFF"/>
              </a:solidFill>
            </a:endParaRPr>
          </a:p>
        </p:txBody>
      </p:sp>
      <p:pic>
        <p:nvPicPr>
          <p:cNvPr id="2050" name="Picture 2" descr="CÁCH VIẾT TỔNG QUAN TÀI LIỆU">
            <a:extLst>
              <a:ext uri="{FF2B5EF4-FFF2-40B4-BE49-F238E27FC236}">
                <a16:creationId xmlns:a16="http://schemas.microsoft.com/office/drawing/2014/main" id="{4924A5DC-874C-437F-8CB3-FF1D43FE4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952" y="-1"/>
            <a:ext cx="6095999" cy="32865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eam Section Solo music | Listen to songs, albums, playlists for free on  SoundCloud">
            <a:extLst>
              <a:ext uri="{FF2B5EF4-FFF2-40B4-BE49-F238E27FC236}">
                <a16:creationId xmlns:a16="http://schemas.microsoft.com/office/drawing/2014/main" id="{2B63C9D4-5E96-4A5F-BD29-A4C1029E3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9903" y="3286538"/>
            <a:ext cx="6095999" cy="358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028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40</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f.	add_user.php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	</a:t>
            </a:r>
            <a:r>
              <a:rPr lang="vi-VN" b="1">
                <a:solidFill>
                  <a:schemeClr val="accent1"/>
                </a:solidFill>
                <a:latin typeface="Dancing"/>
              </a:rPr>
              <a:t>Tiến hành giải mã chuỗi nội dung bằng hàm json_decode() sau khi hàm file_get_contents() đọc được nội dung theo đường dẫn, sau đó kiểm tra biến $data đã được khởi tạo và không còn giá trị rỗng thì insert user_account đó vào trong $data để lưu vào cơ sở dữ li</a:t>
            </a:r>
            <a:r>
              <a:rPr lang="en-US" b="1">
                <a:solidFill>
                  <a:schemeClr val="accent1"/>
                </a:solidFill>
                <a:latin typeface="Dancing"/>
              </a:rPr>
              <a:t>ệ</a:t>
            </a:r>
            <a:r>
              <a:rPr lang="vi-VN" b="1">
                <a:solidFill>
                  <a:schemeClr val="accent1"/>
                </a:solidFill>
                <a:latin typeface="Dancing"/>
              </a:rPr>
              <a:t>u</a:t>
            </a:r>
          </a:p>
        </p:txBody>
      </p:sp>
      <p:pic>
        <p:nvPicPr>
          <p:cNvPr id="8" name="Picture 7">
            <a:extLst>
              <a:ext uri="{FF2B5EF4-FFF2-40B4-BE49-F238E27FC236}">
                <a16:creationId xmlns:a16="http://schemas.microsoft.com/office/drawing/2014/main" id="{FFDD2548-514B-41A9-B2DA-0F5E3DC5CFCB}"/>
              </a:ext>
            </a:extLst>
          </p:cNvPr>
          <p:cNvPicPr/>
          <p:nvPr/>
        </p:nvPicPr>
        <p:blipFill>
          <a:blip r:embed="rId2"/>
          <a:stretch>
            <a:fillRect/>
          </a:stretch>
        </p:blipFill>
        <p:spPr>
          <a:xfrm>
            <a:off x="1671586" y="2976083"/>
            <a:ext cx="10325341" cy="3744122"/>
          </a:xfrm>
          <a:prstGeom prst="rect">
            <a:avLst/>
          </a:prstGeom>
        </p:spPr>
      </p:pic>
    </p:spTree>
    <p:extLst>
      <p:ext uri="{BB962C8B-B14F-4D97-AF65-F5344CB8AC3E}">
        <p14:creationId xmlns:p14="http://schemas.microsoft.com/office/powerpoint/2010/main" val="18267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41</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g.	count_user_song.php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	</a:t>
            </a:r>
            <a:r>
              <a:rPr lang="vi-VN" b="1">
                <a:solidFill>
                  <a:schemeClr val="accent1"/>
                </a:solidFill>
                <a:latin typeface="Dancing"/>
              </a:rPr>
              <a:t>Tiến hành giải mã chuỗi nội dung bằng hàm json_decode() sau khi hàm file_get_contents() đọc được nội dung theo đường dẫn, sau đó kiểm tra biến $data đã được khởi tạo và không còn giá trị rỗng thì đi từng dòng dữ liệu trong mysql và đếm tất cả các trường dữ liệu trong bảng user_music đúng với user_name cần tìm</a:t>
            </a:r>
          </a:p>
        </p:txBody>
      </p:sp>
      <p:pic>
        <p:nvPicPr>
          <p:cNvPr id="7" name="Picture 6">
            <a:extLst>
              <a:ext uri="{FF2B5EF4-FFF2-40B4-BE49-F238E27FC236}">
                <a16:creationId xmlns:a16="http://schemas.microsoft.com/office/drawing/2014/main" id="{ABD7483C-AE39-45C2-84F3-91F3EA1D1E95}"/>
              </a:ext>
            </a:extLst>
          </p:cNvPr>
          <p:cNvPicPr/>
          <p:nvPr/>
        </p:nvPicPr>
        <p:blipFill>
          <a:blip r:embed="rId2">
            <a:extLst>
              <a:ext uri="{28A0092B-C50C-407E-A947-70E740481C1C}">
                <a14:useLocalDpi xmlns:a14="http://schemas.microsoft.com/office/drawing/2010/main" val="0"/>
              </a:ext>
            </a:extLst>
          </a:blip>
          <a:stretch>
            <a:fillRect/>
          </a:stretch>
        </p:blipFill>
        <p:spPr>
          <a:xfrm>
            <a:off x="1671587" y="3375593"/>
            <a:ext cx="10159100" cy="3482407"/>
          </a:xfrm>
          <a:prstGeom prst="rect">
            <a:avLst/>
          </a:prstGeom>
        </p:spPr>
      </p:pic>
    </p:spTree>
    <p:extLst>
      <p:ext uri="{BB962C8B-B14F-4D97-AF65-F5344CB8AC3E}">
        <p14:creationId xmlns:p14="http://schemas.microsoft.com/office/powerpoint/2010/main" val="222526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42</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h.	update_count.php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	</a:t>
            </a:r>
            <a:r>
              <a:rPr lang="vi-VN" b="1">
                <a:solidFill>
                  <a:schemeClr val="accent1"/>
                </a:solidFill>
                <a:latin typeface="Dancing"/>
              </a:rPr>
              <a:t>Tiến hành giải mã chuỗi nội dung bằng hàm json_decode() sau khi hàm file_get_contents() đọc được nội dung theo đường dẫn, sau đó kiểm tra trường id và counts đã được khởi tạo và không mang giá trị rỗng thì insert user_account vào biến môi trường để lưu lại vào cơ sở dữ liệu</a:t>
            </a:r>
          </a:p>
        </p:txBody>
      </p:sp>
      <p:pic>
        <p:nvPicPr>
          <p:cNvPr id="8" name="Picture 7">
            <a:extLst>
              <a:ext uri="{FF2B5EF4-FFF2-40B4-BE49-F238E27FC236}">
                <a16:creationId xmlns:a16="http://schemas.microsoft.com/office/drawing/2014/main" id="{37237554-9882-499A-B949-F13FF75F2896}"/>
              </a:ext>
            </a:extLst>
          </p:cNvPr>
          <p:cNvPicPr/>
          <p:nvPr/>
        </p:nvPicPr>
        <p:blipFill>
          <a:blip r:embed="rId2">
            <a:extLst>
              <a:ext uri="{28A0092B-C50C-407E-A947-70E740481C1C}">
                <a14:useLocalDpi xmlns:a14="http://schemas.microsoft.com/office/drawing/2010/main" val="0"/>
              </a:ext>
            </a:extLst>
          </a:blip>
          <a:stretch>
            <a:fillRect/>
          </a:stretch>
        </p:blipFill>
        <p:spPr>
          <a:xfrm>
            <a:off x="1671586" y="3035935"/>
            <a:ext cx="10325341" cy="3822065"/>
          </a:xfrm>
          <a:prstGeom prst="rect">
            <a:avLst/>
          </a:prstGeom>
        </p:spPr>
      </p:pic>
    </p:spTree>
    <p:extLst>
      <p:ext uri="{BB962C8B-B14F-4D97-AF65-F5344CB8AC3E}">
        <p14:creationId xmlns:p14="http://schemas.microsoft.com/office/powerpoint/2010/main" val="85435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43</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k.	update_search_count.php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	</a:t>
            </a:r>
            <a:r>
              <a:rPr lang="vi-VN" b="1">
                <a:solidFill>
                  <a:schemeClr val="accent1"/>
                </a:solidFill>
                <a:latin typeface="Dancing"/>
              </a:rPr>
              <a:t>Tiến hành kiểm tra phương thức Get id của user_account đã được khởi tạo và không có chứa giá trị rỗng, sau đó tiến hành kiểm tra từng dòng trong cơ sở dữ liệu, nếu tồn tại id sẽ cộng giá trị count thêm 1 đơn vị</a:t>
            </a:r>
          </a:p>
        </p:txBody>
      </p:sp>
      <p:pic>
        <p:nvPicPr>
          <p:cNvPr id="7" name="Picture 6">
            <a:extLst>
              <a:ext uri="{FF2B5EF4-FFF2-40B4-BE49-F238E27FC236}">
                <a16:creationId xmlns:a16="http://schemas.microsoft.com/office/drawing/2014/main" id="{88C179D8-B843-4B37-92D3-C17C040D685D}"/>
              </a:ext>
            </a:extLst>
          </p:cNvPr>
          <p:cNvPicPr/>
          <p:nvPr/>
        </p:nvPicPr>
        <p:blipFill>
          <a:blip r:embed="rId2">
            <a:extLst>
              <a:ext uri="{28A0092B-C50C-407E-A947-70E740481C1C}">
                <a14:useLocalDpi xmlns:a14="http://schemas.microsoft.com/office/drawing/2010/main" val="0"/>
              </a:ext>
            </a:extLst>
          </a:blip>
          <a:stretch>
            <a:fillRect/>
          </a:stretch>
        </p:blipFill>
        <p:spPr>
          <a:xfrm>
            <a:off x="1671587" y="2545859"/>
            <a:ext cx="10159100" cy="3810491"/>
          </a:xfrm>
          <a:prstGeom prst="rect">
            <a:avLst/>
          </a:prstGeom>
        </p:spPr>
      </p:pic>
    </p:spTree>
    <p:extLst>
      <p:ext uri="{BB962C8B-B14F-4D97-AF65-F5344CB8AC3E}">
        <p14:creationId xmlns:p14="http://schemas.microsoft.com/office/powerpoint/2010/main" val="410052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44</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l.	find_song.php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	</a:t>
            </a:r>
            <a:r>
              <a:rPr lang="vi-VN" b="1">
                <a:solidFill>
                  <a:schemeClr val="accent1"/>
                </a:solidFill>
                <a:latin typeface="Dancing"/>
              </a:rPr>
              <a:t>Chương trình dùng 1 hàm urlencode() để mã hóa dãy kí tự tên bài hát thành một chuỗi kí tự, sau đó đọc dữ liệu tìm kiếm trên trang nhaccuatui.com thông qua hàm file_get_contents(), sau đó sẽ kiểm tra một lần nữa link kết quả tìm kiếm nếu không mang giá trị rỗng sẽ ghi lại kết quả tìm kiếm ở 1 dòng, và lần lượt tăng đến dòng thứ 10 thì dừng lại</a:t>
            </a:r>
          </a:p>
        </p:txBody>
      </p:sp>
      <p:pic>
        <p:nvPicPr>
          <p:cNvPr id="8" name="Picture 7">
            <a:extLst>
              <a:ext uri="{FF2B5EF4-FFF2-40B4-BE49-F238E27FC236}">
                <a16:creationId xmlns:a16="http://schemas.microsoft.com/office/drawing/2014/main" id="{B942252F-E4DB-4EB0-9A33-14DF89B0CCE7}"/>
              </a:ext>
            </a:extLst>
          </p:cNvPr>
          <p:cNvPicPr/>
          <p:nvPr/>
        </p:nvPicPr>
        <p:blipFill>
          <a:blip r:embed="rId2">
            <a:extLst>
              <a:ext uri="{28A0092B-C50C-407E-A947-70E740481C1C}">
                <a14:useLocalDpi xmlns:a14="http://schemas.microsoft.com/office/drawing/2010/main" val="0"/>
              </a:ext>
            </a:extLst>
          </a:blip>
          <a:stretch>
            <a:fillRect/>
          </a:stretch>
        </p:blipFill>
        <p:spPr>
          <a:xfrm>
            <a:off x="1836268" y="3429000"/>
            <a:ext cx="10160660" cy="3429000"/>
          </a:xfrm>
          <a:prstGeom prst="rect">
            <a:avLst/>
          </a:prstGeom>
        </p:spPr>
      </p:pic>
      <p:pic>
        <p:nvPicPr>
          <p:cNvPr id="10" name="Picture 9">
            <a:extLst>
              <a:ext uri="{FF2B5EF4-FFF2-40B4-BE49-F238E27FC236}">
                <a16:creationId xmlns:a16="http://schemas.microsoft.com/office/drawing/2014/main" id="{9D0FE3E9-328C-4FA7-8642-738945AF630C}"/>
              </a:ext>
            </a:extLst>
          </p:cNvPr>
          <p:cNvPicPr/>
          <p:nvPr/>
        </p:nvPicPr>
        <p:blipFill>
          <a:blip r:embed="rId3">
            <a:extLst>
              <a:ext uri="{28A0092B-C50C-407E-A947-70E740481C1C}">
                <a14:useLocalDpi xmlns:a14="http://schemas.microsoft.com/office/drawing/2010/main" val="0"/>
              </a:ext>
            </a:extLst>
          </a:blip>
          <a:stretch>
            <a:fillRect/>
          </a:stretch>
        </p:blipFill>
        <p:spPr>
          <a:xfrm>
            <a:off x="1671587" y="1447453"/>
            <a:ext cx="10325341" cy="5410547"/>
          </a:xfrm>
          <a:prstGeom prst="rect">
            <a:avLst/>
          </a:prstGeom>
        </p:spPr>
      </p:pic>
      <p:pic>
        <p:nvPicPr>
          <p:cNvPr id="12" name="Picture 11">
            <a:extLst>
              <a:ext uri="{FF2B5EF4-FFF2-40B4-BE49-F238E27FC236}">
                <a16:creationId xmlns:a16="http://schemas.microsoft.com/office/drawing/2014/main" id="{1515BF6E-34ED-44D8-B330-6E43960574EB}"/>
              </a:ext>
            </a:extLst>
          </p:cNvPr>
          <p:cNvPicPr/>
          <p:nvPr/>
        </p:nvPicPr>
        <p:blipFill>
          <a:blip r:embed="rId4">
            <a:extLst>
              <a:ext uri="{28A0092B-C50C-407E-A947-70E740481C1C}">
                <a14:useLocalDpi xmlns:a14="http://schemas.microsoft.com/office/drawing/2010/main" val="0"/>
              </a:ext>
            </a:extLst>
          </a:blip>
          <a:stretch>
            <a:fillRect/>
          </a:stretch>
        </p:blipFill>
        <p:spPr>
          <a:xfrm>
            <a:off x="1671587" y="1463306"/>
            <a:ext cx="10325341" cy="5394694"/>
          </a:xfrm>
          <a:prstGeom prst="rect">
            <a:avLst/>
          </a:prstGeom>
        </p:spPr>
      </p:pic>
    </p:spTree>
    <p:extLst>
      <p:ext uri="{BB962C8B-B14F-4D97-AF65-F5344CB8AC3E}">
        <p14:creationId xmlns:p14="http://schemas.microsoft.com/office/powerpoint/2010/main" val="142556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
                                            <p:txEl>
                                              <p:pRg st="0" end="0"/>
                                            </p:txEl>
                                          </p:spTgt>
                                        </p:tgtEl>
                                      </p:cBhvr>
                                    </p:animEffect>
                                    <p:set>
                                      <p:cBhvr>
                                        <p:cTn id="17" dur="1" fill="hold">
                                          <p:stCondLst>
                                            <p:cond delay="499"/>
                                          </p:stCondLst>
                                        </p:cTn>
                                        <p:tgtEl>
                                          <p:spTgt spid="13">
                                            <p:txEl>
                                              <p:pRg st="0" end="0"/>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45</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m.	add_music.php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	</a:t>
            </a:r>
            <a:r>
              <a:rPr lang="vi-VN" b="1">
                <a:solidFill>
                  <a:schemeClr val="accent1"/>
                </a:solidFill>
                <a:latin typeface="Dancing"/>
              </a:rPr>
              <a:t>Tiến hành giải mã mã hóa dữ liệu đã được đọc từ địa chỉ chỉ định, kiểm tra biến $data đã được khởi tạo và không mang giá trị rỗng thì insert thêm một dòng dữ liệu user_music vào biến trung gian</a:t>
            </a:r>
          </a:p>
        </p:txBody>
      </p:sp>
      <p:pic>
        <p:nvPicPr>
          <p:cNvPr id="14" name="Picture 13">
            <a:extLst>
              <a:ext uri="{FF2B5EF4-FFF2-40B4-BE49-F238E27FC236}">
                <a16:creationId xmlns:a16="http://schemas.microsoft.com/office/drawing/2014/main" id="{A5523F35-D1A1-4571-BB90-68657DB861CB}"/>
              </a:ext>
            </a:extLst>
          </p:cNvPr>
          <p:cNvPicPr/>
          <p:nvPr/>
        </p:nvPicPr>
        <p:blipFill>
          <a:blip r:embed="rId2">
            <a:extLst>
              <a:ext uri="{28A0092B-C50C-407E-A947-70E740481C1C}">
                <a14:useLocalDpi xmlns:a14="http://schemas.microsoft.com/office/drawing/2010/main" val="0"/>
              </a:ext>
            </a:extLst>
          </a:blip>
          <a:stretch>
            <a:fillRect/>
          </a:stretch>
        </p:blipFill>
        <p:spPr>
          <a:xfrm>
            <a:off x="1671587" y="2710958"/>
            <a:ext cx="10159100" cy="3827954"/>
          </a:xfrm>
          <a:prstGeom prst="rect">
            <a:avLst/>
          </a:prstGeom>
        </p:spPr>
      </p:pic>
    </p:spTree>
    <p:extLst>
      <p:ext uri="{BB962C8B-B14F-4D97-AF65-F5344CB8AC3E}">
        <p14:creationId xmlns:p14="http://schemas.microsoft.com/office/powerpoint/2010/main" val="405263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2</a:t>
            </a:r>
            <a:r>
              <a:rPr lang="vi-VN" sz="4400">
                <a:latin typeface="Dancing"/>
              </a:rPr>
              <a:t>.	Lập trình PHP phía Server</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46</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n.	remove_music.php</a:t>
            </a:r>
            <a:endParaRPr lang="en-US" sz="4000" dirty="0">
              <a:latin typeface="Dancing"/>
            </a:endParaRPr>
          </a:p>
        </p:txBody>
      </p:sp>
      <p:sp>
        <p:nvSpPr>
          <p:cNvPr id="13" name="Content Placeholder 9">
            <a:extLst>
              <a:ext uri="{FF2B5EF4-FFF2-40B4-BE49-F238E27FC236}">
                <a16:creationId xmlns:a16="http://schemas.microsoft.com/office/drawing/2014/main" id="{6BF21477-8801-4552-978E-2D1E349CA415}"/>
              </a:ext>
            </a:extLst>
          </p:cNvPr>
          <p:cNvSpPr txBox="1">
            <a:spLocks/>
          </p:cNvSpPr>
          <p:nvPr/>
        </p:nvSpPr>
        <p:spPr>
          <a:xfrm>
            <a:off x="1671587" y="1353727"/>
            <a:ext cx="9694405" cy="4900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solidFill>
                <a:latin typeface="Dancing"/>
              </a:rPr>
              <a:t>	</a:t>
            </a:r>
            <a:r>
              <a:rPr lang="vi-VN" b="1">
                <a:solidFill>
                  <a:schemeClr val="accent1"/>
                </a:solidFill>
                <a:latin typeface="Dancing"/>
              </a:rPr>
              <a:t>Tiến hành giải mã mã hóa dữ liệu đã được đọc từ địa chỉ chỉ định, kiểm tra biến $data đã được khởi tạo và không mang giá trị rỗng thì remove dòng dữ liệu trong bảng user_music vào với id trùng với id lấy được từ biến $data</a:t>
            </a:r>
          </a:p>
        </p:txBody>
      </p:sp>
      <p:pic>
        <p:nvPicPr>
          <p:cNvPr id="7" name="Picture 6">
            <a:extLst>
              <a:ext uri="{FF2B5EF4-FFF2-40B4-BE49-F238E27FC236}">
                <a16:creationId xmlns:a16="http://schemas.microsoft.com/office/drawing/2014/main" id="{423FA979-8B4F-48EE-BEC1-4B32FE2D58F3}"/>
              </a:ext>
            </a:extLst>
          </p:cNvPr>
          <p:cNvPicPr/>
          <p:nvPr/>
        </p:nvPicPr>
        <p:blipFill>
          <a:blip r:embed="rId2">
            <a:extLst>
              <a:ext uri="{28A0092B-C50C-407E-A947-70E740481C1C}">
                <a14:useLocalDpi xmlns:a14="http://schemas.microsoft.com/office/drawing/2010/main" val="0"/>
              </a:ext>
            </a:extLst>
          </a:blip>
          <a:stretch>
            <a:fillRect/>
          </a:stretch>
        </p:blipFill>
        <p:spPr>
          <a:xfrm>
            <a:off x="1505346" y="2981778"/>
            <a:ext cx="10325341" cy="3374572"/>
          </a:xfrm>
          <a:prstGeom prst="rect">
            <a:avLst/>
          </a:prstGeom>
        </p:spPr>
      </p:pic>
    </p:spTree>
    <p:extLst>
      <p:ext uri="{BB962C8B-B14F-4D97-AF65-F5344CB8AC3E}">
        <p14:creationId xmlns:p14="http://schemas.microsoft.com/office/powerpoint/2010/main" val="363349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3">
                                            <p:txEl>
                                              <p:pRg st="0" end="0"/>
                                            </p:txEl>
                                          </p:spTgt>
                                        </p:tgtEl>
                                      </p:cBhvr>
                                    </p:animEffect>
                                    <p:set>
                                      <p:cBhvr>
                                        <p:cTn id="12" dur="1" fill="hold">
                                          <p:stCondLst>
                                            <p:cond delay="499"/>
                                          </p:stCondLst>
                                        </p:cTn>
                                        <p:tgtEl>
                                          <p:spTgt spid="1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3</a:t>
            </a:r>
            <a:r>
              <a:rPr lang="vi-VN" sz="4400">
                <a:latin typeface="Dancing"/>
              </a:rPr>
              <a:t>.	API</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47</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a.	Song</a:t>
            </a:r>
            <a:endParaRPr lang="en-US" sz="4000" dirty="0">
              <a:latin typeface="Dancing"/>
            </a:endParaRPr>
          </a:p>
        </p:txBody>
      </p:sp>
      <p:pic>
        <p:nvPicPr>
          <p:cNvPr id="8" name="Picture 7">
            <a:extLst>
              <a:ext uri="{FF2B5EF4-FFF2-40B4-BE49-F238E27FC236}">
                <a16:creationId xmlns:a16="http://schemas.microsoft.com/office/drawing/2014/main" id="{48C4854B-9759-41EF-B0FF-830F2CFB5E2F}"/>
              </a:ext>
            </a:extLst>
          </p:cNvPr>
          <p:cNvPicPr/>
          <p:nvPr/>
        </p:nvPicPr>
        <p:blipFill>
          <a:blip r:embed="rId2">
            <a:extLst>
              <a:ext uri="{28A0092B-C50C-407E-A947-70E740481C1C}">
                <a14:useLocalDpi xmlns:a14="http://schemas.microsoft.com/office/drawing/2010/main" val="0"/>
              </a:ext>
            </a:extLst>
          </a:blip>
          <a:stretch>
            <a:fillRect/>
          </a:stretch>
        </p:blipFill>
        <p:spPr>
          <a:xfrm>
            <a:off x="1210870" y="1459230"/>
            <a:ext cx="10786058" cy="4897120"/>
          </a:xfrm>
          <a:prstGeom prst="rect">
            <a:avLst/>
          </a:prstGeom>
        </p:spPr>
      </p:pic>
      <p:pic>
        <p:nvPicPr>
          <p:cNvPr id="10" name="Picture 9">
            <a:extLst>
              <a:ext uri="{FF2B5EF4-FFF2-40B4-BE49-F238E27FC236}">
                <a16:creationId xmlns:a16="http://schemas.microsoft.com/office/drawing/2014/main" id="{18FCE3D1-146D-49E1-B49D-5BAF13142983}"/>
              </a:ext>
            </a:extLst>
          </p:cNvPr>
          <p:cNvPicPr/>
          <p:nvPr/>
        </p:nvPicPr>
        <p:blipFill>
          <a:blip r:embed="rId3">
            <a:extLst>
              <a:ext uri="{28A0092B-C50C-407E-A947-70E740481C1C}">
                <a14:useLocalDpi xmlns:a14="http://schemas.microsoft.com/office/drawing/2010/main" val="0"/>
              </a:ext>
            </a:extLst>
          </a:blip>
          <a:stretch>
            <a:fillRect/>
          </a:stretch>
        </p:blipFill>
        <p:spPr>
          <a:xfrm>
            <a:off x="1210870" y="1459230"/>
            <a:ext cx="10786058" cy="4897120"/>
          </a:xfrm>
          <a:prstGeom prst="rect">
            <a:avLst/>
          </a:prstGeom>
        </p:spPr>
      </p:pic>
    </p:spTree>
    <p:extLst>
      <p:ext uri="{BB962C8B-B14F-4D97-AF65-F5344CB8AC3E}">
        <p14:creationId xmlns:p14="http://schemas.microsoft.com/office/powerpoint/2010/main" val="130801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539645" y="137795"/>
            <a:ext cx="10075345" cy="759759"/>
          </a:xfrm>
        </p:spPr>
        <p:txBody>
          <a:bodyPr>
            <a:noAutofit/>
          </a:bodyPr>
          <a:lstStyle/>
          <a:p>
            <a:r>
              <a:rPr lang="en-US" sz="4400">
                <a:latin typeface="Dancing"/>
              </a:rPr>
              <a:t>3</a:t>
            </a:r>
            <a:r>
              <a:rPr lang="vi-VN" sz="4400">
                <a:latin typeface="Dancing"/>
              </a:rPr>
              <a:t>.	API</a:t>
            </a:r>
            <a:endParaRPr lang="en-US" sz="4400" dirty="0">
              <a:latin typeface="Dancing"/>
            </a:endParaRP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48</a:t>
            </a:fld>
            <a:endParaRPr lang="en-US" noProof="0" dirty="0"/>
          </a:p>
        </p:txBody>
      </p:sp>
      <p:sp>
        <p:nvSpPr>
          <p:cNvPr id="11" name="Title 8">
            <a:extLst>
              <a:ext uri="{FF2B5EF4-FFF2-40B4-BE49-F238E27FC236}">
                <a16:creationId xmlns:a16="http://schemas.microsoft.com/office/drawing/2014/main" id="{B5BEFE29-4C59-4550-9A77-3F65E88F4F51}"/>
              </a:ext>
            </a:extLst>
          </p:cNvPr>
          <p:cNvSpPr txBox="1">
            <a:spLocks/>
          </p:cNvSpPr>
          <p:nvPr/>
        </p:nvSpPr>
        <p:spPr>
          <a:xfrm>
            <a:off x="1210870" y="687694"/>
            <a:ext cx="1061981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a:latin typeface="Dancing"/>
              </a:rPr>
              <a:t>b.	User</a:t>
            </a:r>
            <a:endParaRPr lang="en-US" sz="4000" dirty="0">
              <a:latin typeface="Dancing"/>
            </a:endParaRPr>
          </a:p>
        </p:txBody>
      </p:sp>
      <p:pic>
        <p:nvPicPr>
          <p:cNvPr id="7" name="Picture 6">
            <a:extLst>
              <a:ext uri="{FF2B5EF4-FFF2-40B4-BE49-F238E27FC236}">
                <a16:creationId xmlns:a16="http://schemas.microsoft.com/office/drawing/2014/main" id="{58A03810-B557-4CEA-8F61-D7806D4A0832}"/>
              </a:ext>
            </a:extLst>
          </p:cNvPr>
          <p:cNvPicPr/>
          <p:nvPr/>
        </p:nvPicPr>
        <p:blipFill>
          <a:blip r:embed="rId2">
            <a:extLst>
              <a:ext uri="{28A0092B-C50C-407E-A947-70E740481C1C}">
                <a14:useLocalDpi xmlns:a14="http://schemas.microsoft.com/office/drawing/2010/main" val="0"/>
              </a:ext>
            </a:extLst>
          </a:blip>
          <a:stretch>
            <a:fillRect/>
          </a:stretch>
        </p:blipFill>
        <p:spPr>
          <a:xfrm>
            <a:off x="1044629" y="1353575"/>
            <a:ext cx="10786058" cy="5185337"/>
          </a:xfrm>
          <a:prstGeom prst="rect">
            <a:avLst/>
          </a:prstGeom>
        </p:spPr>
      </p:pic>
      <p:pic>
        <p:nvPicPr>
          <p:cNvPr id="12" name="Picture 11">
            <a:extLst>
              <a:ext uri="{FF2B5EF4-FFF2-40B4-BE49-F238E27FC236}">
                <a16:creationId xmlns:a16="http://schemas.microsoft.com/office/drawing/2014/main" id="{1C0B87C8-93DC-4766-97A9-1D0AD4971EC1}"/>
              </a:ext>
            </a:extLst>
          </p:cNvPr>
          <p:cNvPicPr/>
          <p:nvPr/>
        </p:nvPicPr>
        <p:blipFill>
          <a:blip r:embed="rId3">
            <a:extLst>
              <a:ext uri="{28A0092B-C50C-407E-A947-70E740481C1C}">
                <a14:useLocalDpi xmlns:a14="http://schemas.microsoft.com/office/drawing/2010/main" val="0"/>
              </a:ext>
            </a:extLst>
          </a:blip>
          <a:stretch>
            <a:fillRect/>
          </a:stretch>
        </p:blipFill>
        <p:spPr>
          <a:xfrm>
            <a:off x="1044629" y="1353574"/>
            <a:ext cx="10786058" cy="5185337"/>
          </a:xfrm>
          <a:prstGeom prst="rect">
            <a:avLst/>
          </a:prstGeom>
        </p:spPr>
      </p:pic>
      <p:pic>
        <p:nvPicPr>
          <p:cNvPr id="13" name="Picture 12">
            <a:extLst>
              <a:ext uri="{FF2B5EF4-FFF2-40B4-BE49-F238E27FC236}">
                <a16:creationId xmlns:a16="http://schemas.microsoft.com/office/drawing/2014/main" id="{34FE703E-9BE9-4266-A7B1-0DF422920B50}"/>
              </a:ext>
            </a:extLst>
          </p:cNvPr>
          <p:cNvPicPr/>
          <p:nvPr/>
        </p:nvPicPr>
        <p:blipFill>
          <a:blip r:embed="rId4">
            <a:extLst>
              <a:ext uri="{28A0092B-C50C-407E-A947-70E740481C1C}">
                <a14:useLocalDpi xmlns:a14="http://schemas.microsoft.com/office/drawing/2010/main" val="0"/>
              </a:ext>
            </a:extLst>
          </a:blip>
          <a:stretch>
            <a:fillRect/>
          </a:stretch>
        </p:blipFill>
        <p:spPr>
          <a:xfrm>
            <a:off x="1044629" y="1398735"/>
            <a:ext cx="10786058" cy="5185337"/>
          </a:xfrm>
          <a:prstGeom prst="rect">
            <a:avLst/>
          </a:prstGeom>
        </p:spPr>
      </p:pic>
    </p:spTree>
    <p:extLst>
      <p:ext uri="{BB962C8B-B14F-4D97-AF65-F5344CB8AC3E}">
        <p14:creationId xmlns:p14="http://schemas.microsoft.com/office/powerpoint/2010/main" val="273955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472708" y="4441415"/>
            <a:ext cx="7700617" cy="1409037"/>
          </a:xfrm>
        </p:spPr>
        <p:txBody>
          <a:bodyPr/>
          <a:lstStyle/>
          <a:p>
            <a:pPr algn="ctr"/>
            <a:r>
              <a:rPr lang="en-US" dirty="0">
                <a:latin typeface="Pattaya" panose="00000500000000000000" pitchFamily="2" charset="-34"/>
                <a:cs typeface="Pattaya" panose="00000500000000000000" pitchFamily="2" charset="-34"/>
              </a:rPr>
              <a:t>THE END</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144000" y="769782"/>
            <a:ext cx="3112438" cy="3762531"/>
          </a:xfrm>
        </p:spPr>
        <p:txBody>
          <a:bodyPr>
            <a:normAutofit/>
          </a:bodyPr>
          <a:lstStyle/>
          <a:p>
            <a:r>
              <a:rPr lang="en-US" sz="3200" dirty="0"/>
              <a:t>Presenter:</a:t>
            </a:r>
          </a:p>
          <a:p>
            <a:r>
              <a:rPr lang="en-US" sz="2400" i="1" dirty="0">
                <a:latin typeface="Pattaya" panose="00000500000000000000" pitchFamily="2" charset="-34"/>
                <a:cs typeface="Pattaya" panose="00000500000000000000" pitchFamily="2" charset="-34"/>
              </a:rPr>
              <a:t>      </a:t>
            </a:r>
            <a:r>
              <a:rPr lang="en-US" sz="2400" i="1" dirty="0" err="1">
                <a:latin typeface="Pattaya" panose="00000500000000000000" pitchFamily="2" charset="-34"/>
                <a:cs typeface="Pattaya" panose="00000500000000000000" pitchFamily="2" charset="-34"/>
              </a:rPr>
              <a:t>Thằng</a:t>
            </a:r>
            <a:r>
              <a:rPr lang="en-US" sz="2400" i="1" dirty="0">
                <a:latin typeface="Pattaya" panose="00000500000000000000" pitchFamily="2" charset="-34"/>
                <a:cs typeface="Pattaya" panose="00000500000000000000" pitchFamily="2" charset="-34"/>
              </a:rPr>
              <a:t> </a:t>
            </a:r>
            <a:r>
              <a:rPr lang="en-US" sz="2400" i="1" err="1">
                <a:latin typeface="Pattaya" panose="00000500000000000000" pitchFamily="2" charset="-34"/>
                <a:cs typeface="Pattaya" panose="00000500000000000000" pitchFamily="2" charset="-34"/>
              </a:rPr>
              <a:t>Quốc</a:t>
            </a:r>
            <a:r>
              <a:rPr lang="en-US" sz="2400" i="1">
                <a:latin typeface="Pattaya" panose="00000500000000000000" pitchFamily="2" charset="-34"/>
                <a:cs typeface="Pattaya" panose="00000500000000000000" pitchFamily="2" charset="-34"/>
              </a:rPr>
              <a:t> Hưng</a:t>
            </a:r>
          </a:p>
          <a:p>
            <a:r>
              <a:rPr lang="en-US" sz="2400" i="1">
                <a:latin typeface="Pattaya" panose="00000500000000000000" pitchFamily="2" charset="-34"/>
                <a:cs typeface="Pattaya" panose="00000500000000000000" pitchFamily="2" charset="-34"/>
              </a:rPr>
              <a:t>      Mai Anh Nguyên</a:t>
            </a:r>
            <a:endParaRPr lang="en-US" sz="2400" i="1" dirty="0">
              <a:latin typeface="Pattaya" panose="00000500000000000000" pitchFamily="2" charset="-34"/>
              <a:cs typeface="Pattaya" panose="00000500000000000000" pitchFamily="2" charset="-34"/>
            </a:endParaRPr>
          </a:p>
          <a:p>
            <a:endParaRPr lang="en-US" dirty="0"/>
          </a:p>
          <a:p>
            <a:r>
              <a:rPr lang="en-US" sz="3200" dirty="0"/>
              <a:t>Class:</a:t>
            </a:r>
          </a:p>
          <a:p>
            <a:r>
              <a:rPr lang="en-US" sz="2400" i="1" dirty="0">
                <a:latin typeface="Pattaya" panose="00000500000000000000" pitchFamily="2" charset="-34"/>
                <a:cs typeface="Pattaya" panose="00000500000000000000" pitchFamily="2" charset="-34"/>
              </a:rPr>
              <a:t>      DHCN5</a:t>
            </a:r>
          </a:p>
          <a:p>
            <a:endParaRPr lang="en-US" dirty="0"/>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9" name="Title 31">
            <a:extLst>
              <a:ext uri="{FF2B5EF4-FFF2-40B4-BE49-F238E27FC236}">
                <a16:creationId xmlns:a16="http://schemas.microsoft.com/office/drawing/2014/main" id="{461DD291-4F87-48CB-95E4-09501120C885}"/>
              </a:ext>
            </a:extLst>
          </p:cNvPr>
          <p:cNvSpPr txBox="1">
            <a:spLocks/>
          </p:cNvSpPr>
          <p:nvPr/>
        </p:nvSpPr>
        <p:spPr>
          <a:xfrm>
            <a:off x="472708" y="5506585"/>
            <a:ext cx="7700617" cy="1409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spc="-40" baseline="0">
                <a:solidFill>
                  <a:schemeClr val="bg1"/>
                </a:solidFill>
                <a:latin typeface="+mj-lt"/>
                <a:ea typeface="+mj-ea"/>
                <a:cs typeface="+mj-cs"/>
              </a:defRPr>
            </a:lvl1pPr>
          </a:lstStyle>
          <a:p>
            <a:pPr algn="ctr"/>
            <a:r>
              <a:rPr lang="en-US" dirty="0">
                <a:latin typeface="Pattaya" panose="00000500000000000000" pitchFamily="2" charset="-34"/>
                <a:cs typeface="Pattaya" panose="00000500000000000000" pitchFamily="2" charset="-34"/>
              </a:rPr>
              <a:t>THANKS FOR WATCHING!</a:t>
            </a:r>
          </a:p>
        </p:txBody>
      </p:sp>
    </p:spTree>
    <p:extLst>
      <p:ext uri="{BB962C8B-B14F-4D97-AF65-F5344CB8AC3E}">
        <p14:creationId xmlns:p14="http://schemas.microsoft.com/office/powerpoint/2010/main" val="76761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1.	Tổng quan về PHP</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233364" y="1447453"/>
            <a:ext cx="6370335" cy="5256769"/>
          </a:xfrm>
        </p:spPr>
        <p:txBody>
          <a:bodyPr>
            <a:normAutofit/>
          </a:bodyPr>
          <a:lstStyle/>
          <a:p>
            <a:pPr algn="just"/>
            <a:r>
              <a:rPr lang="en-US">
                <a:solidFill>
                  <a:schemeClr val="accent1"/>
                </a:solidFill>
                <a:latin typeface="Dancing"/>
              </a:rPr>
              <a:t>	</a:t>
            </a:r>
            <a:r>
              <a:rPr lang="vi-VN" b="1">
                <a:solidFill>
                  <a:srgbClr val="4A41C5"/>
                </a:solidFill>
                <a:latin typeface="Dancing"/>
              </a:rPr>
              <a:t>PHP (Hypertext Preprocessor) là ngôn ngữ lập trình mã nguồn mở phía server được thiết kế để xây dựng ứng dụng web động. Code PHP thực thi trên server để sinh ra code HTML và trả về cho trình duyệt web render theo yêu cầu của nhà phát triển PHP cho phép xây dựng ứng dụng web tương tác với mọi cơ sở dữ liệu như : MySQL, Oracle, ...</a:t>
            </a:r>
            <a:endParaRPr lang="en-US" b="1" dirty="0">
              <a:solidFill>
                <a:srgbClr val="4A41C5"/>
              </a:solidFill>
            </a:endParaRP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5</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605313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a.</a:t>
            </a:r>
            <a:r>
              <a:rPr lang="en-US" sz="4000">
                <a:latin typeface="Dancing"/>
              </a:rPr>
              <a:t>	Giới thiệu</a:t>
            </a:r>
            <a:endParaRPr lang="en-US" sz="4000" dirty="0">
              <a:latin typeface="Dancing"/>
            </a:endParaRPr>
          </a:p>
        </p:txBody>
      </p:sp>
      <p:pic>
        <p:nvPicPr>
          <p:cNvPr id="3074" name="Picture 2" descr="PHP là gì - Học lâp trình PHP online - VietTuts">
            <a:extLst>
              <a:ext uri="{FF2B5EF4-FFF2-40B4-BE49-F238E27FC236}">
                <a16:creationId xmlns:a16="http://schemas.microsoft.com/office/drawing/2014/main" id="{323C406A-5E0C-483F-8D8F-28FC35A78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9886" y="1540218"/>
            <a:ext cx="523875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0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1.	Tổng quan về PHP</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356733" y="1280873"/>
            <a:ext cx="11640195" cy="5423349"/>
          </a:xfrm>
        </p:spPr>
        <p:txBody>
          <a:bodyPr>
            <a:noAutofit/>
          </a:bodyPr>
          <a:lstStyle/>
          <a:p>
            <a:pPr algn="just"/>
            <a:r>
              <a:rPr lang="vi-VN">
                <a:solidFill>
                  <a:srgbClr val="4A41C5"/>
                </a:solidFill>
                <a:latin typeface="Dancing"/>
              </a:rPr>
              <a:t>Đoạn mã php luôn được bắt đầu và kết thúc bởi cặp thẻ theo cú pháp: </a:t>
            </a:r>
          </a:p>
          <a:p>
            <a:pPr algn="just"/>
            <a:r>
              <a:rPr lang="en-US">
                <a:solidFill>
                  <a:srgbClr val="4A41C5"/>
                </a:solidFill>
                <a:latin typeface="Dancing"/>
              </a:rPr>
              <a:t>	</a:t>
            </a:r>
            <a:r>
              <a:rPr lang="vi-VN" b="1">
                <a:solidFill>
                  <a:srgbClr val="4A41C5"/>
                </a:solidFill>
                <a:latin typeface="Dancing"/>
              </a:rPr>
              <a:t>Cách 1: Cú pháp chính</a:t>
            </a:r>
          </a:p>
          <a:p>
            <a:pPr algn="just"/>
            <a:r>
              <a:rPr lang="en-US">
                <a:solidFill>
                  <a:srgbClr val="4A41C5"/>
                </a:solidFill>
                <a:latin typeface="Dancing"/>
              </a:rPr>
              <a:t>		</a:t>
            </a:r>
            <a:r>
              <a:rPr lang="vi-VN">
                <a:solidFill>
                  <a:srgbClr val="4A41C5"/>
                </a:solidFill>
                <a:latin typeface="Dancing"/>
              </a:rPr>
              <a:t>&lt;?php //code ở đây ?&gt;</a:t>
            </a:r>
          </a:p>
          <a:p>
            <a:pPr algn="just"/>
            <a:r>
              <a:rPr lang="en-US">
                <a:solidFill>
                  <a:srgbClr val="4A41C5"/>
                </a:solidFill>
                <a:latin typeface="Dancing"/>
              </a:rPr>
              <a:t>	</a:t>
            </a:r>
            <a:r>
              <a:rPr lang="vi-VN" b="1">
                <a:solidFill>
                  <a:srgbClr val="4A41C5"/>
                </a:solidFill>
                <a:latin typeface="Dancing"/>
              </a:rPr>
              <a:t>Cách 2: Cú pháp ngắn gọn</a:t>
            </a:r>
          </a:p>
          <a:p>
            <a:pPr algn="just"/>
            <a:r>
              <a:rPr lang="en-US">
                <a:solidFill>
                  <a:srgbClr val="4A41C5"/>
                </a:solidFill>
                <a:latin typeface="Dancing"/>
              </a:rPr>
              <a:t>	</a:t>
            </a:r>
            <a:r>
              <a:rPr lang="vi-VN">
                <a:solidFill>
                  <a:srgbClr val="4A41C5"/>
                </a:solidFill>
                <a:latin typeface="Dancing"/>
              </a:rPr>
              <a:t>Sử dụng cách này bạn phải cấu hình php.ini với –enable-short-tags = On</a:t>
            </a:r>
          </a:p>
          <a:p>
            <a:pPr algn="just"/>
            <a:r>
              <a:rPr lang="en-US">
                <a:solidFill>
                  <a:srgbClr val="4A41C5"/>
                </a:solidFill>
                <a:latin typeface="Dancing"/>
              </a:rPr>
              <a:t>		</a:t>
            </a:r>
            <a:r>
              <a:rPr lang="vi-VN">
                <a:solidFill>
                  <a:srgbClr val="4A41C5"/>
                </a:solidFill>
                <a:latin typeface="Dancing"/>
              </a:rPr>
              <a:t>&lt;? //code ở đây ?&gt;</a:t>
            </a:r>
          </a:p>
          <a:p>
            <a:pPr algn="just"/>
            <a:r>
              <a:rPr lang="en-US">
                <a:solidFill>
                  <a:srgbClr val="4A41C5"/>
                </a:solidFill>
                <a:latin typeface="Dancing"/>
              </a:rPr>
              <a:t>	</a:t>
            </a:r>
            <a:r>
              <a:rPr lang="vi-VN" b="1">
                <a:solidFill>
                  <a:srgbClr val="4A41C5"/>
                </a:solidFill>
                <a:latin typeface="Dancing"/>
              </a:rPr>
              <a:t>Cách 3: Cú pháp kiểu ASP</a:t>
            </a:r>
          </a:p>
          <a:p>
            <a:pPr algn="just"/>
            <a:r>
              <a:rPr lang="en-US">
                <a:solidFill>
                  <a:srgbClr val="4A41C5"/>
                </a:solidFill>
                <a:latin typeface="Dancing"/>
              </a:rPr>
              <a:t>	</a:t>
            </a:r>
            <a:r>
              <a:rPr lang="vi-VN">
                <a:solidFill>
                  <a:srgbClr val="4A41C5"/>
                </a:solidFill>
                <a:latin typeface="Dancing"/>
              </a:rPr>
              <a:t>Cách này bạn cũng cấu hình php.ini khi rồi mới dùng.</a:t>
            </a:r>
          </a:p>
          <a:p>
            <a:pPr algn="just"/>
            <a:r>
              <a:rPr lang="en-US">
                <a:solidFill>
                  <a:srgbClr val="4A41C5"/>
                </a:solidFill>
                <a:latin typeface="Dancing"/>
              </a:rPr>
              <a:t>		</a:t>
            </a:r>
            <a:r>
              <a:rPr lang="vi-VN">
                <a:solidFill>
                  <a:srgbClr val="4A41C5"/>
                </a:solidFill>
                <a:latin typeface="Dancing"/>
              </a:rPr>
              <a:t>&lt;% //code ở dây %&gt;</a:t>
            </a:r>
          </a:p>
          <a:p>
            <a:pPr algn="just"/>
            <a:endParaRPr lang="en-US" b="1" dirty="0">
              <a:solidFill>
                <a:srgbClr val="4A41C5"/>
              </a:solidFill>
            </a:endParaRP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6</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605313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Cú pháp trong PHP</a:t>
            </a:r>
            <a:endParaRPr lang="en-US" sz="4000" dirty="0">
              <a:latin typeface="Dancing"/>
            </a:endParaRPr>
          </a:p>
        </p:txBody>
      </p:sp>
    </p:spTree>
    <p:extLst>
      <p:ext uri="{BB962C8B-B14F-4D97-AF65-F5344CB8AC3E}">
        <p14:creationId xmlns:p14="http://schemas.microsoft.com/office/powerpoint/2010/main" val="93996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500"/>
                                        <p:tgtEl>
                                          <p:spTgt spid="10">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animEffect transition="in" filter="fade">
                                      <p:cBhvr>
                                        <p:cTn id="29" dur="500"/>
                                        <p:tgtEl>
                                          <p:spTgt spid="10">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xEl>
                                              <p:pRg st="8" end="8"/>
                                            </p:txEl>
                                          </p:spTgt>
                                        </p:tgtEl>
                                        <p:attrNameLst>
                                          <p:attrName>style.visibility</p:attrName>
                                        </p:attrNameLst>
                                      </p:cBhvr>
                                      <p:to>
                                        <p:strVal val="visible"/>
                                      </p:to>
                                    </p:set>
                                    <p:animEffect transition="in" filter="fade">
                                      <p:cBhvr>
                                        <p:cTn id="32"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1.	Tổng quan về PHP</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356733" y="1280873"/>
            <a:ext cx="11640195" cy="5423349"/>
          </a:xfrm>
        </p:spPr>
        <p:txBody>
          <a:bodyPr>
            <a:noAutofit/>
          </a:bodyPr>
          <a:lstStyle/>
          <a:p>
            <a:pPr algn="just"/>
            <a:r>
              <a:rPr lang="vi-VN">
                <a:solidFill>
                  <a:srgbClr val="4A41C5"/>
                </a:solidFill>
                <a:latin typeface="Dancing"/>
              </a:rPr>
              <a:t>Đoạn mã php luôn được bắt đầu và kết thúc bởi cặp thẻ theo cú pháp: </a:t>
            </a:r>
          </a:p>
          <a:p>
            <a:pPr algn="just"/>
            <a:r>
              <a:rPr lang="en-US">
                <a:solidFill>
                  <a:srgbClr val="4A41C5"/>
                </a:solidFill>
                <a:latin typeface="Dancing"/>
              </a:rPr>
              <a:t>	</a:t>
            </a:r>
            <a:r>
              <a:rPr lang="vi-VN" b="1">
                <a:solidFill>
                  <a:srgbClr val="4A41C5"/>
                </a:solidFill>
                <a:latin typeface="Dancing"/>
              </a:rPr>
              <a:t>Cách 4: Cú pháp bắt đầu bằng script</a:t>
            </a:r>
          </a:p>
          <a:p>
            <a:pPr algn="just"/>
            <a:r>
              <a:rPr lang="en-US">
                <a:solidFill>
                  <a:srgbClr val="4A41C5"/>
                </a:solidFill>
                <a:latin typeface="Dancing"/>
              </a:rPr>
              <a:t>		</a:t>
            </a:r>
            <a:r>
              <a:rPr lang="vi-VN">
                <a:solidFill>
                  <a:srgbClr val="4A41C5"/>
                </a:solidFill>
                <a:latin typeface="Dancing"/>
              </a:rPr>
              <a:t>&lt;script language=”php” &gt;//code ở đây&lt;/script&gt;</a:t>
            </a:r>
          </a:p>
          <a:p>
            <a:pPr algn="just"/>
            <a:r>
              <a:rPr lang="vi-VN">
                <a:solidFill>
                  <a:srgbClr val="4A41C5"/>
                </a:solidFill>
                <a:latin typeface="Dancing"/>
              </a:rPr>
              <a:t>-	Trong php để kết thúc dòng lệnh chúng ta sử dụng dấu “;”</a:t>
            </a:r>
          </a:p>
          <a:p>
            <a:pPr algn="just"/>
            <a:r>
              <a:rPr lang="vi-VN">
                <a:solidFill>
                  <a:srgbClr val="4A41C5"/>
                </a:solidFill>
                <a:latin typeface="Dancing"/>
              </a:rPr>
              <a:t>-	Để chú thích 1 đoạn dữ liệu nào đó trong PHP ta sử dụng dấu “//” cho từng dòng.</a:t>
            </a:r>
          </a:p>
          <a:p>
            <a:pPr algn="just"/>
            <a:r>
              <a:rPr lang="vi-VN">
                <a:solidFill>
                  <a:srgbClr val="4A41C5"/>
                </a:solidFill>
                <a:latin typeface="Dancing"/>
              </a:rPr>
              <a:t>-	Hoặc dùng cặp thẻ “/*…….*/” cho từng cụm mã lệnh.</a:t>
            </a:r>
          </a:p>
          <a:p>
            <a:pPr algn="just"/>
            <a:r>
              <a:rPr lang="vi-VN">
                <a:solidFill>
                  <a:srgbClr val="4A41C5"/>
                </a:solidFill>
                <a:latin typeface="Dancing"/>
              </a:rPr>
              <a:t>-	Đoạn mã PHP có thể đặt bất kỳ đâu trong tài liệu. Thông thường một trang PHP bao gồm các thẻ HTML như một trang HTML nhưng có thêm các đoạn mã PHP.</a:t>
            </a:r>
          </a:p>
          <a:p>
            <a:pPr algn="just"/>
            <a:endParaRPr lang="en-US" b="1" dirty="0">
              <a:solidFill>
                <a:srgbClr val="4A41C5"/>
              </a:solidFill>
            </a:endParaRP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7</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605313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b</a:t>
            </a:r>
            <a:r>
              <a:rPr lang="en-US" sz="4000">
                <a:latin typeface="Dancing"/>
              </a:rPr>
              <a:t>.	Cú pháp trong PHP</a:t>
            </a:r>
            <a:endParaRPr lang="en-US" sz="4000" dirty="0">
              <a:latin typeface="Dancing"/>
            </a:endParaRPr>
          </a:p>
        </p:txBody>
      </p:sp>
    </p:spTree>
    <p:extLst>
      <p:ext uri="{BB962C8B-B14F-4D97-AF65-F5344CB8AC3E}">
        <p14:creationId xmlns:p14="http://schemas.microsoft.com/office/powerpoint/2010/main" val="15482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fade">
                                      <p:cBhvr>
                                        <p:cTn id="24"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1.	Tổng quan về PHP</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356733" y="1280873"/>
            <a:ext cx="11640195" cy="5423349"/>
          </a:xfrm>
        </p:spPr>
        <p:txBody>
          <a:bodyPr>
            <a:noAutofit/>
          </a:bodyPr>
          <a:lstStyle/>
          <a:p>
            <a:pPr algn="just"/>
            <a:r>
              <a:rPr lang="vi-VN">
                <a:solidFill>
                  <a:srgbClr val="4A41C5"/>
                </a:solidFill>
                <a:latin typeface="Dancing"/>
              </a:rPr>
              <a:t>Biến được xem là vùng nhớ dữ liệu tạm thời. Và giá trị có thể thay đổi được.</a:t>
            </a:r>
          </a:p>
          <a:p>
            <a:pPr algn="just"/>
            <a:r>
              <a:rPr lang="vi-VN">
                <a:solidFill>
                  <a:srgbClr val="4A41C5"/>
                </a:solidFill>
                <a:latin typeface="Dancing"/>
              </a:rPr>
              <a:t>Biến được bắt đầu bằng ký hiệu "$". Và theo sau chúng là 1 từ, 1 cụm từ nhưng phải viết liền hoặc có gạch dưới.</a:t>
            </a:r>
          </a:p>
          <a:p>
            <a:pPr algn="just"/>
            <a:r>
              <a:rPr lang="en-US">
                <a:solidFill>
                  <a:srgbClr val="4A41C5"/>
                </a:solidFill>
                <a:latin typeface="Dancing"/>
              </a:rPr>
              <a:t>B</a:t>
            </a:r>
            <a:r>
              <a:rPr lang="vi-VN">
                <a:solidFill>
                  <a:srgbClr val="4A41C5"/>
                </a:solidFill>
                <a:latin typeface="Dancing"/>
              </a:rPr>
              <a:t>iến được xem là hợp lệ khi nó thỏa các yếu tố :</a:t>
            </a:r>
          </a:p>
          <a:p>
            <a:pPr algn="just"/>
            <a:r>
              <a:rPr lang="en-US">
                <a:solidFill>
                  <a:srgbClr val="4A41C5"/>
                </a:solidFill>
                <a:latin typeface="Dancing"/>
              </a:rPr>
              <a:t>-</a:t>
            </a:r>
            <a:r>
              <a:rPr lang="vi-VN">
                <a:solidFill>
                  <a:srgbClr val="4A41C5"/>
                </a:solidFill>
                <a:latin typeface="Dancing"/>
              </a:rPr>
              <a:t>	Tên của biến phải bắt đầu bằng dấu gạch dưới và theo sau là các ký tự, số hay dấu gạch dưới.</a:t>
            </a:r>
          </a:p>
          <a:p>
            <a:pPr marL="342900" indent="-342900" algn="just">
              <a:buFontTx/>
              <a:buChar char="-"/>
            </a:pPr>
            <a:r>
              <a:rPr lang="vi-VN">
                <a:solidFill>
                  <a:srgbClr val="4A41C5"/>
                </a:solidFill>
                <a:latin typeface="Dancing"/>
              </a:rPr>
              <a:t>Tên của biến không được phép trùng với các từ khóa của PHP.	</a:t>
            </a:r>
            <a:endParaRPr lang="en-US">
              <a:solidFill>
                <a:srgbClr val="4A41C5"/>
              </a:solidFill>
              <a:latin typeface="Dancing"/>
            </a:endParaRPr>
          </a:p>
          <a:p>
            <a:pPr algn="just"/>
            <a:r>
              <a:rPr lang="vi-VN">
                <a:solidFill>
                  <a:srgbClr val="4A41C5"/>
                </a:solidFill>
                <a:latin typeface="Dancing"/>
              </a:rPr>
              <a:t>Trong PHP để sử dụng 1 biến chúng ta thường phải khai báo trước, tuy nhiên đối với các lập trình viên khi sử dụng họ thường xử lý cùng một lúc các công việc, nghĩa là vừa khái báo vừa gán dữ liệu cho biến.</a:t>
            </a:r>
          </a:p>
          <a:p>
            <a:pPr algn="just"/>
            <a:r>
              <a:rPr lang="vi-VN">
                <a:solidFill>
                  <a:srgbClr val="4A41C5"/>
                </a:solidFill>
                <a:latin typeface="Dancing"/>
              </a:rPr>
              <a:t>Bản thân biến cũng có thể gãn cho các kiểu dữ liệu khác. Và tùy theo ý định của người lập trình mong muốn trên chúng.</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8</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605313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c</a:t>
            </a:r>
            <a:r>
              <a:rPr lang="en-US" sz="4000">
                <a:latin typeface="Dancing"/>
              </a:rPr>
              <a:t>.	Biến trong PHP</a:t>
            </a:r>
            <a:endParaRPr lang="en-US" sz="4000" dirty="0">
              <a:latin typeface="Dancing"/>
            </a:endParaRPr>
          </a:p>
        </p:txBody>
      </p:sp>
      <p:pic>
        <p:nvPicPr>
          <p:cNvPr id="3" name="Picture 2">
            <a:extLst>
              <a:ext uri="{FF2B5EF4-FFF2-40B4-BE49-F238E27FC236}">
                <a16:creationId xmlns:a16="http://schemas.microsoft.com/office/drawing/2014/main" id="{061DA6DC-7DDC-4613-893A-A3246EA26461}"/>
              </a:ext>
            </a:extLst>
          </p:cNvPr>
          <p:cNvPicPr>
            <a:picLocks noChangeAspect="1"/>
          </p:cNvPicPr>
          <p:nvPr/>
        </p:nvPicPr>
        <p:blipFill>
          <a:blip r:embed="rId2"/>
          <a:stretch>
            <a:fillRect/>
          </a:stretch>
        </p:blipFill>
        <p:spPr>
          <a:xfrm>
            <a:off x="3250547" y="2651651"/>
            <a:ext cx="4199564" cy="2925476"/>
          </a:xfrm>
          <a:prstGeom prst="rect">
            <a:avLst/>
          </a:prstGeom>
        </p:spPr>
      </p:pic>
    </p:spTree>
    <p:extLst>
      <p:ext uri="{BB962C8B-B14F-4D97-AF65-F5344CB8AC3E}">
        <p14:creationId xmlns:p14="http://schemas.microsoft.com/office/powerpoint/2010/main" val="220430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fade">
                                      <p:cBhvr>
                                        <p:cTn id="25" dur="500"/>
                                        <p:tgtEl>
                                          <p:spTgt spid="10">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500"/>
                                        <p:tgtEl>
                                          <p:spTgt spid="10">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500"/>
                                        <p:tgtEl>
                                          <p:spTgt spid="1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xEl>
                                              <p:pRg st="5" end="5"/>
                                            </p:txEl>
                                          </p:spTgt>
                                        </p:tgtEl>
                                        <p:attrNameLst>
                                          <p:attrName>style.visibility</p:attrName>
                                        </p:attrNameLst>
                                      </p:cBhvr>
                                      <p:to>
                                        <p:strVal val="visible"/>
                                      </p:to>
                                    </p:set>
                                    <p:animEffect transition="in" filter="fade">
                                      <p:cBhvr>
                                        <p:cTn id="36" dur="500"/>
                                        <p:tgtEl>
                                          <p:spTgt spid="10">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animEffect transition="in" filter="fade">
                                      <p:cBhvr>
                                        <p:cTn id="39"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153778"/>
            <a:ext cx="6053137" cy="759759"/>
          </a:xfrm>
        </p:spPr>
        <p:txBody>
          <a:bodyPr>
            <a:normAutofit/>
          </a:bodyPr>
          <a:lstStyle/>
          <a:p>
            <a:r>
              <a:rPr lang="en-US">
                <a:latin typeface="Dancing"/>
              </a:rPr>
              <a:t>1.	Tổng quan về PHP</a:t>
            </a:r>
            <a:endParaRPr lang="en-US" dirty="0">
              <a:latin typeface="Dancing"/>
            </a:endParaRP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356733" y="1280874"/>
            <a:ext cx="11640195" cy="3171206"/>
          </a:xfrm>
        </p:spPr>
        <p:txBody>
          <a:bodyPr>
            <a:noAutofit/>
          </a:bodyPr>
          <a:lstStyle/>
          <a:p>
            <a:pPr algn="just"/>
            <a:r>
              <a:rPr lang="en-US" b="1">
                <a:solidFill>
                  <a:srgbClr val="4A41C5"/>
                </a:solidFill>
                <a:latin typeface="Dancing"/>
              </a:rPr>
              <a:t>	</a:t>
            </a:r>
            <a:r>
              <a:rPr lang="vi-VN" sz="3200" b="1">
                <a:solidFill>
                  <a:srgbClr val="4A41C5"/>
                </a:solidFill>
                <a:latin typeface="Dancing"/>
              </a:rPr>
              <a:t>Truy xuất mảng(array)</a:t>
            </a:r>
          </a:p>
          <a:p>
            <a:pPr algn="just"/>
            <a:r>
              <a:rPr lang="en-US">
                <a:solidFill>
                  <a:srgbClr val="4A41C5"/>
                </a:solidFill>
                <a:latin typeface="Dancing"/>
              </a:rPr>
              <a:t>	</a:t>
            </a:r>
            <a:r>
              <a:rPr lang="vi-VN">
                <a:solidFill>
                  <a:srgbClr val="4A41C5"/>
                </a:solidFill>
                <a:latin typeface="Dancing"/>
              </a:rPr>
              <a:t>Kiểu Array của PHP thực sự là kiểu ánh xạ ( map ) có thứ tự. Tức là kiểu dự liệu gồm các cặp khóa (key) và giá trị (value).</a:t>
            </a:r>
          </a:p>
          <a:p>
            <a:pPr algn="just"/>
            <a:r>
              <a:rPr lang="vi-VN">
                <a:solidFill>
                  <a:srgbClr val="4A41C5"/>
                </a:solidFill>
                <a:latin typeface="Dancing"/>
              </a:rPr>
              <a:t>	Với kiểu mảnh này. Chúng ta có thể sử dụng như một mảng thuần túy vecto. Khai báo:</a:t>
            </a:r>
          </a:p>
          <a:p>
            <a:pPr algn="just"/>
            <a:r>
              <a:rPr lang="en-US">
                <a:solidFill>
                  <a:srgbClr val="4A41C5"/>
                </a:solidFill>
                <a:latin typeface="Dancing"/>
              </a:rPr>
              <a:t>		</a:t>
            </a:r>
            <a:r>
              <a:rPr lang="vi-VN">
                <a:solidFill>
                  <a:srgbClr val="4A41C5"/>
                </a:solidFill>
                <a:latin typeface="Dancing"/>
              </a:rPr>
              <a:t>$mang1 = array(); // tạo một mảng rỗng.</a:t>
            </a:r>
          </a:p>
          <a:p>
            <a:pPr algn="just"/>
            <a:r>
              <a:rPr lang="en-US">
                <a:solidFill>
                  <a:srgbClr val="4A41C5"/>
                </a:solidFill>
                <a:latin typeface="Dancing"/>
              </a:rPr>
              <a:t>		</a:t>
            </a:r>
            <a:r>
              <a:rPr lang="vi-VN">
                <a:solidFill>
                  <a:srgbClr val="4A41C5"/>
                </a:solidFill>
                <a:latin typeface="Dancing"/>
              </a:rPr>
              <a:t>$mang2 = array[]; // tạo một mảng rỗng – cú pháp này dễ đọc hơn.</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9</a:t>
            </a:fld>
            <a:endParaRPr lang="en-US" noProof="0" dirty="0"/>
          </a:p>
        </p:txBody>
      </p:sp>
      <p:sp>
        <p:nvSpPr>
          <p:cNvPr id="11" name="Title 8">
            <a:extLst>
              <a:ext uri="{FF2B5EF4-FFF2-40B4-BE49-F238E27FC236}">
                <a16:creationId xmlns:a16="http://schemas.microsoft.com/office/drawing/2014/main" id="{9E4871C0-DD7D-4A45-A769-847FA5401185}"/>
              </a:ext>
            </a:extLst>
          </p:cNvPr>
          <p:cNvSpPr txBox="1">
            <a:spLocks/>
          </p:cNvSpPr>
          <p:nvPr/>
        </p:nvSpPr>
        <p:spPr>
          <a:xfrm>
            <a:off x="746175" y="687694"/>
            <a:ext cx="6053137" cy="7597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a:lstStyle>
          <a:p>
            <a:r>
              <a:rPr lang="en-US" sz="4000" dirty="0">
                <a:latin typeface="Dancing"/>
              </a:rPr>
              <a:t>d</a:t>
            </a:r>
            <a:r>
              <a:rPr lang="en-US" sz="4000">
                <a:latin typeface="Dancing"/>
              </a:rPr>
              <a:t>.	Các truy xuất trong PHP</a:t>
            </a:r>
            <a:endParaRPr lang="en-US" sz="4000" dirty="0">
              <a:latin typeface="Dancing"/>
            </a:endParaRPr>
          </a:p>
        </p:txBody>
      </p:sp>
      <p:pic>
        <p:nvPicPr>
          <p:cNvPr id="5" name="Picture 4">
            <a:extLst>
              <a:ext uri="{FF2B5EF4-FFF2-40B4-BE49-F238E27FC236}">
                <a16:creationId xmlns:a16="http://schemas.microsoft.com/office/drawing/2014/main" id="{502D0E1F-0274-4579-BBA9-88D37877AAD0}"/>
              </a:ext>
            </a:extLst>
          </p:cNvPr>
          <p:cNvPicPr>
            <a:picLocks noChangeAspect="1"/>
          </p:cNvPicPr>
          <p:nvPr/>
        </p:nvPicPr>
        <p:blipFill>
          <a:blip r:embed="rId2"/>
          <a:stretch>
            <a:fillRect/>
          </a:stretch>
        </p:blipFill>
        <p:spPr>
          <a:xfrm>
            <a:off x="3259932" y="4452079"/>
            <a:ext cx="4784256" cy="2420627"/>
          </a:xfrm>
          <a:prstGeom prst="rect">
            <a:avLst/>
          </a:prstGeom>
        </p:spPr>
      </p:pic>
    </p:spTree>
    <p:extLst>
      <p:ext uri="{BB962C8B-B14F-4D97-AF65-F5344CB8AC3E}">
        <p14:creationId xmlns:p14="http://schemas.microsoft.com/office/powerpoint/2010/main" val="56053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5CCB28C-7D26-4A36-9CFC-D739C28F3D1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538</TotalTime>
  <Words>3999</Words>
  <Application>Microsoft Office PowerPoint</Application>
  <PresentationFormat>Widescreen</PresentationFormat>
  <Paragraphs>300</Paragraphs>
  <Slides>49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Avenir Next LT Pro</vt:lpstr>
      <vt:lpstr>Calibri</vt:lpstr>
      <vt:lpstr>Cambria</vt:lpstr>
      <vt:lpstr>Dancing</vt:lpstr>
      <vt:lpstr>Pattaya</vt:lpstr>
      <vt:lpstr>ColorBlockVTI</vt:lpstr>
      <vt:lpstr>TRƯỜNG ĐẠI HỌC THÔNG TIN LIÊN LẠC</vt:lpstr>
      <vt:lpstr>LỜI MỞ ĐẦU</vt:lpstr>
      <vt:lpstr>ỨNG DỤNG THIẾT BỊ ĐỊNH VỊ GPS CƠ BẢN TRÊN ARDUINO</vt:lpstr>
      <vt:lpstr>TỔNG QUAN</vt:lpstr>
      <vt:lpstr>1. Tổng quan về PHP</vt:lpstr>
      <vt:lpstr>1. Tổng quan về PHP</vt:lpstr>
      <vt:lpstr>1. Tổng quan về PHP</vt:lpstr>
      <vt:lpstr>1. Tổng quan về PHP</vt:lpstr>
      <vt:lpstr>1. Tổng quan về PHP</vt:lpstr>
      <vt:lpstr>1. Tổng quan về PHP</vt:lpstr>
      <vt:lpstr>1. Tổng quan về PHP</vt:lpstr>
      <vt:lpstr>1. Tổng quan về PHP</vt:lpstr>
      <vt:lpstr>2. MySQL</vt:lpstr>
      <vt:lpstr>2. MySQL</vt:lpstr>
      <vt:lpstr>2. MySQL</vt:lpstr>
      <vt:lpstr>3. Vuejs</vt:lpstr>
      <vt:lpstr>3. Vuejs</vt:lpstr>
      <vt:lpstr>3. Vuejs</vt:lpstr>
      <vt:lpstr>3. Vuejs</vt:lpstr>
      <vt:lpstr>PHÂN TÍCH THIẾT KẾ  HỆ THỐNG WEBSITE</vt:lpstr>
      <vt:lpstr>1. Mô tả bài toán</vt:lpstr>
      <vt:lpstr>3. Thiết kế cơ sở dữ liệu</vt:lpstr>
      <vt:lpstr>3. Thiết kế cơ sở dữ liệu</vt:lpstr>
      <vt:lpstr>3. Thiết kế cơ sở dữ liệu</vt:lpstr>
      <vt:lpstr>3. Thiết kế cơ sở dữ liệu</vt:lpstr>
      <vt:lpstr>3. Thiết kế cơ sở dữ liệu</vt:lpstr>
      <vt:lpstr>XÂY DỰNG WEBSITE  THƯ VIỆN ÂM NHẠC</vt:lpstr>
      <vt:lpstr>1. Giao diện </vt:lpstr>
      <vt:lpstr>1. Giao diện </vt:lpstr>
      <vt:lpstr>1. Giao diện </vt:lpstr>
      <vt:lpstr>1. Giao diện </vt:lpstr>
      <vt:lpstr>1. Giao diện </vt:lpstr>
      <vt:lpstr>1. Giao diện </vt:lpstr>
      <vt:lpstr>1. Giao diện </vt:lpstr>
      <vt:lpstr>2. Lập trình PHP phía Server</vt:lpstr>
      <vt:lpstr>2. Lập trình PHP phía Server</vt:lpstr>
      <vt:lpstr>2. Lập trình PHP phía Server</vt:lpstr>
      <vt:lpstr>2. Lập trình PHP phía Server</vt:lpstr>
      <vt:lpstr>2. Lập trình PHP phía Server</vt:lpstr>
      <vt:lpstr>2. Lập trình PHP phía Server</vt:lpstr>
      <vt:lpstr>2. Lập trình PHP phía Server</vt:lpstr>
      <vt:lpstr>2. Lập trình PHP phía Server</vt:lpstr>
      <vt:lpstr>2. Lập trình PHP phía Server</vt:lpstr>
      <vt:lpstr>2. Lập trình PHP phía Server</vt:lpstr>
      <vt:lpstr>2. Lập trình PHP phía Server</vt:lpstr>
      <vt:lpstr>2. Lập trình PHP phía Server</vt:lpstr>
      <vt:lpstr>3. API</vt:lpstr>
      <vt:lpstr>3. API</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TRƯỜNG ĐẠI HỌC THÔNG TIN LIÊN LẠC</dc:title>
  <dc:creator>Hưng Đặng</dc:creator>
  <cp:lastModifiedBy>Hưng Đặng</cp:lastModifiedBy>
  <cp:revision>87</cp:revision>
  <dcterms:created xsi:type="dcterms:W3CDTF">2021-11-03T11:57:22Z</dcterms:created>
  <dcterms:modified xsi:type="dcterms:W3CDTF">2022-01-18T09:04:57Z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