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6"/>
  </p:notesMasterIdLst>
  <p:sldIdLst>
    <p:sldId id="3825" r:id="rId5"/>
    <p:sldId id="3826" r:id="rId6"/>
    <p:sldId id="3827" r:id="rId7"/>
    <p:sldId id="3828" r:id="rId8"/>
    <p:sldId id="3791" r:id="rId9"/>
    <p:sldId id="3835" r:id="rId10"/>
    <p:sldId id="3836" r:id="rId11"/>
    <p:sldId id="3792" r:id="rId12"/>
    <p:sldId id="3837" r:id="rId13"/>
    <p:sldId id="3838" r:id="rId14"/>
    <p:sldId id="3841" r:id="rId15"/>
    <p:sldId id="3840" r:id="rId16"/>
    <p:sldId id="3842" r:id="rId17"/>
    <p:sldId id="3843" r:id="rId18"/>
    <p:sldId id="3846" r:id="rId19"/>
    <p:sldId id="3844" r:id="rId20"/>
    <p:sldId id="3845" r:id="rId21"/>
    <p:sldId id="3830" r:id="rId22"/>
    <p:sldId id="3831" r:id="rId23"/>
    <p:sldId id="3833" r:id="rId24"/>
    <p:sldId id="38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Relationship Id="rId4" Type="http://schemas.openxmlformats.org/officeDocument/2006/relationships/image" Target="../media/image2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Relationship Id="rId4" Type="http://schemas.openxmlformats.org/officeDocument/2006/relationships/image" Target="../media/image2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ysClr val="windowText" lastClr="000000"/>
              </a:solidFill>
            </a:rPr>
            <a:t>Name</a:t>
          </a:r>
          <a:br>
            <a:rPr lang="en-US" sz="1600" dirty="0">
              <a:solidFill>
                <a:sysClr val="windowText" lastClr="000000"/>
              </a:solidFill>
            </a:rPr>
          </a:br>
          <a:r>
            <a:rPr lang="en-US" sz="1600" b="0" dirty="0">
              <a:solidFill>
                <a:sysClr val="windowText" lastClr="000000"/>
              </a:solidFill>
              <a:latin typeface="+mn-lt"/>
            </a:rPr>
            <a:t>Title</a:t>
          </a: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Name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Title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Name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Title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Name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Title</a:t>
          </a: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08605" custScaleY="108605"/>
      <dgm:spPr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 of team member"/>
        </a:ext>
      </dgm:extLst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08605" custScaleY="108605"/>
      <dgm:spPr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 of team member"/>
        </a:ext>
      </dgm:extLst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08605" custScaleY="108605"/>
      <dgm:spPr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 of team member"/>
        </a:ext>
      </dgm:extLst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08605" custScaleY="108605"/>
      <dgm:spPr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shot of team member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To start a presentation, go to the Slide Show tab, and select From Beginning.</a:t>
          </a:r>
          <a:endParaRPr lang="en-US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1</a:t>
          </a:r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To display Presenter view, in Slide Show view, on the control bar at the bottom left select the three dots, and then Show Presenter View. </a:t>
          </a:r>
          <a:endParaRPr lang="en-US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/>
            <a:t>2</a:t>
          </a:r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During your presentation, the speaker notes are visible on your monitor, but aren't visible to the audience. </a:t>
          </a:r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dirty="0"/>
            <a:t>3</a:t>
          </a:r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The Notes pane is a box that appears below each slide. Tap it to add notes. </a:t>
          </a:r>
          <a:endParaRPr lang="en-US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/>
            <a:t>4</a:t>
          </a:r>
        </a:p>
      </dgm:t>
    </dgm:pt>
    <dgm:pt modelId="{F7B81412-5EAE-488C-9259-0FA0EB0F090B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b="0" i="0" u="none" dirty="0"/>
            <a:t>If you don’t see the Notes pane or it is completely minimized, click Notes on the task bar across the bottom of the PowerPoint window. </a:t>
          </a:r>
          <a:endParaRPr lang="en-US" dirty="0"/>
        </a:p>
      </dgm:t>
    </dgm:pt>
    <dgm:pt modelId="{C9E63F01-62A4-4331-A67D-7FE563CE9D07}" type="parTrans" cxnId="{AD7281BE-8A99-43C0-9016-4082EB985BF2}">
      <dgm:prSet/>
      <dgm:spPr/>
      <dgm:t>
        <a:bodyPr/>
        <a:lstStyle/>
        <a:p>
          <a:endParaRPr lang="en-US"/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/>
            <a:t>5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580445" y="781460"/>
          <a:ext cx="1828799" cy="1828799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30023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ysClr val="windowText" lastClr="000000"/>
              </a:solidFill>
            </a:rPr>
            <a:t>Name</a:t>
          </a:r>
          <a:br>
            <a:rPr lang="en-US" sz="1600" kern="1200" dirty="0">
              <a:solidFill>
                <a:sysClr val="windowText" lastClr="000000"/>
              </a:solidFill>
            </a:rPr>
          </a:br>
          <a:r>
            <a:rPr lang="en-US" sz="1600" b="0" kern="1200" dirty="0">
              <a:solidFill>
                <a:sysClr val="windowText" lastClr="000000"/>
              </a:solidFill>
              <a:latin typeface="+mn-lt"/>
            </a:rPr>
            <a:t>Title</a:t>
          </a:r>
        </a:p>
      </dsp:txBody>
      <dsp:txXfrm>
        <a:off x="300232" y="2951374"/>
        <a:ext cx="2389225" cy="487484"/>
      </dsp:txXfrm>
    </dsp:sp>
    <dsp:sp modelId="{7D166BBB-55AF-452C-B9A0-94A1EE55FF4F}">
      <dsp:nvSpPr>
        <dsp:cNvPr id="0" name=""/>
        <dsp:cNvSpPr/>
      </dsp:nvSpPr>
      <dsp:spPr>
        <a:xfrm>
          <a:off x="30023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387785" y="781460"/>
          <a:ext cx="1828799" cy="1828799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10757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Name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Title</a:t>
          </a:r>
        </a:p>
      </dsp:txBody>
      <dsp:txXfrm>
        <a:off x="3107572" y="2951374"/>
        <a:ext cx="2389225" cy="487484"/>
      </dsp:txXfrm>
    </dsp:sp>
    <dsp:sp modelId="{1223E777-77CB-4A9A-BF21-12B513842696}">
      <dsp:nvSpPr>
        <dsp:cNvPr id="0" name=""/>
        <dsp:cNvSpPr/>
      </dsp:nvSpPr>
      <dsp:spPr>
        <a:xfrm>
          <a:off x="310757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6195126" y="781460"/>
          <a:ext cx="1828799" cy="1828799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91491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Name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Title</a:t>
          </a:r>
        </a:p>
      </dsp:txBody>
      <dsp:txXfrm>
        <a:off x="5914913" y="2951374"/>
        <a:ext cx="2389225" cy="487484"/>
      </dsp:txXfrm>
    </dsp:sp>
    <dsp:sp modelId="{EE420F84-477D-4635-BEF8-66426E9A259D}">
      <dsp:nvSpPr>
        <dsp:cNvPr id="0" name=""/>
        <dsp:cNvSpPr/>
      </dsp:nvSpPr>
      <dsp:spPr>
        <a:xfrm>
          <a:off x="6251818" y="2539746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9002466" y="781460"/>
          <a:ext cx="1828799" cy="1828799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72225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Name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Title</a:t>
          </a:r>
        </a:p>
      </dsp:txBody>
      <dsp:txXfrm>
        <a:off x="8722253" y="2951374"/>
        <a:ext cx="2389225" cy="487484"/>
      </dsp:txXfrm>
    </dsp:sp>
    <dsp:sp modelId="{5A7600AF-A34B-4D03-B3D6-B3C760AE8E06}">
      <dsp:nvSpPr>
        <dsp:cNvPr id="0" name=""/>
        <dsp:cNvSpPr/>
      </dsp:nvSpPr>
      <dsp:spPr>
        <a:xfrm>
          <a:off x="8765713" y="3373469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To start a presentation, go to the Slide Show tab, and select From Beginning.</a:t>
          </a:r>
          <a:endParaRPr lang="en-US" sz="1100" kern="1200" dirty="0"/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To display Presenter view, in Slide Show view, on the control bar at the bottom left select the three dots, and then Show Presenter View. </a:t>
          </a:r>
          <a:endParaRPr lang="en-US" sz="1100" kern="1200" dirty="0"/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During your presentation, the speaker notes are visible on your monitor, but aren't visible to the audience. </a:t>
          </a:r>
          <a:endParaRPr lang="en-US" sz="1100" kern="1200" dirty="0"/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The Notes pane is a box that appears below each slide. Tap it to add notes. </a:t>
          </a:r>
          <a:endParaRPr lang="en-US" sz="1100" kern="1200" dirty="0"/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If you don’t see the Notes pane or it is completely minimized, click Notes on the task bar across the bottom of the PowerPoint window. </a:t>
          </a:r>
          <a:endParaRPr lang="en-US" sz="1100" kern="1200" dirty="0"/>
        </a:p>
      </dsp:txBody>
      <dsp:txXfrm>
        <a:off x="8305299" y="152096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5</a:t>
          </a:r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6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COMPONENTS SALES </a:t>
            </a:r>
            <a:r>
              <a:rPr lang="en-US" sz="6000" b="1" kern="100" dirty="0">
                <a:effectLst/>
                <a:latin typeface="Tw Cen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Scheme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EDBF024-070B-FA08-E94D-BC345FFC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18" y="336612"/>
            <a:ext cx="4743982" cy="65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4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scripts to create table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E02C8-EAFC-F2AE-FF39-CCE7F6E0E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515723"/>
            <a:ext cx="5895975" cy="2924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CDBC3E-936B-82BE-E34D-CF128BBF2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21" y="1416050"/>
            <a:ext cx="58959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use SQL script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B68C7-D1BF-E4D3-6AC9-A6262805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712233"/>
            <a:ext cx="5372100" cy="3057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3D66C-0CFF-AD46-6997-F872E0B6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091" y="1656614"/>
            <a:ext cx="6709909" cy="3489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6F7D66-F05C-FF27-7657-B168A167A6CE}"/>
              </a:ext>
            </a:extLst>
          </p:cNvPr>
          <p:cNvSpPr txBox="1"/>
          <p:nvPr/>
        </p:nvSpPr>
        <p:spPr>
          <a:xfrm>
            <a:off x="1625600" y="5551714"/>
            <a:ext cx="219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BULK INSERT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419E9-AA8A-3919-D72F-B3DBC105179C}"/>
              </a:ext>
            </a:extLst>
          </p:cNvPr>
          <p:cNvSpPr txBox="1"/>
          <p:nvPr/>
        </p:nvSpPr>
        <p:spPr>
          <a:xfrm>
            <a:off x="7409543" y="5551714"/>
            <a:ext cx="219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INSERT INTO</a:t>
            </a:r>
          </a:p>
        </p:txBody>
      </p:sp>
    </p:spTree>
    <p:extLst>
      <p:ext uri="{BB962C8B-B14F-4D97-AF65-F5344CB8AC3E}">
        <p14:creationId xmlns:p14="http://schemas.microsoft.com/office/powerpoint/2010/main" val="341600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 and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 dirty="0">
                <a:effectLst/>
                <a:latin typeface="Tw Cen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COMPUTER COMPONENTS SALES SYSTEM</a:t>
            </a:r>
          </a:p>
        </p:txBody>
      </p:sp>
    </p:spTree>
    <p:extLst>
      <p:ext uri="{BB962C8B-B14F-4D97-AF65-F5344CB8AC3E}">
        <p14:creationId xmlns:p14="http://schemas.microsoft.com/office/powerpoint/2010/main" val="233352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83D0CB-E09F-70E4-74FD-5C3755E0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654176"/>
            <a:ext cx="9829800" cy="3859742"/>
          </a:xfrm>
        </p:spPr>
        <p:txBody>
          <a:bodyPr>
            <a:normAutofit lnSpcReduction="10000"/>
          </a:bodyPr>
          <a:lstStyle/>
          <a:p>
            <a:r>
              <a:rPr lang="en-US" sz="1800" kern="1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What are the highest-priced GPUs in each region?</a:t>
            </a:r>
          </a:p>
          <a:p>
            <a:r>
              <a:rPr lang="en-US" sz="1800" kern="1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What is the total revenue from RAM sales per month in a specific region?</a:t>
            </a:r>
          </a:p>
          <a:p>
            <a:r>
              <a:rPr lang="en-US" sz="1800" kern="1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How many mineable CPUs are there, and what are their prices?</a:t>
            </a:r>
          </a:p>
          <a:p>
            <a:r>
              <a:rPr lang="en-US" sz="1800" kern="1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Which regions have a total CPU price exceeding a specific threshold of 5 million currency units?</a:t>
            </a: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When there is a new GPU price, what details are recorded in the log table?</a:t>
            </a:r>
          </a:p>
          <a:p>
            <a:r>
              <a:rPr lang="en-US" sz="1800" kern="1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What are the details of prices and technical specifications for CPUs available in the view?</a:t>
            </a: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How is the stored procedure used to retrieve RAM prices based on a specific region and time</a:t>
            </a:r>
          </a:p>
          <a:p>
            <a:r>
              <a:rPr lang="en-US" sz="1800" kern="1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Which RAM has the highest price in history?</a:t>
            </a:r>
          </a:p>
          <a:p>
            <a:r>
              <a:rPr lang="en-US" sz="1800" kern="1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What are the details of prices and technical specifications for the CPU with the highest price of all time?</a:t>
            </a:r>
          </a:p>
          <a:p>
            <a:endParaRPr lang="en-US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0733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83D0CB-E09F-70E4-74FD-5C3755E0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654176"/>
            <a:ext cx="9829800" cy="3859742"/>
          </a:xfrm>
        </p:spPr>
        <p:txBody>
          <a:bodyPr>
            <a:normAutofit/>
          </a:bodyPr>
          <a:lstStyle/>
          <a:p>
            <a:r>
              <a:rPr lang="en-US" sz="1800" kern="100" dirty="0"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We write a SQL script to solve list of use case</a:t>
            </a:r>
          </a:p>
          <a:p>
            <a:r>
              <a:rPr lang="en-US" sz="1800" kern="100" dirty="0">
                <a:effectLst/>
                <a:latin typeface="Avenir Next LT Pro (Body)"/>
                <a:ea typeface="Times New Roman" panose="02020603050405020304" pitchFamily="18" charset="0"/>
                <a:cs typeface="Times New Roman" panose="02020603050405020304" pitchFamily="18" charset="0"/>
              </a:rPr>
              <a:t>Details in report file</a:t>
            </a:r>
          </a:p>
          <a:p>
            <a:pPr marL="0" indent="0">
              <a:buNone/>
            </a:pPr>
            <a:endParaRPr lang="en-US" sz="1800" kern="100" dirty="0">
              <a:effectLst/>
              <a:latin typeface="Avenir Next LT Pro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1983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Dashboard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 dirty="0">
                <a:effectLst/>
                <a:latin typeface="Tw Cen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COMPUTER COMPONENTS SALES SYSTEM</a:t>
            </a:r>
          </a:p>
        </p:txBody>
      </p:sp>
    </p:spTree>
    <p:extLst>
      <p:ext uri="{BB962C8B-B14F-4D97-AF65-F5344CB8AC3E}">
        <p14:creationId xmlns:p14="http://schemas.microsoft.com/office/powerpoint/2010/main" val="46391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3" y="16782"/>
            <a:ext cx="10515600" cy="1325563"/>
          </a:xfrm>
        </p:spPr>
        <p:txBody>
          <a:bodyPr/>
          <a:lstStyle/>
          <a:p>
            <a:r>
              <a:rPr lang="en-US" dirty="0"/>
              <a:t>Dashboard report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dashboard&#10;&#10;Description automatically generated">
            <a:extLst>
              <a:ext uri="{FF2B5EF4-FFF2-40B4-BE49-F238E27FC236}">
                <a16:creationId xmlns:a16="http://schemas.microsoft.com/office/drawing/2014/main" id="{E3E4D0A3-B59F-EE62-0F6E-05F8519A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00737"/>
            <a:ext cx="5943600" cy="2877820"/>
          </a:xfrm>
          <a:prstGeom prst="rect">
            <a:avLst/>
          </a:prstGeom>
        </p:spPr>
      </p:pic>
      <p:pic>
        <p:nvPicPr>
          <p:cNvPr id="6" name="Picture 5" descr="A screenshot of a dashboard&#10;&#10;Description automatically generated">
            <a:extLst>
              <a:ext uri="{FF2B5EF4-FFF2-40B4-BE49-F238E27FC236}">
                <a16:creationId xmlns:a16="http://schemas.microsoft.com/office/drawing/2014/main" id="{F024411A-253A-4A18-972F-ADDD300E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029947"/>
            <a:ext cx="5943600" cy="2819400"/>
          </a:xfrm>
          <a:prstGeom prst="rect">
            <a:avLst/>
          </a:prstGeom>
        </p:spPr>
      </p:pic>
      <p:pic>
        <p:nvPicPr>
          <p:cNvPr id="7" name="Picture 6" descr="A screenshot of a dashboard&#10;&#10;Description automatically generated">
            <a:extLst>
              <a:ext uri="{FF2B5EF4-FFF2-40B4-BE49-F238E27FC236}">
                <a16:creationId xmlns:a16="http://schemas.microsoft.com/office/drawing/2014/main" id="{46FC1C85-0AFE-AF68-848B-4EA4BC4E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257" y="3878557"/>
            <a:ext cx="5943600" cy="28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200959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516105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About our project</a:t>
            </a:r>
          </a:p>
          <a:p>
            <a:pPr marL="0" indent="0">
              <a:buNone/>
            </a:pPr>
            <a:r>
              <a:rPr lang="en-US" dirty="0"/>
              <a:t>Analyze and Design Database</a:t>
            </a:r>
          </a:p>
          <a:p>
            <a:pPr marL="0" indent="0">
              <a:buNone/>
            </a:pPr>
            <a:r>
              <a:rPr lang="en-US" dirty="0"/>
              <a:t>Use case and solutions</a:t>
            </a:r>
          </a:p>
          <a:p>
            <a:pPr marL="0" indent="0">
              <a:buNone/>
            </a:pPr>
            <a:r>
              <a:rPr lang="en-US" dirty="0"/>
              <a:t>Dashboard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Through the execution of this project, it has helped us reinforce our knowledge in the field of database systems.</a:t>
            </a:r>
          </a:p>
          <a:p>
            <a:r>
              <a:rPr lang="en-US" sz="1800" dirty="0">
                <a:latin typeface="Avenir Next LT Pro (Body)"/>
                <a:ea typeface="Calibri" panose="020F0502020204030204" pitchFamily="34" charset="0"/>
              </a:rPr>
              <a:t>C</a:t>
            </a:r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an apply this knowledge to construct a database serving a specific business model.</a:t>
            </a:r>
            <a:endParaRPr lang="en-US" dirty="0">
              <a:latin typeface="Avenir Next LT Pro (Body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Placeholder 15" descr="A diagram of a flowchart&#10;&#10;Description automatically generated">
            <a:extLst>
              <a:ext uri="{FF2B5EF4-FFF2-40B4-BE49-F238E27FC236}">
                <a16:creationId xmlns:a16="http://schemas.microsoft.com/office/drawing/2014/main" id="{7F4D6119-296B-EAD1-1F6F-0401CCB9F6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4994" r="4994"/>
          <a:stretch>
            <a:fillRect/>
          </a:stretch>
        </p:blipFill>
        <p:spPr/>
      </p:pic>
      <p:pic>
        <p:nvPicPr>
          <p:cNvPr id="20" name="Picture Placeholder 19" descr="A screenshot of a dashboard&#10;&#10;Description automatically generated">
            <a:extLst>
              <a:ext uri="{FF2B5EF4-FFF2-40B4-BE49-F238E27FC236}">
                <a16:creationId xmlns:a16="http://schemas.microsoft.com/office/drawing/2014/main" id="{F662FFC1-5085-6598-79BE-48967CFCC8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252" r="22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Email address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venir Next LT Pro (Body)"/>
                <a:ea typeface="Calibri" panose="020F0502020204030204" pitchFamily="34" charset="0"/>
              </a:rPr>
              <a:t>With the aim of mastering the knowledge gained in the Database Systems course, we have carried out this project.</a:t>
            </a: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We designed and built a database management system for the computer components business model.</a:t>
            </a:r>
            <a:endParaRPr lang="en-US" sz="1800" kern="100" dirty="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venir Next LT Pro (Body)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Placeholder 18" descr="A diagram of a computer&#10;&#10;Description automatically generated">
            <a:extLst>
              <a:ext uri="{FF2B5EF4-FFF2-40B4-BE49-F238E27FC236}">
                <a16:creationId xmlns:a16="http://schemas.microsoft.com/office/drawing/2014/main" id="{B106A048-D641-70E0-88E5-8A6F5AA6E9C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838" r="18838"/>
          <a:stretch>
            <a:fillRect/>
          </a:stretch>
        </p:blipFill>
        <p:spPr/>
      </p:pic>
      <p:pic>
        <p:nvPicPr>
          <p:cNvPr id="23" name="Picture Placeholder 2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14C8BE1-2262-F564-C532-4997CC76FA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516" r="175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About 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 dirty="0">
                <a:effectLst/>
                <a:latin typeface="Tw Cen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COMPUTER COMPONENTS SALES SYSTEM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7" y="365125"/>
            <a:ext cx="9170749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Tw Cen MT (Headings)"/>
                <a:ea typeface="Calibri" panose="020F0502020204030204" pitchFamily="34" charset="0"/>
              </a:rPr>
              <a:t>Research on business operations</a:t>
            </a:r>
            <a:endParaRPr lang="en-US" sz="8800" dirty="0">
              <a:latin typeface="Tw Cen MT (Headings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graph on a blue background&#10;&#10;Description automatically generated">
            <a:extLst>
              <a:ext uri="{FF2B5EF4-FFF2-40B4-BE49-F238E27FC236}">
                <a16:creationId xmlns:a16="http://schemas.microsoft.com/office/drawing/2014/main" id="{5C41090E-B3F4-DAC4-3151-FE378764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661" y="2250787"/>
            <a:ext cx="5420139" cy="30473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BB4C9-AE16-84DA-751E-4CCC32C52A35}"/>
              </a:ext>
            </a:extLst>
          </p:cNvPr>
          <p:cNvSpPr txBox="1"/>
          <p:nvPr/>
        </p:nvSpPr>
        <p:spPr>
          <a:xfrm>
            <a:off x="583096" y="1462572"/>
            <a:ext cx="5208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conducted research on the business operations within this sector through information provided by existing market vendors, statistical websites, e-commerce platforms, media outlets, and public databases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identified three computer component products CPU, GPU, and RAM that exhibit stable demand, a minimal decrease in prices, and a tendency to increase in price due to the impact of the chip crisis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=&gt; </a:t>
            </a:r>
            <a:r>
              <a:rPr lang="en-US" b="1" dirty="0">
                <a:latin typeface="Times New Roman" panose="02020603050405020304" pitchFamily="18" charset="0"/>
              </a:rPr>
              <a:t>Business model: Computer components sales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9228806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w Cen MT (Headings)"/>
                <a:ea typeface="Calibri" panose="020F0502020204030204" pitchFamily="34" charset="0"/>
              </a:rPr>
              <a:t>I</a:t>
            </a:r>
            <a:r>
              <a:rPr lang="en-US" b="1" dirty="0">
                <a:effectLst/>
                <a:latin typeface="Tw Cen MT (Headings)"/>
                <a:ea typeface="Calibri" panose="020F0502020204030204" pitchFamily="34" charset="0"/>
              </a:rPr>
              <a:t>dentifying the management entities.</a:t>
            </a:r>
            <a:endParaRPr lang="en-US" sz="19900" dirty="0">
              <a:latin typeface="Tw Cen MT (Headings)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Placeholder 22">
            <a:extLst>
              <a:ext uri="{FF2B5EF4-FFF2-40B4-BE49-F238E27FC236}">
                <a16:creationId xmlns:a16="http://schemas.microsoft.com/office/drawing/2014/main" id="{90BCBEF7-C0EA-BD9C-F50E-DFC5BA77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08" r="21908"/>
          <a:stretch/>
        </p:blipFill>
        <p:spPr>
          <a:xfrm>
            <a:off x="617049" y="2147312"/>
            <a:ext cx="1432672" cy="1430810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  <p:pic>
        <p:nvPicPr>
          <p:cNvPr id="10" name="Picture Placeholder 22">
            <a:extLst>
              <a:ext uri="{FF2B5EF4-FFF2-40B4-BE49-F238E27FC236}">
                <a16:creationId xmlns:a16="http://schemas.microsoft.com/office/drawing/2014/main" id="{E60F5377-F42B-646A-6B6C-BFCBEA5B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84" r="11784"/>
          <a:stretch/>
        </p:blipFill>
        <p:spPr>
          <a:xfrm>
            <a:off x="2501622" y="3578122"/>
            <a:ext cx="1432672" cy="1430810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  <p:pic>
        <p:nvPicPr>
          <p:cNvPr id="15" name="Picture Placeholder 22">
            <a:extLst>
              <a:ext uri="{FF2B5EF4-FFF2-40B4-BE49-F238E27FC236}">
                <a16:creationId xmlns:a16="http://schemas.microsoft.com/office/drawing/2014/main" id="{3BF1B055-CB8C-5AB9-452E-DB88EF273F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129" r="21129"/>
          <a:stretch/>
        </p:blipFill>
        <p:spPr>
          <a:xfrm>
            <a:off x="4385548" y="2147312"/>
            <a:ext cx="1432672" cy="1430810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  <p:pic>
        <p:nvPicPr>
          <p:cNvPr id="16" name="Picture Placeholder 22">
            <a:extLst>
              <a:ext uri="{FF2B5EF4-FFF2-40B4-BE49-F238E27FC236}">
                <a16:creationId xmlns:a16="http://schemas.microsoft.com/office/drawing/2014/main" id="{D608EB68-0637-9E57-C8A6-6B4E6384BB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5" b="65"/>
          <a:stretch/>
        </p:blipFill>
        <p:spPr>
          <a:xfrm>
            <a:off x="6269474" y="3578122"/>
            <a:ext cx="1432672" cy="1430810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  <p:pic>
        <p:nvPicPr>
          <p:cNvPr id="17" name="Picture Placeholder 22">
            <a:extLst>
              <a:ext uri="{FF2B5EF4-FFF2-40B4-BE49-F238E27FC236}">
                <a16:creationId xmlns:a16="http://schemas.microsoft.com/office/drawing/2014/main" id="{36CD8E06-B0D0-24A8-3D85-F97E1D678A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684" r="16684"/>
          <a:stretch/>
        </p:blipFill>
        <p:spPr>
          <a:xfrm>
            <a:off x="8153400" y="2147312"/>
            <a:ext cx="1432672" cy="1430810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  <p:pic>
        <p:nvPicPr>
          <p:cNvPr id="18" name="Picture Placeholder 22">
            <a:extLst>
              <a:ext uri="{FF2B5EF4-FFF2-40B4-BE49-F238E27FC236}">
                <a16:creationId xmlns:a16="http://schemas.microsoft.com/office/drawing/2014/main" id="{610CD7F1-FA4E-51D5-33D2-324ED88AF51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127" r="19127"/>
          <a:stretch/>
        </p:blipFill>
        <p:spPr>
          <a:xfrm>
            <a:off x="10037326" y="3578122"/>
            <a:ext cx="1432672" cy="1430810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D56B60-7581-0EAD-FD89-B2759E1426F0}"/>
              </a:ext>
            </a:extLst>
          </p:cNvPr>
          <p:cNvSpPr txBox="1"/>
          <p:nvPr/>
        </p:nvSpPr>
        <p:spPr>
          <a:xfrm>
            <a:off x="592597" y="4220678"/>
            <a:ext cx="143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PRODUCTS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5EF08B-FF54-C8EF-A6FA-0470A74CDEA9}"/>
              </a:ext>
            </a:extLst>
          </p:cNvPr>
          <p:cNvSpPr txBox="1"/>
          <p:nvPr/>
        </p:nvSpPr>
        <p:spPr>
          <a:xfrm>
            <a:off x="2612197" y="2678051"/>
            <a:ext cx="121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AAB479-3295-88EC-5449-64BEC27F708C}"/>
              </a:ext>
            </a:extLst>
          </p:cNvPr>
          <p:cNvSpPr txBox="1"/>
          <p:nvPr/>
        </p:nvSpPr>
        <p:spPr>
          <a:xfrm>
            <a:off x="4317545" y="4174334"/>
            <a:ext cx="15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MERCHANT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47865A-758E-966B-4A25-D630A5AB4E9C}"/>
              </a:ext>
            </a:extLst>
          </p:cNvPr>
          <p:cNvSpPr txBox="1"/>
          <p:nvPr/>
        </p:nvSpPr>
        <p:spPr>
          <a:xfrm>
            <a:off x="6385672" y="2581248"/>
            <a:ext cx="121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PRICE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1EA6D-E676-6621-6398-258C53086BF6}"/>
              </a:ext>
            </a:extLst>
          </p:cNvPr>
          <p:cNvSpPr txBox="1"/>
          <p:nvPr/>
        </p:nvSpPr>
        <p:spPr>
          <a:xfrm>
            <a:off x="8263975" y="3970361"/>
            <a:ext cx="121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SALES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07187-3EDB-A480-3E15-0A08D5C24829}"/>
              </a:ext>
            </a:extLst>
          </p:cNvPr>
          <p:cNvSpPr txBox="1"/>
          <p:nvPr/>
        </p:nvSpPr>
        <p:spPr>
          <a:xfrm>
            <a:off x="10142279" y="2581248"/>
            <a:ext cx="121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Crypto </a:t>
            </a:r>
            <a:r>
              <a:rPr lang="en-US" b="1" dirty="0" err="1"/>
              <a:t>Makets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538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Analyze and Design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 dirty="0">
                <a:effectLst/>
                <a:latin typeface="Tw Cen MT (Headings)"/>
                <a:ea typeface="Times New Roman" panose="02020603050405020304" pitchFamily="18" charset="0"/>
                <a:cs typeface="Times New Roman" panose="02020603050405020304" pitchFamily="18" charset="0"/>
              </a:rPr>
              <a:t>COMPUTER COMPONENTS SALES SYSTEM</a:t>
            </a:r>
          </a:p>
        </p:txBody>
      </p:sp>
    </p:spTree>
    <p:extLst>
      <p:ext uri="{BB962C8B-B14F-4D97-AF65-F5344CB8AC3E}">
        <p14:creationId xmlns:p14="http://schemas.microsoft.com/office/powerpoint/2010/main" val="201498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Data Table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FCE1-63A5-8844-9E3B-CB258EDD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3498441" cy="3859742"/>
          </a:xfrm>
        </p:spPr>
        <p:txBody>
          <a:bodyPr/>
          <a:lstStyle/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DIM_CPU_PROD </a:t>
            </a: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DIM_GPU_PROD </a:t>
            </a: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DIM_RAM_PROD</a:t>
            </a:r>
            <a:endParaRPr lang="en-US" sz="1800" dirty="0">
              <a:latin typeface="Avenir Next LT Pro (Body)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DIM_CRYPTO_DATA</a:t>
            </a: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DIM_MERCHANT </a:t>
            </a:r>
            <a:endParaRPr lang="en-US" sz="1800" dirty="0">
              <a:latin typeface="Avenir Next LT Pro (Body)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DIM_REGION</a:t>
            </a: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DIM_TIME </a:t>
            </a:r>
            <a:endParaRPr lang="en-US" dirty="0">
              <a:latin typeface="Avenir Next LT Pro (Body)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B5E218-FB30-92C5-C350-11F8C308FC03}"/>
              </a:ext>
            </a:extLst>
          </p:cNvPr>
          <p:cNvSpPr txBox="1">
            <a:spLocks/>
          </p:cNvSpPr>
          <p:nvPr/>
        </p:nvSpPr>
        <p:spPr>
          <a:xfrm>
            <a:off x="6096000" y="1907253"/>
            <a:ext cx="3498441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FACT_CPU_PRICE </a:t>
            </a: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FACT_GPU_PRICE </a:t>
            </a:r>
            <a:endParaRPr lang="en-US" sz="1800" dirty="0">
              <a:latin typeface="Avenir Next LT Pro (Body)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FACT_RAM_PRICE </a:t>
            </a:r>
          </a:p>
          <a:p>
            <a:r>
              <a:rPr lang="en-US" sz="1800" dirty="0">
                <a:effectLst/>
                <a:latin typeface="Avenir Next LT Pro (Body)"/>
                <a:ea typeface="Calibri" panose="020F0502020204030204" pitchFamily="34" charset="0"/>
              </a:rPr>
              <a:t>FACT_CRYPTO_RATE </a:t>
            </a:r>
            <a:endParaRPr lang="en-US" sz="1800" dirty="0">
              <a:latin typeface="Avenir Next LT Pro (Body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 Diagram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FF2940A-EA11-86F2-A39F-AA13850C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737" y="536243"/>
            <a:ext cx="7263767" cy="61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26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583261d-9736-4179-8d56-b2d209dd2741" xsi:nil="true"/>
    <_activity xmlns="0583261d-9736-4179-8d56-b2d209dd27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2EADA3977C14EAF42F2CC50A81692" ma:contentTypeVersion="16" ma:contentTypeDescription="Create a new document." ma:contentTypeScope="" ma:versionID="e019b638649424711589c88b95be28ed">
  <xsd:schema xmlns:xsd="http://www.w3.org/2001/XMLSchema" xmlns:xs="http://www.w3.org/2001/XMLSchema" xmlns:p="http://schemas.microsoft.com/office/2006/metadata/properties" xmlns:ns3="0583261d-9736-4179-8d56-b2d209dd2741" xmlns:ns4="35ad40de-df1e-4e4a-bcec-4d5ede23fd6c" targetNamespace="http://schemas.microsoft.com/office/2006/metadata/properties" ma:root="true" ma:fieldsID="2e2649fd53d35d2117373150c6b36ece" ns3:_="" ns4:_="">
    <xsd:import namespace="0583261d-9736-4179-8d56-b2d209dd2741"/>
    <xsd:import namespace="35ad40de-df1e-4e4a-bcec-4d5ede23fd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3261d-9736-4179-8d56-b2d209dd2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d40de-df1e-4e4a-bcec-4d5ede23fd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purl.org/dc/terms/"/>
    <ds:schemaRef ds:uri="35ad40de-df1e-4e4a-bcec-4d5ede23fd6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583261d-9736-4179-8d56-b2d209dd274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21F7B4-54FD-4AC8-A4F9-93932C4E9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3261d-9736-4179-8d56-b2d209dd2741"/>
    <ds:schemaRef ds:uri="35ad40de-df1e-4e4a-bcec-4d5ede23fd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{AD9F07B2-8DEE-4A6A-87E4-CF0B66902456}tf78504181_win32</Template>
  <TotalTime>66</TotalTime>
  <Words>603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Avenir Next LT Pro</vt:lpstr>
      <vt:lpstr>Avenir Next LT Pro (Body)</vt:lpstr>
      <vt:lpstr>Calibri</vt:lpstr>
      <vt:lpstr>Times New Roman</vt:lpstr>
      <vt:lpstr>Tw Cen MT</vt:lpstr>
      <vt:lpstr>Tw Cen MT (Headings)</vt:lpstr>
      <vt:lpstr>ShapesVTI</vt:lpstr>
      <vt:lpstr>COMPUTER COMPONENTS SALES SYSTEM</vt:lpstr>
      <vt:lpstr>Agenda</vt:lpstr>
      <vt:lpstr>Introduction</vt:lpstr>
      <vt:lpstr>About our project</vt:lpstr>
      <vt:lpstr>Research on business operations</vt:lpstr>
      <vt:lpstr>Identifying the management entities.</vt:lpstr>
      <vt:lpstr>Analyze and Design Database</vt:lpstr>
      <vt:lpstr>Lists of Data Table</vt:lpstr>
      <vt:lpstr>Entity Relation Diagram</vt:lpstr>
      <vt:lpstr>Relations Scheme</vt:lpstr>
      <vt:lpstr>SQL scripts to create table</vt:lpstr>
      <vt:lpstr>Insert data use SQL script</vt:lpstr>
      <vt:lpstr>Use case and solutions</vt:lpstr>
      <vt:lpstr>Use cases</vt:lpstr>
      <vt:lpstr>Solutions</vt:lpstr>
      <vt:lpstr>Dashboard report</vt:lpstr>
      <vt:lpstr>Dashboard report</vt:lpstr>
      <vt:lpstr>Team</vt:lpstr>
      <vt:lpstr>Timeline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COMPONENTS SALES SYSTEM</dc:title>
  <dc:creator>DIEP QUYEN THANG 20185476</dc:creator>
  <cp:lastModifiedBy>DIEP QUYEN THANG 20185476</cp:lastModifiedBy>
  <cp:revision>1</cp:revision>
  <dcterms:created xsi:type="dcterms:W3CDTF">2024-01-14T12:52:22Z</dcterms:created>
  <dcterms:modified xsi:type="dcterms:W3CDTF">2024-01-14T13:58:29Z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0x010100BBF2EADA3977C14EAF42F2CC50A81692</vt:lpwstr>
  </property>
</Properties>
</file>