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67" r:id="rId3"/>
    <p:sldId id="257" r:id="rId4"/>
    <p:sldId id="258" r:id="rId5"/>
    <p:sldId id="259" r:id="rId6"/>
    <p:sldId id="260" r:id="rId7"/>
    <p:sldId id="264" r:id="rId8"/>
    <p:sldId id="265" r:id="rId9"/>
    <p:sldId id="261" r:id="rId10"/>
    <p:sldId id="262" r:id="rId11"/>
    <p:sldId id="263" r:id="rId12"/>
    <p:sldId id="266"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BE54F4-6C5E-4E3B-AD2D-8F9F4DEF7A0B}" type="doc">
      <dgm:prSet loTypeId="urn:microsoft.com/office/officeart/2005/8/layout/vList2" loCatId="list" qsTypeId="urn:microsoft.com/office/officeart/2005/8/quickstyle/3d4" qsCatId="3D" csTypeId="urn:microsoft.com/office/officeart/2005/8/colors/accent0_2" csCatId="mainScheme"/>
      <dgm:spPr/>
      <dgm:t>
        <a:bodyPr/>
        <a:lstStyle/>
        <a:p>
          <a:endParaRPr lang="en-GB"/>
        </a:p>
      </dgm:t>
    </dgm:pt>
    <dgm:pt modelId="{1675B610-3F4C-4EE6-8B50-91EBB823C363}">
      <dgm:prSet/>
      <dgm:spPr/>
      <dgm:t>
        <a:bodyPr/>
        <a:lstStyle/>
        <a:p>
          <a:pPr rtl="0"/>
          <a:r>
            <a:rPr lang="en-GB" smtClean="0"/>
            <a:t>INTRODUCTION</a:t>
          </a:r>
          <a:endParaRPr lang="en-GB"/>
        </a:p>
      </dgm:t>
    </dgm:pt>
    <dgm:pt modelId="{C8E95685-4911-45D8-ADA0-8B1C925EAABC}" type="parTrans" cxnId="{4CFF0F76-4A26-4A9D-99F1-96DA9444B64C}">
      <dgm:prSet/>
      <dgm:spPr/>
      <dgm:t>
        <a:bodyPr/>
        <a:lstStyle/>
        <a:p>
          <a:endParaRPr lang="en-GB"/>
        </a:p>
      </dgm:t>
    </dgm:pt>
    <dgm:pt modelId="{FAF749DF-0938-4E41-9D5A-5A7889E79C25}" type="sibTrans" cxnId="{4CFF0F76-4A26-4A9D-99F1-96DA9444B64C}">
      <dgm:prSet/>
      <dgm:spPr/>
      <dgm:t>
        <a:bodyPr/>
        <a:lstStyle/>
        <a:p>
          <a:endParaRPr lang="en-GB"/>
        </a:p>
      </dgm:t>
    </dgm:pt>
    <dgm:pt modelId="{E102C9F9-B62B-4618-BD45-18AB7FF9FB37}">
      <dgm:prSet/>
      <dgm:spPr/>
      <dgm:t>
        <a:bodyPr/>
        <a:lstStyle/>
        <a:p>
          <a:pPr rtl="0"/>
          <a:r>
            <a:rPr lang="en-GB" smtClean="0"/>
            <a:t>PHISHING ATTACK</a:t>
          </a:r>
          <a:endParaRPr lang="en-GB"/>
        </a:p>
      </dgm:t>
    </dgm:pt>
    <dgm:pt modelId="{1B5A51BD-E252-4915-877E-54CE17525188}" type="parTrans" cxnId="{6714D3D1-E3DC-4C55-BF0D-0DC9A181DE58}">
      <dgm:prSet/>
      <dgm:spPr/>
      <dgm:t>
        <a:bodyPr/>
        <a:lstStyle/>
        <a:p>
          <a:endParaRPr lang="en-GB"/>
        </a:p>
      </dgm:t>
    </dgm:pt>
    <dgm:pt modelId="{0F1E3A97-4F7E-43A6-BA2B-7AAF4227B31D}" type="sibTrans" cxnId="{6714D3D1-E3DC-4C55-BF0D-0DC9A181DE58}">
      <dgm:prSet/>
      <dgm:spPr/>
      <dgm:t>
        <a:bodyPr/>
        <a:lstStyle/>
        <a:p>
          <a:endParaRPr lang="en-GB"/>
        </a:p>
      </dgm:t>
    </dgm:pt>
    <dgm:pt modelId="{41BC6F64-81C0-4C26-8487-7D38FAFC706F}">
      <dgm:prSet/>
      <dgm:spPr/>
      <dgm:t>
        <a:bodyPr/>
        <a:lstStyle/>
        <a:p>
          <a:pPr rtl="0"/>
          <a:r>
            <a:rPr lang="en-GB" smtClean="0"/>
            <a:t>TYPES OF PHISHING ATTACK</a:t>
          </a:r>
          <a:endParaRPr lang="en-GB"/>
        </a:p>
      </dgm:t>
    </dgm:pt>
    <dgm:pt modelId="{A3888A3B-810B-4391-9837-3B67DA091CB9}" type="parTrans" cxnId="{CA5D8190-FB52-4DC7-A018-13B085C1E669}">
      <dgm:prSet/>
      <dgm:spPr/>
      <dgm:t>
        <a:bodyPr/>
        <a:lstStyle/>
        <a:p>
          <a:endParaRPr lang="en-GB"/>
        </a:p>
      </dgm:t>
    </dgm:pt>
    <dgm:pt modelId="{7F0FD27B-969F-4E48-B7B2-9E3E851FB685}" type="sibTrans" cxnId="{CA5D8190-FB52-4DC7-A018-13B085C1E669}">
      <dgm:prSet/>
      <dgm:spPr/>
      <dgm:t>
        <a:bodyPr/>
        <a:lstStyle/>
        <a:p>
          <a:endParaRPr lang="en-GB"/>
        </a:p>
      </dgm:t>
    </dgm:pt>
    <dgm:pt modelId="{4BA46216-FD92-47A2-BD4C-C9758C93A411}">
      <dgm:prSet/>
      <dgm:spPr/>
      <dgm:t>
        <a:bodyPr/>
        <a:lstStyle/>
        <a:p>
          <a:pPr rtl="0"/>
          <a:r>
            <a:rPr lang="en-GB" smtClean="0"/>
            <a:t>WORKING</a:t>
          </a:r>
          <a:endParaRPr lang="en-GB"/>
        </a:p>
      </dgm:t>
    </dgm:pt>
    <dgm:pt modelId="{CF86D7AA-FF3D-4797-808D-F4A41A243DE6}" type="parTrans" cxnId="{AB6B9DAC-2D41-45B6-B8F5-32D89B5A6189}">
      <dgm:prSet/>
      <dgm:spPr/>
      <dgm:t>
        <a:bodyPr/>
        <a:lstStyle/>
        <a:p>
          <a:endParaRPr lang="en-GB"/>
        </a:p>
      </dgm:t>
    </dgm:pt>
    <dgm:pt modelId="{6DAF75B6-DE06-4449-AA9A-0D34BD0A12A0}" type="sibTrans" cxnId="{AB6B9DAC-2D41-45B6-B8F5-32D89B5A6189}">
      <dgm:prSet/>
      <dgm:spPr/>
      <dgm:t>
        <a:bodyPr/>
        <a:lstStyle/>
        <a:p>
          <a:endParaRPr lang="en-GB"/>
        </a:p>
      </dgm:t>
    </dgm:pt>
    <dgm:pt modelId="{CA795E48-EC57-4626-A5B6-3F2D3DD8864A}">
      <dgm:prSet/>
      <dgm:spPr/>
      <dgm:t>
        <a:bodyPr/>
        <a:lstStyle/>
        <a:p>
          <a:pPr rtl="0"/>
          <a:r>
            <a:rPr lang="en-GB" smtClean="0"/>
            <a:t>EXAMPLES OF PHISHING ATTACK</a:t>
          </a:r>
          <a:endParaRPr lang="en-GB"/>
        </a:p>
      </dgm:t>
    </dgm:pt>
    <dgm:pt modelId="{588632B1-91A4-435F-A7B4-AE42A15AF8F1}" type="parTrans" cxnId="{C05321D3-8052-4E42-A238-7E6CB36E1123}">
      <dgm:prSet/>
      <dgm:spPr/>
      <dgm:t>
        <a:bodyPr/>
        <a:lstStyle/>
        <a:p>
          <a:endParaRPr lang="en-GB"/>
        </a:p>
      </dgm:t>
    </dgm:pt>
    <dgm:pt modelId="{0513F073-1BF1-4E7E-BD5E-5BAFBC2B8C30}" type="sibTrans" cxnId="{C05321D3-8052-4E42-A238-7E6CB36E1123}">
      <dgm:prSet/>
      <dgm:spPr/>
      <dgm:t>
        <a:bodyPr/>
        <a:lstStyle/>
        <a:p>
          <a:endParaRPr lang="en-GB"/>
        </a:p>
      </dgm:t>
    </dgm:pt>
    <dgm:pt modelId="{4005845D-85A6-4A1D-8B8A-72276EAAC47A}">
      <dgm:prSet/>
      <dgm:spPr/>
      <dgm:t>
        <a:bodyPr/>
        <a:lstStyle/>
        <a:p>
          <a:pPr rtl="0"/>
          <a:r>
            <a:rPr lang="en-GB" smtClean="0"/>
            <a:t>HOW TO PREVENT PHISHING ATTACK</a:t>
          </a:r>
          <a:endParaRPr lang="en-GB"/>
        </a:p>
      </dgm:t>
    </dgm:pt>
    <dgm:pt modelId="{45DD2BC8-9612-426C-8757-4809D94B09F2}" type="parTrans" cxnId="{98A812ED-473B-4CBC-AEE2-FB110185EC16}">
      <dgm:prSet/>
      <dgm:spPr/>
      <dgm:t>
        <a:bodyPr/>
        <a:lstStyle/>
        <a:p>
          <a:endParaRPr lang="en-GB"/>
        </a:p>
      </dgm:t>
    </dgm:pt>
    <dgm:pt modelId="{2D4954A5-42AD-42F9-B948-F287802FA3EA}" type="sibTrans" cxnId="{98A812ED-473B-4CBC-AEE2-FB110185EC16}">
      <dgm:prSet/>
      <dgm:spPr/>
      <dgm:t>
        <a:bodyPr/>
        <a:lstStyle/>
        <a:p>
          <a:endParaRPr lang="en-GB"/>
        </a:p>
      </dgm:t>
    </dgm:pt>
    <dgm:pt modelId="{3F642E93-BD49-42F5-B153-340B3E8D980B}">
      <dgm:prSet/>
      <dgm:spPr/>
      <dgm:t>
        <a:bodyPr/>
        <a:lstStyle/>
        <a:p>
          <a:pPr rtl="0"/>
          <a:r>
            <a:rPr lang="en-GB" smtClean="0"/>
            <a:t>SOCIAL ENGINEERING</a:t>
          </a:r>
          <a:endParaRPr lang="en-GB"/>
        </a:p>
      </dgm:t>
    </dgm:pt>
    <dgm:pt modelId="{48593AEA-824F-423A-AA3B-AA885B3EF9FC}" type="parTrans" cxnId="{F02E0535-C567-43D3-A5D5-DBEC07C1438C}">
      <dgm:prSet/>
      <dgm:spPr/>
      <dgm:t>
        <a:bodyPr/>
        <a:lstStyle/>
        <a:p>
          <a:endParaRPr lang="en-GB"/>
        </a:p>
      </dgm:t>
    </dgm:pt>
    <dgm:pt modelId="{C93D519B-051F-4092-A747-78FAD8BFF402}" type="sibTrans" cxnId="{F02E0535-C567-43D3-A5D5-DBEC07C1438C}">
      <dgm:prSet/>
      <dgm:spPr/>
      <dgm:t>
        <a:bodyPr/>
        <a:lstStyle/>
        <a:p>
          <a:endParaRPr lang="en-GB"/>
        </a:p>
      </dgm:t>
    </dgm:pt>
    <dgm:pt modelId="{78B1EA62-B422-4E1D-B2AD-93A8BCB8CEF0}">
      <dgm:prSet/>
      <dgm:spPr/>
      <dgm:t>
        <a:bodyPr/>
        <a:lstStyle/>
        <a:p>
          <a:pPr rtl="0"/>
          <a:r>
            <a:rPr lang="en-GB" smtClean="0"/>
            <a:t>IMPACT OF SOCIAL ENGINEERING ATTACKS</a:t>
          </a:r>
          <a:endParaRPr lang="en-GB"/>
        </a:p>
      </dgm:t>
    </dgm:pt>
    <dgm:pt modelId="{ADDC7525-2A08-4B03-9405-81DC852D187B}" type="parTrans" cxnId="{3E963C53-0853-48EC-9A95-B2350C7A37AE}">
      <dgm:prSet/>
      <dgm:spPr/>
      <dgm:t>
        <a:bodyPr/>
        <a:lstStyle/>
        <a:p>
          <a:endParaRPr lang="en-GB"/>
        </a:p>
      </dgm:t>
    </dgm:pt>
    <dgm:pt modelId="{BBF5D277-0780-4631-BF74-B4CFA275704C}" type="sibTrans" cxnId="{3E963C53-0853-48EC-9A95-B2350C7A37AE}">
      <dgm:prSet/>
      <dgm:spPr/>
      <dgm:t>
        <a:bodyPr/>
        <a:lstStyle/>
        <a:p>
          <a:endParaRPr lang="en-GB"/>
        </a:p>
      </dgm:t>
    </dgm:pt>
    <dgm:pt modelId="{6BDE08C8-6F23-42E9-883D-F9CB7BA14FA1}">
      <dgm:prSet/>
      <dgm:spPr/>
      <dgm:t>
        <a:bodyPr/>
        <a:lstStyle/>
        <a:p>
          <a:pPr rtl="0"/>
          <a:r>
            <a:rPr lang="en-GB" smtClean="0"/>
            <a:t>IMPORTANCE OF EMPLOYEE TRAINING</a:t>
          </a:r>
          <a:endParaRPr lang="en-GB"/>
        </a:p>
      </dgm:t>
    </dgm:pt>
    <dgm:pt modelId="{1D4901AE-CE38-43CD-B130-FF0209B08B5A}" type="parTrans" cxnId="{1273B724-188D-4BFA-9670-0A188B1FAE3C}">
      <dgm:prSet/>
      <dgm:spPr/>
      <dgm:t>
        <a:bodyPr/>
        <a:lstStyle/>
        <a:p>
          <a:endParaRPr lang="en-GB"/>
        </a:p>
      </dgm:t>
    </dgm:pt>
    <dgm:pt modelId="{7586A87A-C82E-4E55-99C4-232D6C99B468}" type="sibTrans" cxnId="{1273B724-188D-4BFA-9670-0A188B1FAE3C}">
      <dgm:prSet/>
      <dgm:spPr/>
      <dgm:t>
        <a:bodyPr/>
        <a:lstStyle/>
        <a:p>
          <a:endParaRPr lang="en-GB"/>
        </a:p>
      </dgm:t>
    </dgm:pt>
    <dgm:pt modelId="{99145B01-559A-4CF6-B05C-ADBB78BB0B50}">
      <dgm:prSet/>
      <dgm:spPr/>
      <dgm:t>
        <a:bodyPr/>
        <a:lstStyle/>
        <a:p>
          <a:pPr rtl="0"/>
          <a:r>
            <a:rPr lang="en-GB" smtClean="0"/>
            <a:t>CONCLUSION</a:t>
          </a:r>
          <a:endParaRPr lang="en-GB"/>
        </a:p>
      </dgm:t>
    </dgm:pt>
    <dgm:pt modelId="{CC99EAB6-D795-497E-8955-9DA69C949D8E}" type="parTrans" cxnId="{0041EDAF-0ECC-4C9F-B0EB-3F4E92527B1C}">
      <dgm:prSet/>
      <dgm:spPr/>
      <dgm:t>
        <a:bodyPr/>
        <a:lstStyle/>
        <a:p>
          <a:endParaRPr lang="en-GB"/>
        </a:p>
      </dgm:t>
    </dgm:pt>
    <dgm:pt modelId="{BB5C8221-FB42-4D38-8193-A7018F75F997}" type="sibTrans" cxnId="{0041EDAF-0ECC-4C9F-B0EB-3F4E92527B1C}">
      <dgm:prSet/>
      <dgm:spPr/>
      <dgm:t>
        <a:bodyPr/>
        <a:lstStyle/>
        <a:p>
          <a:endParaRPr lang="en-GB"/>
        </a:p>
      </dgm:t>
    </dgm:pt>
    <dgm:pt modelId="{6DF572AA-39B9-43E8-8343-4F9777F96C99}" type="pres">
      <dgm:prSet presAssocID="{A2BE54F4-6C5E-4E3B-AD2D-8F9F4DEF7A0B}" presName="linear" presStyleCnt="0">
        <dgm:presLayoutVars>
          <dgm:animLvl val="lvl"/>
          <dgm:resizeHandles val="exact"/>
        </dgm:presLayoutVars>
      </dgm:prSet>
      <dgm:spPr/>
      <dgm:t>
        <a:bodyPr/>
        <a:lstStyle/>
        <a:p>
          <a:endParaRPr lang="en-GB"/>
        </a:p>
      </dgm:t>
    </dgm:pt>
    <dgm:pt modelId="{7C8350AE-B205-4C55-9DD9-0A839092FEAF}" type="pres">
      <dgm:prSet presAssocID="{1675B610-3F4C-4EE6-8B50-91EBB823C363}" presName="parentText" presStyleLbl="node1" presStyleIdx="0" presStyleCnt="10">
        <dgm:presLayoutVars>
          <dgm:chMax val="0"/>
          <dgm:bulletEnabled val="1"/>
        </dgm:presLayoutVars>
      </dgm:prSet>
      <dgm:spPr/>
      <dgm:t>
        <a:bodyPr/>
        <a:lstStyle/>
        <a:p>
          <a:endParaRPr lang="en-GB"/>
        </a:p>
      </dgm:t>
    </dgm:pt>
    <dgm:pt modelId="{91322179-07AA-429E-AEEA-5BE2BF8B2638}" type="pres">
      <dgm:prSet presAssocID="{FAF749DF-0938-4E41-9D5A-5A7889E79C25}" presName="spacer" presStyleCnt="0"/>
      <dgm:spPr/>
    </dgm:pt>
    <dgm:pt modelId="{7AE10D9A-AB36-478B-8125-0BF737A933DA}" type="pres">
      <dgm:prSet presAssocID="{E102C9F9-B62B-4618-BD45-18AB7FF9FB37}" presName="parentText" presStyleLbl="node1" presStyleIdx="1" presStyleCnt="10">
        <dgm:presLayoutVars>
          <dgm:chMax val="0"/>
          <dgm:bulletEnabled val="1"/>
        </dgm:presLayoutVars>
      </dgm:prSet>
      <dgm:spPr/>
      <dgm:t>
        <a:bodyPr/>
        <a:lstStyle/>
        <a:p>
          <a:endParaRPr lang="en-GB"/>
        </a:p>
      </dgm:t>
    </dgm:pt>
    <dgm:pt modelId="{03E4EAAD-5A6D-41E2-B8DE-765F77F0D236}" type="pres">
      <dgm:prSet presAssocID="{0F1E3A97-4F7E-43A6-BA2B-7AAF4227B31D}" presName="spacer" presStyleCnt="0"/>
      <dgm:spPr/>
    </dgm:pt>
    <dgm:pt modelId="{59125570-8064-4242-A794-285BDC4F1E12}" type="pres">
      <dgm:prSet presAssocID="{41BC6F64-81C0-4C26-8487-7D38FAFC706F}" presName="parentText" presStyleLbl="node1" presStyleIdx="2" presStyleCnt="10">
        <dgm:presLayoutVars>
          <dgm:chMax val="0"/>
          <dgm:bulletEnabled val="1"/>
        </dgm:presLayoutVars>
      </dgm:prSet>
      <dgm:spPr/>
      <dgm:t>
        <a:bodyPr/>
        <a:lstStyle/>
        <a:p>
          <a:endParaRPr lang="en-GB"/>
        </a:p>
      </dgm:t>
    </dgm:pt>
    <dgm:pt modelId="{FA4EB6C3-9344-4E36-BB08-ADB2603CBFC8}" type="pres">
      <dgm:prSet presAssocID="{7F0FD27B-969F-4E48-B7B2-9E3E851FB685}" presName="spacer" presStyleCnt="0"/>
      <dgm:spPr/>
    </dgm:pt>
    <dgm:pt modelId="{72B5C587-D39F-48C9-9FA4-64F67478BF8D}" type="pres">
      <dgm:prSet presAssocID="{4BA46216-FD92-47A2-BD4C-C9758C93A411}" presName="parentText" presStyleLbl="node1" presStyleIdx="3" presStyleCnt="10">
        <dgm:presLayoutVars>
          <dgm:chMax val="0"/>
          <dgm:bulletEnabled val="1"/>
        </dgm:presLayoutVars>
      </dgm:prSet>
      <dgm:spPr/>
      <dgm:t>
        <a:bodyPr/>
        <a:lstStyle/>
        <a:p>
          <a:endParaRPr lang="en-GB"/>
        </a:p>
      </dgm:t>
    </dgm:pt>
    <dgm:pt modelId="{A8FB7A6C-A238-451A-A006-571EB2DCF732}" type="pres">
      <dgm:prSet presAssocID="{6DAF75B6-DE06-4449-AA9A-0D34BD0A12A0}" presName="spacer" presStyleCnt="0"/>
      <dgm:spPr/>
    </dgm:pt>
    <dgm:pt modelId="{34486DBC-5B9E-4ED1-B12D-4DB22B995EFA}" type="pres">
      <dgm:prSet presAssocID="{CA795E48-EC57-4626-A5B6-3F2D3DD8864A}" presName="parentText" presStyleLbl="node1" presStyleIdx="4" presStyleCnt="10">
        <dgm:presLayoutVars>
          <dgm:chMax val="0"/>
          <dgm:bulletEnabled val="1"/>
        </dgm:presLayoutVars>
      </dgm:prSet>
      <dgm:spPr/>
      <dgm:t>
        <a:bodyPr/>
        <a:lstStyle/>
        <a:p>
          <a:endParaRPr lang="en-GB"/>
        </a:p>
      </dgm:t>
    </dgm:pt>
    <dgm:pt modelId="{55433994-A5C2-49C4-A25F-FCF846F44A79}" type="pres">
      <dgm:prSet presAssocID="{0513F073-1BF1-4E7E-BD5E-5BAFBC2B8C30}" presName="spacer" presStyleCnt="0"/>
      <dgm:spPr/>
    </dgm:pt>
    <dgm:pt modelId="{9B4BA68D-50E6-46BA-81BC-B96F06CC763F}" type="pres">
      <dgm:prSet presAssocID="{4005845D-85A6-4A1D-8B8A-72276EAAC47A}" presName="parentText" presStyleLbl="node1" presStyleIdx="5" presStyleCnt="10">
        <dgm:presLayoutVars>
          <dgm:chMax val="0"/>
          <dgm:bulletEnabled val="1"/>
        </dgm:presLayoutVars>
      </dgm:prSet>
      <dgm:spPr/>
      <dgm:t>
        <a:bodyPr/>
        <a:lstStyle/>
        <a:p>
          <a:endParaRPr lang="en-GB"/>
        </a:p>
      </dgm:t>
    </dgm:pt>
    <dgm:pt modelId="{B521383B-EA2C-4015-A75A-4DB42488D023}" type="pres">
      <dgm:prSet presAssocID="{2D4954A5-42AD-42F9-B948-F287802FA3EA}" presName="spacer" presStyleCnt="0"/>
      <dgm:spPr/>
    </dgm:pt>
    <dgm:pt modelId="{766B6916-F7F4-45E2-BC2F-750F0F657792}" type="pres">
      <dgm:prSet presAssocID="{3F642E93-BD49-42F5-B153-340B3E8D980B}" presName="parentText" presStyleLbl="node1" presStyleIdx="6" presStyleCnt="10">
        <dgm:presLayoutVars>
          <dgm:chMax val="0"/>
          <dgm:bulletEnabled val="1"/>
        </dgm:presLayoutVars>
      </dgm:prSet>
      <dgm:spPr/>
      <dgm:t>
        <a:bodyPr/>
        <a:lstStyle/>
        <a:p>
          <a:endParaRPr lang="en-GB"/>
        </a:p>
      </dgm:t>
    </dgm:pt>
    <dgm:pt modelId="{D298A5DE-7109-4E1D-BB3E-6667B8CE54E3}" type="pres">
      <dgm:prSet presAssocID="{C93D519B-051F-4092-A747-78FAD8BFF402}" presName="spacer" presStyleCnt="0"/>
      <dgm:spPr/>
    </dgm:pt>
    <dgm:pt modelId="{26FC30B0-244D-45A4-8F96-CF44CF1B1F4D}" type="pres">
      <dgm:prSet presAssocID="{78B1EA62-B422-4E1D-B2AD-93A8BCB8CEF0}" presName="parentText" presStyleLbl="node1" presStyleIdx="7" presStyleCnt="10">
        <dgm:presLayoutVars>
          <dgm:chMax val="0"/>
          <dgm:bulletEnabled val="1"/>
        </dgm:presLayoutVars>
      </dgm:prSet>
      <dgm:spPr/>
      <dgm:t>
        <a:bodyPr/>
        <a:lstStyle/>
        <a:p>
          <a:endParaRPr lang="en-GB"/>
        </a:p>
      </dgm:t>
    </dgm:pt>
    <dgm:pt modelId="{0E51EE98-385D-4B32-8F62-9BED254B84A1}" type="pres">
      <dgm:prSet presAssocID="{BBF5D277-0780-4631-BF74-B4CFA275704C}" presName="spacer" presStyleCnt="0"/>
      <dgm:spPr/>
    </dgm:pt>
    <dgm:pt modelId="{7C3C6744-6839-4A4F-8976-6FFD51D88E49}" type="pres">
      <dgm:prSet presAssocID="{6BDE08C8-6F23-42E9-883D-F9CB7BA14FA1}" presName="parentText" presStyleLbl="node1" presStyleIdx="8" presStyleCnt="10">
        <dgm:presLayoutVars>
          <dgm:chMax val="0"/>
          <dgm:bulletEnabled val="1"/>
        </dgm:presLayoutVars>
      </dgm:prSet>
      <dgm:spPr/>
      <dgm:t>
        <a:bodyPr/>
        <a:lstStyle/>
        <a:p>
          <a:endParaRPr lang="en-GB"/>
        </a:p>
      </dgm:t>
    </dgm:pt>
    <dgm:pt modelId="{AE92C275-2871-46B3-A70C-95A90C5615B6}" type="pres">
      <dgm:prSet presAssocID="{7586A87A-C82E-4E55-99C4-232D6C99B468}" presName="spacer" presStyleCnt="0"/>
      <dgm:spPr/>
    </dgm:pt>
    <dgm:pt modelId="{F39067A8-187D-423C-AF2B-180D69E7E4A2}" type="pres">
      <dgm:prSet presAssocID="{99145B01-559A-4CF6-B05C-ADBB78BB0B50}" presName="parentText" presStyleLbl="node1" presStyleIdx="9" presStyleCnt="10">
        <dgm:presLayoutVars>
          <dgm:chMax val="0"/>
          <dgm:bulletEnabled val="1"/>
        </dgm:presLayoutVars>
      </dgm:prSet>
      <dgm:spPr/>
      <dgm:t>
        <a:bodyPr/>
        <a:lstStyle/>
        <a:p>
          <a:endParaRPr lang="en-GB"/>
        </a:p>
      </dgm:t>
    </dgm:pt>
  </dgm:ptLst>
  <dgm:cxnLst>
    <dgm:cxn modelId="{98A812ED-473B-4CBC-AEE2-FB110185EC16}" srcId="{A2BE54F4-6C5E-4E3B-AD2D-8F9F4DEF7A0B}" destId="{4005845D-85A6-4A1D-8B8A-72276EAAC47A}" srcOrd="5" destOrd="0" parTransId="{45DD2BC8-9612-426C-8757-4809D94B09F2}" sibTransId="{2D4954A5-42AD-42F9-B948-F287802FA3EA}"/>
    <dgm:cxn modelId="{0041EDAF-0ECC-4C9F-B0EB-3F4E92527B1C}" srcId="{A2BE54F4-6C5E-4E3B-AD2D-8F9F4DEF7A0B}" destId="{99145B01-559A-4CF6-B05C-ADBB78BB0B50}" srcOrd="9" destOrd="0" parTransId="{CC99EAB6-D795-497E-8955-9DA69C949D8E}" sibTransId="{BB5C8221-FB42-4D38-8193-A7018F75F997}"/>
    <dgm:cxn modelId="{20498FD5-9158-4812-8853-1A24115360AB}" type="presOf" srcId="{4005845D-85A6-4A1D-8B8A-72276EAAC47A}" destId="{9B4BA68D-50E6-46BA-81BC-B96F06CC763F}" srcOrd="0" destOrd="0" presId="urn:microsoft.com/office/officeart/2005/8/layout/vList2"/>
    <dgm:cxn modelId="{3555647C-24A4-4C83-A64E-B8D33055FE76}" type="presOf" srcId="{3F642E93-BD49-42F5-B153-340B3E8D980B}" destId="{766B6916-F7F4-45E2-BC2F-750F0F657792}" srcOrd="0" destOrd="0" presId="urn:microsoft.com/office/officeart/2005/8/layout/vList2"/>
    <dgm:cxn modelId="{C05321D3-8052-4E42-A238-7E6CB36E1123}" srcId="{A2BE54F4-6C5E-4E3B-AD2D-8F9F4DEF7A0B}" destId="{CA795E48-EC57-4626-A5B6-3F2D3DD8864A}" srcOrd="4" destOrd="0" parTransId="{588632B1-91A4-435F-A7B4-AE42A15AF8F1}" sibTransId="{0513F073-1BF1-4E7E-BD5E-5BAFBC2B8C30}"/>
    <dgm:cxn modelId="{CA5D8190-FB52-4DC7-A018-13B085C1E669}" srcId="{A2BE54F4-6C5E-4E3B-AD2D-8F9F4DEF7A0B}" destId="{41BC6F64-81C0-4C26-8487-7D38FAFC706F}" srcOrd="2" destOrd="0" parTransId="{A3888A3B-810B-4391-9837-3B67DA091CB9}" sibTransId="{7F0FD27B-969F-4E48-B7B2-9E3E851FB685}"/>
    <dgm:cxn modelId="{B518681F-0C52-4769-BEB0-B83EF08B60AC}" type="presOf" srcId="{CA795E48-EC57-4626-A5B6-3F2D3DD8864A}" destId="{34486DBC-5B9E-4ED1-B12D-4DB22B995EFA}" srcOrd="0" destOrd="0" presId="urn:microsoft.com/office/officeart/2005/8/layout/vList2"/>
    <dgm:cxn modelId="{8C8C655E-B3B5-459B-A39E-6E91233F2F6A}" type="presOf" srcId="{41BC6F64-81C0-4C26-8487-7D38FAFC706F}" destId="{59125570-8064-4242-A794-285BDC4F1E12}" srcOrd="0" destOrd="0" presId="urn:microsoft.com/office/officeart/2005/8/layout/vList2"/>
    <dgm:cxn modelId="{66A4EB05-8509-4CFC-A9B3-03041317D533}" type="presOf" srcId="{4BA46216-FD92-47A2-BD4C-C9758C93A411}" destId="{72B5C587-D39F-48C9-9FA4-64F67478BF8D}" srcOrd="0" destOrd="0" presId="urn:microsoft.com/office/officeart/2005/8/layout/vList2"/>
    <dgm:cxn modelId="{3AF2F053-F228-497D-9A19-52E77095FFB8}" type="presOf" srcId="{78B1EA62-B422-4E1D-B2AD-93A8BCB8CEF0}" destId="{26FC30B0-244D-45A4-8F96-CF44CF1B1F4D}" srcOrd="0" destOrd="0" presId="urn:microsoft.com/office/officeart/2005/8/layout/vList2"/>
    <dgm:cxn modelId="{B904AF1E-6423-40EE-B9F9-22AD2BABEDE5}" type="presOf" srcId="{1675B610-3F4C-4EE6-8B50-91EBB823C363}" destId="{7C8350AE-B205-4C55-9DD9-0A839092FEAF}" srcOrd="0" destOrd="0" presId="urn:microsoft.com/office/officeart/2005/8/layout/vList2"/>
    <dgm:cxn modelId="{3E963C53-0853-48EC-9A95-B2350C7A37AE}" srcId="{A2BE54F4-6C5E-4E3B-AD2D-8F9F4DEF7A0B}" destId="{78B1EA62-B422-4E1D-B2AD-93A8BCB8CEF0}" srcOrd="7" destOrd="0" parTransId="{ADDC7525-2A08-4B03-9405-81DC852D187B}" sibTransId="{BBF5D277-0780-4631-BF74-B4CFA275704C}"/>
    <dgm:cxn modelId="{F02E0535-C567-43D3-A5D5-DBEC07C1438C}" srcId="{A2BE54F4-6C5E-4E3B-AD2D-8F9F4DEF7A0B}" destId="{3F642E93-BD49-42F5-B153-340B3E8D980B}" srcOrd="6" destOrd="0" parTransId="{48593AEA-824F-423A-AA3B-AA885B3EF9FC}" sibTransId="{C93D519B-051F-4092-A747-78FAD8BFF402}"/>
    <dgm:cxn modelId="{4CFF0F76-4A26-4A9D-99F1-96DA9444B64C}" srcId="{A2BE54F4-6C5E-4E3B-AD2D-8F9F4DEF7A0B}" destId="{1675B610-3F4C-4EE6-8B50-91EBB823C363}" srcOrd="0" destOrd="0" parTransId="{C8E95685-4911-45D8-ADA0-8B1C925EAABC}" sibTransId="{FAF749DF-0938-4E41-9D5A-5A7889E79C25}"/>
    <dgm:cxn modelId="{1273B724-188D-4BFA-9670-0A188B1FAE3C}" srcId="{A2BE54F4-6C5E-4E3B-AD2D-8F9F4DEF7A0B}" destId="{6BDE08C8-6F23-42E9-883D-F9CB7BA14FA1}" srcOrd="8" destOrd="0" parTransId="{1D4901AE-CE38-43CD-B130-FF0209B08B5A}" sibTransId="{7586A87A-C82E-4E55-99C4-232D6C99B468}"/>
    <dgm:cxn modelId="{48C27A75-1142-4B30-9E14-DA473F5C9138}" type="presOf" srcId="{A2BE54F4-6C5E-4E3B-AD2D-8F9F4DEF7A0B}" destId="{6DF572AA-39B9-43E8-8343-4F9777F96C99}" srcOrd="0" destOrd="0" presId="urn:microsoft.com/office/officeart/2005/8/layout/vList2"/>
    <dgm:cxn modelId="{22D9A69A-38D0-42E2-BC31-8CAAEF964207}" type="presOf" srcId="{6BDE08C8-6F23-42E9-883D-F9CB7BA14FA1}" destId="{7C3C6744-6839-4A4F-8976-6FFD51D88E49}" srcOrd="0" destOrd="0" presId="urn:microsoft.com/office/officeart/2005/8/layout/vList2"/>
    <dgm:cxn modelId="{6714D3D1-E3DC-4C55-BF0D-0DC9A181DE58}" srcId="{A2BE54F4-6C5E-4E3B-AD2D-8F9F4DEF7A0B}" destId="{E102C9F9-B62B-4618-BD45-18AB7FF9FB37}" srcOrd="1" destOrd="0" parTransId="{1B5A51BD-E252-4915-877E-54CE17525188}" sibTransId="{0F1E3A97-4F7E-43A6-BA2B-7AAF4227B31D}"/>
    <dgm:cxn modelId="{AB6B9DAC-2D41-45B6-B8F5-32D89B5A6189}" srcId="{A2BE54F4-6C5E-4E3B-AD2D-8F9F4DEF7A0B}" destId="{4BA46216-FD92-47A2-BD4C-C9758C93A411}" srcOrd="3" destOrd="0" parTransId="{CF86D7AA-FF3D-4797-808D-F4A41A243DE6}" sibTransId="{6DAF75B6-DE06-4449-AA9A-0D34BD0A12A0}"/>
    <dgm:cxn modelId="{5D09E8DE-4797-410A-9DF3-04706BB12ACC}" type="presOf" srcId="{99145B01-559A-4CF6-B05C-ADBB78BB0B50}" destId="{F39067A8-187D-423C-AF2B-180D69E7E4A2}" srcOrd="0" destOrd="0" presId="urn:microsoft.com/office/officeart/2005/8/layout/vList2"/>
    <dgm:cxn modelId="{0C9726D3-72FC-4AFA-8204-930BFA2626C1}" type="presOf" srcId="{E102C9F9-B62B-4618-BD45-18AB7FF9FB37}" destId="{7AE10D9A-AB36-478B-8125-0BF737A933DA}" srcOrd="0" destOrd="0" presId="urn:microsoft.com/office/officeart/2005/8/layout/vList2"/>
    <dgm:cxn modelId="{306FA574-876B-49DB-9B60-83C313F6D6F1}" type="presParOf" srcId="{6DF572AA-39B9-43E8-8343-4F9777F96C99}" destId="{7C8350AE-B205-4C55-9DD9-0A839092FEAF}" srcOrd="0" destOrd="0" presId="urn:microsoft.com/office/officeart/2005/8/layout/vList2"/>
    <dgm:cxn modelId="{BB6CCC8B-6B2A-4665-928D-9CBCB337D871}" type="presParOf" srcId="{6DF572AA-39B9-43E8-8343-4F9777F96C99}" destId="{91322179-07AA-429E-AEEA-5BE2BF8B2638}" srcOrd="1" destOrd="0" presId="urn:microsoft.com/office/officeart/2005/8/layout/vList2"/>
    <dgm:cxn modelId="{350FBA7B-98C1-4910-9034-3120E96EDF1C}" type="presParOf" srcId="{6DF572AA-39B9-43E8-8343-4F9777F96C99}" destId="{7AE10D9A-AB36-478B-8125-0BF737A933DA}" srcOrd="2" destOrd="0" presId="urn:microsoft.com/office/officeart/2005/8/layout/vList2"/>
    <dgm:cxn modelId="{D5607238-2817-4FB4-B845-CE2E09FBB6A9}" type="presParOf" srcId="{6DF572AA-39B9-43E8-8343-4F9777F96C99}" destId="{03E4EAAD-5A6D-41E2-B8DE-765F77F0D236}" srcOrd="3" destOrd="0" presId="urn:microsoft.com/office/officeart/2005/8/layout/vList2"/>
    <dgm:cxn modelId="{4EE50C74-654C-418C-A772-87987C493DF5}" type="presParOf" srcId="{6DF572AA-39B9-43E8-8343-4F9777F96C99}" destId="{59125570-8064-4242-A794-285BDC4F1E12}" srcOrd="4" destOrd="0" presId="urn:microsoft.com/office/officeart/2005/8/layout/vList2"/>
    <dgm:cxn modelId="{198918D7-DC0D-4BC3-B15A-2AEEED32335C}" type="presParOf" srcId="{6DF572AA-39B9-43E8-8343-4F9777F96C99}" destId="{FA4EB6C3-9344-4E36-BB08-ADB2603CBFC8}" srcOrd="5" destOrd="0" presId="urn:microsoft.com/office/officeart/2005/8/layout/vList2"/>
    <dgm:cxn modelId="{AB06EADA-3293-4AE2-8E33-B96CEEF554DF}" type="presParOf" srcId="{6DF572AA-39B9-43E8-8343-4F9777F96C99}" destId="{72B5C587-D39F-48C9-9FA4-64F67478BF8D}" srcOrd="6" destOrd="0" presId="urn:microsoft.com/office/officeart/2005/8/layout/vList2"/>
    <dgm:cxn modelId="{D4053393-B5E4-47FE-AE7F-4CE8BDCD12CC}" type="presParOf" srcId="{6DF572AA-39B9-43E8-8343-4F9777F96C99}" destId="{A8FB7A6C-A238-451A-A006-571EB2DCF732}" srcOrd="7" destOrd="0" presId="urn:microsoft.com/office/officeart/2005/8/layout/vList2"/>
    <dgm:cxn modelId="{ABEE73A9-3DE6-4A6E-8C90-85A78848A105}" type="presParOf" srcId="{6DF572AA-39B9-43E8-8343-4F9777F96C99}" destId="{34486DBC-5B9E-4ED1-B12D-4DB22B995EFA}" srcOrd="8" destOrd="0" presId="urn:microsoft.com/office/officeart/2005/8/layout/vList2"/>
    <dgm:cxn modelId="{DA5E4011-9875-4A2F-B3FE-BED5DD4DBAA3}" type="presParOf" srcId="{6DF572AA-39B9-43E8-8343-4F9777F96C99}" destId="{55433994-A5C2-49C4-A25F-FCF846F44A79}" srcOrd="9" destOrd="0" presId="urn:microsoft.com/office/officeart/2005/8/layout/vList2"/>
    <dgm:cxn modelId="{1D592F2E-5451-4413-8728-55600517E044}" type="presParOf" srcId="{6DF572AA-39B9-43E8-8343-4F9777F96C99}" destId="{9B4BA68D-50E6-46BA-81BC-B96F06CC763F}" srcOrd="10" destOrd="0" presId="urn:microsoft.com/office/officeart/2005/8/layout/vList2"/>
    <dgm:cxn modelId="{DC677042-1765-42F9-992F-02CB6989DAE2}" type="presParOf" srcId="{6DF572AA-39B9-43E8-8343-4F9777F96C99}" destId="{B521383B-EA2C-4015-A75A-4DB42488D023}" srcOrd="11" destOrd="0" presId="urn:microsoft.com/office/officeart/2005/8/layout/vList2"/>
    <dgm:cxn modelId="{73556E38-B1D2-4904-90F1-6699A64C2038}" type="presParOf" srcId="{6DF572AA-39B9-43E8-8343-4F9777F96C99}" destId="{766B6916-F7F4-45E2-BC2F-750F0F657792}" srcOrd="12" destOrd="0" presId="urn:microsoft.com/office/officeart/2005/8/layout/vList2"/>
    <dgm:cxn modelId="{2AEE178E-6E02-401F-9EB2-C1879C75F40A}" type="presParOf" srcId="{6DF572AA-39B9-43E8-8343-4F9777F96C99}" destId="{D298A5DE-7109-4E1D-BB3E-6667B8CE54E3}" srcOrd="13" destOrd="0" presId="urn:microsoft.com/office/officeart/2005/8/layout/vList2"/>
    <dgm:cxn modelId="{1EE66862-01E2-4C84-9DC5-FA0E9168B806}" type="presParOf" srcId="{6DF572AA-39B9-43E8-8343-4F9777F96C99}" destId="{26FC30B0-244D-45A4-8F96-CF44CF1B1F4D}" srcOrd="14" destOrd="0" presId="urn:microsoft.com/office/officeart/2005/8/layout/vList2"/>
    <dgm:cxn modelId="{2079087B-B43A-429E-93AE-CD683F01D65A}" type="presParOf" srcId="{6DF572AA-39B9-43E8-8343-4F9777F96C99}" destId="{0E51EE98-385D-4B32-8F62-9BED254B84A1}" srcOrd="15" destOrd="0" presId="urn:microsoft.com/office/officeart/2005/8/layout/vList2"/>
    <dgm:cxn modelId="{8CE1C9A3-D260-4C26-8993-E903791933B8}" type="presParOf" srcId="{6DF572AA-39B9-43E8-8343-4F9777F96C99}" destId="{7C3C6744-6839-4A4F-8976-6FFD51D88E49}" srcOrd="16" destOrd="0" presId="urn:microsoft.com/office/officeart/2005/8/layout/vList2"/>
    <dgm:cxn modelId="{863AA1D4-F57A-4791-8139-526C9CABC5B4}" type="presParOf" srcId="{6DF572AA-39B9-43E8-8343-4F9777F96C99}" destId="{AE92C275-2871-46B3-A70C-95A90C5615B6}" srcOrd="17" destOrd="0" presId="urn:microsoft.com/office/officeart/2005/8/layout/vList2"/>
    <dgm:cxn modelId="{7E3E65E7-A334-4B21-B74A-6EDDC254F62F}" type="presParOf" srcId="{6DF572AA-39B9-43E8-8343-4F9777F96C99}" destId="{F39067A8-187D-423C-AF2B-180D69E7E4A2}"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2246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113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75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5929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6048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1933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4409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159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8081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0623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308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381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720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6073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2039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6807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65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0679805"/>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itgovernance.co.uk/what-is-cybersecurit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attlecorp.com/creating-a-strong-password-policy/?trk=article-ssr-frontend-pulse_little-text-block" TargetMode="External"/><Relationship Id="rId2" Type="http://schemas.openxmlformats.org/officeDocument/2006/relationships/hyperlink" Target="https://www.cisco.com/c/en/us/products/security/what-is-social-engineering.html?trk=article-ssr-frontend-pulse_little-text-bloc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bm.com/topics/data-breach" TargetMode="External"/><Relationship Id="rId2" Type="http://schemas.openxmlformats.org/officeDocument/2006/relationships/hyperlink" Target="https://www.ibm.com/topics/malware" TargetMode="External"/><Relationship Id="rId1" Type="http://schemas.openxmlformats.org/officeDocument/2006/relationships/slideLayout" Target="../slideLayouts/slideLayout2.xml"/><Relationship Id="rId4" Type="http://schemas.openxmlformats.org/officeDocument/2006/relationships/hyperlink" Target="https://www.ibm.com/topics/social-engineerin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imperva.com/learn/application-security/ethical-hack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imperva.com/learn/application-security/spear-phish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Project</a:t>
            </a:r>
            <a:br>
              <a:rPr lang="en-GB" dirty="0" smtClean="0"/>
            </a:br>
            <a:endParaRPr lang="en-GB" dirty="0"/>
          </a:p>
        </p:txBody>
      </p:sp>
      <p:sp>
        <p:nvSpPr>
          <p:cNvPr id="3" name="Subtitle 2"/>
          <p:cNvSpPr>
            <a:spLocks noGrp="1"/>
          </p:cNvSpPr>
          <p:nvPr>
            <p:ph type="subTitle" idx="1"/>
          </p:nvPr>
        </p:nvSpPr>
        <p:spPr/>
        <p:txBody>
          <a:bodyPr>
            <a:normAutofit lnSpcReduction="10000"/>
          </a:bodyPr>
          <a:lstStyle/>
          <a:p>
            <a:r>
              <a:rPr lang="en-GB" dirty="0" smtClean="0">
                <a:latin typeface="Algerian" panose="04020705040A02060702" pitchFamily="82" charset="0"/>
              </a:rPr>
              <a:t>Presented By</a:t>
            </a:r>
          </a:p>
          <a:p>
            <a:r>
              <a:rPr lang="en-GB" dirty="0" smtClean="0">
                <a:latin typeface="Algerian" panose="04020705040A02060702" pitchFamily="82" charset="0"/>
              </a:rPr>
              <a:t>R.THANGA SHYAMALA – CSE DEPT</a:t>
            </a:r>
          </a:p>
          <a:p>
            <a:r>
              <a:rPr lang="en-GB" dirty="0" smtClean="0">
                <a:latin typeface="Algerian" panose="04020705040A02060702" pitchFamily="82" charset="0"/>
              </a:rPr>
              <a:t>HOLYCROSS ENGINEERING COLLEGE</a:t>
            </a:r>
            <a:endParaRPr lang="en-GB" dirty="0">
              <a:latin typeface="Algerian" panose="04020705040A02060702" pitchFamily="82" charset="0"/>
            </a:endParaRPr>
          </a:p>
        </p:txBody>
      </p:sp>
    </p:spTree>
    <p:extLst>
      <p:ext uri="{BB962C8B-B14F-4D97-AF65-F5344CB8AC3E}">
        <p14:creationId xmlns:p14="http://schemas.microsoft.com/office/powerpoint/2010/main" val="676121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4616918"/>
          </a:xfrm>
        </p:spPr>
        <p:txBody>
          <a:bodyPr/>
          <a:lstStyle/>
          <a:p>
            <a:r>
              <a:rPr lang="en-GB" dirty="0" smtClean="0">
                <a:latin typeface="Algerian" panose="04020705040A02060702" pitchFamily="82" charset="0"/>
              </a:rPr>
              <a:t>EXAMPLES</a:t>
            </a:r>
            <a:br>
              <a:rPr lang="en-GB" dirty="0" smtClean="0">
                <a:latin typeface="Algerian" panose="04020705040A02060702" pitchFamily="82" charset="0"/>
              </a:rPr>
            </a:br>
            <a:r>
              <a:rPr lang="en-GB" dirty="0" smtClean="0">
                <a:latin typeface="Algerian" panose="04020705040A02060702" pitchFamily="82" charset="0"/>
              </a:rPr>
              <a:t>OF </a:t>
            </a:r>
            <a:br>
              <a:rPr lang="en-GB" dirty="0" smtClean="0">
                <a:latin typeface="Algerian" panose="04020705040A02060702" pitchFamily="82" charset="0"/>
              </a:rPr>
            </a:br>
            <a:r>
              <a:rPr lang="en-GB" dirty="0" smtClean="0">
                <a:latin typeface="Algerian" panose="04020705040A02060702" pitchFamily="82" charset="0"/>
              </a:rPr>
              <a:t>PHISHING</a:t>
            </a:r>
            <a:br>
              <a:rPr lang="en-GB" dirty="0" smtClean="0">
                <a:latin typeface="Algerian" panose="04020705040A02060702" pitchFamily="82" charset="0"/>
              </a:rPr>
            </a:br>
            <a:r>
              <a:rPr lang="en-GB" dirty="0" smtClean="0">
                <a:latin typeface="Algerian" panose="04020705040A02060702" pitchFamily="82" charset="0"/>
              </a:rPr>
              <a:t>ATTACK</a:t>
            </a:r>
            <a:r>
              <a:rPr lang="en-GB" dirty="0" smtClean="0"/>
              <a:t/>
            </a:r>
            <a:br>
              <a:rPr lang="en-GB" dirty="0" smtClean="0"/>
            </a:br>
            <a:r>
              <a:rPr lang="en-GB" dirty="0"/>
              <a:t/>
            </a:r>
            <a:br>
              <a:rPr lang="en-GB" dirty="0"/>
            </a:br>
            <a:r>
              <a:rPr lang="en-GB" dirty="0" smtClean="0"/>
              <a:t/>
            </a:r>
            <a:br>
              <a:rPr lang="en-GB" dirty="0" smtClean="0"/>
            </a:br>
            <a:r>
              <a:rPr lang="en-GB" dirty="0"/>
              <a:t/>
            </a:r>
            <a:br>
              <a:rPr lang="en-GB" dirty="0"/>
            </a:br>
            <a:endParaRPr lang="en-GB" dirty="0"/>
          </a:p>
        </p:txBody>
      </p:sp>
      <p:sp>
        <p:nvSpPr>
          <p:cNvPr id="3" name="Content Placeholder 2"/>
          <p:cNvSpPr>
            <a:spLocks noGrp="1"/>
          </p:cNvSpPr>
          <p:nvPr>
            <p:ph idx="1"/>
          </p:nvPr>
        </p:nvSpPr>
        <p:spPr/>
        <p:txBody>
          <a:bodyPr/>
          <a:lstStyle/>
          <a:p>
            <a:r>
              <a:rPr lang="en-GB" sz="2800" b="1" dirty="0">
                <a:effectLst/>
                <a:latin typeface="Times New Roman" panose="02020603050405020304" pitchFamily="18" charset="0"/>
                <a:cs typeface="Times New Roman" panose="02020603050405020304" pitchFamily="18" charset="0"/>
              </a:rPr>
              <a:t>A spoofed email ostensibly from myuniversity.edu is mass-distributed to as many faculty members as possible.</a:t>
            </a:r>
          </a:p>
          <a:p>
            <a:r>
              <a:rPr lang="en-GB" sz="2800" b="1" dirty="0">
                <a:effectLst/>
                <a:latin typeface="Times New Roman" panose="02020603050405020304" pitchFamily="18" charset="0"/>
                <a:cs typeface="Times New Roman" panose="02020603050405020304" pitchFamily="18" charset="0"/>
              </a:rPr>
              <a:t>The email claims that the user’s password is about to expire. Instructions are given to go to myuniversity.edu/renewal to renew their password within 24 hours.</a:t>
            </a:r>
          </a:p>
          <a:p>
            <a:endParaRPr lang="en-GB" dirty="0"/>
          </a:p>
        </p:txBody>
      </p:sp>
      <p:sp>
        <p:nvSpPr>
          <p:cNvPr id="4" name="Text Placeholder 3"/>
          <p:cNvSpPr>
            <a:spLocks noGrp="1"/>
          </p:cNvSpPr>
          <p:nvPr>
            <p:ph type="body" sz="half" idx="2"/>
          </p:nvPr>
        </p:nvSpPr>
        <p:spPr>
          <a:xfrm>
            <a:off x="917228" y="5120640"/>
            <a:ext cx="3932237" cy="670560"/>
          </a:xfrm>
        </p:spPr>
        <p:txBody>
          <a:bodyPr/>
          <a:lstStyle/>
          <a:p>
            <a:endParaRPr lang="en-GB" dirty="0"/>
          </a:p>
        </p:txBody>
      </p:sp>
    </p:spTree>
    <p:extLst>
      <p:ext uri="{BB962C8B-B14F-4D97-AF65-F5344CB8AC3E}">
        <p14:creationId xmlns:p14="http://schemas.microsoft.com/office/powerpoint/2010/main" val="1239996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054" y="216567"/>
            <a:ext cx="9237914" cy="6424866"/>
          </a:xfrm>
          <a:prstGeom prst="rect">
            <a:avLst/>
          </a:prstGeom>
        </p:spPr>
      </p:pic>
      <p:sp>
        <p:nvSpPr>
          <p:cNvPr id="3" name="TextBox 2"/>
          <p:cNvSpPr txBox="1"/>
          <p:nvPr/>
        </p:nvSpPr>
        <p:spPr>
          <a:xfrm>
            <a:off x="462013" y="885524"/>
            <a:ext cx="887359" cy="5409398"/>
          </a:xfrm>
          <a:prstGeom prst="rect">
            <a:avLst/>
          </a:prstGeom>
          <a:noFill/>
        </p:spPr>
        <p:txBody>
          <a:bodyPr vert="wordArtVert" wrap="square" rtlCol="0">
            <a:spAutoFit/>
          </a:bodyPr>
          <a:lstStyle/>
          <a:p>
            <a:r>
              <a:rPr lang="en-GB" sz="4000" b="1" dirty="0" smtClean="0">
                <a:solidFill>
                  <a:schemeClr val="tx1">
                    <a:lumMod val="85000"/>
                  </a:schemeClr>
                </a:solidFill>
              </a:rPr>
              <a:t>EXAMPLE</a:t>
            </a:r>
            <a:endParaRPr lang="en-GB" sz="4000" b="1" dirty="0">
              <a:solidFill>
                <a:schemeClr val="tx1">
                  <a:lumMod val="85000"/>
                </a:schemeClr>
              </a:solidFill>
            </a:endParaRPr>
          </a:p>
        </p:txBody>
      </p:sp>
    </p:spTree>
    <p:extLst>
      <p:ext uri="{BB962C8B-B14F-4D97-AF65-F5344CB8AC3E}">
        <p14:creationId xmlns:p14="http://schemas.microsoft.com/office/powerpoint/2010/main" val="2828907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effectLst/>
                <a:latin typeface="Algerian" panose="04020705040A02060702" pitchFamily="82" charset="0"/>
              </a:rPr>
              <a:t>How to prevent phishing</a:t>
            </a:r>
            <a:r>
              <a:rPr lang="en-GB" dirty="0">
                <a:effectLst/>
              </a:rPr>
              <a:t/>
            </a:r>
            <a:br>
              <a:rPr lang="en-GB" dirty="0">
                <a:effectLst/>
              </a:rPr>
            </a:br>
            <a:endParaRPr lang="en-GB" dirty="0"/>
          </a:p>
        </p:txBody>
      </p:sp>
      <p:sp>
        <p:nvSpPr>
          <p:cNvPr id="3" name="Content Placeholder 2"/>
          <p:cNvSpPr>
            <a:spLocks noGrp="1"/>
          </p:cNvSpPr>
          <p:nvPr>
            <p:ph idx="1"/>
          </p:nvPr>
        </p:nvSpPr>
        <p:spPr/>
        <p:txBody>
          <a:bodyPr/>
          <a:lstStyle/>
          <a:p>
            <a:r>
              <a:rPr lang="en-GB" sz="3200" dirty="0">
                <a:effectLst/>
                <a:latin typeface="Arno Pro Smbd SmText" panose="02020702040506020403" pitchFamily="18" charset="0"/>
              </a:rPr>
              <a:t>Implement appropriate technical measure</a:t>
            </a:r>
          </a:p>
          <a:p>
            <a:r>
              <a:rPr lang="en-GB" sz="3200" dirty="0">
                <a:effectLst/>
                <a:latin typeface="Arno Pro Smbd SmText" panose="02020702040506020403" pitchFamily="18" charset="0"/>
              </a:rPr>
              <a:t>Build a positive security culture</a:t>
            </a:r>
          </a:p>
          <a:p>
            <a:r>
              <a:rPr lang="en-GB" sz="3200" dirty="0">
                <a:effectLst/>
                <a:latin typeface="Arno Pro Smbd SmText" panose="02020702040506020403" pitchFamily="18" charset="0"/>
              </a:rPr>
              <a:t>Learn the psychological triggers</a:t>
            </a:r>
          </a:p>
          <a:p>
            <a:r>
              <a:rPr lang="en-GB" sz="3200" dirty="0">
                <a:effectLst/>
                <a:latin typeface="Arno Pro Smbd SmText" panose="02020702040506020403" pitchFamily="18" charset="0"/>
              </a:rPr>
              <a:t>Train your staff</a:t>
            </a:r>
          </a:p>
          <a:p>
            <a:r>
              <a:rPr lang="en-GB" sz="3200" dirty="0">
                <a:effectLst/>
                <a:latin typeface="Arno Pro Smbd SmText" panose="02020702040506020403" pitchFamily="18" charset="0"/>
              </a:rPr>
              <a:t>Test the effectiveness of the training</a:t>
            </a:r>
          </a:p>
          <a:p>
            <a:endParaRPr lang="en-GB" dirty="0"/>
          </a:p>
        </p:txBody>
      </p:sp>
    </p:spTree>
    <p:extLst>
      <p:ext uri="{BB962C8B-B14F-4D97-AF65-F5344CB8AC3E}">
        <p14:creationId xmlns:p14="http://schemas.microsoft.com/office/powerpoint/2010/main" val="3841162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773" y="22457"/>
            <a:ext cx="9612011" cy="1231303"/>
          </a:xfrm>
        </p:spPr>
        <p:txBody>
          <a:bodyPr/>
          <a:lstStyle/>
          <a:p>
            <a:r>
              <a:rPr lang="en-GB" dirty="0" smtClean="0"/>
              <a:t>EXPLANATION</a:t>
            </a:r>
            <a:endParaRPr lang="en-GB" dirty="0"/>
          </a:p>
        </p:txBody>
      </p:sp>
      <p:sp>
        <p:nvSpPr>
          <p:cNvPr id="3" name="Content Placeholder 2"/>
          <p:cNvSpPr>
            <a:spLocks noGrp="1"/>
          </p:cNvSpPr>
          <p:nvPr>
            <p:ph idx="1"/>
          </p:nvPr>
        </p:nvSpPr>
        <p:spPr>
          <a:xfrm>
            <a:off x="355528" y="1049154"/>
            <a:ext cx="11210515" cy="5091763"/>
          </a:xfrm>
        </p:spPr>
        <p:txBody>
          <a:bodyPr>
            <a:normAutofit fontScale="55000" lnSpcReduction="20000"/>
          </a:bodyPr>
          <a:lstStyle/>
          <a:p>
            <a:r>
              <a:rPr lang="en-GB" sz="3300" b="1" dirty="0">
                <a:effectLst/>
              </a:rPr>
              <a:t>Implement appropriate technical measures</a:t>
            </a:r>
          </a:p>
          <a:p>
            <a:pPr marL="0" indent="0">
              <a:buNone/>
            </a:pPr>
            <a:r>
              <a:rPr lang="en-GB" dirty="0" smtClean="0">
                <a:effectLst/>
              </a:rPr>
              <a:t>                    </a:t>
            </a:r>
            <a:r>
              <a:rPr lang="en-GB" sz="3200" dirty="0" smtClean="0">
                <a:effectLst/>
              </a:rPr>
              <a:t>Use </a:t>
            </a:r>
            <a:r>
              <a:rPr lang="en-GB" sz="3200" dirty="0">
                <a:effectLst/>
              </a:rPr>
              <a:t>robust </a:t>
            </a:r>
            <a:r>
              <a:rPr lang="en-GB" sz="3200" dirty="0">
                <a:effectLst/>
                <a:hlinkClick r:id="rId2"/>
              </a:rPr>
              <a:t>cyber security</a:t>
            </a:r>
            <a:r>
              <a:rPr lang="en-GB" sz="3200" dirty="0">
                <a:effectLst/>
              </a:rPr>
              <a:t> practices to prevent as many phishing attempts as possible from getting through your defences and ensure that, if they are successful, they don’t get much further.</a:t>
            </a:r>
          </a:p>
          <a:p>
            <a:r>
              <a:rPr lang="en-GB" sz="3300" b="1" dirty="0">
                <a:effectLst/>
              </a:rPr>
              <a:t>Build a positive security culture</a:t>
            </a:r>
          </a:p>
          <a:p>
            <a:pPr marL="0" indent="0">
              <a:buNone/>
            </a:pPr>
            <a:r>
              <a:rPr lang="en-GB" sz="3400" dirty="0" smtClean="0">
                <a:effectLst/>
              </a:rPr>
              <a:t>                      Recognise </a:t>
            </a:r>
            <a:r>
              <a:rPr lang="en-GB" sz="3400" dirty="0">
                <a:effectLst/>
              </a:rPr>
              <a:t>that social engineering is successful because its perpetrators are good at manipulation. Don’t punish staff for </a:t>
            </a:r>
            <a:r>
              <a:rPr lang="en-GB" sz="3400" dirty="0" smtClean="0">
                <a:effectLst/>
              </a:rPr>
              <a:t>   falling </a:t>
            </a:r>
            <a:r>
              <a:rPr lang="en-GB" sz="3400" dirty="0">
                <a:effectLst/>
              </a:rPr>
              <a:t>victim but encourage them to report incidents. If there is a culture of blame, your employees will not admit to what is perceived as a mistake, putting your organisation at far greater risk.</a:t>
            </a:r>
          </a:p>
          <a:p>
            <a:r>
              <a:rPr lang="en-GB" sz="3300" b="1" dirty="0">
                <a:effectLst/>
              </a:rPr>
              <a:t>Learn the psychological triggers</a:t>
            </a:r>
          </a:p>
          <a:p>
            <a:pPr marL="0" indent="0">
              <a:buNone/>
            </a:pPr>
            <a:r>
              <a:rPr lang="en-GB" dirty="0" smtClean="0">
                <a:effectLst/>
              </a:rPr>
              <a:t>                       </a:t>
            </a:r>
            <a:r>
              <a:rPr lang="en-GB" sz="3300" dirty="0" smtClean="0">
                <a:effectLst/>
              </a:rPr>
              <a:t>All </a:t>
            </a:r>
            <a:r>
              <a:rPr lang="en-GB" sz="3300" dirty="0">
                <a:effectLst/>
              </a:rPr>
              <a:t>social engineering attacks exploit human psychology to get past victims’ natural wariness, </a:t>
            </a:r>
            <a:r>
              <a:rPr lang="en-GB" sz="3300" dirty="0" smtClean="0">
                <a:effectLst/>
              </a:rPr>
              <a:t>      such </a:t>
            </a:r>
            <a:r>
              <a:rPr lang="en-GB" sz="3300" dirty="0">
                <a:effectLst/>
              </a:rPr>
              <a:t>as:</a:t>
            </a:r>
          </a:p>
          <a:p>
            <a:pPr marL="457200" lvl="1" indent="0">
              <a:buNone/>
            </a:pPr>
            <a:r>
              <a:rPr lang="en-GB" sz="3300" dirty="0">
                <a:effectLst/>
              </a:rPr>
              <a:t>Creating a false sense of urgency and heightened emotion to confuse their victims;</a:t>
            </a:r>
          </a:p>
          <a:p>
            <a:pPr marL="457200" lvl="1" indent="0">
              <a:buNone/>
            </a:pPr>
            <a:r>
              <a:rPr lang="en-GB" sz="3300" dirty="0">
                <a:effectLst/>
              </a:rPr>
              <a:t>Exploiting the human propensity for reciprocation by creating a sense of indebtedness; or</a:t>
            </a:r>
          </a:p>
          <a:p>
            <a:pPr marL="457200" lvl="1" indent="0">
              <a:buNone/>
            </a:pPr>
            <a:r>
              <a:rPr lang="en-GB" sz="3300" dirty="0">
                <a:effectLst/>
              </a:rPr>
              <a:t>Relying on conditioned responses to authority by seeming to issue orders from senior figures</a:t>
            </a:r>
            <a:r>
              <a:rPr lang="en-GB" sz="2900" dirty="0">
                <a:effectLst/>
              </a:rPr>
              <a:t>.</a:t>
            </a:r>
          </a:p>
          <a:p>
            <a:endParaRPr lang="en-GB" dirty="0"/>
          </a:p>
        </p:txBody>
      </p:sp>
    </p:spTree>
    <p:extLst>
      <p:ext uri="{BB962C8B-B14F-4D97-AF65-F5344CB8AC3E}">
        <p14:creationId xmlns:p14="http://schemas.microsoft.com/office/powerpoint/2010/main" val="2092847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750" y="818146"/>
            <a:ext cx="11539341" cy="4093428"/>
          </a:xfrm>
          <a:prstGeom prst="rect">
            <a:avLst/>
          </a:prstGeom>
          <a:noFill/>
        </p:spPr>
        <p:txBody>
          <a:bodyPr wrap="square" rtlCol="0">
            <a:spAutoFit/>
          </a:bodyPr>
          <a:lstStyle/>
          <a:p>
            <a:r>
              <a:rPr lang="en-GB" sz="2000" b="1" dirty="0"/>
              <a:t>Train your </a:t>
            </a:r>
            <a:r>
              <a:rPr lang="en-GB" sz="2000" b="1" dirty="0" smtClean="0"/>
              <a:t>staff</a:t>
            </a:r>
          </a:p>
          <a:p>
            <a:endParaRPr lang="en-GB" sz="2000" b="1" dirty="0"/>
          </a:p>
          <a:p>
            <a:r>
              <a:rPr lang="en-GB" dirty="0" smtClean="0"/>
              <a:t>                  Any </a:t>
            </a:r>
            <a:r>
              <a:rPr lang="en-GB" dirty="0"/>
              <a:t>staff member might succumb to a phishing attack, so all employees need to be aware </a:t>
            </a:r>
            <a:endParaRPr lang="en-GB" dirty="0" smtClean="0"/>
          </a:p>
          <a:p>
            <a:r>
              <a:rPr lang="en-GB" dirty="0" smtClean="0"/>
              <a:t>of </a:t>
            </a:r>
            <a:r>
              <a:rPr lang="en-GB" dirty="0"/>
              <a:t>the threat they face</a:t>
            </a:r>
            <a:r>
              <a:rPr lang="en-GB" dirty="0" smtClean="0"/>
              <a:t>.</a:t>
            </a:r>
          </a:p>
          <a:p>
            <a:endParaRPr lang="en-GB" dirty="0"/>
          </a:p>
          <a:p>
            <a:r>
              <a:rPr lang="en-GB" dirty="0" smtClean="0"/>
              <a:t>                  Regular </a:t>
            </a:r>
            <a:r>
              <a:rPr lang="en-GB" dirty="0"/>
              <a:t>staff awareness training will help everyone understand the signs of a phishing attack </a:t>
            </a:r>
            <a:endParaRPr lang="en-GB" dirty="0" smtClean="0"/>
          </a:p>
          <a:p>
            <a:r>
              <a:rPr lang="en-GB" dirty="0" smtClean="0"/>
              <a:t>and </a:t>
            </a:r>
            <a:r>
              <a:rPr lang="en-GB" dirty="0"/>
              <a:t>its potential consequences. They will then be able to report potential phishing emails, </a:t>
            </a:r>
            <a:endParaRPr lang="en-GB" dirty="0" smtClean="0"/>
          </a:p>
          <a:p>
            <a:r>
              <a:rPr lang="en-GB" dirty="0" smtClean="0"/>
              <a:t>according </a:t>
            </a:r>
            <a:r>
              <a:rPr lang="en-GB" dirty="0"/>
              <a:t>to company policy</a:t>
            </a:r>
            <a:r>
              <a:rPr lang="en-GB" dirty="0" smtClean="0"/>
              <a:t>.</a:t>
            </a:r>
          </a:p>
          <a:p>
            <a:endParaRPr lang="en-GB" dirty="0"/>
          </a:p>
          <a:p>
            <a:r>
              <a:rPr lang="en-GB" sz="2000" b="1" dirty="0"/>
              <a:t>Test the effectiveness of the </a:t>
            </a:r>
            <a:r>
              <a:rPr lang="en-GB" sz="2000" b="1" dirty="0" smtClean="0"/>
              <a:t>training</a:t>
            </a:r>
          </a:p>
          <a:p>
            <a:endParaRPr lang="en-GB" sz="2000" b="1" dirty="0"/>
          </a:p>
          <a:p>
            <a:r>
              <a:rPr lang="en-GB" dirty="0" smtClean="0"/>
              <a:t>                  Simulated </a:t>
            </a:r>
            <a:r>
              <a:rPr lang="en-GB" dirty="0"/>
              <a:t>phishing attacks will help you determine the effectiveness of the staff awareness </a:t>
            </a:r>
            <a:endParaRPr lang="en-GB" dirty="0" smtClean="0"/>
          </a:p>
          <a:p>
            <a:r>
              <a:rPr lang="en-GB" dirty="0" smtClean="0"/>
              <a:t>training </a:t>
            </a:r>
            <a:r>
              <a:rPr lang="en-GB" dirty="0"/>
              <a:t>and which employees might need further education.</a:t>
            </a:r>
          </a:p>
          <a:p>
            <a:endParaRPr lang="en-GB" dirty="0"/>
          </a:p>
        </p:txBody>
      </p:sp>
    </p:spTree>
    <p:extLst>
      <p:ext uri="{BB962C8B-B14F-4D97-AF65-F5344CB8AC3E}">
        <p14:creationId xmlns:p14="http://schemas.microsoft.com/office/powerpoint/2010/main" val="2832763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latin typeface="Algerian" panose="04020705040A02060702" pitchFamily="82" charset="0"/>
              </a:rPr>
              <a:t>SOCIAL ENGINEERING</a:t>
            </a:r>
            <a:endParaRPr lang="en-GB" sz="3600"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GB" sz="2800" b="1" dirty="0">
                <a:effectLst/>
                <a:latin typeface="Arial Rounded MT Bold" panose="020F0704030504030204" pitchFamily="34" charset="0"/>
              </a:rPr>
              <a:t>Social engineering refers to the manipulation of individuals to </a:t>
            </a:r>
            <a:r>
              <a:rPr lang="en-GB" sz="2800" b="1" dirty="0" smtClean="0">
                <a:effectLst/>
                <a:latin typeface="Arial Rounded MT Bold" panose="020F0704030504030204" pitchFamily="34" charset="0"/>
              </a:rPr>
              <a:t>gain </a:t>
            </a:r>
            <a:r>
              <a:rPr lang="en-GB" sz="2800" b="1" dirty="0">
                <a:effectLst/>
                <a:latin typeface="Arial Rounded MT Bold" panose="020F0704030504030204" pitchFamily="34" charset="0"/>
              </a:rPr>
              <a:t>unauthorized access to confidential information or networks. It involves exploiting human psychology and trust to deceive people into performing actions that benefit the attacker. Social engineering attacks can take various forms, including impersonation, pretexting, baiting, and tailgating.</a:t>
            </a:r>
            <a:endParaRPr lang="en-GB" sz="2800" b="1" dirty="0">
              <a:latin typeface="Arial Rounded MT Bold" panose="020F0704030504030204" pitchFamily="34" charset="0"/>
            </a:endParaRPr>
          </a:p>
        </p:txBody>
      </p:sp>
    </p:spTree>
    <p:extLst>
      <p:ext uri="{BB962C8B-B14F-4D97-AF65-F5344CB8AC3E}">
        <p14:creationId xmlns:p14="http://schemas.microsoft.com/office/powerpoint/2010/main" val="4202078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latin typeface="Algerian" panose="04020705040A02060702" pitchFamily="82" charset="0"/>
              </a:rPr>
              <a:t>Impact of Social Engineering Attacks</a:t>
            </a:r>
            <a:r>
              <a:rPr lang="en-GB" dirty="0">
                <a:effectLst/>
              </a:rPr>
              <a:t/>
            </a:r>
            <a:br>
              <a:rPr lang="en-GB" dirty="0">
                <a:effectLst/>
              </a:rPr>
            </a:br>
            <a:endParaRPr lang="en-GB" dirty="0"/>
          </a:p>
        </p:txBody>
      </p:sp>
      <p:sp>
        <p:nvSpPr>
          <p:cNvPr id="3" name="Content Placeholder 2"/>
          <p:cNvSpPr>
            <a:spLocks noGrp="1"/>
          </p:cNvSpPr>
          <p:nvPr>
            <p:ph idx="1"/>
          </p:nvPr>
        </p:nvSpPr>
        <p:spPr>
          <a:xfrm>
            <a:off x="386301" y="1597792"/>
            <a:ext cx="11631332" cy="4870383"/>
          </a:xfrm>
        </p:spPr>
        <p:txBody>
          <a:bodyPr>
            <a:normAutofit/>
          </a:bodyPr>
          <a:lstStyle/>
          <a:p>
            <a:pPr marL="0" indent="0" fontAlgn="auto">
              <a:buNone/>
            </a:pPr>
            <a:r>
              <a:rPr lang="en-GB" sz="2400" b="1" dirty="0">
                <a:effectLst/>
                <a:hlinkClick r:id="rId2"/>
              </a:rPr>
              <a:t>Social engineering</a:t>
            </a:r>
            <a:r>
              <a:rPr lang="en-GB" sz="2400" dirty="0">
                <a:effectLst/>
              </a:rPr>
              <a:t> attacks can have severe consequences for both individuals and organizations. Some potential impacts include:</a:t>
            </a:r>
          </a:p>
          <a:p>
            <a:pPr fontAlgn="auto"/>
            <a:r>
              <a:rPr lang="en-GB" sz="2400" b="1" dirty="0">
                <a:effectLst/>
                <a:hlinkClick r:id="rId3"/>
              </a:rPr>
              <a:t>Data breaches</a:t>
            </a:r>
            <a:r>
              <a:rPr lang="en-GB" sz="2400" dirty="0">
                <a:effectLst/>
              </a:rPr>
              <a:t> leading to unauthorized access to sensitive information.</a:t>
            </a:r>
          </a:p>
          <a:p>
            <a:pPr fontAlgn="auto"/>
            <a:r>
              <a:rPr lang="en-GB" sz="2400" dirty="0">
                <a:effectLst/>
              </a:rPr>
              <a:t>Financial losses due to fraudulent transactions or ransom demands.</a:t>
            </a:r>
          </a:p>
          <a:p>
            <a:pPr fontAlgn="auto"/>
            <a:r>
              <a:rPr lang="en-GB" sz="2400" dirty="0">
                <a:effectLst/>
              </a:rPr>
              <a:t>Customer trust has been lost as a result of reputational damage.</a:t>
            </a:r>
          </a:p>
          <a:p>
            <a:pPr fontAlgn="auto"/>
            <a:r>
              <a:rPr lang="en-GB" sz="2400" dirty="0">
                <a:effectLst/>
              </a:rPr>
              <a:t>Legal and regulatory implications for organizations failing to protect confidential data.</a:t>
            </a:r>
          </a:p>
          <a:p>
            <a:pPr fontAlgn="auto"/>
            <a:r>
              <a:rPr lang="en-GB" sz="2400" dirty="0">
                <a:effectLst/>
              </a:rPr>
              <a:t>Disruption of business operations and productivity.</a:t>
            </a:r>
          </a:p>
          <a:p>
            <a:endParaRPr lang="en-GB" dirty="0"/>
          </a:p>
        </p:txBody>
      </p:sp>
    </p:spTree>
    <p:extLst>
      <p:ext uri="{BB962C8B-B14F-4D97-AF65-F5344CB8AC3E}">
        <p14:creationId xmlns:p14="http://schemas.microsoft.com/office/powerpoint/2010/main" val="818708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154" y="395935"/>
            <a:ext cx="10218402" cy="1308981"/>
          </a:xfrm>
        </p:spPr>
        <p:txBody>
          <a:bodyPr>
            <a:normAutofit fontScale="90000"/>
          </a:bodyPr>
          <a:lstStyle/>
          <a:p>
            <a:r>
              <a:rPr lang="en-GB" dirty="0">
                <a:effectLst/>
                <a:latin typeface="Algerian" panose="04020705040A02060702" pitchFamily="82" charset="0"/>
              </a:rPr>
              <a:t> Importance of Employee Training</a:t>
            </a:r>
            <a:r>
              <a:rPr lang="en-GB" dirty="0">
                <a:effectLst/>
              </a:rPr>
              <a:t/>
            </a:r>
            <a:br>
              <a:rPr lang="en-GB" dirty="0">
                <a:effectLst/>
              </a:rPr>
            </a:br>
            <a:r>
              <a:rPr lang="en-GB" dirty="0">
                <a:effectLst/>
              </a:rPr>
              <a:t/>
            </a:r>
            <a:br>
              <a:rPr lang="en-GB" dirty="0">
                <a:effectLst/>
              </a:rPr>
            </a:br>
            <a:endParaRPr lang="en-GB" dirty="0"/>
          </a:p>
        </p:txBody>
      </p:sp>
      <p:sp>
        <p:nvSpPr>
          <p:cNvPr id="3" name="Content Placeholder 2"/>
          <p:cNvSpPr>
            <a:spLocks noGrp="1"/>
          </p:cNvSpPr>
          <p:nvPr>
            <p:ph idx="1"/>
          </p:nvPr>
        </p:nvSpPr>
        <p:spPr>
          <a:xfrm>
            <a:off x="144378" y="901115"/>
            <a:ext cx="11864332" cy="5355306"/>
          </a:xfrm>
        </p:spPr>
        <p:txBody>
          <a:bodyPr>
            <a:normAutofit fontScale="70000" lnSpcReduction="20000"/>
          </a:bodyPr>
          <a:lstStyle/>
          <a:p>
            <a:pPr marL="0" indent="0" fontAlgn="auto">
              <a:buNone/>
            </a:pPr>
            <a:r>
              <a:rPr lang="en-GB" sz="2900" dirty="0" smtClean="0">
                <a:effectLst/>
              </a:rPr>
              <a:t>   Given </a:t>
            </a:r>
            <a:r>
              <a:rPr lang="en-GB" sz="2900" dirty="0">
                <a:effectLst/>
              </a:rPr>
              <a:t>the critical role that employees play in an organization’s </a:t>
            </a:r>
            <a:r>
              <a:rPr lang="en-GB" sz="2900" dirty="0" err="1">
                <a:effectLst/>
              </a:rPr>
              <a:t>defense</a:t>
            </a:r>
            <a:r>
              <a:rPr lang="en-GB" sz="2900" dirty="0">
                <a:effectLst/>
              </a:rPr>
              <a:t> against phishing attacks, </a:t>
            </a:r>
            <a:r>
              <a:rPr lang="en-GB" sz="2900" dirty="0" smtClean="0">
                <a:effectLst/>
              </a:rPr>
              <a:t>        comprehensive </a:t>
            </a:r>
            <a:r>
              <a:rPr lang="en-GB" sz="2900" dirty="0">
                <a:effectLst/>
              </a:rPr>
              <a:t>and ongoing training is essential. Employee training serves as a proactive approach to strengthen an organization’s cybersecurity posture. </a:t>
            </a:r>
          </a:p>
          <a:p>
            <a:pPr fontAlgn="auto"/>
            <a:r>
              <a:rPr lang="en-GB" sz="2900" b="1" dirty="0">
                <a:effectLst/>
              </a:rPr>
              <a:t>Risk Mitigation:</a:t>
            </a:r>
            <a:r>
              <a:rPr lang="en-GB" sz="2900" dirty="0">
                <a:effectLst/>
              </a:rPr>
              <a:t> Training helps employees recognize the signs of phishing attacks and equips them with the knowledge to respond appropriately. This significantly reduces the risk of successful phishing attempts.</a:t>
            </a:r>
          </a:p>
          <a:p>
            <a:pPr fontAlgn="auto"/>
            <a:r>
              <a:rPr lang="en-GB" sz="2900" b="1" dirty="0" err="1">
                <a:effectLst/>
              </a:rPr>
              <a:t>Behavioral</a:t>
            </a:r>
            <a:r>
              <a:rPr lang="en-GB" sz="2900" b="1" dirty="0">
                <a:effectLst/>
              </a:rPr>
              <a:t> Change:</a:t>
            </a:r>
            <a:r>
              <a:rPr lang="en-GB" sz="2900" dirty="0">
                <a:effectLst/>
              </a:rPr>
              <a:t> Effective training programs can </a:t>
            </a:r>
            <a:r>
              <a:rPr lang="en-GB" sz="2900" dirty="0" err="1">
                <a:effectLst/>
              </a:rPr>
              <a:t>instill</a:t>
            </a:r>
            <a:r>
              <a:rPr lang="en-GB" sz="2900" dirty="0">
                <a:effectLst/>
              </a:rPr>
              <a:t> a security-conscious culture within the organization. Well-trained employees are more likely to adopt secure practices in their daily work, reducing the overall vulnerability to attacks.</a:t>
            </a:r>
          </a:p>
          <a:p>
            <a:pPr fontAlgn="auto"/>
            <a:r>
              <a:rPr lang="en-GB" sz="2900" b="1" dirty="0">
                <a:effectLst/>
              </a:rPr>
              <a:t>Cost Savings: </a:t>
            </a:r>
            <a:r>
              <a:rPr lang="en-GB" sz="2900" dirty="0">
                <a:effectLst/>
              </a:rPr>
              <a:t>Preventing a successful phishing attack can save an organization substantial financial losses, legal liabilities, and reputation damage. Investing in training is a cost-effective way to protect against potential cyber threats.</a:t>
            </a:r>
          </a:p>
          <a:p>
            <a:pPr fontAlgn="auto"/>
            <a:r>
              <a:rPr lang="en-GB" sz="2900" b="1" dirty="0">
                <a:effectLst/>
              </a:rPr>
              <a:t>Compliance: </a:t>
            </a:r>
            <a:r>
              <a:rPr lang="en-GB" sz="2900" dirty="0">
                <a:effectLst/>
              </a:rPr>
              <a:t>Many industries and regulatory bodies require organizations to implement cybersecurity training programs for employees. Compliance with these regulations is essential to avoid penalties and legal consequences</a:t>
            </a:r>
            <a:r>
              <a:rPr lang="en-GB" dirty="0">
                <a:effectLst/>
              </a:rPr>
              <a:t>.</a:t>
            </a:r>
          </a:p>
          <a:p>
            <a:endParaRPr lang="en-GB" dirty="0"/>
          </a:p>
        </p:txBody>
      </p:sp>
    </p:spTree>
    <p:extLst>
      <p:ext uri="{BB962C8B-B14F-4D97-AF65-F5344CB8AC3E}">
        <p14:creationId xmlns:p14="http://schemas.microsoft.com/office/powerpoint/2010/main" val="1271753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3935" y="564319"/>
            <a:ext cx="8627683" cy="523220"/>
          </a:xfrm>
          <a:prstGeom prst="rect">
            <a:avLst/>
          </a:prstGeom>
        </p:spPr>
        <p:txBody>
          <a:bodyPr wrap="none">
            <a:spAutoFit/>
          </a:bodyPr>
          <a:lstStyle/>
          <a:p>
            <a:r>
              <a:rPr lang="en-GB" sz="2800" b="1" dirty="0">
                <a:latin typeface="Algerian" panose="04020705040A02060702" pitchFamily="82" charset="0"/>
              </a:rPr>
              <a:t>Reporting Incidents and Suspicious Activities</a:t>
            </a:r>
          </a:p>
        </p:txBody>
      </p:sp>
      <p:sp>
        <p:nvSpPr>
          <p:cNvPr id="4" name="TextBox 3"/>
          <p:cNvSpPr txBox="1"/>
          <p:nvPr/>
        </p:nvSpPr>
        <p:spPr>
          <a:xfrm>
            <a:off x="587141" y="3590223"/>
            <a:ext cx="8275022" cy="1077218"/>
          </a:xfrm>
          <a:prstGeom prst="rect">
            <a:avLst/>
          </a:prstGeom>
          <a:noFill/>
        </p:spPr>
        <p:txBody>
          <a:bodyPr wrap="none" rtlCol="0">
            <a:spAutoFit/>
          </a:bodyPr>
          <a:lstStyle/>
          <a:p>
            <a:r>
              <a:rPr lang="en-GB" sz="2800" b="1" dirty="0" smtClean="0">
                <a:latin typeface="Algerian" panose="04020705040A02060702" pitchFamily="82" charset="0"/>
              </a:rPr>
              <a:t>Incident </a:t>
            </a:r>
            <a:r>
              <a:rPr lang="en-GB" sz="2800" b="1" dirty="0">
                <a:latin typeface="Algerian" panose="04020705040A02060702" pitchFamily="82" charset="0"/>
              </a:rPr>
              <a:t>Response and Recovery Measures</a:t>
            </a:r>
          </a:p>
          <a:p>
            <a:endParaRPr lang="en-GB" b="1" dirty="0">
              <a:latin typeface="Algerian" panose="04020705040A02060702" pitchFamily="82" charset="0"/>
            </a:endParaRPr>
          </a:p>
          <a:p>
            <a:endParaRPr lang="en-GB" dirty="0"/>
          </a:p>
        </p:txBody>
      </p:sp>
      <p:sp>
        <p:nvSpPr>
          <p:cNvPr id="5" name="TextBox 4"/>
          <p:cNvSpPr txBox="1"/>
          <p:nvPr/>
        </p:nvSpPr>
        <p:spPr>
          <a:xfrm>
            <a:off x="483935" y="1472665"/>
            <a:ext cx="11635621" cy="1569660"/>
          </a:xfrm>
          <a:prstGeom prst="rect">
            <a:avLst/>
          </a:prstGeom>
          <a:noFill/>
        </p:spPr>
        <p:txBody>
          <a:bodyPr wrap="none" rtlCol="0">
            <a:spAutoFit/>
          </a:bodyPr>
          <a:lstStyle/>
          <a:p>
            <a:r>
              <a:rPr lang="en-GB" sz="2400" dirty="0"/>
              <a:t>Employees should be encouraged to report any incidents or suspicious </a:t>
            </a:r>
            <a:r>
              <a:rPr lang="en-GB" sz="2400" dirty="0" smtClean="0"/>
              <a:t>activities</a:t>
            </a:r>
          </a:p>
          <a:p>
            <a:r>
              <a:rPr lang="en-GB" sz="2400" dirty="0" smtClean="0"/>
              <a:t>to </a:t>
            </a:r>
            <a:r>
              <a:rPr lang="en-GB" sz="2400" dirty="0"/>
              <a:t>the appropriate </a:t>
            </a:r>
            <a:r>
              <a:rPr lang="en-GB" sz="2400" dirty="0" smtClean="0"/>
              <a:t>IT or </a:t>
            </a:r>
            <a:r>
              <a:rPr lang="en-GB" sz="2400" dirty="0"/>
              <a:t>security personnel promptly. Establishing clear </a:t>
            </a:r>
            <a:r>
              <a:rPr lang="en-GB" sz="2400" dirty="0" smtClean="0"/>
              <a:t>reporting</a:t>
            </a:r>
          </a:p>
          <a:p>
            <a:r>
              <a:rPr lang="en-GB" sz="2400" dirty="0" smtClean="0"/>
              <a:t>channels </a:t>
            </a:r>
            <a:r>
              <a:rPr lang="en-GB" sz="2400" dirty="0"/>
              <a:t>and incident response </a:t>
            </a:r>
            <a:r>
              <a:rPr lang="en-GB" sz="2400" dirty="0" smtClean="0"/>
              <a:t>procedures </a:t>
            </a:r>
            <a:r>
              <a:rPr lang="en-GB" sz="2400" dirty="0"/>
              <a:t>ensures swift action can be taken to </a:t>
            </a:r>
            <a:endParaRPr lang="en-GB" sz="2400" dirty="0" smtClean="0"/>
          </a:p>
          <a:p>
            <a:r>
              <a:rPr lang="en-GB" sz="2400" dirty="0" smtClean="0"/>
              <a:t>mitigate </a:t>
            </a:r>
            <a:r>
              <a:rPr lang="en-GB" sz="2400" dirty="0"/>
              <a:t>potential risks.</a:t>
            </a:r>
          </a:p>
        </p:txBody>
      </p:sp>
      <p:sp>
        <p:nvSpPr>
          <p:cNvPr id="6" name="TextBox 5"/>
          <p:cNvSpPr txBox="1"/>
          <p:nvPr/>
        </p:nvSpPr>
        <p:spPr>
          <a:xfrm>
            <a:off x="465275" y="4397932"/>
            <a:ext cx="11654281" cy="1569660"/>
          </a:xfrm>
          <a:prstGeom prst="rect">
            <a:avLst/>
          </a:prstGeom>
          <a:noFill/>
        </p:spPr>
        <p:txBody>
          <a:bodyPr wrap="none" rtlCol="0">
            <a:spAutoFit/>
          </a:bodyPr>
          <a:lstStyle/>
          <a:p>
            <a:r>
              <a:rPr lang="en-GB" sz="2400" dirty="0"/>
              <a:t>In the unfortunate event of a social engineering or phishing attack, organizations </a:t>
            </a:r>
            <a:endParaRPr lang="en-GB" sz="2400" dirty="0" smtClean="0"/>
          </a:p>
          <a:p>
            <a:r>
              <a:rPr lang="en-GB" sz="2400" dirty="0" smtClean="0"/>
              <a:t>should </a:t>
            </a:r>
            <a:r>
              <a:rPr lang="en-GB" sz="2400" dirty="0"/>
              <a:t>have </a:t>
            </a:r>
            <a:r>
              <a:rPr lang="en-GB" sz="2400" dirty="0" smtClean="0"/>
              <a:t>robust incident </a:t>
            </a:r>
            <a:r>
              <a:rPr lang="en-GB" sz="2400" dirty="0"/>
              <a:t>response and recovery plans in place. These plans </a:t>
            </a:r>
            <a:endParaRPr lang="en-GB" sz="2400" dirty="0" smtClean="0"/>
          </a:p>
          <a:p>
            <a:r>
              <a:rPr lang="en-GB" sz="2400" dirty="0" smtClean="0"/>
              <a:t>should </a:t>
            </a:r>
            <a:r>
              <a:rPr lang="en-GB" sz="2400" dirty="0"/>
              <a:t>include isolating affected </a:t>
            </a:r>
            <a:r>
              <a:rPr lang="en-GB" sz="2400" dirty="0" err="1" smtClean="0"/>
              <a:t>systems,conducting</a:t>
            </a:r>
            <a:r>
              <a:rPr lang="en-GB" sz="2400" dirty="0" smtClean="0"/>
              <a:t> </a:t>
            </a:r>
            <a:r>
              <a:rPr lang="en-GB" sz="2400" dirty="0"/>
              <a:t>forensic investigations, and </a:t>
            </a:r>
            <a:endParaRPr lang="en-GB" sz="2400" dirty="0" smtClean="0"/>
          </a:p>
          <a:p>
            <a:r>
              <a:rPr lang="en-GB" sz="2400" dirty="0" smtClean="0"/>
              <a:t>restoring </a:t>
            </a:r>
            <a:r>
              <a:rPr lang="en-GB" sz="2400" dirty="0"/>
              <a:t>services while minimizing the impact on operations.</a:t>
            </a:r>
          </a:p>
        </p:txBody>
      </p:sp>
    </p:spTree>
    <p:extLst>
      <p:ext uri="{BB962C8B-B14F-4D97-AF65-F5344CB8AC3E}">
        <p14:creationId xmlns:p14="http://schemas.microsoft.com/office/powerpoint/2010/main" val="1899984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latin typeface="Algerian" panose="04020705040A02060702" pitchFamily="82" charset="0"/>
              </a:rPr>
              <a:t>Conclusion</a:t>
            </a:r>
            <a:r>
              <a:rPr lang="en-GB" dirty="0">
                <a:effectLst/>
              </a:rPr>
              <a:t/>
            </a:r>
            <a:br>
              <a:rPr lang="en-GB" dirty="0">
                <a:effectLst/>
              </a:rPr>
            </a:br>
            <a:endParaRPr lang="en-GB" dirty="0"/>
          </a:p>
        </p:txBody>
      </p:sp>
      <p:sp>
        <p:nvSpPr>
          <p:cNvPr id="3" name="Content Placeholder 2"/>
          <p:cNvSpPr>
            <a:spLocks noGrp="1"/>
          </p:cNvSpPr>
          <p:nvPr>
            <p:ph idx="1"/>
          </p:nvPr>
        </p:nvSpPr>
        <p:spPr>
          <a:xfrm>
            <a:off x="376388" y="1790299"/>
            <a:ext cx="11507185" cy="4106779"/>
          </a:xfrm>
        </p:spPr>
        <p:txBody>
          <a:bodyPr>
            <a:normAutofit lnSpcReduction="10000"/>
          </a:bodyPr>
          <a:lstStyle/>
          <a:p>
            <a:r>
              <a:rPr lang="en-GB" sz="2800" b="1" dirty="0">
                <a:effectLst/>
                <a:latin typeface="Arial" panose="020B0604020202020204" pitchFamily="34" charset="0"/>
                <a:cs typeface="Arial" panose="020B0604020202020204" pitchFamily="34" charset="0"/>
              </a:rPr>
              <a:t>As social engineering and phishing attacks continue to evolve, it is essential for employees to be well-informed and vigilant. By understanding the techniques employed by cybercriminals and implementing preventive measures, organizations can significantly reduce the risk of falling victim to these attacks. Regular employee training, strong authentication practices, and a culture of security awareness are crucial components of a comprehensive </a:t>
            </a:r>
            <a:r>
              <a:rPr lang="en-GB" sz="2800" b="1" dirty="0" err="1">
                <a:effectLst/>
                <a:latin typeface="Arial" panose="020B0604020202020204" pitchFamily="34" charset="0"/>
                <a:cs typeface="Arial" panose="020B0604020202020204" pitchFamily="34" charset="0"/>
              </a:rPr>
              <a:t>defense</a:t>
            </a:r>
            <a:r>
              <a:rPr lang="en-GB" sz="2800" b="1" dirty="0">
                <a:effectLst/>
                <a:latin typeface="Arial" panose="020B0604020202020204" pitchFamily="34" charset="0"/>
                <a:cs typeface="Arial" panose="020B0604020202020204" pitchFamily="34" charset="0"/>
              </a:rPr>
              <a:t> strategy</a:t>
            </a:r>
            <a:r>
              <a:rPr lang="en-GB" dirty="0">
                <a:effectLst/>
              </a:rPr>
              <a:t>.</a:t>
            </a:r>
            <a:endParaRPr lang="en-GB" dirty="0"/>
          </a:p>
        </p:txBody>
      </p:sp>
    </p:spTree>
    <p:extLst>
      <p:ext uri="{BB962C8B-B14F-4D97-AF65-F5344CB8AC3E}">
        <p14:creationId xmlns:p14="http://schemas.microsoft.com/office/powerpoint/2010/main" val="3366275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09726705"/>
              </p:ext>
            </p:extLst>
          </p:nvPr>
        </p:nvGraphicFramePr>
        <p:xfrm>
          <a:off x="1222890" y="1268419"/>
          <a:ext cx="8789790" cy="4576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1115568" y="576072"/>
            <a:ext cx="2005677" cy="584775"/>
          </a:xfrm>
          <a:prstGeom prst="rect">
            <a:avLst/>
          </a:prstGeom>
          <a:noFill/>
        </p:spPr>
        <p:txBody>
          <a:bodyPr wrap="none" rtlCol="0">
            <a:spAutoFit/>
          </a:bodyPr>
          <a:lstStyle/>
          <a:p>
            <a:r>
              <a:rPr lang="en-GB" sz="3200" dirty="0" smtClean="0">
                <a:latin typeface="Algerian" panose="04020705040A02060702" pitchFamily="82" charset="0"/>
              </a:rPr>
              <a:t>CONTENT </a:t>
            </a:r>
            <a:endParaRPr lang="en-GB" sz="3200" dirty="0">
              <a:latin typeface="Algerian" panose="04020705040A02060702" pitchFamily="82" charset="0"/>
            </a:endParaRPr>
          </a:p>
        </p:txBody>
      </p:sp>
    </p:spTree>
    <p:extLst>
      <p:ext uri="{BB962C8B-B14F-4D97-AF65-F5344CB8AC3E}">
        <p14:creationId xmlns:p14="http://schemas.microsoft.com/office/powerpoint/2010/main" val="2939641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013" y="-545696"/>
            <a:ext cx="13225894" cy="7447012"/>
          </a:xfrm>
          <a:prstGeom prst="rect">
            <a:avLst/>
          </a:prstGeom>
        </p:spPr>
      </p:pic>
    </p:spTree>
    <p:extLst>
      <p:ext uri="{BB962C8B-B14F-4D97-AF65-F5344CB8AC3E}">
        <p14:creationId xmlns:p14="http://schemas.microsoft.com/office/powerpoint/2010/main" val="3864237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latin typeface="Algerian" panose="04020705040A02060702" pitchFamily="82" charset="0"/>
              </a:rPr>
              <a:t>TitLE</a:t>
            </a:r>
            <a:r>
              <a:rPr lang="en-GB" dirty="0" smtClean="0">
                <a:latin typeface="Algerian" panose="04020705040A02060702" pitchFamily="82" charset="0"/>
              </a:rPr>
              <a:t>  -  </a:t>
            </a:r>
            <a:r>
              <a:rPr lang="en-GB" b="1" dirty="0" smtClean="0">
                <a:latin typeface="Algerian" panose="04020705040A02060702" pitchFamily="82" charset="0"/>
              </a:rPr>
              <a:t>Phishing </a:t>
            </a:r>
            <a:r>
              <a:rPr lang="en-GB" b="1" dirty="0">
                <a:latin typeface="Algerian" panose="04020705040A02060702" pitchFamily="82" charset="0"/>
              </a:rPr>
              <a:t>Attack Incident in Real Time or online financials scams:</a:t>
            </a:r>
            <a:r>
              <a:rPr lang="en-GB" b="1" dirty="0"/>
              <a:t/>
            </a:r>
            <a:br>
              <a:rPr lang="en-GB" b="1" dirty="0"/>
            </a:br>
            <a:endParaRPr lang="en-GB" dirty="0"/>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92500"/>
          </a:bodyPr>
          <a:lstStyle/>
          <a:p>
            <a:r>
              <a:rPr lang="en-GB" sz="3600" b="1" dirty="0" smtClean="0">
                <a:solidFill>
                  <a:schemeClr val="bg2">
                    <a:lumMod val="75000"/>
                  </a:schemeClr>
                </a:solidFill>
              </a:rPr>
              <a:t>Examine </a:t>
            </a:r>
            <a:r>
              <a:rPr lang="en-GB" sz="3600" b="1" dirty="0">
                <a:solidFill>
                  <a:schemeClr val="bg2">
                    <a:lumMod val="75000"/>
                  </a:schemeClr>
                </a:solidFill>
              </a:rPr>
              <a:t>a real-world case where a phishing attack compromised sensitive information in an organization. Discuss preventative measures and employee training programs to ensure the risks of social engineering attacks.</a:t>
            </a:r>
          </a:p>
        </p:txBody>
      </p:sp>
    </p:spTree>
    <p:extLst>
      <p:ext uri="{BB962C8B-B14F-4D97-AF65-F5344CB8AC3E}">
        <p14:creationId xmlns:p14="http://schemas.microsoft.com/office/powerpoint/2010/main" val="998043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normAutofit/>
          </a:bodyPr>
          <a:lstStyle/>
          <a:p>
            <a:r>
              <a:rPr lang="en-GB" sz="4000" b="1" u="sng" dirty="0" smtClean="0">
                <a:latin typeface="Algerian" panose="04020705040A02060702" pitchFamily="82" charset="0"/>
              </a:rPr>
              <a:t>phishing </a:t>
            </a:r>
            <a:r>
              <a:rPr lang="en-GB" sz="4000" b="1" u="sng" dirty="0" err="1" smtClean="0">
                <a:latin typeface="Algerian" panose="04020705040A02060702" pitchFamily="82" charset="0"/>
              </a:rPr>
              <a:t>aTTACK</a:t>
            </a:r>
            <a:endParaRPr lang="en-GB" sz="4000" b="1" u="sng" dirty="0">
              <a:latin typeface="Algerian" panose="04020705040A02060702" pitchFamily="82" charset="0"/>
            </a:endParaRPr>
          </a:p>
        </p:txBody>
      </p:sp>
      <p:sp>
        <p:nvSpPr>
          <p:cNvPr id="3" name="Content Placeholder 2"/>
          <p:cNvSpPr>
            <a:spLocks noGrp="1"/>
          </p:cNvSpPr>
          <p:nvPr>
            <p:ph idx="1"/>
          </p:nvPr>
        </p:nvSpPr>
        <p:spPr>
          <a:xfrm>
            <a:off x="165773" y="1987826"/>
            <a:ext cx="11878017" cy="4278220"/>
          </a:xfrm>
        </p:spPr>
        <p:txBody>
          <a:bodyPr>
            <a:normAutofit fontScale="55000" lnSpcReduction="20000"/>
          </a:bodyPr>
          <a:lstStyle/>
          <a:p>
            <a:pPr fontAlgn="base"/>
            <a:r>
              <a:rPr lang="en-GB" sz="3200" dirty="0">
                <a:latin typeface="Arial Rounded MT Bold" panose="020F0704030504030204" pitchFamily="34" charset="0"/>
              </a:rPr>
              <a:t>Phishing attacks are fraudulent emails, text messages, phone calls or websites that are designed to trick users into downloading </a:t>
            </a:r>
            <a:r>
              <a:rPr lang="en-GB" sz="3200" dirty="0">
                <a:latin typeface="Arial Rounded MT Bold" panose="020F0704030504030204" pitchFamily="34" charset="0"/>
                <a:hlinkClick r:id="rId2"/>
              </a:rPr>
              <a:t>malware</a:t>
            </a:r>
            <a:r>
              <a:rPr lang="en-GB" sz="3200" dirty="0">
                <a:latin typeface="Arial Rounded MT Bold" panose="020F0704030504030204" pitchFamily="34" charset="0"/>
              </a:rPr>
              <a:t>, sharing sensitive information or personal data (for example, Social Security and credit card numbers, bank account numbers, login credentials), or taking other actions that expose themselves or their organizations to cybercrime.</a:t>
            </a:r>
          </a:p>
          <a:p>
            <a:pPr fontAlgn="base"/>
            <a:r>
              <a:rPr lang="en-GB" sz="3200" dirty="0">
                <a:latin typeface="Arial Rounded MT Bold" panose="020F0704030504030204" pitchFamily="34" charset="0"/>
              </a:rPr>
              <a:t>Successful phishing attacks often lead to identity theft, credit card fraud, ransomware attacks, </a:t>
            </a:r>
            <a:r>
              <a:rPr lang="en-GB" sz="3200" dirty="0">
                <a:latin typeface="Arial Rounded MT Bold" panose="020F0704030504030204" pitchFamily="34" charset="0"/>
                <a:hlinkClick r:id="rId3"/>
              </a:rPr>
              <a:t>data breaches</a:t>
            </a:r>
            <a:r>
              <a:rPr lang="en-GB" sz="3200" dirty="0">
                <a:latin typeface="Arial Rounded MT Bold" panose="020F0704030504030204" pitchFamily="34" charset="0"/>
              </a:rPr>
              <a:t> and huge financial losses for individuals and corporations.</a:t>
            </a:r>
          </a:p>
          <a:p>
            <a:pPr fontAlgn="base"/>
            <a:r>
              <a:rPr lang="en-GB" sz="3200" dirty="0">
                <a:latin typeface="Arial Rounded MT Bold" panose="020F0704030504030204" pitchFamily="34" charset="0"/>
              </a:rPr>
              <a:t>Phishing is the most common type of </a:t>
            </a:r>
            <a:r>
              <a:rPr lang="en-GB" sz="3200" dirty="0">
                <a:latin typeface="Arial Rounded MT Bold" panose="020F0704030504030204" pitchFamily="34" charset="0"/>
                <a:hlinkClick r:id="rId4"/>
              </a:rPr>
              <a:t>social engineering</a:t>
            </a:r>
            <a:r>
              <a:rPr lang="en-GB" sz="3200" dirty="0">
                <a:latin typeface="Arial Rounded MT Bold" panose="020F0704030504030204" pitchFamily="34" charset="0"/>
              </a:rPr>
              <a:t>, the practice of deceiving, pressuring or manipulating people into sending information or assets to the wrong people. Social engineering attacks rely on human error and pressure tactics for success. The attacker masquerades as a person or organization the victim trusts—for example, a </a:t>
            </a:r>
            <a:r>
              <a:rPr lang="en-GB" sz="3200" dirty="0" err="1">
                <a:latin typeface="Arial Rounded MT Bold" panose="020F0704030504030204" pitchFamily="34" charset="0"/>
              </a:rPr>
              <a:t>coworker</a:t>
            </a:r>
            <a:r>
              <a:rPr lang="en-GB" sz="3200" dirty="0">
                <a:latin typeface="Arial Rounded MT Bold" panose="020F0704030504030204" pitchFamily="34" charset="0"/>
              </a:rPr>
              <a:t>, a boss, a company the victim or victim’s employer deals with—and creates a sense of urgency that drives the victim to act rashly. Hackers and fraudsters use these tactics because it’s easier and less expensive to trick people than it is to hack into a computer or network.</a:t>
            </a:r>
          </a:p>
          <a:p>
            <a:endParaRPr lang="en-GB" dirty="0"/>
          </a:p>
        </p:txBody>
      </p:sp>
    </p:spTree>
    <p:extLst>
      <p:ext uri="{BB962C8B-B14F-4D97-AF65-F5344CB8AC3E}">
        <p14:creationId xmlns:p14="http://schemas.microsoft.com/office/powerpoint/2010/main" val="3978831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9236" y="301264"/>
            <a:ext cx="10471369" cy="6279078"/>
          </a:xfrm>
        </p:spPr>
      </p:pic>
    </p:spTree>
    <p:extLst>
      <p:ext uri="{BB962C8B-B14F-4D97-AF65-F5344CB8AC3E}">
        <p14:creationId xmlns:p14="http://schemas.microsoft.com/office/powerpoint/2010/main" val="4182710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496" y="361251"/>
            <a:ext cx="7317588" cy="6148879"/>
          </a:xfrm>
          <a:prstGeom prst="rect">
            <a:avLst/>
          </a:prstGeom>
        </p:spPr>
      </p:pic>
      <p:sp>
        <p:nvSpPr>
          <p:cNvPr id="3" name="Oval 2"/>
          <p:cNvSpPr/>
          <p:nvPr/>
        </p:nvSpPr>
        <p:spPr>
          <a:xfrm>
            <a:off x="1043609" y="1948070"/>
            <a:ext cx="2126974" cy="2067339"/>
          </a:xfrm>
          <a:prstGeom prst="ellipse">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1500" dirty="0"/>
              <a:t>9</a:t>
            </a:r>
          </a:p>
        </p:txBody>
      </p:sp>
    </p:spTree>
    <p:extLst>
      <p:ext uri="{BB962C8B-B14F-4D97-AF65-F5344CB8AC3E}">
        <p14:creationId xmlns:p14="http://schemas.microsoft.com/office/powerpoint/2010/main" val="2198384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772" y="347810"/>
            <a:ext cx="10218402" cy="1308981"/>
          </a:xfrm>
        </p:spPr>
        <p:txBody>
          <a:bodyPr/>
          <a:lstStyle/>
          <a:p>
            <a:r>
              <a:rPr lang="en-GB" dirty="0">
                <a:effectLst/>
                <a:latin typeface="Algerian" panose="04020705040A02060702" pitchFamily="82" charset="0"/>
              </a:rPr>
              <a:t>Email phishing scams</a:t>
            </a:r>
            <a:r>
              <a:rPr lang="en-GB" dirty="0">
                <a:effectLst/>
              </a:rPr>
              <a:t/>
            </a:r>
            <a:br>
              <a:rPr lang="en-GB" dirty="0">
                <a:effectLst/>
              </a:rPr>
            </a:br>
            <a:endParaRPr lang="en-GB" dirty="0"/>
          </a:p>
        </p:txBody>
      </p:sp>
      <p:sp>
        <p:nvSpPr>
          <p:cNvPr id="3" name="Content Placeholder 2"/>
          <p:cNvSpPr>
            <a:spLocks noGrp="1"/>
          </p:cNvSpPr>
          <p:nvPr>
            <p:ph idx="1"/>
          </p:nvPr>
        </p:nvSpPr>
        <p:spPr>
          <a:xfrm>
            <a:off x="591067" y="1318661"/>
            <a:ext cx="11205531" cy="5111013"/>
          </a:xfrm>
        </p:spPr>
        <p:txBody>
          <a:bodyPr>
            <a:normAutofit/>
          </a:bodyPr>
          <a:lstStyle/>
          <a:p>
            <a:r>
              <a:rPr lang="en-GB" dirty="0">
                <a:effectLst/>
              </a:rPr>
              <a:t>Email phishing is a numbers game. An attacker sending out thousands of fraudulent messages can net significant information and sums of money, even if only a small percentage of recipients fall for the scam. As seen above, there are some techniques </a:t>
            </a:r>
            <a:r>
              <a:rPr lang="en-GB" dirty="0">
                <a:effectLst/>
                <a:hlinkClick r:id="rId2"/>
              </a:rPr>
              <a:t>attackers</a:t>
            </a:r>
            <a:r>
              <a:rPr lang="en-GB" dirty="0">
                <a:effectLst/>
              </a:rPr>
              <a:t> use to increase their success rates.</a:t>
            </a:r>
          </a:p>
          <a:p>
            <a:r>
              <a:rPr lang="en-GB" dirty="0">
                <a:effectLst/>
              </a:rPr>
              <a:t>For one, they will go to great lengths in designing phishing messages to mimic actual emails from a spoofed organization. Using the same phrasing, typefaces, logos, and signatures makes the messages appear legitimate.</a:t>
            </a:r>
          </a:p>
          <a:p>
            <a:r>
              <a:rPr lang="en-GB" dirty="0">
                <a:effectLst/>
              </a:rPr>
              <a:t>In addition, attackers will usually try to push users into action by creating a sense of urgency. For example, as previously shown, an email could threaten account expiration and place the recipient on a timer. Applying such pressure causes the user to be less diligent and more prone to error.</a:t>
            </a:r>
          </a:p>
          <a:p>
            <a:endParaRPr lang="en-GB" dirty="0"/>
          </a:p>
        </p:txBody>
      </p:sp>
    </p:spTree>
    <p:extLst>
      <p:ext uri="{BB962C8B-B14F-4D97-AF65-F5344CB8AC3E}">
        <p14:creationId xmlns:p14="http://schemas.microsoft.com/office/powerpoint/2010/main" val="2722422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783" y="259884"/>
            <a:ext cx="10904774" cy="1396906"/>
          </a:xfrm>
        </p:spPr>
        <p:txBody>
          <a:bodyPr/>
          <a:lstStyle/>
          <a:p>
            <a:r>
              <a:rPr lang="en-GB" dirty="0">
                <a:effectLst/>
                <a:latin typeface="Algerian" panose="04020705040A02060702" pitchFamily="82" charset="0"/>
              </a:rPr>
              <a:t>Spear phishing</a:t>
            </a:r>
            <a:r>
              <a:rPr lang="en-GB" dirty="0">
                <a:effectLst/>
              </a:rPr>
              <a:t/>
            </a:r>
            <a:br>
              <a:rPr lang="en-GB" dirty="0">
                <a:effectLst/>
              </a:rPr>
            </a:br>
            <a:endParaRPr lang="en-GB" dirty="0"/>
          </a:p>
        </p:txBody>
      </p:sp>
      <p:sp>
        <p:nvSpPr>
          <p:cNvPr id="3" name="Content Placeholder 2"/>
          <p:cNvSpPr>
            <a:spLocks noGrp="1"/>
          </p:cNvSpPr>
          <p:nvPr>
            <p:ph idx="1"/>
          </p:nvPr>
        </p:nvSpPr>
        <p:spPr>
          <a:xfrm>
            <a:off x="394029" y="1374167"/>
            <a:ext cx="11711254" cy="5267265"/>
          </a:xfrm>
        </p:spPr>
        <p:txBody>
          <a:bodyPr>
            <a:normAutofit fontScale="62500" lnSpcReduction="20000"/>
          </a:bodyPr>
          <a:lstStyle/>
          <a:p>
            <a:r>
              <a:rPr lang="en-GB" sz="2900" dirty="0">
                <a:effectLst/>
                <a:hlinkClick r:id="rId2"/>
              </a:rPr>
              <a:t>Spear phishing</a:t>
            </a:r>
            <a:r>
              <a:rPr lang="en-GB" sz="2900" dirty="0">
                <a:effectLst/>
              </a:rPr>
              <a:t> targets a specific person or enterprise, as opposed to random application users. It’s a more in-depth version of phishing that requires special knowledge about an organization, including its power structure.</a:t>
            </a:r>
          </a:p>
          <a:p>
            <a:r>
              <a:rPr lang="en-GB" sz="2900" dirty="0">
                <a:effectLst/>
              </a:rPr>
              <a:t>An attack might play out as follows:</a:t>
            </a:r>
          </a:p>
          <a:p>
            <a:r>
              <a:rPr lang="en-GB" sz="2900" dirty="0">
                <a:effectLst/>
              </a:rPr>
              <a:t>A perpetrator researches names of employees within an organization’s marketing department and gains access to the latest project invoices.</a:t>
            </a:r>
          </a:p>
          <a:p>
            <a:r>
              <a:rPr lang="en-GB" sz="2900" dirty="0">
                <a:effectLst/>
              </a:rPr>
              <a:t>Posing as the marketing director, the attacker emails a departmental project manager (PM) using a subject line that reads, Updated invoice for Q3 campaigns. The text, style, and included logo duplicate the organization’s standard email template.</a:t>
            </a:r>
          </a:p>
          <a:p>
            <a:r>
              <a:rPr lang="en-GB" sz="2900" dirty="0">
                <a:effectLst/>
              </a:rPr>
              <a:t>A link in the email redirects to a password-protected internal document, which is in actuality a spoofed version of a stolen invoice.</a:t>
            </a:r>
          </a:p>
          <a:p>
            <a:r>
              <a:rPr lang="en-GB" sz="2900" dirty="0">
                <a:effectLst/>
              </a:rPr>
              <a:t>The PM is requested to log in to view the document. The attacker steals his credentials, gaining full access to sensitive areas within the organization’s network.</a:t>
            </a:r>
          </a:p>
          <a:p>
            <a:r>
              <a:rPr lang="en-GB" sz="2900" dirty="0">
                <a:effectLst/>
              </a:rPr>
              <a:t>By providing an attacker with valid login credentials, spear phishing is an effective method for executing the first stage of an APT.</a:t>
            </a:r>
          </a:p>
          <a:p>
            <a:endParaRPr lang="en-GB" dirty="0"/>
          </a:p>
        </p:txBody>
      </p:sp>
    </p:spTree>
    <p:extLst>
      <p:ext uri="{BB962C8B-B14F-4D97-AF65-F5344CB8AC3E}">
        <p14:creationId xmlns:p14="http://schemas.microsoft.com/office/powerpoint/2010/main" val="3530532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012" y="801376"/>
            <a:ext cx="10702204" cy="5891358"/>
          </a:xfrm>
          <a:prstGeom prst="rect">
            <a:avLst/>
          </a:prstGeom>
        </p:spPr>
      </p:pic>
      <p:sp>
        <p:nvSpPr>
          <p:cNvPr id="4" name="Rectangle 3"/>
          <p:cNvSpPr/>
          <p:nvPr/>
        </p:nvSpPr>
        <p:spPr>
          <a:xfrm>
            <a:off x="533869" y="228084"/>
            <a:ext cx="1836823" cy="461665"/>
          </a:xfrm>
          <a:prstGeom prst="rect">
            <a:avLst/>
          </a:prstGeom>
        </p:spPr>
        <p:txBody>
          <a:bodyPr wrap="square">
            <a:spAutoFit/>
          </a:bodyPr>
          <a:lstStyle/>
          <a:p>
            <a:r>
              <a:rPr lang="en-GB" sz="2400" b="1" dirty="0">
                <a:latin typeface="Algerian" panose="04020705040A02060702" pitchFamily="82" charset="0"/>
              </a:rPr>
              <a:t>WORKING</a:t>
            </a:r>
          </a:p>
        </p:txBody>
      </p:sp>
    </p:spTree>
    <p:extLst>
      <p:ext uri="{BB962C8B-B14F-4D97-AF65-F5344CB8AC3E}">
        <p14:creationId xmlns:p14="http://schemas.microsoft.com/office/powerpoint/2010/main" val="8347411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95</TotalTime>
  <Words>499</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Algerian</vt:lpstr>
      <vt:lpstr>Arial</vt:lpstr>
      <vt:lpstr>Arial Rounded MT Bold</vt:lpstr>
      <vt:lpstr>Arno Pro Smbd SmText</vt:lpstr>
      <vt:lpstr>Bookman Old Style</vt:lpstr>
      <vt:lpstr>Rockwell</vt:lpstr>
      <vt:lpstr>Times New Roman</vt:lpstr>
      <vt:lpstr>Damask</vt:lpstr>
      <vt:lpstr>Project </vt:lpstr>
      <vt:lpstr>PowerPoint Presentation</vt:lpstr>
      <vt:lpstr>TitLE  -  Phishing Attack Incident in Real Time or online financials scams: </vt:lpstr>
      <vt:lpstr>phishing aTTACK</vt:lpstr>
      <vt:lpstr>PowerPoint Presentation</vt:lpstr>
      <vt:lpstr>PowerPoint Presentation</vt:lpstr>
      <vt:lpstr>Email phishing scams </vt:lpstr>
      <vt:lpstr>Spear phishing </vt:lpstr>
      <vt:lpstr>PowerPoint Presentation</vt:lpstr>
      <vt:lpstr>EXAMPLES OF  PHISHING ATTACK    </vt:lpstr>
      <vt:lpstr>PowerPoint Presentation</vt:lpstr>
      <vt:lpstr>How to prevent phishing </vt:lpstr>
      <vt:lpstr>EXPLANATION</vt:lpstr>
      <vt:lpstr>PowerPoint Presentation</vt:lpstr>
      <vt:lpstr>SOCIAL ENGINEERING</vt:lpstr>
      <vt:lpstr>Impact of Social Engineering Attacks </vt:lpstr>
      <vt:lpstr> Importance of Employee Training  </vt:lpstr>
      <vt:lpstr>PowerPoint Presentation</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LENOVO</dc:creator>
  <cp:lastModifiedBy>LENOVO</cp:lastModifiedBy>
  <cp:revision>12</cp:revision>
  <dcterms:created xsi:type="dcterms:W3CDTF">2024-03-30T15:22:59Z</dcterms:created>
  <dcterms:modified xsi:type="dcterms:W3CDTF">2024-03-31T11:33:41Z</dcterms:modified>
</cp:coreProperties>
</file>