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80" r:id="rId2"/>
    <p:sldId id="281" r:id="rId3"/>
    <p:sldId id="257" r:id="rId4"/>
    <p:sldId id="282" r:id="rId5"/>
    <p:sldId id="284" r:id="rId6"/>
    <p:sldId id="258" r:id="rId7"/>
    <p:sldId id="260" r:id="rId8"/>
    <p:sldId id="259" r:id="rId9"/>
    <p:sldId id="261" r:id="rId10"/>
    <p:sldId id="262" r:id="rId11"/>
    <p:sldId id="263" r:id="rId12"/>
    <p:sldId id="264" r:id="rId13"/>
    <p:sldId id="265" r:id="rId14"/>
    <p:sldId id="266" r:id="rId15"/>
    <p:sldId id="267" r:id="rId16"/>
    <p:sldId id="278" r:id="rId17"/>
    <p:sldId id="268" r:id="rId18"/>
    <p:sldId id="269" r:id="rId19"/>
    <p:sldId id="270" r:id="rId20"/>
    <p:sldId id="271" r:id="rId21"/>
    <p:sldId id="272" r:id="rId22"/>
    <p:sldId id="274" r:id="rId23"/>
    <p:sldId id="275" r:id="rId24"/>
    <p:sldId id="276"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3DCF8A1-3609-4FC6-9B51-220133A5970D}"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27648-AE81-4CEC-9D66-955AF0B133D3}" type="slidenum">
              <a:rPr lang="en-IN" smtClean="0"/>
              <a:t>‹#›</a:t>
            </a:fld>
            <a:endParaRPr lang="en-IN"/>
          </a:p>
        </p:txBody>
      </p:sp>
    </p:spTree>
    <p:extLst>
      <p:ext uri="{BB962C8B-B14F-4D97-AF65-F5344CB8AC3E}">
        <p14:creationId xmlns:p14="http://schemas.microsoft.com/office/powerpoint/2010/main" val="2055823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3DCF8A1-3609-4FC6-9B51-220133A5970D}"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27648-AE81-4CEC-9D66-955AF0B133D3}" type="slidenum">
              <a:rPr lang="en-IN" smtClean="0"/>
              <a:t>‹#›</a:t>
            </a:fld>
            <a:endParaRPr lang="en-IN"/>
          </a:p>
        </p:txBody>
      </p:sp>
    </p:spTree>
    <p:extLst>
      <p:ext uri="{BB962C8B-B14F-4D97-AF65-F5344CB8AC3E}">
        <p14:creationId xmlns:p14="http://schemas.microsoft.com/office/powerpoint/2010/main" val="586219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3DCF8A1-3609-4FC6-9B51-220133A5970D}"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27648-AE81-4CEC-9D66-955AF0B133D3}" type="slidenum">
              <a:rPr lang="en-IN" smtClean="0"/>
              <a:t>‹#›</a:t>
            </a:fld>
            <a:endParaRPr lang="en-IN"/>
          </a:p>
        </p:txBody>
      </p:sp>
    </p:spTree>
    <p:extLst>
      <p:ext uri="{BB962C8B-B14F-4D97-AF65-F5344CB8AC3E}">
        <p14:creationId xmlns:p14="http://schemas.microsoft.com/office/powerpoint/2010/main" val="528927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3DCF8A1-3609-4FC6-9B51-220133A5970D}"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27648-AE81-4CEC-9D66-955AF0B133D3}" type="slidenum">
              <a:rPr lang="en-IN" smtClean="0"/>
              <a:t>‹#›</a:t>
            </a:fld>
            <a:endParaRPr lang="en-IN"/>
          </a:p>
        </p:txBody>
      </p:sp>
    </p:spTree>
    <p:extLst>
      <p:ext uri="{BB962C8B-B14F-4D97-AF65-F5344CB8AC3E}">
        <p14:creationId xmlns:p14="http://schemas.microsoft.com/office/powerpoint/2010/main" val="539890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DCF8A1-3609-4FC6-9B51-220133A5970D}"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927648-AE81-4CEC-9D66-955AF0B133D3}" type="slidenum">
              <a:rPr lang="en-IN" smtClean="0"/>
              <a:t>‹#›</a:t>
            </a:fld>
            <a:endParaRPr lang="en-IN"/>
          </a:p>
        </p:txBody>
      </p:sp>
    </p:spTree>
    <p:extLst>
      <p:ext uri="{BB962C8B-B14F-4D97-AF65-F5344CB8AC3E}">
        <p14:creationId xmlns:p14="http://schemas.microsoft.com/office/powerpoint/2010/main" val="2878485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3DCF8A1-3609-4FC6-9B51-220133A5970D}" type="datetimeFigureOut">
              <a:rPr lang="en-IN" smtClean="0"/>
              <a:t>15-03-2024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927648-AE81-4CEC-9D66-955AF0B133D3}" type="slidenum">
              <a:rPr lang="en-IN" smtClean="0"/>
              <a:t>‹#›</a:t>
            </a:fld>
            <a:endParaRPr lang="en-IN"/>
          </a:p>
        </p:txBody>
      </p:sp>
    </p:spTree>
    <p:extLst>
      <p:ext uri="{BB962C8B-B14F-4D97-AF65-F5344CB8AC3E}">
        <p14:creationId xmlns:p14="http://schemas.microsoft.com/office/powerpoint/2010/main" val="266629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3DCF8A1-3609-4FC6-9B51-220133A5970D}" type="datetimeFigureOut">
              <a:rPr lang="en-IN" smtClean="0"/>
              <a:t>15-03-2024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927648-AE81-4CEC-9D66-955AF0B133D3}" type="slidenum">
              <a:rPr lang="en-IN" smtClean="0"/>
              <a:t>‹#›</a:t>
            </a:fld>
            <a:endParaRPr lang="en-IN"/>
          </a:p>
        </p:txBody>
      </p:sp>
    </p:spTree>
    <p:extLst>
      <p:ext uri="{BB962C8B-B14F-4D97-AF65-F5344CB8AC3E}">
        <p14:creationId xmlns:p14="http://schemas.microsoft.com/office/powerpoint/2010/main" val="3213226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3DCF8A1-3609-4FC6-9B51-220133A5970D}" type="datetimeFigureOut">
              <a:rPr lang="en-IN" smtClean="0"/>
              <a:t>15-03-2024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927648-AE81-4CEC-9D66-955AF0B133D3}" type="slidenum">
              <a:rPr lang="en-IN" smtClean="0"/>
              <a:t>‹#›</a:t>
            </a:fld>
            <a:endParaRPr lang="en-IN"/>
          </a:p>
        </p:txBody>
      </p:sp>
    </p:spTree>
    <p:extLst>
      <p:ext uri="{BB962C8B-B14F-4D97-AF65-F5344CB8AC3E}">
        <p14:creationId xmlns:p14="http://schemas.microsoft.com/office/powerpoint/2010/main" val="1952700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DCF8A1-3609-4FC6-9B51-220133A5970D}" type="datetimeFigureOut">
              <a:rPr lang="en-IN" smtClean="0"/>
              <a:t>15-03-2024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927648-AE81-4CEC-9D66-955AF0B133D3}" type="slidenum">
              <a:rPr lang="en-IN" smtClean="0"/>
              <a:t>‹#›</a:t>
            </a:fld>
            <a:endParaRPr lang="en-IN"/>
          </a:p>
        </p:txBody>
      </p:sp>
    </p:spTree>
    <p:extLst>
      <p:ext uri="{BB962C8B-B14F-4D97-AF65-F5344CB8AC3E}">
        <p14:creationId xmlns:p14="http://schemas.microsoft.com/office/powerpoint/2010/main" val="2740145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3DCF8A1-3609-4FC6-9B51-220133A5970D}" type="datetimeFigureOut">
              <a:rPr lang="en-IN" smtClean="0"/>
              <a:t>15-03-2024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927648-AE81-4CEC-9D66-955AF0B133D3}" type="slidenum">
              <a:rPr lang="en-IN" smtClean="0"/>
              <a:t>‹#›</a:t>
            </a:fld>
            <a:endParaRPr lang="en-IN"/>
          </a:p>
        </p:txBody>
      </p:sp>
    </p:spTree>
    <p:extLst>
      <p:ext uri="{BB962C8B-B14F-4D97-AF65-F5344CB8AC3E}">
        <p14:creationId xmlns:p14="http://schemas.microsoft.com/office/powerpoint/2010/main" val="4241080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3DCF8A1-3609-4FC6-9B51-220133A5970D}" type="datetimeFigureOut">
              <a:rPr lang="en-IN" smtClean="0"/>
              <a:t>15-03-2024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927648-AE81-4CEC-9D66-955AF0B133D3}" type="slidenum">
              <a:rPr lang="en-IN" smtClean="0"/>
              <a:t>‹#›</a:t>
            </a:fld>
            <a:endParaRPr lang="en-IN"/>
          </a:p>
        </p:txBody>
      </p:sp>
    </p:spTree>
    <p:extLst>
      <p:ext uri="{BB962C8B-B14F-4D97-AF65-F5344CB8AC3E}">
        <p14:creationId xmlns:p14="http://schemas.microsoft.com/office/powerpoint/2010/main" val="144434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DCF8A1-3609-4FC6-9B51-220133A5970D}" type="datetimeFigureOut">
              <a:rPr lang="en-IN" smtClean="0"/>
              <a:t>15-03-2024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27648-AE81-4CEC-9D66-955AF0B133D3}" type="slidenum">
              <a:rPr lang="en-IN" smtClean="0"/>
              <a:t>‹#›</a:t>
            </a:fld>
            <a:endParaRPr lang="en-IN"/>
          </a:p>
        </p:txBody>
      </p:sp>
    </p:spTree>
    <p:extLst>
      <p:ext uri="{BB962C8B-B14F-4D97-AF65-F5344CB8AC3E}">
        <p14:creationId xmlns:p14="http://schemas.microsoft.com/office/powerpoint/2010/main" val="328099189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4062" y="2293848"/>
            <a:ext cx="9701695" cy="923330"/>
          </a:xfrm>
          <a:prstGeom prst="rect">
            <a:avLst/>
          </a:prstGeom>
        </p:spPr>
        <p:txBody>
          <a:bodyPr wrap="none">
            <a:spAutoFit/>
          </a:bodyPr>
          <a:lstStyle/>
          <a:p>
            <a:r>
              <a:rPr lang="en-IN" sz="5400" b="1" dirty="0" smtClean="0">
                <a:solidFill>
                  <a:srgbClr val="202124"/>
                </a:solidFill>
                <a:latin typeface="Nirmala UI" panose="020B0502040204020203" pitchFamily="34" charset="0"/>
                <a:ea typeface="Nirmala UI" panose="020B0502040204020203" pitchFamily="34" charset="0"/>
                <a:cs typeface="Nirmala UI" panose="020B0502040204020203" pitchFamily="34" charset="0"/>
              </a:rPr>
              <a:t>Financial Loan Risk </a:t>
            </a:r>
            <a:r>
              <a:rPr lang="en-IN" sz="5400" b="1" dirty="0">
                <a:solidFill>
                  <a:srgbClr val="202124"/>
                </a:solidFill>
                <a:latin typeface="Nirmala UI" panose="020B0502040204020203" pitchFamily="34" charset="0"/>
                <a:ea typeface="Nirmala UI" panose="020B0502040204020203" pitchFamily="34" charset="0"/>
                <a:cs typeface="Nirmala UI" panose="020B0502040204020203" pitchFamily="34" charset="0"/>
              </a:rPr>
              <a:t>Detection</a:t>
            </a:r>
            <a:endParaRPr lang="en-IN" sz="5400" b="1" dirty="0">
              <a:latin typeface="Nirmala UI" panose="020B0502040204020203" pitchFamily="34" charset="0"/>
              <a:ea typeface="Nirmala UI" panose="020B0502040204020203" pitchFamily="34" charset="0"/>
              <a:cs typeface="Nirmala UI" panose="020B0502040204020203" pitchFamily="34" charset="0"/>
            </a:endParaRPr>
          </a:p>
        </p:txBody>
      </p:sp>
    </p:spTree>
    <p:extLst>
      <p:ext uri="{BB962C8B-B14F-4D97-AF65-F5344CB8AC3E}">
        <p14:creationId xmlns:p14="http://schemas.microsoft.com/office/powerpoint/2010/main" val="332651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362" y="147637"/>
            <a:ext cx="7153275" cy="6562725"/>
          </a:xfrm>
          <a:prstGeom prst="rect">
            <a:avLst/>
          </a:prstGeom>
        </p:spPr>
      </p:pic>
    </p:spTree>
    <p:extLst>
      <p:ext uri="{BB962C8B-B14F-4D97-AF65-F5344CB8AC3E}">
        <p14:creationId xmlns:p14="http://schemas.microsoft.com/office/powerpoint/2010/main" val="36643822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9837" y="342900"/>
            <a:ext cx="7172325" cy="6172200"/>
          </a:xfrm>
          <a:prstGeom prst="rect">
            <a:avLst/>
          </a:prstGeom>
        </p:spPr>
      </p:pic>
    </p:spTree>
    <p:extLst>
      <p:ext uri="{BB962C8B-B14F-4D97-AF65-F5344CB8AC3E}">
        <p14:creationId xmlns:p14="http://schemas.microsoft.com/office/powerpoint/2010/main" val="9852417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79" t="461" r="473" b="1440"/>
          <a:stretch/>
        </p:blipFill>
        <p:spPr>
          <a:xfrm>
            <a:off x="2366128" y="1282046"/>
            <a:ext cx="7437748" cy="4251488"/>
          </a:xfrm>
          <a:prstGeom prst="rect">
            <a:avLst/>
          </a:prstGeom>
        </p:spPr>
      </p:pic>
    </p:spTree>
    <p:extLst>
      <p:ext uri="{BB962C8B-B14F-4D97-AF65-F5344CB8AC3E}">
        <p14:creationId xmlns:p14="http://schemas.microsoft.com/office/powerpoint/2010/main" val="14480488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11" t="-301" r="247" b="-215"/>
          <a:stretch/>
        </p:blipFill>
        <p:spPr>
          <a:xfrm>
            <a:off x="1150070" y="669303"/>
            <a:ext cx="9898144" cy="5514681"/>
          </a:xfrm>
          <a:prstGeom prst="rect">
            <a:avLst/>
          </a:prstGeom>
        </p:spPr>
      </p:pic>
    </p:spTree>
    <p:extLst>
      <p:ext uri="{BB962C8B-B14F-4D97-AF65-F5344CB8AC3E}">
        <p14:creationId xmlns:p14="http://schemas.microsoft.com/office/powerpoint/2010/main" val="33931603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52" t="188" r="483"/>
          <a:stretch/>
        </p:blipFill>
        <p:spPr>
          <a:xfrm>
            <a:off x="1348033" y="914400"/>
            <a:ext cx="9483365" cy="5038721"/>
          </a:xfrm>
          <a:prstGeom prst="rect">
            <a:avLst/>
          </a:prstGeom>
        </p:spPr>
      </p:pic>
    </p:spTree>
    <p:extLst>
      <p:ext uri="{BB962C8B-B14F-4D97-AF65-F5344CB8AC3E}">
        <p14:creationId xmlns:p14="http://schemas.microsoft.com/office/powerpoint/2010/main" val="24841223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2" t="299" r="156" b="-1"/>
          <a:stretch/>
        </p:blipFill>
        <p:spPr>
          <a:xfrm>
            <a:off x="1065229" y="735291"/>
            <a:ext cx="10039546" cy="5398439"/>
          </a:xfrm>
          <a:prstGeom prst="rect">
            <a:avLst/>
          </a:prstGeom>
        </p:spPr>
      </p:pic>
    </p:spTree>
    <p:extLst>
      <p:ext uri="{BB962C8B-B14F-4D97-AF65-F5344CB8AC3E}">
        <p14:creationId xmlns:p14="http://schemas.microsoft.com/office/powerpoint/2010/main" val="29153939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93" t="357" r="239" b="-357"/>
          <a:stretch/>
        </p:blipFill>
        <p:spPr>
          <a:xfrm>
            <a:off x="1396998" y="782426"/>
            <a:ext cx="9651215" cy="5289762"/>
          </a:xfrm>
          <a:prstGeom prst="rect">
            <a:avLst/>
          </a:prstGeom>
        </p:spPr>
      </p:pic>
    </p:spTree>
    <p:extLst>
      <p:ext uri="{BB962C8B-B14F-4D97-AF65-F5344CB8AC3E}">
        <p14:creationId xmlns:p14="http://schemas.microsoft.com/office/powerpoint/2010/main" val="10538497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63" t="472" r="-227" b="-313"/>
          <a:stretch/>
        </p:blipFill>
        <p:spPr>
          <a:xfrm>
            <a:off x="1112362" y="754144"/>
            <a:ext cx="9973559" cy="5392131"/>
          </a:xfrm>
          <a:prstGeom prst="rect">
            <a:avLst/>
          </a:prstGeom>
        </p:spPr>
      </p:pic>
    </p:spTree>
    <p:extLst>
      <p:ext uri="{BB962C8B-B14F-4D97-AF65-F5344CB8AC3E}">
        <p14:creationId xmlns:p14="http://schemas.microsoft.com/office/powerpoint/2010/main" val="1098041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10" t="-515" r="393" b="-1"/>
          <a:stretch/>
        </p:blipFill>
        <p:spPr>
          <a:xfrm>
            <a:off x="1244338" y="772998"/>
            <a:ext cx="9685517" cy="5284902"/>
          </a:xfrm>
          <a:prstGeom prst="rect">
            <a:avLst/>
          </a:prstGeom>
        </p:spPr>
      </p:pic>
    </p:spTree>
    <p:extLst>
      <p:ext uri="{BB962C8B-B14F-4D97-AF65-F5344CB8AC3E}">
        <p14:creationId xmlns:p14="http://schemas.microsoft.com/office/powerpoint/2010/main" val="12413011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49" t="468" r="381"/>
          <a:stretch/>
        </p:blipFill>
        <p:spPr>
          <a:xfrm>
            <a:off x="1376313" y="923827"/>
            <a:ext cx="9407951" cy="5034060"/>
          </a:xfrm>
          <a:prstGeom prst="rect">
            <a:avLst/>
          </a:prstGeom>
        </p:spPr>
      </p:pic>
    </p:spTree>
    <p:extLst>
      <p:ext uri="{BB962C8B-B14F-4D97-AF65-F5344CB8AC3E}">
        <p14:creationId xmlns:p14="http://schemas.microsoft.com/office/powerpoint/2010/main" val="27949933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5353" y="1414020"/>
            <a:ext cx="10689995" cy="4924425"/>
          </a:xfrm>
          <a:prstGeom prst="rect">
            <a:avLst/>
          </a:prstGeom>
        </p:spPr>
        <p:txBody>
          <a:bodyPr wrap="square">
            <a:spAutoFit/>
          </a:bodyPr>
          <a:lstStyle/>
          <a:p>
            <a:pPr marL="342900" indent="-342900">
              <a:buFont typeface="Arial" panose="020B0604020202020204" pitchFamily="34" charset="0"/>
              <a:buChar char="•"/>
            </a:pPr>
            <a:endParaRPr lang="en-US" sz="2000" b="0" i="0" dirty="0" smtClean="0">
              <a:solidFill>
                <a:srgbClr val="0D0D0D"/>
              </a:solidFill>
              <a:effectLst/>
            </a:endParaRPr>
          </a:p>
          <a:p>
            <a:pPr marL="285750" indent="-285750">
              <a:buFont typeface="Arial" panose="020B0604020202020204" pitchFamily="34" charset="0"/>
              <a:buChar char="•"/>
            </a:pPr>
            <a:r>
              <a:rPr lang="en-US" sz="2800" dirty="0"/>
              <a:t>Overview of the lending industry and its challenges in assessing creditworthiness</a:t>
            </a:r>
            <a:r>
              <a:rPr lang="en-US" sz="2800" dirty="0" smtClean="0"/>
              <a:t>.  Importance </a:t>
            </a:r>
            <a:r>
              <a:rPr lang="en-US" sz="2800" dirty="0"/>
              <a:t>of accurate </a:t>
            </a:r>
            <a:r>
              <a:rPr lang="en-US" sz="2800" dirty="0" smtClean="0"/>
              <a:t>   risk </a:t>
            </a:r>
            <a:r>
              <a:rPr lang="en-US" sz="2800" dirty="0"/>
              <a:t>assessment to mitigate loan defaults and financial risks for lending </a:t>
            </a:r>
            <a:r>
              <a:rPr lang="en-US" sz="2800" dirty="0" smtClean="0"/>
              <a:t>institutions</a:t>
            </a:r>
          </a:p>
          <a:p>
            <a:pPr marL="342900" indent="-342900">
              <a:buFont typeface="Arial" panose="020B0604020202020204" pitchFamily="34" charset="0"/>
              <a:buChar char="•"/>
            </a:pPr>
            <a:endParaRPr lang="en-US" sz="2800" dirty="0" smtClean="0"/>
          </a:p>
          <a:p>
            <a:pPr marL="342900" indent="-342900">
              <a:buFont typeface="Arial" panose="020B0604020202020204" pitchFamily="34" charset="0"/>
              <a:buChar char="•"/>
            </a:pPr>
            <a:r>
              <a:rPr lang="en-US" sz="2800" dirty="0"/>
              <a:t>The goal of this project is to develop a data-driven model that classifies the loan risk of lending institutions based on relevant features. By analyzing historical loan data and borrower attributes, the model aims to provide accurate predictions of loan default risk</a:t>
            </a:r>
            <a:endParaRPr lang="en-US" sz="28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a:lnSpc>
                <a:spcPct val="150000"/>
              </a:lnSpc>
            </a:pPr>
            <a:endParaRPr lang="en-IN" sz="2000" dirty="0"/>
          </a:p>
        </p:txBody>
      </p:sp>
      <p:sp>
        <p:nvSpPr>
          <p:cNvPr id="2" name="Rectangle 1"/>
          <p:cNvSpPr/>
          <p:nvPr/>
        </p:nvSpPr>
        <p:spPr>
          <a:xfrm>
            <a:off x="735290" y="276494"/>
            <a:ext cx="8125905" cy="769441"/>
          </a:xfrm>
          <a:prstGeom prst="rect">
            <a:avLst/>
          </a:prstGeom>
        </p:spPr>
        <p:txBody>
          <a:bodyPr wrap="square">
            <a:spAutoFit/>
          </a:bodyPr>
          <a:lstStyle/>
          <a:p>
            <a:r>
              <a:rPr lang="en-US" sz="4400" b="1" dirty="0">
                <a:solidFill>
                  <a:srgbClr val="0D0D0D"/>
                </a:solidFill>
              </a:rPr>
              <a:t>Problem</a:t>
            </a:r>
            <a:r>
              <a:rPr lang="en-US" sz="4000" b="1" dirty="0">
                <a:solidFill>
                  <a:srgbClr val="0D0D0D"/>
                </a:solidFill>
              </a:rPr>
              <a:t> Statement:</a:t>
            </a:r>
          </a:p>
        </p:txBody>
      </p:sp>
    </p:spTree>
    <p:extLst>
      <p:ext uri="{BB962C8B-B14F-4D97-AF65-F5344CB8AC3E}">
        <p14:creationId xmlns:p14="http://schemas.microsoft.com/office/powerpoint/2010/main" val="2002734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76" t="48" r="617" b="2861"/>
          <a:stretch/>
        </p:blipFill>
        <p:spPr>
          <a:xfrm>
            <a:off x="1055802" y="735290"/>
            <a:ext cx="9950862" cy="5363851"/>
          </a:xfrm>
          <a:prstGeom prst="rect">
            <a:avLst/>
          </a:prstGeom>
        </p:spPr>
      </p:pic>
    </p:spTree>
    <p:extLst>
      <p:ext uri="{BB962C8B-B14F-4D97-AF65-F5344CB8AC3E}">
        <p14:creationId xmlns:p14="http://schemas.microsoft.com/office/powerpoint/2010/main" val="28308646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4" t="1533" r="343" b="-1"/>
          <a:stretch/>
        </p:blipFill>
        <p:spPr>
          <a:xfrm>
            <a:off x="970961" y="772998"/>
            <a:ext cx="10024445" cy="5292636"/>
          </a:xfrm>
          <a:prstGeom prst="rect">
            <a:avLst/>
          </a:prstGeom>
        </p:spPr>
      </p:pic>
    </p:spTree>
    <p:extLst>
      <p:ext uri="{BB962C8B-B14F-4D97-AF65-F5344CB8AC3E}">
        <p14:creationId xmlns:p14="http://schemas.microsoft.com/office/powerpoint/2010/main" val="8027649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131" t="-5298" r="2734" b="249"/>
          <a:stretch/>
        </p:blipFill>
        <p:spPr>
          <a:xfrm>
            <a:off x="2107481" y="-226242"/>
            <a:ext cx="7385310" cy="6513920"/>
          </a:xfrm>
          <a:prstGeom prst="rect">
            <a:avLst/>
          </a:prstGeom>
        </p:spPr>
      </p:pic>
    </p:spTree>
    <p:extLst>
      <p:ext uri="{BB962C8B-B14F-4D97-AF65-F5344CB8AC3E}">
        <p14:creationId xmlns:p14="http://schemas.microsoft.com/office/powerpoint/2010/main" val="21342011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924" b="834"/>
          <a:stretch/>
        </p:blipFill>
        <p:spPr>
          <a:xfrm>
            <a:off x="2119319" y="886120"/>
            <a:ext cx="7953360" cy="5090474"/>
          </a:xfrm>
          <a:prstGeom prst="rect">
            <a:avLst/>
          </a:prstGeom>
        </p:spPr>
      </p:pic>
    </p:spTree>
    <p:extLst>
      <p:ext uri="{BB962C8B-B14F-4D97-AF65-F5344CB8AC3E}">
        <p14:creationId xmlns:p14="http://schemas.microsoft.com/office/powerpoint/2010/main" val="23435178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897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38270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52931" y="435146"/>
            <a:ext cx="2607380" cy="707886"/>
          </a:xfrm>
          <a:prstGeom prst="rect">
            <a:avLst/>
          </a:prstGeom>
        </p:spPr>
        <p:txBody>
          <a:bodyPr wrap="none">
            <a:spAutoFit/>
          </a:bodyPr>
          <a:lstStyle/>
          <a:p>
            <a:r>
              <a:rPr lang="en-US" sz="4000" b="1" dirty="0"/>
              <a:t>Tools Used:</a:t>
            </a:r>
          </a:p>
        </p:txBody>
      </p:sp>
      <p:sp>
        <p:nvSpPr>
          <p:cNvPr id="4" name="Rectangle 3"/>
          <p:cNvSpPr/>
          <p:nvPr/>
        </p:nvSpPr>
        <p:spPr>
          <a:xfrm>
            <a:off x="898688" y="1804061"/>
            <a:ext cx="6096000" cy="5186676"/>
          </a:xfrm>
          <a:prstGeom prst="rect">
            <a:avLst/>
          </a:prstGeom>
        </p:spPr>
        <p:txBody>
          <a:bodyPr>
            <a:spAutoFit/>
          </a:bodyPr>
          <a:lstStyle/>
          <a:p>
            <a:pPr marL="285750" indent="-285750" algn="just">
              <a:lnSpc>
                <a:spcPct val="150000"/>
              </a:lnSpc>
              <a:buFont typeface="Arial" panose="020B0604020202020204" pitchFamily="34" charset="0"/>
              <a:buChar char="•"/>
            </a:pPr>
            <a:r>
              <a:rPr lang="en-US" sz="3200" dirty="0"/>
              <a:t>Python</a:t>
            </a:r>
          </a:p>
          <a:p>
            <a:pPr marL="285750" indent="-285750" algn="just">
              <a:lnSpc>
                <a:spcPct val="150000"/>
              </a:lnSpc>
              <a:buFont typeface="Arial" panose="020B0604020202020204" pitchFamily="34" charset="0"/>
              <a:buChar char="•"/>
            </a:pPr>
            <a:r>
              <a:rPr lang="en-US" sz="3200" dirty="0" err="1"/>
              <a:t>Numpy</a:t>
            </a:r>
            <a:endParaRPr lang="en-US" sz="3200" dirty="0"/>
          </a:p>
          <a:p>
            <a:pPr marL="285750" indent="-285750" algn="just">
              <a:lnSpc>
                <a:spcPct val="150000"/>
              </a:lnSpc>
              <a:buFont typeface="Arial" panose="020B0604020202020204" pitchFamily="34" charset="0"/>
              <a:buChar char="•"/>
            </a:pPr>
            <a:r>
              <a:rPr lang="en-US" sz="3200" dirty="0"/>
              <a:t>Pandas</a:t>
            </a:r>
          </a:p>
          <a:p>
            <a:pPr marL="285750" indent="-285750" algn="just">
              <a:lnSpc>
                <a:spcPct val="150000"/>
              </a:lnSpc>
              <a:buFont typeface="Arial" panose="020B0604020202020204" pitchFamily="34" charset="0"/>
              <a:buChar char="•"/>
            </a:pPr>
            <a:r>
              <a:rPr lang="en-US" sz="3200" dirty="0" err="1"/>
              <a:t>Matplotlib</a:t>
            </a:r>
            <a:endParaRPr lang="en-US" sz="3200" dirty="0"/>
          </a:p>
          <a:p>
            <a:pPr marL="285750" indent="-285750" algn="just">
              <a:lnSpc>
                <a:spcPct val="150000"/>
              </a:lnSpc>
              <a:buFont typeface="Arial" panose="020B0604020202020204" pitchFamily="34" charset="0"/>
              <a:buChar char="•"/>
            </a:pPr>
            <a:r>
              <a:rPr lang="en-US" sz="3200" dirty="0" err="1"/>
              <a:t>Seaborn</a:t>
            </a:r>
            <a:endParaRPr lang="en-US" sz="3200" dirty="0"/>
          </a:p>
          <a:p>
            <a:pPr marL="285750" indent="-285750" algn="just">
              <a:lnSpc>
                <a:spcPct val="150000"/>
              </a:lnSpc>
              <a:buFont typeface="Arial" panose="020B0604020202020204" pitchFamily="34" charset="0"/>
              <a:buChar char="•"/>
            </a:pPr>
            <a:r>
              <a:rPr lang="en-US" sz="3200" dirty="0" err="1"/>
              <a:t>Scikit</a:t>
            </a:r>
            <a:r>
              <a:rPr lang="en-US" sz="3200" dirty="0"/>
              <a:t>-learn</a:t>
            </a:r>
          </a:p>
          <a:p>
            <a:pPr marL="342900" indent="-342900" algn="just">
              <a:lnSpc>
                <a:spcPct val="150000"/>
              </a:lnSpc>
              <a:buFont typeface="Arial" panose="020B0604020202020204" pitchFamily="34" charset="0"/>
              <a:buChar char="•"/>
            </a:pPr>
            <a:endParaRPr lang="en-US" sz="3200" dirty="0" smtClean="0"/>
          </a:p>
        </p:txBody>
      </p:sp>
    </p:spTree>
    <p:extLst>
      <p:ext uri="{BB962C8B-B14F-4D97-AF65-F5344CB8AC3E}">
        <p14:creationId xmlns:p14="http://schemas.microsoft.com/office/powerpoint/2010/main" val="29252200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061" y="311085"/>
            <a:ext cx="10606898" cy="523220"/>
          </a:xfrm>
          <a:prstGeom prst="rect">
            <a:avLst/>
          </a:prstGeom>
        </p:spPr>
        <p:txBody>
          <a:bodyPr wrap="square">
            <a:spAutoFit/>
          </a:bodyPr>
          <a:lstStyle/>
          <a:p>
            <a:r>
              <a:rPr lang="en-US" sz="2800" b="1" dirty="0" smtClean="0">
                <a:solidFill>
                  <a:srgbClr val="0D0D0D"/>
                </a:solidFill>
                <a:latin typeface="Söhne"/>
              </a:rPr>
              <a:t>Approaches </a:t>
            </a:r>
            <a:r>
              <a:rPr lang="en-US" sz="2800" b="1" dirty="0">
                <a:solidFill>
                  <a:srgbClr val="0D0D0D"/>
                </a:solidFill>
                <a:latin typeface="Söhne"/>
              </a:rPr>
              <a:t>to completing the project:</a:t>
            </a:r>
            <a:endParaRPr lang="en-IN" sz="2800" b="1" dirty="0"/>
          </a:p>
        </p:txBody>
      </p:sp>
      <p:sp>
        <p:nvSpPr>
          <p:cNvPr id="3" name="Rectangle 2"/>
          <p:cNvSpPr/>
          <p:nvPr/>
        </p:nvSpPr>
        <p:spPr>
          <a:xfrm>
            <a:off x="281061" y="1065229"/>
            <a:ext cx="11690980" cy="7786747"/>
          </a:xfrm>
          <a:prstGeom prst="rect">
            <a:avLst/>
          </a:prstGeom>
        </p:spPr>
        <p:txBody>
          <a:bodyPr wrap="square">
            <a:spAutoFit/>
          </a:bodyPr>
          <a:lstStyle/>
          <a:p>
            <a:pPr marL="342900" indent="-342900">
              <a:buAutoNum type="arabicPeriod"/>
            </a:pPr>
            <a:r>
              <a:rPr lang="en-US" sz="2000" b="1" dirty="0" smtClean="0"/>
              <a:t>Data </a:t>
            </a:r>
            <a:r>
              <a:rPr lang="en-IN" sz="2000" b="1" dirty="0" smtClean="0"/>
              <a:t>Pre-processing:</a:t>
            </a:r>
          </a:p>
          <a:p>
            <a:endParaRPr lang="en-US" sz="2000" dirty="0" smtClean="0"/>
          </a:p>
          <a:p>
            <a:r>
              <a:rPr lang="en-US" sz="2000" b="1" dirty="0"/>
              <a:t>Handling Null </a:t>
            </a:r>
            <a:r>
              <a:rPr lang="en-US" sz="2000" b="1" dirty="0" smtClean="0"/>
              <a:t>Values: </a:t>
            </a:r>
          </a:p>
          <a:p>
            <a:endParaRPr lang="en-US" sz="2000" b="1" dirty="0" smtClean="0"/>
          </a:p>
          <a:p>
            <a:pPr marL="342900" indent="-342900">
              <a:buFont typeface="Arial" panose="020B0604020202020204" pitchFamily="34" charset="0"/>
              <a:buChar char="•"/>
            </a:pPr>
            <a:r>
              <a:rPr lang="en-US" sz="2000" dirty="0" smtClean="0"/>
              <a:t>High </a:t>
            </a:r>
            <a:r>
              <a:rPr lang="en-US" sz="2000" dirty="0"/>
              <a:t>percentages of null values may indicate data quality issues . Dropping such columns can help maintain data </a:t>
            </a:r>
            <a:r>
              <a:rPr lang="en-US" sz="2000" dirty="0" smtClean="0"/>
              <a:t>integrity</a:t>
            </a:r>
          </a:p>
          <a:p>
            <a:endParaRPr lang="en-US" sz="2000" dirty="0"/>
          </a:p>
          <a:p>
            <a:r>
              <a:rPr lang="en-IN" sz="2000" b="1" dirty="0" smtClean="0"/>
              <a:t>2.Exploratory </a:t>
            </a:r>
            <a:r>
              <a:rPr lang="en-IN" sz="2000" b="1" dirty="0"/>
              <a:t>Data Analysis (EDA</a:t>
            </a:r>
            <a:r>
              <a:rPr lang="en-IN" sz="2000" b="1" dirty="0" smtClean="0"/>
              <a:t>)</a:t>
            </a:r>
            <a:r>
              <a:rPr lang="en-IN" sz="2000" dirty="0" smtClean="0"/>
              <a:t>: </a:t>
            </a:r>
          </a:p>
          <a:p>
            <a:endParaRPr lang="en-IN" sz="2000" dirty="0" smtClean="0"/>
          </a:p>
          <a:p>
            <a:pPr marL="342900" indent="-342900">
              <a:buFont typeface="Arial" panose="020B0604020202020204" pitchFamily="34" charset="0"/>
              <a:buChar char="•"/>
            </a:pPr>
            <a:r>
              <a:rPr lang="en-US" sz="2000" dirty="0" smtClean="0"/>
              <a:t>EDA </a:t>
            </a:r>
            <a:r>
              <a:rPr lang="en-US" sz="2000" dirty="0"/>
              <a:t>to gain insights into the distribution of loan default instances and the relationship between borrower features and loan </a:t>
            </a:r>
            <a:r>
              <a:rPr lang="en-US" sz="2000" dirty="0" smtClean="0"/>
              <a:t>default. Visualize </a:t>
            </a:r>
            <a:r>
              <a:rPr lang="en-US" sz="2000" dirty="0"/>
              <a:t>key findings to aid in understanding and decision-making</a:t>
            </a:r>
            <a:r>
              <a:rPr lang="en-US" sz="2000" dirty="0" smtClean="0"/>
              <a:t>.</a:t>
            </a:r>
          </a:p>
          <a:p>
            <a:endParaRPr lang="en-US" sz="2000" dirty="0" smtClean="0"/>
          </a:p>
          <a:p>
            <a:r>
              <a:rPr lang="en-US" sz="2000" dirty="0" smtClean="0"/>
              <a:t>3.</a:t>
            </a:r>
            <a:r>
              <a:rPr lang="en-IN" sz="2000" b="1" dirty="0"/>
              <a:t> Feature </a:t>
            </a:r>
            <a:r>
              <a:rPr lang="en-IN" sz="2000" b="1" dirty="0" smtClean="0"/>
              <a:t>Selection With PCA</a:t>
            </a:r>
            <a:r>
              <a:rPr lang="en-IN" sz="2000" dirty="0" smtClean="0"/>
              <a:t>:</a:t>
            </a:r>
          </a:p>
          <a:p>
            <a:pPr marL="342900" indent="-342900">
              <a:buFont typeface="Arial" panose="020B0604020202020204" pitchFamily="34" charset="0"/>
              <a:buChar char="•"/>
            </a:pPr>
            <a:endParaRPr lang="en-IN" sz="2000" dirty="0" smtClean="0"/>
          </a:p>
          <a:p>
            <a:pPr marL="342900" indent="-342900">
              <a:buFont typeface="Arial" panose="020B0604020202020204" pitchFamily="34" charset="0"/>
              <a:buChar char="•"/>
            </a:pPr>
            <a:r>
              <a:rPr lang="en-US" sz="2000" dirty="0"/>
              <a:t>PCA, is a dimensionality reduction technique employed to transform a dataset with numerous correlated features into a set of linearly uncorrelated variables known as principal components</a:t>
            </a:r>
            <a:r>
              <a:rPr lang="en-US" sz="2000" dirty="0" smtClean="0"/>
              <a:t>.</a:t>
            </a:r>
          </a:p>
          <a:p>
            <a:pPr marL="342900" indent="-342900">
              <a:buFont typeface="Arial" panose="020B0604020202020204" pitchFamily="34" charset="0"/>
              <a:buChar char="•"/>
            </a:pPr>
            <a:endParaRPr lang="en-IN" sz="2000" dirty="0" smtClean="0"/>
          </a:p>
          <a:p>
            <a:endParaRPr lang="en-IN" sz="2000" b="1" dirty="0" smtClean="0"/>
          </a:p>
          <a:p>
            <a:endParaRPr lang="en-US" sz="2000" dirty="0"/>
          </a:p>
          <a:p>
            <a:endParaRPr lang="en-IN" sz="2000" dirty="0"/>
          </a:p>
          <a:p>
            <a:r>
              <a:rPr lang="en-IN" sz="2000" dirty="0"/>
              <a:t/>
            </a:r>
            <a:br>
              <a:rPr lang="en-IN" sz="2000" dirty="0"/>
            </a:br>
            <a:endParaRPr lang="en-US" sz="2000" dirty="0"/>
          </a:p>
          <a:p>
            <a:r>
              <a:rPr lang="en-US" sz="2000" dirty="0"/>
              <a:t/>
            </a:r>
            <a:br>
              <a:rPr lang="en-US" sz="2000" dirty="0"/>
            </a:br>
            <a:endParaRPr lang="en-IN" sz="2000" dirty="0" smtClean="0"/>
          </a:p>
          <a:p>
            <a:endParaRPr lang="en-IN" sz="2000" dirty="0"/>
          </a:p>
        </p:txBody>
      </p:sp>
    </p:spTree>
    <p:extLst>
      <p:ext uri="{BB962C8B-B14F-4D97-AF65-F5344CB8AC3E}">
        <p14:creationId xmlns:p14="http://schemas.microsoft.com/office/powerpoint/2010/main" val="3741498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8668" y="669303"/>
            <a:ext cx="9464511" cy="5632311"/>
          </a:xfrm>
          <a:prstGeom prst="rect">
            <a:avLst/>
          </a:prstGeom>
        </p:spPr>
        <p:txBody>
          <a:bodyPr wrap="square">
            <a:spAutoFit/>
          </a:bodyPr>
          <a:lstStyle/>
          <a:p>
            <a:r>
              <a:rPr lang="en-IN" sz="2000" b="1" dirty="0" smtClean="0"/>
              <a:t>4. Handling </a:t>
            </a:r>
            <a:r>
              <a:rPr lang="en-IN" sz="2000" b="1" dirty="0"/>
              <a:t>Data Imbalance</a:t>
            </a:r>
            <a:r>
              <a:rPr lang="en-IN" sz="2000" b="1" dirty="0" smtClean="0"/>
              <a:t>:</a:t>
            </a:r>
          </a:p>
          <a:p>
            <a:pPr marL="342900" indent="-342900">
              <a:buFont typeface="Arial" panose="020B0604020202020204" pitchFamily="34" charset="0"/>
              <a:buChar char="•"/>
            </a:pPr>
            <a:endParaRPr lang="en-IN" sz="2000" b="1" dirty="0"/>
          </a:p>
          <a:p>
            <a:pPr marL="342900" indent="-342900">
              <a:buFont typeface="Arial" panose="020B0604020202020204" pitchFamily="34" charset="0"/>
              <a:buChar char="•"/>
            </a:pPr>
            <a:r>
              <a:rPr lang="en-IN" sz="2000" b="1" dirty="0"/>
              <a:t> </a:t>
            </a:r>
            <a:r>
              <a:rPr lang="en-US" sz="2000" dirty="0"/>
              <a:t> Encountered data imbalance within the 'Target' feature. To address this issue, we implemented the SMOTETomek oversampling method, ensuring our dataset is well-balanced</a:t>
            </a:r>
            <a:r>
              <a:rPr lang="en-US" sz="2000" dirty="0" smtClean="0"/>
              <a:t>.</a:t>
            </a:r>
          </a:p>
          <a:p>
            <a:pPr marL="342900" indent="-342900">
              <a:buFont typeface="Arial" panose="020B0604020202020204" pitchFamily="34" charset="0"/>
              <a:buChar char="•"/>
            </a:pPr>
            <a:endParaRPr lang="en-US" sz="2000" dirty="0"/>
          </a:p>
          <a:p>
            <a:r>
              <a:rPr lang="en-IN" sz="2000" b="1" dirty="0" smtClean="0"/>
              <a:t>5. Model </a:t>
            </a:r>
            <a:r>
              <a:rPr lang="en-IN" sz="2000" b="1" dirty="0"/>
              <a:t>Development: </a:t>
            </a:r>
            <a:endParaRPr lang="en-IN" sz="2000" b="1" dirty="0" smtClean="0"/>
          </a:p>
          <a:p>
            <a:pPr marL="342900" indent="-342900">
              <a:buFont typeface="Arial" panose="020B0604020202020204" pitchFamily="34" charset="0"/>
              <a:buChar char="•"/>
            </a:pPr>
            <a:r>
              <a:rPr lang="en-IN" sz="2000" dirty="0" smtClean="0"/>
              <a:t>Choose </a:t>
            </a:r>
            <a:r>
              <a:rPr lang="en-US" sz="2000" dirty="0"/>
              <a:t>machine learning algorithms for classification tasks, such as logistic regression, </a:t>
            </a:r>
            <a:r>
              <a:rPr lang="en-US" sz="2000" dirty="0" smtClean="0"/>
              <a:t>and </a:t>
            </a:r>
            <a:r>
              <a:rPr lang="en-US" sz="2000" dirty="0" err="1" smtClean="0"/>
              <a:t>Xgb</a:t>
            </a:r>
            <a:r>
              <a:rPr lang="en-US" sz="2000" smtClean="0"/>
              <a:t> boosting </a:t>
            </a:r>
            <a:r>
              <a:rPr lang="en-US" sz="2000" dirty="0"/>
              <a:t>machines.</a:t>
            </a:r>
          </a:p>
          <a:p>
            <a:pPr marL="342900" indent="-342900">
              <a:buFont typeface="Arial" panose="020B0604020202020204" pitchFamily="34" charset="0"/>
              <a:buChar char="•"/>
            </a:pPr>
            <a:r>
              <a:rPr lang="en-US" sz="2000" dirty="0"/>
              <a:t>Train the model on the cleaned and preprocessed data, using techniques like cross-validation to ensure robustness.</a:t>
            </a:r>
          </a:p>
          <a:p>
            <a:pPr marL="342900" indent="-342900">
              <a:buFont typeface="Arial" panose="020B0604020202020204" pitchFamily="34" charset="0"/>
              <a:buChar char="•"/>
            </a:pPr>
            <a:r>
              <a:rPr lang="en-US" sz="2000" dirty="0"/>
              <a:t>Tune </a:t>
            </a:r>
            <a:r>
              <a:rPr lang="en-US" sz="2000" dirty="0" err="1"/>
              <a:t>hyperparameters</a:t>
            </a:r>
            <a:r>
              <a:rPr lang="en-US" sz="2000" dirty="0"/>
              <a:t> to optimize model performance</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IN" sz="2000" b="1" dirty="0" smtClean="0"/>
              <a:t>6. Model </a:t>
            </a:r>
            <a:r>
              <a:rPr lang="en-IN" sz="2000" b="1" dirty="0"/>
              <a:t>Evaluation</a:t>
            </a:r>
            <a:r>
              <a:rPr lang="en-IN" sz="2000" dirty="0"/>
              <a:t>:</a:t>
            </a:r>
            <a:r>
              <a:rPr lang="en-US" sz="2000" dirty="0"/>
              <a:t/>
            </a:r>
            <a:br>
              <a:rPr lang="en-US" sz="2000" dirty="0"/>
            </a:br>
            <a:r>
              <a:rPr lang="en-US" sz="2000" dirty="0"/>
              <a:t>Evaluate the trained model using metrics such as accuracy, precision, recall, and F1-score.</a:t>
            </a:r>
          </a:p>
          <a:p>
            <a:pPr marL="342900" indent="-342900">
              <a:buFont typeface="Arial" panose="020B0604020202020204" pitchFamily="34" charset="0"/>
              <a:buChar char="•"/>
            </a:pPr>
            <a:r>
              <a:rPr lang="en-US" sz="2000" dirty="0"/>
              <a:t>Utilize techniques like ROC curves and AUC-ROC scores for binary classification evaluation.</a:t>
            </a:r>
            <a:endParaRPr lang="en-US" sz="2000" dirty="0"/>
          </a:p>
        </p:txBody>
      </p:sp>
    </p:spTree>
    <p:extLst>
      <p:ext uri="{BB962C8B-B14F-4D97-AF65-F5344CB8AC3E}">
        <p14:creationId xmlns:p14="http://schemas.microsoft.com/office/powerpoint/2010/main" val="763628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9456" y="1616400"/>
            <a:ext cx="6096000" cy="1323439"/>
          </a:xfrm>
          <a:prstGeom prst="rect">
            <a:avLst/>
          </a:prstGeom>
        </p:spPr>
        <p:txBody>
          <a:bodyPr>
            <a:spAutoFit/>
          </a:bodyPr>
          <a:lstStyle/>
          <a:p>
            <a:r>
              <a:rPr lang="en-US" sz="4000" b="1" dirty="0"/>
              <a:t>Exploratory Data Analysis</a:t>
            </a:r>
            <a:br>
              <a:rPr lang="en-US" sz="4000" b="1" dirty="0"/>
            </a:br>
            <a:r>
              <a:rPr lang="en-US" sz="4000" b="1" dirty="0"/>
              <a:t>(EDA) Insights</a:t>
            </a:r>
            <a:endParaRPr lang="en-IN" sz="4000" dirty="0"/>
          </a:p>
        </p:txBody>
      </p:sp>
    </p:spTree>
    <p:extLst>
      <p:ext uri="{BB962C8B-B14F-4D97-AF65-F5344CB8AC3E}">
        <p14:creationId xmlns:p14="http://schemas.microsoft.com/office/powerpoint/2010/main" val="3775573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100" y="19050"/>
            <a:ext cx="6781800" cy="6819900"/>
          </a:xfrm>
          <a:prstGeom prst="rect">
            <a:avLst/>
          </a:prstGeom>
        </p:spPr>
      </p:pic>
    </p:spTree>
    <p:extLst>
      <p:ext uri="{BB962C8B-B14F-4D97-AF65-F5344CB8AC3E}">
        <p14:creationId xmlns:p14="http://schemas.microsoft.com/office/powerpoint/2010/main" val="7434301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1275" y="604837"/>
            <a:ext cx="7029450" cy="5648325"/>
          </a:xfrm>
          <a:prstGeom prst="rect">
            <a:avLst/>
          </a:prstGeom>
        </p:spPr>
      </p:pic>
    </p:spTree>
    <p:extLst>
      <p:ext uri="{BB962C8B-B14F-4D97-AF65-F5344CB8AC3E}">
        <p14:creationId xmlns:p14="http://schemas.microsoft.com/office/powerpoint/2010/main" val="2019415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2212" y="128587"/>
            <a:ext cx="7267575" cy="6600825"/>
          </a:xfrm>
          <a:prstGeom prst="rect">
            <a:avLst/>
          </a:prstGeom>
        </p:spPr>
      </p:pic>
    </p:spTree>
    <p:extLst>
      <p:ext uri="{BB962C8B-B14F-4D97-AF65-F5344CB8AC3E}">
        <p14:creationId xmlns:p14="http://schemas.microsoft.com/office/powerpoint/2010/main" val="34130518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TotalTime>
  <Words>200</Words>
  <Application>Microsoft Office PowerPoint</Application>
  <PresentationFormat>Widescreen</PresentationFormat>
  <Paragraphs>46</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Nirmala UI</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33</cp:revision>
  <dcterms:created xsi:type="dcterms:W3CDTF">2024-03-10T08:21:30Z</dcterms:created>
  <dcterms:modified xsi:type="dcterms:W3CDTF">2024-03-15T06:23:55Z</dcterms:modified>
</cp:coreProperties>
</file>